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8"/>
  </p:notesMasterIdLst>
  <p:handoutMasterIdLst>
    <p:handoutMasterId r:id="rId169"/>
  </p:handoutMasterIdLst>
  <p:sldIdLst>
    <p:sldId id="975" r:id="rId2"/>
    <p:sldId id="1067" r:id="rId3"/>
    <p:sldId id="1111" r:id="rId4"/>
    <p:sldId id="1164" r:id="rId5"/>
    <p:sldId id="1163" r:id="rId6"/>
    <p:sldId id="1162" r:id="rId7"/>
    <p:sldId id="1112" r:id="rId8"/>
    <p:sldId id="1068" r:id="rId9"/>
    <p:sldId id="1151" r:id="rId10"/>
    <p:sldId id="1115" r:id="rId11"/>
    <p:sldId id="1114" r:id="rId12"/>
    <p:sldId id="1113" r:id="rId13"/>
    <p:sldId id="1069" r:id="rId14"/>
    <p:sldId id="1117" r:id="rId15"/>
    <p:sldId id="1116" r:id="rId16"/>
    <p:sldId id="1121" r:id="rId17"/>
    <p:sldId id="1122" r:id="rId18"/>
    <p:sldId id="1120" r:id="rId19"/>
    <p:sldId id="1073" r:id="rId20"/>
    <p:sldId id="1119" r:id="rId21"/>
    <p:sldId id="1118" r:id="rId22"/>
    <p:sldId id="1126" r:id="rId23"/>
    <p:sldId id="1131" r:id="rId24"/>
    <p:sldId id="1130" r:id="rId25"/>
    <p:sldId id="1129" r:id="rId26"/>
    <p:sldId id="1165" r:id="rId27"/>
    <p:sldId id="1128" r:id="rId28"/>
    <p:sldId id="1127" r:id="rId29"/>
    <p:sldId id="1072" r:id="rId30"/>
    <p:sldId id="1125" r:id="rId31"/>
    <p:sldId id="1123" r:id="rId32"/>
    <p:sldId id="1070" r:id="rId33"/>
    <p:sldId id="1071" r:id="rId34"/>
    <p:sldId id="1132" r:id="rId35"/>
    <p:sldId id="1074" r:id="rId36"/>
    <p:sldId id="1075" r:id="rId37"/>
    <p:sldId id="1076" r:id="rId38"/>
    <p:sldId id="1077" r:id="rId39"/>
    <p:sldId id="1136" r:id="rId40"/>
    <p:sldId id="1135" r:id="rId41"/>
    <p:sldId id="1134" r:id="rId42"/>
    <p:sldId id="1078" r:id="rId43"/>
    <p:sldId id="1137" r:id="rId44"/>
    <p:sldId id="1139" r:id="rId45"/>
    <p:sldId id="1138" r:id="rId46"/>
    <p:sldId id="1079" r:id="rId47"/>
    <p:sldId id="1080" r:id="rId48"/>
    <p:sldId id="1141" r:id="rId49"/>
    <p:sldId id="1140" r:id="rId50"/>
    <p:sldId id="1144" r:id="rId51"/>
    <p:sldId id="1081" r:id="rId52"/>
    <p:sldId id="1143" r:id="rId53"/>
    <p:sldId id="1142" r:id="rId54"/>
    <p:sldId id="1083" r:id="rId55"/>
    <p:sldId id="1082" r:id="rId56"/>
    <p:sldId id="1166" r:id="rId57"/>
    <p:sldId id="1084" r:id="rId58"/>
    <p:sldId id="1145" r:id="rId59"/>
    <p:sldId id="1167" r:id="rId60"/>
    <p:sldId id="1147" r:id="rId61"/>
    <p:sldId id="1148" r:id="rId62"/>
    <p:sldId id="1168" r:id="rId63"/>
    <p:sldId id="1169" r:id="rId64"/>
    <p:sldId id="1170" r:id="rId65"/>
    <p:sldId id="1149" r:id="rId66"/>
    <p:sldId id="1171" r:id="rId67"/>
    <p:sldId id="1217" r:id="rId68"/>
    <p:sldId id="1218" r:id="rId69"/>
    <p:sldId id="1219" r:id="rId70"/>
    <p:sldId id="1220" r:id="rId71"/>
    <p:sldId id="1221" r:id="rId72"/>
    <p:sldId id="1150" r:id="rId73"/>
    <p:sldId id="1222" r:id="rId74"/>
    <p:sldId id="1209" r:id="rId75"/>
    <p:sldId id="1089" r:id="rId76"/>
    <p:sldId id="1090" r:id="rId77"/>
    <p:sldId id="1153" r:id="rId78"/>
    <p:sldId id="1152" r:id="rId79"/>
    <p:sldId id="1155" r:id="rId80"/>
    <p:sldId id="1154" r:id="rId81"/>
    <p:sldId id="1223" r:id="rId82"/>
    <p:sldId id="1156" r:id="rId83"/>
    <p:sldId id="1224" r:id="rId84"/>
    <p:sldId id="1225" r:id="rId85"/>
    <p:sldId id="1087" r:id="rId86"/>
    <p:sldId id="1157" r:id="rId87"/>
    <p:sldId id="1091" r:id="rId88"/>
    <p:sldId id="1226" r:id="rId89"/>
    <p:sldId id="1227" r:id="rId90"/>
    <p:sldId id="1160" r:id="rId91"/>
    <p:sldId id="1228" r:id="rId92"/>
    <p:sldId id="1229" r:id="rId93"/>
    <p:sldId id="1230" r:id="rId94"/>
    <p:sldId id="1231" r:id="rId95"/>
    <p:sldId id="1232" r:id="rId96"/>
    <p:sldId id="1233" r:id="rId97"/>
    <p:sldId id="1234" r:id="rId98"/>
    <p:sldId id="1086" r:id="rId99"/>
    <p:sldId id="1235" r:id="rId100"/>
    <p:sldId id="1172" r:id="rId101"/>
    <p:sldId id="1236" r:id="rId102"/>
    <p:sldId id="1237" r:id="rId103"/>
    <p:sldId id="1238" r:id="rId104"/>
    <p:sldId id="1173" r:id="rId105"/>
    <p:sldId id="1175" r:id="rId106"/>
    <p:sldId id="1085" r:id="rId107"/>
    <p:sldId id="1239" r:id="rId108"/>
    <p:sldId id="1174" r:id="rId109"/>
    <p:sldId id="1176" r:id="rId110"/>
    <p:sldId id="1093" r:id="rId111"/>
    <p:sldId id="1094" r:id="rId112"/>
    <p:sldId id="1177" r:id="rId113"/>
    <p:sldId id="1095" r:id="rId114"/>
    <p:sldId id="1210" r:id="rId115"/>
    <p:sldId id="1096" r:id="rId116"/>
    <p:sldId id="1211" r:id="rId117"/>
    <p:sldId id="1179" r:id="rId118"/>
    <p:sldId id="1178" r:id="rId119"/>
    <p:sldId id="1097" r:id="rId120"/>
    <p:sldId id="1098" r:id="rId121"/>
    <p:sldId id="1099" r:id="rId122"/>
    <p:sldId id="1181" r:id="rId123"/>
    <p:sldId id="1185" r:id="rId124"/>
    <p:sldId id="1100" r:id="rId125"/>
    <p:sldId id="1212" r:id="rId126"/>
    <p:sldId id="1186" r:id="rId127"/>
    <p:sldId id="1183" r:id="rId128"/>
    <p:sldId id="1188" r:id="rId129"/>
    <p:sldId id="1182" r:id="rId130"/>
    <p:sldId id="1184" r:id="rId131"/>
    <p:sldId id="1189" r:id="rId132"/>
    <p:sldId id="1101" r:id="rId133"/>
    <p:sldId id="1102" r:id="rId134"/>
    <p:sldId id="1103" r:id="rId135"/>
    <p:sldId id="1193" r:id="rId136"/>
    <p:sldId id="1192" r:id="rId137"/>
    <p:sldId id="1191" r:id="rId138"/>
    <p:sldId id="1190" r:id="rId139"/>
    <p:sldId id="1000" r:id="rId140"/>
    <p:sldId id="1240" r:id="rId141"/>
    <p:sldId id="1104" r:id="rId142"/>
    <p:sldId id="1105" r:id="rId143"/>
    <p:sldId id="325" r:id="rId144"/>
    <p:sldId id="1194" r:id="rId145"/>
    <p:sldId id="1196" r:id="rId146"/>
    <p:sldId id="1195" r:id="rId147"/>
    <p:sldId id="1108" r:id="rId148"/>
    <p:sldId id="1109" r:id="rId149"/>
    <p:sldId id="1110" r:id="rId150"/>
    <p:sldId id="1197" r:id="rId151"/>
    <p:sldId id="1241" r:id="rId152"/>
    <p:sldId id="1203" r:id="rId153"/>
    <p:sldId id="1202" r:id="rId154"/>
    <p:sldId id="1201" r:id="rId155"/>
    <p:sldId id="1204" r:id="rId156"/>
    <p:sldId id="1200" r:id="rId157"/>
    <p:sldId id="1205" r:id="rId158"/>
    <p:sldId id="1199" r:id="rId159"/>
    <p:sldId id="1214" r:id="rId160"/>
    <p:sldId id="1206" r:id="rId161"/>
    <p:sldId id="1213" r:id="rId162"/>
    <p:sldId id="1215" r:id="rId163"/>
    <p:sldId id="1242" r:id="rId164"/>
    <p:sldId id="1207" r:id="rId165"/>
    <p:sldId id="1216" r:id="rId166"/>
    <p:sldId id="1208" r:id="rId167"/>
  </p:sldIdLst>
  <p:sldSz cx="9144000" cy="6858000" type="screen4x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2600"/>
    <a:srgbClr val="0432FF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193" autoAdjust="0"/>
    <p:restoredTop sz="97381" autoAdjust="0"/>
  </p:normalViewPr>
  <p:slideViewPr>
    <p:cSldViewPr snapToGrid="0">
      <p:cViewPr varScale="1">
        <p:scale>
          <a:sx n="128" d="100"/>
          <a:sy n="128" d="100"/>
        </p:scale>
        <p:origin x="528" y="17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Grid="0">
      <p:cViewPr varScale="1">
        <p:scale>
          <a:sx n="90" d="100"/>
          <a:sy n="90" d="100"/>
        </p:scale>
        <p:origin x="217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70" Type="http://schemas.openxmlformats.org/officeDocument/2006/relationships/presProps" Target="presProps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71" Type="http://schemas.openxmlformats.org/officeDocument/2006/relationships/viewProps" Target="viewProps.xml"/><Relationship Id="rId12" Type="http://schemas.openxmlformats.org/officeDocument/2006/relationships/slide" Target="slides/slide11.xml"/><Relationship Id="rId33" Type="http://schemas.openxmlformats.org/officeDocument/2006/relationships/slide" Target="slides/slide32.xml"/><Relationship Id="rId108" Type="http://schemas.openxmlformats.org/officeDocument/2006/relationships/slide" Target="slides/slide107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5" Type="http://schemas.openxmlformats.org/officeDocument/2006/relationships/slide" Target="slides/slide74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61" Type="http://schemas.openxmlformats.org/officeDocument/2006/relationships/slide" Target="slides/slide16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72" Type="http://schemas.openxmlformats.org/officeDocument/2006/relationships/theme" Target="theme/theme1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24" Type="http://schemas.openxmlformats.org/officeDocument/2006/relationships/slide" Target="slides/slide123.xml"/><Relationship Id="rId70" Type="http://schemas.openxmlformats.org/officeDocument/2006/relationships/slide" Target="slides/slide69.xml"/><Relationship Id="rId91" Type="http://schemas.openxmlformats.org/officeDocument/2006/relationships/slide" Target="slides/slide90.xml"/><Relationship Id="rId145" Type="http://schemas.openxmlformats.org/officeDocument/2006/relationships/slide" Target="slides/slide144.xml"/><Relationship Id="rId166" Type="http://schemas.openxmlformats.org/officeDocument/2006/relationships/slide" Target="slides/slide16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8590760-6349-4916-AC87-1C38C2AD150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DDBFCDC-241A-4540-AB80-2D9026796E3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79484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5FA2B6-64DF-45A5-B0A6-2B79F9FBA106}" type="datetimeFigureOut">
              <a:rPr lang="en-US" smtClean="0"/>
              <a:t>1/17/25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2ED3EA-E58B-41C8-8D20-85D1B090FBF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C8835F-593F-45E2-95FC-72DCDC5FC76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886C08-3663-49BF-9DEE-7B05BD1047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0249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F021A2-133B-4ECE-BE34-64A3DFE76484}" type="datetimeFigureOut">
              <a:rPr lang="en-US" smtClean="0"/>
              <a:t>1/17/25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BC2312-1407-45C9-99B7-1C2021C666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588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C2312-1407-45C9-99B7-1C2021C6668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8088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6488fff51b_0_53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only grouping attributes and aggregates allowed in SELECT</a:t>
            </a:r>
            <a:br>
              <a:rPr lang="en-US"/>
            </a:br>
            <a:r>
              <a:rPr lang="en-US"/>
              <a:t>but sqlite evaluates anyway</a:t>
            </a:r>
            <a:endParaRPr/>
          </a:p>
        </p:txBody>
      </p:sp>
      <p:sp>
        <p:nvSpPr>
          <p:cNvPr id="94" name="Google Shape;94;g6488fff51b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887718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36A18-AF04-4CE8-BA21-C23B58E9EDD0}" type="datetime4">
              <a:rPr lang="en-US" smtClean="0"/>
              <a:t>January 17, 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578917"/>
            <a:ext cx="3086100" cy="274320"/>
          </a:xfrm>
        </p:spPr>
        <p:txBody>
          <a:bodyPr/>
          <a:lstStyle/>
          <a:p>
            <a:r>
              <a:rPr lang="en-US"/>
              <a:t>Aggregates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2CAEB64-B0CF-4D99-9545-E1625B331C26}"/>
              </a:ext>
            </a:extLst>
          </p:cNvPr>
          <p:cNvSpPr/>
          <p:nvPr userDrawn="1"/>
        </p:nvSpPr>
        <p:spPr>
          <a:xfrm>
            <a:off x="473149" y="3444959"/>
            <a:ext cx="8197702" cy="1717158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293300"/>
            <a:ext cx="7772400" cy="735902"/>
          </a:xfrm>
        </p:spPr>
        <p:txBody>
          <a:bodyPr anchor="ctr">
            <a:norm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0" name="Google Shape;68;p12">
            <a:extLst>
              <a:ext uri="{FF2B5EF4-FFF2-40B4-BE49-F238E27FC236}">
                <a16:creationId xmlns:a16="http://schemas.microsoft.com/office/drawing/2014/main" id="{FCDCE15C-8225-4D8D-A903-E7D117EA5581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 r="24625"/>
          <a:stretch/>
        </p:blipFill>
        <p:spPr>
          <a:xfrm>
            <a:off x="913375" y="982072"/>
            <a:ext cx="2188500" cy="2143200"/>
          </a:xfrm>
          <a:prstGeom prst="ellipse">
            <a:avLst/>
          </a:prstGeom>
          <a:noFill/>
          <a:ln w="38100" cap="flat" cmpd="sng">
            <a:solidFill>
              <a:schemeClr val="accent1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1" name="Google Shape;71;p12">
            <a:extLst>
              <a:ext uri="{FF2B5EF4-FFF2-40B4-BE49-F238E27FC236}">
                <a16:creationId xmlns:a16="http://schemas.microsoft.com/office/drawing/2014/main" id="{0E8CB617-0092-44A5-A9E8-3BBEECD0106B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 l="14915" r="13446"/>
          <a:stretch/>
        </p:blipFill>
        <p:spPr>
          <a:xfrm>
            <a:off x="2591158" y="982072"/>
            <a:ext cx="2236200" cy="2143200"/>
          </a:xfrm>
          <a:prstGeom prst="ellipse">
            <a:avLst/>
          </a:prstGeom>
          <a:noFill/>
          <a:ln w="38100" cap="flat" cmpd="sng">
            <a:solidFill>
              <a:schemeClr val="accent1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2" name="Google Shape;72;p12">
            <a:extLst>
              <a:ext uri="{FF2B5EF4-FFF2-40B4-BE49-F238E27FC236}">
                <a16:creationId xmlns:a16="http://schemas.microsoft.com/office/drawing/2014/main" id="{587682C2-512C-47F3-8851-EDF659BD9813}"/>
              </a:ext>
            </a:extLst>
          </p:cNvPr>
          <p:cNvPicPr preferRelativeResize="0"/>
          <p:nvPr userDrawn="1"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16642" y="982072"/>
            <a:ext cx="2236200" cy="2143200"/>
          </a:xfrm>
          <a:prstGeom prst="ellipse">
            <a:avLst/>
          </a:prstGeom>
          <a:noFill/>
          <a:ln w="38100" cap="flat" cmpd="sng">
            <a:solidFill>
              <a:schemeClr val="accent1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3" name="Google Shape;73;p12">
            <a:extLst>
              <a:ext uri="{FF2B5EF4-FFF2-40B4-BE49-F238E27FC236}">
                <a16:creationId xmlns:a16="http://schemas.microsoft.com/office/drawing/2014/main" id="{6DE8A822-950F-487A-9B20-F590509881AE}"/>
              </a:ext>
            </a:extLst>
          </p:cNvPr>
          <p:cNvPicPr preferRelativeResize="0"/>
          <p:nvPr userDrawn="1"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42125" y="982072"/>
            <a:ext cx="2143200" cy="2143200"/>
          </a:xfrm>
          <a:prstGeom prst="ellipse">
            <a:avLst/>
          </a:prstGeom>
          <a:noFill/>
          <a:ln w="38100" cap="flat" cmpd="sng">
            <a:solidFill>
              <a:schemeClr val="accent1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DA43612-76EF-43EA-AE8F-215515F461DB}"/>
              </a:ext>
            </a:extLst>
          </p:cNvPr>
          <p:cNvSpPr txBox="1"/>
          <p:nvPr userDrawn="1"/>
        </p:nvSpPr>
        <p:spPr>
          <a:xfrm>
            <a:off x="685800" y="3604437"/>
            <a:ext cx="777240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+mj-lt"/>
              </a:rPr>
              <a:t>Introduction to Data Management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B18D921-320C-42CC-B12D-D33B2773A1F7}"/>
              </a:ext>
            </a:extLst>
          </p:cNvPr>
          <p:cNvSpPr txBox="1"/>
          <p:nvPr userDrawn="1"/>
        </p:nvSpPr>
        <p:spPr>
          <a:xfrm>
            <a:off x="685802" y="5270352"/>
            <a:ext cx="77723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Jonathan </a:t>
            </a:r>
            <a:r>
              <a:rPr lang="en-US" dirty="0" err="1"/>
              <a:t>Leang</a:t>
            </a:r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Paul G. Allen School of Computer Science and Engineering</a:t>
            </a:r>
          </a:p>
          <a:p>
            <a:pPr algn="ctr"/>
            <a:r>
              <a:rPr lang="en-US" dirty="0"/>
              <a:t>University of Washington, Seattle</a:t>
            </a:r>
          </a:p>
        </p:txBody>
      </p:sp>
    </p:spTree>
    <p:extLst>
      <p:ext uri="{BB962C8B-B14F-4D97-AF65-F5344CB8AC3E}">
        <p14:creationId xmlns:p14="http://schemas.microsoft.com/office/powerpoint/2010/main" val="2592335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5E530-05C7-422C-B8AF-0124112BFB5C}" type="datetime4">
              <a:rPr lang="en-US" smtClean="0"/>
              <a:t>January 17, 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Aggregates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53FA2E1-FD3C-4991-8C01-290763445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1037"/>
          </a:xfrm>
        </p:spPr>
        <p:txBody>
          <a:bodyPr anchor="b">
            <a:no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25929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ought Exerc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E9DBB9-FA79-4C9E-8D71-A08DAE832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FE4B-FF3E-48D0-94DA-066B04DC76D6}" type="datetime4">
              <a:rPr lang="en-US" smtClean="0"/>
              <a:t>January 17, 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4CDEFB-712F-4EFD-8BAE-93BC324A37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Aggregates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C9B2A5-BF95-4C7A-8F8D-F0A8AF49E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Graphic 9" descr="Brain">
            <a:extLst>
              <a:ext uri="{FF2B5EF4-FFF2-40B4-BE49-F238E27FC236}">
                <a16:creationId xmlns:a16="http://schemas.microsoft.com/office/drawing/2014/main" id="{A67A6281-F413-49A2-BD12-4632055139A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25293" y="-68836"/>
            <a:ext cx="818707" cy="818707"/>
          </a:xfrm>
          <a:prstGeom prst="rect">
            <a:avLst/>
          </a:prstGeom>
        </p:spPr>
      </p:pic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D69A85C-AA04-412C-A9E8-00A2BC9044C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8344" y="1020819"/>
            <a:ext cx="8527311" cy="819150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 dirty="0"/>
              <a:t>Context and Question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F20D76A-7431-4A51-ABBB-089C4A9A2E87}"/>
              </a:ext>
            </a:extLst>
          </p:cNvPr>
          <p:cNvSpPr txBox="1"/>
          <p:nvPr userDrawn="1"/>
        </p:nvSpPr>
        <p:spPr>
          <a:xfrm>
            <a:off x="0" y="39466"/>
            <a:ext cx="3614057" cy="64633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+mj-lt"/>
              </a:rPr>
              <a:t>Think About This</a:t>
            </a:r>
          </a:p>
        </p:txBody>
      </p:sp>
    </p:spTree>
    <p:extLst>
      <p:ext uri="{BB962C8B-B14F-4D97-AF65-F5344CB8AC3E}">
        <p14:creationId xmlns:p14="http://schemas.microsoft.com/office/powerpoint/2010/main" val="1876463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925" y="1020725"/>
            <a:ext cx="8474149" cy="5220587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678D9-4958-4393-A925-CD966E83CAB2}" type="datetime4">
              <a:rPr lang="en-US" smtClean="0"/>
              <a:t>January 17, 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Aggregates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2700A3F-A25D-4415-A62E-794BE543F58D}"/>
              </a:ext>
            </a:extLst>
          </p:cNvPr>
          <p:cNvSpPr txBox="1"/>
          <p:nvPr userDrawn="1"/>
        </p:nvSpPr>
        <p:spPr>
          <a:xfrm>
            <a:off x="0" y="39466"/>
            <a:ext cx="4017523" cy="64633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+mj-lt"/>
              </a:rPr>
              <a:t>On A Practical Note</a:t>
            </a:r>
          </a:p>
        </p:txBody>
      </p:sp>
      <p:pic>
        <p:nvPicPr>
          <p:cNvPr id="9" name="Graphic 8" descr="Mining Tools">
            <a:extLst>
              <a:ext uri="{FF2B5EF4-FFF2-40B4-BE49-F238E27FC236}">
                <a16:creationId xmlns:a16="http://schemas.microsoft.com/office/drawing/2014/main" id="{59BA3158-53EA-4D4E-8C0E-D4E10E2EA99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17814" y="36789"/>
            <a:ext cx="646331" cy="646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854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1037"/>
          </a:xfrm>
        </p:spPr>
        <p:txBody>
          <a:bodyPr anchor="b">
            <a:no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925" y="1020725"/>
            <a:ext cx="8474149" cy="52205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4A3C5-36BB-4492-8D41-F881C0A0E2E9}" type="datetime4">
              <a:rPr lang="en-US" smtClean="0"/>
              <a:t>January 17, 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Aggregates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550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66E99-A273-425A-BE60-161703FC44E1}" type="datetime4">
              <a:rPr lang="en-US" smtClean="0"/>
              <a:t>January 17, 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Aggregates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2910662-2471-4409-A85A-D7391CEE9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1037"/>
          </a:xfrm>
        </p:spPr>
        <p:txBody>
          <a:bodyPr anchor="b">
            <a:no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6A7D46B-7033-4BA6-A980-AE9001514B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926" y="1020725"/>
            <a:ext cx="4120116" cy="52205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E2A6994-5056-4657-B6E8-CDFBAF7B5F3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688960" y="1020725"/>
            <a:ext cx="4120117" cy="52205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943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925" y="776176"/>
            <a:ext cx="4120116" cy="6810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88960" y="776176"/>
            <a:ext cx="4120115" cy="6810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C8080-7880-4542-9FD0-B9857A0A282B}" type="datetime4">
              <a:rPr lang="en-US" smtClean="0"/>
              <a:t>January 17, 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Aggregates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49573DF-4902-4313-8F55-97F06B030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1037"/>
          </a:xfrm>
        </p:spPr>
        <p:txBody>
          <a:bodyPr anchor="b">
            <a:no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96B5560-FB33-4157-809F-3DACDFD3F91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34925" y="1552353"/>
            <a:ext cx="4120117" cy="468895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B77EF24-5463-42AE-9CB6-1DD7E4E160B2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688960" y="1552353"/>
            <a:ext cx="4120117" cy="46889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8546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987426"/>
            <a:ext cx="2949178" cy="4881562"/>
          </a:xfr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49F47-1E4F-444D-8198-201EB00F9B42}" type="datetime4">
              <a:rPr lang="en-US" smtClean="0"/>
              <a:t>January 17, 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Aggregates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15CB760-4791-471E-803B-668E7A01D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1037"/>
          </a:xfrm>
        </p:spPr>
        <p:txBody>
          <a:bodyPr anchor="b">
            <a:no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60590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BF47BD1-D2CE-4881-8329-CE0529821AF8}"/>
              </a:ext>
            </a:extLst>
          </p:cNvPr>
          <p:cNvSpPr/>
          <p:nvPr userDrawn="1"/>
        </p:nvSpPr>
        <p:spPr>
          <a:xfrm>
            <a:off x="0" y="6584316"/>
            <a:ext cx="2686050" cy="27432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AEDA3AE-031D-4520-8EA5-3C8CC6CB0110}"/>
              </a:ext>
            </a:extLst>
          </p:cNvPr>
          <p:cNvSpPr/>
          <p:nvPr userDrawn="1"/>
        </p:nvSpPr>
        <p:spPr>
          <a:xfrm>
            <a:off x="6457950" y="6584316"/>
            <a:ext cx="2686050" cy="2743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AB3BC64-8BEC-4026-87D2-09FBE0DD83C5}"/>
              </a:ext>
            </a:extLst>
          </p:cNvPr>
          <p:cNvSpPr/>
          <p:nvPr userDrawn="1"/>
        </p:nvSpPr>
        <p:spPr>
          <a:xfrm>
            <a:off x="2686051" y="6583680"/>
            <a:ext cx="3771899" cy="27432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" y="6578917"/>
            <a:ext cx="2057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46D4F1DB-66F7-4B70-B57E-5A9101A9A7A0}" type="datetime4">
              <a:rPr lang="en-US" smtClean="0"/>
              <a:t>January 17, 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578916"/>
            <a:ext cx="3086100" cy="2743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Aggregates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0" y="6578917"/>
            <a:ext cx="2057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9F5A8679-A07E-414A-A745-969A7D0FCC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1122162-7227-4E84-9C0F-71DCF51A4E14}"/>
              </a:ext>
            </a:extLst>
          </p:cNvPr>
          <p:cNvSpPr/>
          <p:nvPr userDrawn="1"/>
        </p:nvSpPr>
        <p:spPr>
          <a:xfrm>
            <a:off x="0" y="1"/>
            <a:ext cx="9144000" cy="6858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10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03349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6" r:id="rId2"/>
    <p:sldLayoutId id="2147483670" r:id="rId3"/>
    <p:sldLayoutId id="2147483671" r:id="rId4"/>
    <p:sldLayoutId id="2147483662" r:id="rId5"/>
    <p:sldLayoutId id="2147483664" r:id="rId6"/>
    <p:sldLayoutId id="2147483665" r:id="rId7"/>
    <p:sldLayoutId id="2147483669" r:id="rId8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8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5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EFB5EE-580C-0E40-97D8-3F02AC1043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6C8249A-DEDC-E240-AED7-0CD1519A26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999" cy="6589171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1D7BB5-0B1F-E848-9265-6CA055E41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FAEE160-C5E8-244A-8287-F0BB89B57B62}"/>
              </a:ext>
            </a:extLst>
          </p:cNvPr>
          <p:cNvSpPr txBox="1">
            <a:spLocks/>
          </p:cNvSpPr>
          <p:nvPr/>
        </p:nvSpPr>
        <p:spPr>
          <a:xfrm>
            <a:off x="173620" y="4015508"/>
            <a:ext cx="9062977" cy="10194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/>
              <a:t>Aggregates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842E519-20F4-E849-B28D-CC8D554B3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0F280-628B-417A-B6F7-906C67790B9D}" type="datetime4">
              <a:rPr lang="en-US" smtClean="0"/>
              <a:t>January 17, 2025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ACF428C-E6A7-EF44-91C2-E23CF47DC9EE}"/>
              </a:ext>
            </a:extLst>
          </p:cNvPr>
          <p:cNvSpPr/>
          <p:nvPr/>
        </p:nvSpPr>
        <p:spPr>
          <a:xfrm>
            <a:off x="769714" y="3697204"/>
            <a:ext cx="7604567" cy="636608"/>
          </a:xfrm>
          <a:prstGeom prst="rect">
            <a:avLst/>
          </a:prstGeom>
          <a:solidFill>
            <a:srgbClr val="2D5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351151D-17CE-8C4B-A695-410D9715F73E}"/>
              </a:ext>
            </a:extLst>
          </p:cNvPr>
          <p:cNvSpPr txBox="1">
            <a:spLocks/>
          </p:cNvSpPr>
          <p:nvPr/>
        </p:nvSpPr>
        <p:spPr>
          <a:xfrm>
            <a:off x="40508" y="3256457"/>
            <a:ext cx="9062977" cy="10194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/>
              <a:t>CSE 344: Intro to Data Management</a:t>
            </a:r>
            <a:endParaRPr lang="en-US" sz="320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3C3B62-AD1F-1742-B811-8A3CE4776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Aggregates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057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5129"/>
    </mc:Choice>
    <mc:Fallback xmlns="">
      <p:transition spd="slow" advClick="0" advTm="95129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7C5570-DDF2-49AB-8AF1-FE230D919E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D0B13-38F0-4A4B-AABE-E09F46A48ED0}" type="datetime4">
              <a:rPr lang="en-US" smtClean="0"/>
              <a:t>January 17,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DCD6CF-B71B-44FF-AE3C-1FDF1BFC9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Aggregates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580C46-7500-49E2-9C57-1F24359EC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10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DAD3C1-0D5D-4A4B-A2C9-6453A33BD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D00675B9-8DD5-4F39-804E-60D1650163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0453722"/>
              </p:ext>
            </p:extLst>
          </p:nvPr>
        </p:nvGraphicFramePr>
        <p:xfrm>
          <a:off x="118764" y="4661550"/>
          <a:ext cx="475753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1DB98C8C-2ED4-42F3-A877-71F1FAE3BE3C}"/>
              </a:ext>
            </a:extLst>
          </p:cNvPr>
          <p:cNvGraphicFramePr>
            <a:graphicFrameLocks noGrp="1"/>
          </p:cNvGraphicFramePr>
          <p:nvPr/>
        </p:nvGraphicFramePr>
        <p:xfrm>
          <a:off x="5729267" y="5015657"/>
          <a:ext cx="2378766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1258474472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32434715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5458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Charger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196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Civic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20613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Pinto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6174394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482C950A-23AD-4957-97F2-BD093EA37E1C}"/>
              </a:ext>
            </a:extLst>
          </p:cNvPr>
          <p:cNvSpPr txBox="1"/>
          <p:nvPr/>
        </p:nvSpPr>
        <p:spPr>
          <a:xfrm>
            <a:off x="118764" y="4292218"/>
            <a:ext cx="1388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payroll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C995B80-CE8C-4CA9-9371-C4C24F04D8A2}"/>
              </a:ext>
            </a:extLst>
          </p:cNvPr>
          <p:cNvSpPr txBox="1"/>
          <p:nvPr/>
        </p:nvSpPr>
        <p:spPr>
          <a:xfrm>
            <a:off x="5728885" y="4646325"/>
            <a:ext cx="1017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regist</a:t>
            </a:r>
            <a:endParaRPr lang="en-US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4170FBE-A0CB-8FCB-A591-7FD6A7946416}"/>
              </a:ext>
            </a:extLst>
          </p:cNvPr>
          <p:cNvSpPr txBox="1"/>
          <p:nvPr/>
        </p:nvSpPr>
        <p:spPr>
          <a:xfrm>
            <a:off x="112932" y="1411726"/>
            <a:ext cx="2949846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count(*)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payroll;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368A339-5917-AFAA-853D-1BC32E7408EC}"/>
              </a:ext>
            </a:extLst>
          </p:cNvPr>
          <p:cNvSpPr txBox="1"/>
          <p:nvPr/>
        </p:nvSpPr>
        <p:spPr>
          <a:xfrm>
            <a:off x="112932" y="892544"/>
            <a:ext cx="3647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How many records are in payroll?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E310200-BD0E-8ECA-3408-0845B63E3645}"/>
              </a:ext>
            </a:extLst>
          </p:cNvPr>
          <p:cNvSpPr txBox="1"/>
          <p:nvPr/>
        </p:nvSpPr>
        <p:spPr>
          <a:xfrm>
            <a:off x="4905276" y="1411726"/>
            <a:ext cx="2949846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count(*)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regist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BB9C4EF-6A75-AC5B-63B8-732408CC78A5}"/>
              </a:ext>
            </a:extLst>
          </p:cNvPr>
          <p:cNvSpPr txBox="1"/>
          <p:nvPr/>
        </p:nvSpPr>
        <p:spPr>
          <a:xfrm>
            <a:off x="4993756" y="892544"/>
            <a:ext cx="4044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How many cars are in the database?</a:t>
            </a:r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28D53ABF-7623-D36A-749A-561AB7049AC3}"/>
              </a:ext>
            </a:extLst>
          </p:cNvPr>
          <p:cNvGraphicFramePr>
            <a:graphicFrameLocks noGrp="1"/>
          </p:cNvGraphicFramePr>
          <p:nvPr/>
        </p:nvGraphicFramePr>
        <p:xfrm>
          <a:off x="3382617" y="1456384"/>
          <a:ext cx="1189383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23948063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count(*)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73186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8998652"/>
                  </a:ext>
                </a:extLst>
              </a:tr>
            </a:tbl>
          </a:graphicData>
        </a:graphic>
      </p:graphicFrame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98B8D53A-644E-BD96-5605-42CE6FAFF3BE}"/>
              </a:ext>
            </a:extLst>
          </p:cNvPr>
          <p:cNvGraphicFramePr>
            <a:graphicFrameLocks noGrp="1"/>
          </p:cNvGraphicFramePr>
          <p:nvPr/>
        </p:nvGraphicFramePr>
        <p:xfrm>
          <a:off x="8469017" y="1456384"/>
          <a:ext cx="569436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9436">
                  <a:extLst>
                    <a:ext uri="{9D8B030D-6E8A-4147-A177-3AD203B41FA5}">
                      <a16:colId xmlns:a16="http://schemas.microsoft.com/office/drawing/2014/main" val="23948063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73186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89986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8386424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239078-AC6A-C6B7-E3DB-D0EF5E79C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F94E8-B4AC-7548-8376-41B85689A5CA}" type="datetime4">
              <a:rPr lang="en-US" smtClean="0"/>
              <a:t>January 17,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397C22-D274-D20B-39F4-A717B86FE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Aggregates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719CB7-F5DF-FF13-18D2-6A39C9521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100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B890AB6-1703-EEB3-4D94-E03517ED8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Coping with Empty Groups</a:t>
            </a:r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971E01A-26F4-86C8-B7C6-7D2192042A6D}"/>
              </a:ext>
            </a:extLst>
          </p:cNvPr>
          <p:cNvGraphicFramePr>
            <a:graphicFrameLocks noGrp="1"/>
          </p:cNvGraphicFramePr>
          <p:nvPr/>
        </p:nvGraphicFramePr>
        <p:xfrm>
          <a:off x="0" y="4902516"/>
          <a:ext cx="4162033" cy="167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4796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1098698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978195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1070344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22831">
                <a:tc>
                  <a:txBody>
                    <a:bodyPr/>
                    <a:lstStyle/>
                    <a:p>
                      <a:r>
                        <a:rPr lang="en-US" sz="1600" dirty="0" err="1"/>
                        <a:t>user_id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22831">
                <a:tc>
                  <a:txBody>
                    <a:bodyPr/>
                    <a:lstStyle/>
                    <a:p>
                      <a:r>
                        <a:rPr lang="en-US" sz="1600" dirty="0"/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22831">
                <a:tc>
                  <a:txBody>
                    <a:bodyPr/>
                    <a:lstStyle/>
                    <a:p>
                      <a:r>
                        <a:rPr lang="en-US" sz="1600" dirty="0"/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22831">
                <a:tc>
                  <a:txBody>
                    <a:bodyPr/>
                    <a:lstStyle/>
                    <a:p>
                      <a:r>
                        <a:rPr lang="en-US" sz="1600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22831">
                <a:tc>
                  <a:txBody>
                    <a:bodyPr/>
                    <a:lstStyle/>
                    <a:p>
                      <a:r>
                        <a:rPr lang="en-US" sz="1600" dirty="0"/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4BB4D077-1740-9476-4DF1-11EEFB2555C9}"/>
              </a:ext>
            </a:extLst>
          </p:cNvPr>
          <p:cNvSpPr txBox="1"/>
          <p:nvPr/>
        </p:nvSpPr>
        <p:spPr>
          <a:xfrm>
            <a:off x="-1" y="4533183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payroll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2DE0914-AE21-6BC7-E994-6EBA6B4C3BB4}"/>
              </a:ext>
            </a:extLst>
          </p:cNvPr>
          <p:cNvSpPr txBox="1"/>
          <p:nvPr/>
        </p:nvSpPr>
        <p:spPr>
          <a:xfrm>
            <a:off x="121614" y="813703"/>
            <a:ext cx="2941831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job, count(*)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payroll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GROUP BY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job;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6B6885B3-FE6B-3FA2-4F3C-18DC22C4F0CF}"/>
              </a:ext>
            </a:extLst>
          </p:cNvPr>
          <p:cNvGraphicFramePr>
            <a:graphicFrameLocks noGrp="1"/>
          </p:cNvGraphicFramePr>
          <p:nvPr/>
        </p:nvGraphicFramePr>
        <p:xfrm>
          <a:off x="4661258" y="813703"/>
          <a:ext cx="2065607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6025">
                  <a:extLst>
                    <a:ext uri="{9D8B030D-6E8A-4147-A177-3AD203B41FA5}">
                      <a16:colId xmlns:a16="http://schemas.microsoft.com/office/drawing/2014/main" val="2318461879"/>
                    </a:ext>
                  </a:extLst>
                </a:gridCol>
                <a:gridCol w="1169582">
                  <a:extLst>
                    <a:ext uri="{9D8B030D-6E8A-4147-A177-3AD203B41FA5}">
                      <a16:colId xmlns:a16="http://schemas.microsoft.com/office/drawing/2014/main" val="2872446687"/>
                    </a:ext>
                  </a:extLst>
                </a:gridCol>
              </a:tblGrid>
              <a:tr h="201324">
                <a:tc>
                  <a:txBody>
                    <a:bodyPr/>
                    <a:lstStyle/>
                    <a:p>
                      <a:r>
                        <a:rPr lang="en-US" sz="1600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count(*)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3975514"/>
                  </a:ext>
                </a:extLst>
              </a:tr>
              <a:tr h="201324">
                <a:tc>
                  <a:txBody>
                    <a:bodyPr/>
                    <a:lstStyle/>
                    <a:p>
                      <a:r>
                        <a:rPr lang="en-US" sz="1600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37771"/>
                  </a:ext>
                </a:extLst>
              </a:tr>
              <a:tr h="201324">
                <a:tc>
                  <a:txBody>
                    <a:bodyPr/>
                    <a:lstStyle/>
                    <a:p>
                      <a:r>
                        <a:rPr lang="en-US" sz="1600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896263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536E504C-AF03-1D72-31AD-BE605971BAD6}"/>
              </a:ext>
            </a:extLst>
          </p:cNvPr>
          <p:cNvSpPr txBox="1"/>
          <p:nvPr/>
        </p:nvSpPr>
        <p:spPr>
          <a:xfrm>
            <a:off x="121614" y="1893893"/>
            <a:ext cx="2941831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job, count(*)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payroll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salary &gt; 55000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GROUP BY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job;</a:t>
            </a:r>
          </a:p>
        </p:txBody>
      </p:sp>
    </p:spTree>
    <p:extLst>
      <p:ext uri="{BB962C8B-B14F-4D97-AF65-F5344CB8AC3E}">
        <p14:creationId xmlns:p14="http://schemas.microsoft.com/office/powerpoint/2010/main" val="266278588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239078-AC6A-C6B7-E3DB-D0EF5E79C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3E86F-E65D-0A48-82F7-1909E7436318}" type="datetime4">
              <a:rPr lang="en-US" smtClean="0"/>
              <a:t>January 17,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397C22-D274-D20B-39F4-A717B86FE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Aggregates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719CB7-F5DF-FF13-18D2-6A39C9521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101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B890AB6-1703-EEB3-4D94-E03517ED8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Coping with Empty Groups</a:t>
            </a:r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971E01A-26F4-86C8-B7C6-7D2192042A6D}"/>
              </a:ext>
            </a:extLst>
          </p:cNvPr>
          <p:cNvGraphicFramePr>
            <a:graphicFrameLocks noGrp="1"/>
          </p:cNvGraphicFramePr>
          <p:nvPr/>
        </p:nvGraphicFramePr>
        <p:xfrm>
          <a:off x="0" y="4902516"/>
          <a:ext cx="4162033" cy="167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4796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1098698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978195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1070344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22831">
                <a:tc>
                  <a:txBody>
                    <a:bodyPr/>
                    <a:lstStyle/>
                    <a:p>
                      <a:r>
                        <a:rPr lang="en-US" sz="1600" dirty="0" err="1"/>
                        <a:t>user_id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22831">
                <a:tc>
                  <a:txBody>
                    <a:bodyPr/>
                    <a:lstStyle/>
                    <a:p>
                      <a:r>
                        <a:rPr lang="en-US" sz="1600" strike="sngStrike" dirty="0">
                          <a:solidFill>
                            <a:srgbClr val="FF0000"/>
                          </a:solidFill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trike="sngStrike" dirty="0">
                          <a:solidFill>
                            <a:srgbClr val="FF0000"/>
                          </a:solidFill>
                        </a:rPr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trike="sngStrike" dirty="0">
                          <a:solidFill>
                            <a:srgbClr val="FF0000"/>
                          </a:solidFill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trike="sngStrike" dirty="0">
                          <a:solidFill>
                            <a:srgbClr val="FF0000"/>
                          </a:solidFill>
                        </a:rPr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22831">
                <a:tc>
                  <a:txBody>
                    <a:bodyPr/>
                    <a:lstStyle/>
                    <a:p>
                      <a:r>
                        <a:rPr lang="en-US" sz="1600" dirty="0"/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22831">
                <a:tc>
                  <a:txBody>
                    <a:bodyPr/>
                    <a:lstStyle/>
                    <a:p>
                      <a:r>
                        <a:rPr lang="en-US" sz="1600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22831">
                <a:tc>
                  <a:txBody>
                    <a:bodyPr/>
                    <a:lstStyle/>
                    <a:p>
                      <a:r>
                        <a:rPr lang="en-US" sz="1600" dirty="0"/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4BB4D077-1740-9476-4DF1-11EEFB2555C9}"/>
              </a:ext>
            </a:extLst>
          </p:cNvPr>
          <p:cNvSpPr txBox="1"/>
          <p:nvPr/>
        </p:nvSpPr>
        <p:spPr>
          <a:xfrm>
            <a:off x="-1" y="4533183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payroll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2DE0914-AE21-6BC7-E994-6EBA6B4C3BB4}"/>
              </a:ext>
            </a:extLst>
          </p:cNvPr>
          <p:cNvSpPr txBox="1"/>
          <p:nvPr/>
        </p:nvSpPr>
        <p:spPr>
          <a:xfrm>
            <a:off x="121614" y="813703"/>
            <a:ext cx="2941831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job, count(*)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payroll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GROUP BY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job;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6B6885B3-FE6B-3FA2-4F3C-18DC22C4F0CF}"/>
              </a:ext>
            </a:extLst>
          </p:cNvPr>
          <p:cNvGraphicFramePr>
            <a:graphicFrameLocks noGrp="1"/>
          </p:cNvGraphicFramePr>
          <p:nvPr/>
        </p:nvGraphicFramePr>
        <p:xfrm>
          <a:off x="4661258" y="813703"/>
          <a:ext cx="2065607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6025">
                  <a:extLst>
                    <a:ext uri="{9D8B030D-6E8A-4147-A177-3AD203B41FA5}">
                      <a16:colId xmlns:a16="http://schemas.microsoft.com/office/drawing/2014/main" val="2318461879"/>
                    </a:ext>
                  </a:extLst>
                </a:gridCol>
                <a:gridCol w="1169582">
                  <a:extLst>
                    <a:ext uri="{9D8B030D-6E8A-4147-A177-3AD203B41FA5}">
                      <a16:colId xmlns:a16="http://schemas.microsoft.com/office/drawing/2014/main" val="2872446687"/>
                    </a:ext>
                  </a:extLst>
                </a:gridCol>
              </a:tblGrid>
              <a:tr h="201324">
                <a:tc>
                  <a:txBody>
                    <a:bodyPr/>
                    <a:lstStyle/>
                    <a:p>
                      <a:r>
                        <a:rPr lang="en-US" sz="1600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count(*)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3975514"/>
                  </a:ext>
                </a:extLst>
              </a:tr>
              <a:tr h="201324">
                <a:tc>
                  <a:txBody>
                    <a:bodyPr/>
                    <a:lstStyle/>
                    <a:p>
                      <a:r>
                        <a:rPr lang="en-US" sz="1600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highlight>
                            <a:srgbClr val="FFFF00"/>
                          </a:highlight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37771"/>
                  </a:ext>
                </a:extLst>
              </a:tr>
              <a:tr h="201324">
                <a:tc>
                  <a:txBody>
                    <a:bodyPr/>
                    <a:lstStyle/>
                    <a:p>
                      <a:r>
                        <a:rPr lang="en-US" sz="1600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896263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536E504C-AF03-1D72-31AD-BE605971BAD6}"/>
              </a:ext>
            </a:extLst>
          </p:cNvPr>
          <p:cNvSpPr txBox="1"/>
          <p:nvPr/>
        </p:nvSpPr>
        <p:spPr>
          <a:xfrm>
            <a:off x="121614" y="1893893"/>
            <a:ext cx="2941831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job, count(*)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payroll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salary &gt; 55000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GROUP BY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job;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1A52C83F-6254-61D6-E742-31E74B95F0B0}"/>
              </a:ext>
            </a:extLst>
          </p:cNvPr>
          <p:cNvGraphicFramePr>
            <a:graphicFrameLocks noGrp="1"/>
          </p:cNvGraphicFramePr>
          <p:nvPr/>
        </p:nvGraphicFramePr>
        <p:xfrm>
          <a:off x="5235415" y="1955116"/>
          <a:ext cx="2065607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6025">
                  <a:extLst>
                    <a:ext uri="{9D8B030D-6E8A-4147-A177-3AD203B41FA5}">
                      <a16:colId xmlns:a16="http://schemas.microsoft.com/office/drawing/2014/main" val="2318461879"/>
                    </a:ext>
                  </a:extLst>
                </a:gridCol>
                <a:gridCol w="1169582">
                  <a:extLst>
                    <a:ext uri="{9D8B030D-6E8A-4147-A177-3AD203B41FA5}">
                      <a16:colId xmlns:a16="http://schemas.microsoft.com/office/drawing/2014/main" val="2872446687"/>
                    </a:ext>
                  </a:extLst>
                </a:gridCol>
              </a:tblGrid>
              <a:tr h="201324">
                <a:tc>
                  <a:txBody>
                    <a:bodyPr/>
                    <a:lstStyle/>
                    <a:p>
                      <a:r>
                        <a:rPr lang="en-US" sz="1600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count(*)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3975514"/>
                  </a:ext>
                </a:extLst>
              </a:tr>
              <a:tr h="201324">
                <a:tc>
                  <a:txBody>
                    <a:bodyPr/>
                    <a:lstStyle/>
                    <a:p>
                      <a:r>
                        <a:rPr lang="en-US" sz="1600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highlight>
                            <a:srgbClr val="FFFF00"/>
                          </a:highlight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37771"/>
                  </a:ext>
                </a:extLst>
              </a:tr>
              <a:tr h="201324">
                <a:tc>
                  <a:txBody>
                    <a:bodyPr/>
                    <a:lstStyle/>
                    <a:p>
                      <a:r>
                        <a:rPr lang="en-US" sz="1600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8962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7275046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239078-AC6A-C6B7-E3DB-D0EF5E79C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7BC2F-EFC7-6847-91AF-3C53DAF49EED}" type="datetime4">
              <a:rPr lang="en-US" smtClean="0"/>
              <a:t>January 17,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397C22-D274-D20B-39F4-A717B86FE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Aggregates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719CB7-F5DF-FF13-18D2-6A39C9521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102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B890AB6-1703-EEB3-4D94-E03517ED8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Coping with Empty Groups</a:t>
            </a:r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971E01A-26F4-86C8-B7C6-7D2192042A6D}"/>
              </a:ext>
            </a:extLst>
          </p:cNvPr>
          <p:cNvGraphicFramePr>
            <a:graphicFrameLocks noGrp="1"/>
          </p:cNvGraphicFramePr>
          <p:nvPr/>
        </p:nvGraphicFramePr>
        <p:xfrm>
          <a:off x="0" y="4902516"/>
          <a:ext cx="4162033" cy="167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4796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1098698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978195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1070344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22831">
                <a:tc>
                  <a:txBody>
                    <a:bodyPr/>
                    <a:lstStyle/>
                    <a:p>
                      <a:r>
                        <a:rPr lang="en-US" sz="1600" dirty="0" err="1"/>
                        <a:t>user_id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22831">
                <a:tc>
                  <a:txBody>
                    <a:bodyPr/>
                    <a:lstStyle/>
                    <a:p>
                      <a:r>
                        <a:rPr lang="en-US" sz="1600" strike="sngStrike" dirty="0">
                          <a:solidFill>
                            <a:srgbClr val="FF0000"/>
                          </a:solidFill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trike="sngStrike" dirty="0">
                          <a:solidFill>
                            <a:srgbClr val="FF0000"/>
                          </a:solidFill>
                        </a:rPr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trike="sngStrike" dirty="0">
                          <a:solidFill>
                            <a:srgbClr val="FF0000"/>
                          </a:solidFill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trike="sngStrike" dirty="0">
                          <a:solidFill>
                            <a:srgbClr val="FF0000"/>
                          </a:solidFill>
                        </a:rPr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22831">
                <a:tc>
                  <a:txBody>
                    <a:bodyPr/>
                    <a:lstStyle/>
                    <a:p>
                      <a:r>
                        <a:rPr lang="en-US" sz="1600" strike="sngStrike" dirty="0">
                          <a:solidFill>
                            <a:srgbClr val="FF0000"/>
                          </a:solidFill>
                        </a:rPr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trike="sngStrike" dirty="0">
                          <a:solidFill>
                            <a:srgbClr val="FF0000"/>
                          </a:solidFill>
                        </a:rPr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trike="sngStrike" dirty="0">
                          <a:solidFill>
                            <a:srgbClr val="FF0000"/>
                          </a:solidFill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trike="sngStrike" dirty="0">
                          <a:solidFill>
                            <a:srgbClr val="FF0000"/>
                          </a:solidFill>
                        </a:rPr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22831">
                <a:tc>
                  <a:txBody>
                    <a:bodyPr/>
                    <a:lstStyle/>
                    <a:p>
                      <a:r>
                        <a:rPr lang="en-US" sz="1600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22831">
                <a:tc>
                  <a:txBody>
                    <a:bodyPr/>
                    <a:lstStyle/>
                    <a:p>
                      <a:r>
                        <a:rPr lang="en-US" sz="1600" dirty="0"/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4BB4D077-1740-9476-4DF1-11EEFB2555C9}"/>
              </a:ext>
            </a:extLst>
          </p:cNvPr>
          <p:cNvSpPr txBox="1"/>
          <p:nvPr/>
        </p:nvSpPr>
        <p:spPr>
          <a:xfrm>
            <a:off x="-1" y="4533183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payroll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2DE0914-AE21-6BC7-E994-6EBA6B4C3BB4}"/>
              </a:ext>
            </a:extLst>
          </p:cNvPr>
          <p:cNvSpPr txBox="1"/>
          <p:nvPr/>
        </p:nvSpPr>
        <p:spPr>
          <a:xfrm>
            <a:off x="121614" y="813703"/>
            <a:ext cx="2941831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job, count(*)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payroll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GROUP BY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job;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6B6885B3-FE6B-3FA2-4F3C-18DC22C4F0CF}"/>
              </a:ext>
            </a:extLst>
          </p:cNvPr>
          <p:cNvGraphicFramePr>
            <a:graphicFrameLocks noGrp="1"/>
          </p:cNvGraphicFramePr>
          <p:nvPr/>
        </p:nvGraphicFramePr>
        <p:xfrm>
          <a:off x="4661258" y="813703"/>
          <a:ext cx="2065607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6025">
                  <a:extLst>
                    <a:ext uri="{9D8B030D-6E8A-4147-A177-3AD203B41FA5}">
                      <a16:colId xmlns:a16="http://schemas.microsoft.com/office/drawing/2014/main" val="2318461879"/>
                    </a:ext>
                  </a:extLst>
                </a:gridCol>
                <a:gridCol w="1169582">
                  <a:extLst>
                    <a:ext uri="{9D8B030D-6E8A-4147-A177-3AD203B41FA5}">
                      <a16:colId xmlns:a16="http://schemas.microsoft.com/office/drawing/2014/main" val="2872446687"/>
                    </a:ext>
                  </a:extLst>
                </a:gridCol>
              </a:tblGrid>
              <a:tr h="201324">
                <a:tc>
                  <a:txBody>
                    <a:bodyPr/>
                    <a:lstStyle/>
                    <a:p>
                      <a:r>
                        <a:rPr lang="en-US" sz="1600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count(*)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3975514"/>
                  </a:ext>
                </a:extLst>
              </a:tr>
              <a:tr h="201324">
                <a:tc>
                  <a:txBody>
                    <a:bodyPr/>
                    <a:lstStyle/>
                    <a:p>
                      <a:r>
                        <a:rPr lang="en-US" sz="1600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highlight>
                            <a:srgbClr val="FFFF00"/>
                          </a:highlight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37771"/>
                  </a:ext>
                </a:extLst>
              </a:tr>
              <a:tr h="201324">
                <a:tc>
                  <a:txBody>
                    <a:bodyPr/>
                    <a:lstStyle/>
                    <a:p>
                      <a:r>
                        <a:rPr lang="en-US" sz="1600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896263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536E504C-AF03-1D72-31AD-BE605971BAD6}"/>
              </a:ext>
            </a:extLst>
          </p:cNvPr>
          <p:cNvSpPr txBox="1"/>
          <p:nvPr/>
        </p:nvSpPr>
        <p:spPr>
          <a:xfrm>
            <a:off x="121614" y="1893893"/>
            <a:ext cx="2941831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job, count(*)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payroll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salary &gt; 55000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GROUP BY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job;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1A52C83F-6254-61D6-E742-31E74B95F0B0}"/>
              </a:ext>
            </a:extLst>
          </p:cNvPr>
          <p:cNvGraphicFramePr>
            <a:graphicFrameLocks noGrp="1"/>
          </p:cNvGraphicFramePr>
          <p:nvPr/>
        </p:nvGraphicFramePr>
        <p:xfrm>
          <a:off x="5235415" y="1955116"/>
          <a:ext cx="2065607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6025">
                  <a:extLst>
                    <a:ext uri="{9D8B030D-6E8A-4147-A177-3AD203B41FA5}">
                      <a16:colId xmlns:a16="http://schemas.microsoft.com/office/drawing/2014/main" val="2318461879"/>
                    </a:ext>
                  </a:extLst>
                </a:gridCol>
                <a:gridCol w="1169582">
                  <a:extLst>
                    <a:ext uri="{9D8B030D-6E8A-4147-A177-3AD203B41FA5}">
                      <a16:colId xmlns:a16="http://schemas.microsoft.com/office/drawing/2014/main" val="2872446687"/>
                    </a:ext>
                  </a:extLst>
                </a:gridCol>
              </a:tblGrid>
              <a:tr h="201324">
                <a:tc>
                  <a:txBody>
                    <a:bodyPr/>
                    <a:lstStyle/>
                    <a:p>
                      <a:r>
                        <a:rPr lang="en-US" sz="1600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count(*)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3975514"/>
                  </a:ext>
                </a:extLst>
              </a:tr>
              <a:tr h="201324">
                <a:tc>
                  <a:txBody>
                    <a:bodyPr/>
                    <a:lstStyle/>
                    <a:p>
                      <a:r>
                        <a:rPr lang="en-US" sz="1600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highlight>
                            <a:srgbClr val="FFFF00"/>
                          </a:highlight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37771"/>
                  </a:ext>
                </a:extLst>
              </a:tr>
              <a:tr h="201324">
                <a:tc>
                  <a:txBody>
                    <a:bodyPr/>
                    <a:lstStyle/>
                    <a:p>
                      <a:r>
                        <a:rPr lang="en-US" sz="1600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896263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9BB58363-A513-FCFF-72E7-5044872A373A}"/>
              </a:ext>
            </a:extLst>
          </p:cNvPr>
          <p:cNvSpPr txBox="1"/>
          <p:nvPr/>
        </p:nvSpPr>
        <p:spPr>
          <a:xfrm>
            <a:off x="121614" y="3281859"/>
            <a:ext cx="2941831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job, count(*)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payroll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salary &gt; 75000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GROUP BY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job;</a:t>
            </a:r>
          </a:p>
        </p:txBody>
      </p:sp>
    </p:spTree>
    <p:extLst>
      <p:ext uri="{BB962C8B-B14F-4D97-AF65-F5344CB8AC3E}">
        <p14:creationId xmlns:p14="http://schemas.microsoft.com/office/powerpoint/2010/main" val="1348560042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239078-AC6A-C6B7-E3DB-D0EF5E79C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0B371-1472-C247-93A3-7360709AC980}" type="datetime4">
              <a:rPr lang="en-US" smtClean="0"/>
              <a:t>January 17,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397C22-D274-D20B-39F4-A717B86FE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Aggregates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719CB7-F5DF-FF13-18D2-6A39C9521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103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B890AB6-1703-EEB3-4D94-E03517ED8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Coping with Empty Groups</a:t>
            </a:r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971E01A-26F4-86C8-B7C6-7D2192042A6D}"/>
              </a:ext>
            </a:extLst>
          </p:cNvPr>
          <p:cNvGraphicFramePr>
            <a:graphicFrameLocks noGrp="1"/>
          </p:cNvGraphicFramePr>
          <p:nvPr/>
        </p:nvGraphicFramePr>
        <p:xfrm>
          <a:off x="0" y="4902516"/>
          <a:ext cx="4162033" cy="167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4796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1098698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978195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1070344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22831">
                <a:tc>
                  <a:txBody>
                    <a:bodyPr/>
                    <a:lstStyle/>
                    <a:p>
                      <a:r>
                        <a:rPr lang="en-US" sz="1600" dirty="0" err="1"/>
                        <a:t>user_id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22831">
                <a:tc>
                  <a:txBody>
                    <a:bodyPr/>
                    <a:lstStyle/>
                    <a:p>
                      <a:r>
                        <a:rPr lang="en-US" sz="1600" strike="sngStrike" dirty="0">
                          <a:solidFill>
                            <a:srgbClr val="FF0000"/>
                          </a:solidFill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trike="sngStrike" dirty="0">
                          <a:solidFill>
                            <a:srgbClr val="FF0000"/>
                          </a:solidFill>
                        </a:rPr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trike="sngStrike" dirty="0">
                          <a:solidFill>
                            <a:srgbClr val="FF0000"/>
                          </a:solidFill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trike="sngStrike" dirty="0">
                          <a:solidFill>
                            <a:srgbClr val="FF0000"/>
                          </a:solidFill>
                        </a:rPr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22831">
                <a:tc>
                  <a:txBody>
                    <a:bodyPr/>
                    <a:lstStyle/>
                    <a:p>
                      <a:r>
                        <a:rPr lang="en-US" sz="1600" strike="sngStrike" dirty="0">
                          <a:solidFill>
                            <a:srgbClr val="FF0000"/>
                          </a:solidFill>
                        </a:rPr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trike="sngStrike" dirty="0">
                          <a:solidFill>
                            <a:srgbClr val="FF0000"/>
                          </a:solidFill>
                        </a:rPr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trike="sngStrike" dirty="0">
                          <a:solidFill>
                            <a:srgbClr val="FF0000"/>
                          </a:solidFill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trike="sngStrike" dirty="0">
                          <a:solidFill>
                            <a:srgbClr val="FF0000"/>
                          </a:solidFill>
                        </a:rPr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22831">
                <a:tc>
                  <a:txBody>
                    <a:bodyPr/>
                    <a:lstStyle/>
                    <a:p>
                      <a:r>
                        <a:rPr lang="en-US" sz="1600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22831">
                <a:tc>
                  <a:txBody>
                    <a:bodyPr/>
                    <a:lstStyle/>
                    <a:p>
                      <a:r>
                        <a:rPr lang="en-US" sz="1600" dirty="0"/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4BB4D077-1740-9476-4DF1-11EEFB2555C9}"/>
              </a:ext>
            </a:extLst>
          </p:cNvPr>
          <p:cNvSpPr txBox="1"/>
          <p:nvPr/>
        </p:nvSpPr>
        <p:spPr>
          <a:xfrm>
            <a:off x="-1" y="4533183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payroll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2DE0914-AE21-6BC7-E994-6EBA6B4C3BB4}"/>
              </a:ext>
            </a:extLst>
          </p:cNvPr>
          <p:cNvSpPr txBox="1"/>
          <p:nvPr/>
        </p:nvSpPr>
        <p:spPr>
          <a:xfrm>
            <a:off x="121614" y="813703"/>
            <a:ext cx="2941831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job, count(*)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payroll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GROUP BY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job;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6B6885B3-FE6B-3FA2-4F3C-18DC22C4F0CF}"/>
              </a:ext>
            </a:extLst>
          </p:cNvPr>
          <p:cNvGraphicFramePr>
            <a:graphicFrameLocks noGrp="1"/>
          </p:cNvGraphicFramePr>
          <p:nvPr/>
        </p:nvGraphicFramePr>
        <p:xfrm>
          <a:off x="4661258" y="813703"/>
          <a:ext cx="2065607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6025">
                  <a:extLst>
                    <a:ext uri="{9D8B030D-6E8A-4147-A177-3AD203B41FA5}">
                      <a16:colId xmlns:a16="http://schemas.microsoft.com/office/drawing/2014/main" val="2318461879"/>
                    </a:ext>
                  </a:extLst>
                </a:gridCol>
                <a:gridCol w="1169582">
                  <a:extLst>
                    <a:ext uri="{9D8B030D-6E8A-4147-A177-3AD203B41FA5}">
                      <a16:colId xmlns:a16="http://schemas.microsoft.com/office/drawing/2014/main" val="2872446687"/>
                    </a:ext>
                  </a:extLst>
                </a:gridCol>
              </a:tblGrid>
              <a:tr h="201324">
                <a:tc>
                  <a:txBody>
                    <a:bodyPr/>
                    <a:lstStyle/>
                    <a:p>
                      <a:r>
                        <a:rPr lang="en-US" sz="1600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count(*)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3975514"/>
                  </a:ext>
                </a:extLst>
              </a:tr>
              <a:tr h="201324">
                <a:tc>
                  <a:txBody>
                    <a:bodyPr/>
                    <a:lstStyle/>
                    <a:p>
                      <a:r>
                        <a:rPr lang="en-US" sz="1600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highlight>
                            <a:srgbClr val="FFFF00"/>
                          </a:highlight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37771"/>
                  </a:ext>
                </a:extLst>
              </a:tr>
              <a:tr h="201324">
                <a:tc>
                  <a:txBody>
                    <a:bodyPr/>
                    <a:lstStyle/>
                    <a:p>
                      <a:r>
                        <a:rPr lang="en-US" sz="1600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896263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536E504C-AF03-1D72-31AD-BE605971BAD6}"/>
              </a:ext>
            </a:extLst>
          </p:cNvPr>
          <p:cNvSpPr txBox="1"/>
          <p:nvPr/>
        </p:nvSpPr>
        <p:spPr>
          <a:xfrm>
            <a:off x="121614" y="1893893"/>
            <a:ext cx="2941831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job, count(*)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payroll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salary &gt; 55000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GROUP BY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job;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1A52C83F-6254-61D6-E742-31E74B95F0B0}"/>
              </a:ext>
            </a:extLst>
          </p:cNvPr>
          <p:cNvGraphicFramePr>
            <a:graphicFrameLocks noGrp="1"/>
          </p:cNvGraphicFramePr>
          <p:nvPr/>
        </p:nvGraphicFramePr>
        <p:xfrm>
          <a:off x="5235415" y="1955116"/>
          <a:ext cx="2065607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6025">
                  <a:extLst>
                    <a:ext uri="{9D8B030D-6E8A-4147-A177-3AD203B41FA5}">
                      <a16:colId xmlns:a16="http://schemas.microsoft.com/office/drawing/2014/main" val="2318461879"/>
                    </a:ext>
                  </a:extLst>
                </a:gridCol>
                <a:gridCol w="1169582">
                  <a:extLst>
                    <a:ext uri="{9D8B030D-6E8A-4147-A177-3AD203B41FA5}">
                      <a16:colId xmlns:a16="http://schemas.microsoft.com/office/drawing/2014/main" val="2872446687"/>
                    </a:ext>
                  </a:extLst>
                </a:gridCol>
              </a:tblGrid>
              <a:tr h="201324">
                <a:tc>
                  <a:txBody>
                    <a:bodyPr/>
                    <a:lstStyle/>
                    <a:p>
                      <a:r>
                        <a:rPr lang="en-US" sz="1600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count(*)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3975514"/>
                  </a:ext>
                </a:extLst>
              </a:tr>
              <a:tr h="201324">
                <a:tc>
                  <a:txBody>
                    <a:bodyPr/>
                    <a:lstStyle/>
                    <a:p>
                      <a:r>
                        <a:rPr lang="en-US" sz="1600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highlight>
                            <a:srgbClr val="FFFF00"/>
                          </a:highlight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37771"/>
                  </a:ext>
                </a:extLst>
              </a:tr>
              <a:tr h="201324">
                <a:tc>
                  <a:txBody>
                    <a:bodyPr/>
                    <a:lstStyle/>
                    <a:p>
                      <a:r>
                        <a:rPr lang="en-US" sz="1600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896263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9BB58363-A513-FCFF-72E7-5044872A373A}"/>
              </a:ext>
            </a:extLst>
          </p:cNvPr>
          <p:cNvSpPr txBox="1"/>
          <p:nvPr/>
        </p:nvSpPr>
        <p:spPr>
          <a:xfrm>
            <a:off x="121614" y="3281859"/>
            <a:ext cx="2941831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job, count(*)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payroll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salary &gt; 75000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GROUP BY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job;</a:t>
            </a: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F8B05AA4-FEB1-8E14-EAC3-6B343E23D06E}"/>
              </a:ext>
            </a:extLst>
          </p:cNvPr>
          <p:cNvGraphicFramePr>
            <a:graphicFrameLocks noGrp="1"/>
          </p:cNvGraphicFramePr>
          <p:nvPr/>
        </p:nvGraphicFramePr>
        <p:xfrm>
          <a:off x="5798941" y="3379103"/>
          <a:ext cx="2065607" cy="67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6025">
                  <a:extLst>
                    <a:ext uri="{9D8B030D-6E8A-4147-A177-3AD203B41FA5}">
                      <a16:colId xmlns:a16="http://schemas.microsoft.com/office/drawing/2014/main" val="2318461879"/>
                    </a:ext>
                  </a:extLst>
                </a:gridCol>
                <a:gridCol w="1169582">
                  <a:extLst>
                    <a:ext uri="{9D8B030D-6E8A-4147-A177-3AD203B41FA5}">
                      <a16:colId xmlns:a16="http://schemas.microsoft.com/office/drawing/2014/main" val="2872446687"/>
                    </a:ext>
                  </a:extLst>
                </a:gridCol>
              </a:tblGrid>
              <a:tr h="201324">
                <a:tc>
                  <a:txBody>
                    <a:bodyPr/>
                    <a:lstStyle/>
                    <a:p>
                      <a:r>
                        <a:rPr lang="en-US" sz="1600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count(*)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3975514"/>
                  </a:ext>
                </a:extLst>
              </a:tr>
              <a:tr h="201324">
                <a:tc>
                  <a:txBody>
                    <a:bodyPr/>
                    <a:lstStyle/>
                    <a:p>
                      <a:r>
                        <a:rPr lang="en-US" sz="1600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896263"/>
                  </a:ext>
                </a:extLst>
              </a:tr>
            </a:tbl>
          </a:graphicData>
        </a:graphic>
      </p:graphicFrame>
      <p:sp>
        <p:nvSpPr>
          <p:cNvPr id="16" name="Oval Callout 15">
            <a:extLst>
              <a:ext uri="{FF2B5EF4-FFF2-40B4-BE49-F238E27FC236}">
                <a16:creationId xmlns:a16="http://schemas.microsoft.com/office/drawing/2014/main" id="{2F01845E-8C48-2AE1-00FF-CA74BFE518F5}"/>
              </a:ext>
            </a:extLst>
          </p:cNvPr>
          <p:cNvSpPr/>
          <p:nvPr/>
        </p:nvSpPr>
        <p:spPr>
          <a:xfrm>
            <a:off x="3703090" y="2900852"/>
            <a:ext cx="1612151" cy="1298377"/>
          </a:xfrm>
          <a:prstGeom prst="wedgeEllipseCallout">
            <a:avLst>
              <a:gd name="adj1" fmla="val 69742"/>
              <a:gd name="adj2" fmla="val 18279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TA group</a:t>
            </a:r>
            <a:br>
              <a:rPr lang="en-US" dirty="0"/>
            </a:br>
            <a:r>
              <a:rPr lang="en-US" dirty="0"/>
              <a:t>no longer</a:t>
            </a:r>
            <a:br>
              <a:rPr lang="en-US" dirty="0"/>
            </a:br>
            <a:r>
              <a:rPr lang="en-US" dirty="0"/>
              <a:t>exists</a:t>
            </a:r>
          </a:p>
        </p:txBody>
      </p:sp>
    </p:spTree>
    <p:extLst>
      <p:ext uri="{BB962C8B-B14F-4D97-AF65-F5344CB8AC3E}">
        <p14:creationId xmlns:p14="http://schemas.microsoft.com/office/powerpoint/2010/main" val="2998048255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239078-AC6A-C6B7-E3DB-D0EF5E79C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573B7-E6D7-4045-91A1-9EFE4A97796C}" type="datetime4">
              <a:rPr lang="en-US" smtClean="0"/>
              <a:t>January 17,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397C22-D274-D20B-39F4-A717B86FE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Aggregates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719CB7-F5DF-FF13-18D2-6A39C9521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104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B890AB6-1703-EEB3-4D94-E03517ED8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Coping with Empty Groups</a:t>
            </a:r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971E01A-26F4-86C8-B7C6-7D2192042A6D}"/>
              </a:ext>
            </a:extLst>
          </p:cNvPr>
          <p:cNvGraphicFramePr>
            <a:graphicFrameLocks noGrp="1"/>
          </p:cNvGraphicFramePr>
          <p:nvPr/>
        </p:nvGraphicFramePr>
        <p:xfrm>
          <a:off x="0" y="4902516"/>
          <a:ext cx="4162033" cy="167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4796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1098698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978195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1070344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22831">
                <a:tc>
                  <a:txBody>
                    <a:bodyPr/>
                    <a:lstStyle/>
                    <a:p>
                      <a:r>
                        <a:rPr lang="en-US" sz="1600" dirty="0" err="1"/>
                        <a:t>user_id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22831">
                <a:tc>
                  <a:txBody>
                    <a:bodyPr/>
                    <a:lstStyle/>
                    <a:p>
                      <a:r>
                        <a:rPr lang="en-US" sz="1600" strike="sngStrike" dirty="0">
                          <a:solidFill>
                            <a:srgbClr val="FF0000"/>
                          </a:solidFill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trike="sngStrike" dirty="0">
                          <a:solidFill>
                            <a:srgbClr val="FF0000"/>
                          </a:solidFill>
                        </a:rPr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trike="sngStrike" dirty="0">
                          <a:solidFill>
                            <a:srgbClr val="FF0000"/>
                          </a:solidFill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trike="sngStrike" dirty="0">
                          <a:solidFill>
                            <a:srgbClr val="FF0000"/>
                          </a:solidFill>
                        </a:rPr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22831">
                <a:tc>
                  <a:txBody>
                    <a:bodyPr/>
                    <a:lstStyle/>
                    <a:p>
                      <a:r>
                        <a:rPr lang="en-US" sz="1600" strike="sngStrike" dirty="0">
                          <a:solidFill>
                            <a:srgbClr val="FF0000"/>
                          </a:solidFill>
                        </a:rPr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trike="sngStrike" dirty="0">
                          <a:solidFill>
                            <a:srgbClr val="FF0000"/>
                          </a:solidFill>
                        </a:rPr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trike="sngStrike" dirty="0">
                          <a:solidFill>
                            <a:srgbClr val="FF0000"/>
                          </a:solidFill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trike="sngStrike" dirty="0">
                          <a:solidFill>
                            <a:srgbClr val="FF0000"/>
                          </a:solidFill>
                        </a:rPr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22831">
                <a:tc>
                  <a:txBody>
                    <a:bodyPr/>
                    <a:lstStyle/>
                    <a:p>
                      <a:r>
                        <a:rPr lang="en-US" sz="1600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22831">
                <a:tc>
                  <a:txBody>
                    <a:bodyPr/>
                    <a:lstStyle/>
                    <a:p>
                      <a:r>
                        <a:rPr lang="en-US" sz="1600" dirty="0"/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4BB4D077-1740-9476-4DF1-11EEFB2555C9}"/>
              </a:ext>
            </a:extLst>
          </p:cNvPr>
          <p:cNvSpPr txBox="1"/>
          <p:nvPr/>
        </p:nvSpPr>
        <p:spPr>
          <a:xfrm>
            <a:off x="-1" y="4533183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payroll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2DE0914-AE21-6BC7-E994-6EBA6B4C3BB4}"/>
              </a:ext>
            </a:extLst>
          </p:cNvPr>
          <p:cNvSpPr txBox="1"/>
          <p:nvPr/>
        </p:nvSpPr>
        <p:spPr>
          <a:xfrm>
            <a:off x="121614" y="813703"/>
            <a:ext cx="2941831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job, count(*)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payroll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GROUP BY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job;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6B6885B3-FE6B-3FA2-4F3C-18DC22C4F0CF}"/>
              </a:ext>
            </a:extLst>
          </p:cNvPr>
          <p:cNvGraphicFramePr>
            <a:graphicFrameLocks noGrp="1"/>
          </p:cNvGraphicFramePr>
          <p:nvPr/>
        </p:nvGraphicFramePr>
        <p:xfrm>
          <a:off x="4661258" y="813703"/>
          <a:ext cx="2065607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6025">
                  <a:extLst>
                    <a:ext uri="{9D8B030D-6E8A-4147-A177-3AD203B41FA5}">
                      <a16:colId xmlns:a16="http://schemas.microsoft.com/office/drawing/2014/main" val="2318461879"/>
                    </a:ext>
                  </a:extLst>
                </a:gridCol>
                <a:gridCol w="1169582">
                  <a:extLst>
                    <a:ext uri="{9D8B030D-6E8A-4147-A177-3AD203B41FA5}">
                      <a16:colId xmlns:a16="http://schemas.microsoft.com/office/drawing/2014/main" val="2872446687"/>
                    </a:ext>
                  </a:extLst>
                </a:gridCol>
              </a:tblGrid>
              <a:tr h="201324">
                <a:tc>
                  <a:txBody>
                    <a:bodyPr/>
                    <a:lstStyle/>
                    <a:p>
                      <a:r>
                        <a:rPr lang="en-US" sz="1600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count(*)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3975514"/>
                  </a:ext>
                </a:extLst>
              </a:tr>
              <a:tr h="201324">
                <a:tc>
                  <a:txBody>
                    <a:bodyPr/>
                    <a:lstStyle/>
                    <a:p>
                      <a:r>
                        <a:rPr lang="en-US" sz="1600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highlight>
                            <a:srgbClr val="FFFF00"/>
                          </a:highlight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37771"/>
                  </a:ext>
                </a:extLst>
              </a:tr>
              <a:tr h="201324">
                <a:tc>
                  <a:txBody>
                    <a:bodyPr/>
                    <a:lstStyle/>
                    <a:p>
                      <a:r>
                        <a:rPr lang="en-US" sz="1600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896263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536E504C-AF03-1D72-31AD-BE605971BAD6}"/>
              </a:ext>
            </a:extLst>
          </p:cNvPr>
          <p:cNvSpPr txBox="1"/>
          <p:nvPr/>
        </p:nvSpPr>
        <p:spPr>
          <a:xfrm>
            <a:off x="121614" y="1893893"/>
            <a:ext cx="2941831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job, count(*)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payroll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salary &gt; 55000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GROUP BY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job;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1A52C83F-6254-61D6-E742-31E74B95F0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8862251"/>
              </p:ext>
            </p:extLst>
          </p:nvPr>
        </p:nvGraphicFramePr>
        <p:xfrm>
          <a:off x="5235415" y="1955116"/>
          <a:ext cx="2065607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6025">
                  <a:extLst>
                    <a:ext uri="{9D8B030D-6E8A-4147-A177-3AD203B41FA5}">
                      <a16:colId xmlns:a16="http://schemas.microsoft.com/office/drawing/2014/main" val="2318461879"/>
                    </a:ext>
                  </a:extLst>
                </a:gridCol>
                <a:gridCol w="1169582">
                  <a:extLst>
                    <a:ext uri="{9D8B030D-6E8A-4147-A177-3AD203B41FA5}">
                      <a16:colId xmlns:a16="http://schemas.microsoft.com/office/drawing/2014/main" val="2872446687"/>
                    </a:ext>
                  </a:extLst>
                </a:gridCol>
              </a:tblGrid>
              <a:tr h="201324">
                <a:tc>
                  <a:txBody>
                    <a:bodyPr/>
                    <a:lstStyle/>
                    <a:p>
                      <a:r>
                        <a:rPr lang="en-US" sz="1600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count(*)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3975514"/>
                  </a:ext>
                </a:extLst>
              </a:tr>
              <a:tr h="201324">
                <a:tc>
                  <a:txBody>
                    <a:bodyPr/>
                    <a:lstStyle/>
                    <a:p>
                      <a:r>
                        <a:rPr lang="en-US" sz="1600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highlight>
                            <a:srgbClr val="FFFF00"/>
                          </a:highlight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37771"/>
                  </a:ext>
                </a:extLst>
              </a:tr>
              <a:tr h="201324">
                <a:tc>
                  <a:txBody>
                    <a:bodyPr/>
                    <a:lstStyle/>
                    <a:p>
                      <a:r>
                        <a:rPr lang="en-US" sz="1600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896263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9BB58363-A513-FCFF-72E7-5044872A373A}"/>
              </a:ext>
            </a:extLst>
          </p:cNvPr>
          <p:cNvSpPr txBox="1"/>
          <p:nvPr/>
        </p:nvSpPr>
        <p:spPr>
          <a:xfrm>
            <a:off x="121614" y="3281859"/>
            <a:ext cx="2941831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job, count(*)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payroll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salary &gt; 75000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GROUP BY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job;</a:t>
            </a: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F8B05AA4-FEB1-8E14-EAC3-6B343E23D06E}"/>
              </a:ext>
            </a:extLst>
          </p:cNvPr>
          <p:cNvGraphicFramePr>
            <a:graphicFrameLocks noGrp="1"/>
          </p:cNvGraphicFramePr>
          <p:nvPr/>
        </p:nvGraphicFramePr>
        <p:xfrm>
          <a:off x="5798941" y="3379103"/>
          <a:ext cx="2065607" cy="67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6025">
                  <a:extLst>
                    <a:ext uri="{9D8B030D-6E8A-4147-A177-3AD203B41FA5}">
                      <a16:colId xmlns:a16="http://schemas.microsoft.com/office/drawing/2014/main" val="2318461879"/>
                    </a:ext>
                  </a:extLst>
                </a:gridCol>
                <a:gridCol w="1169582">
                  <a:extLst>
                    <a:ext uri="{9D8B030D-6E8A-4147-A177-3AD203B41FA5}">
                      <a16:colId xmlns:a16="http://schemas.microsoft.com/office/drawing/2014/main" val="2872446687"/>
                    </a:ext>
                  </a:extLst>
                </a:gridCol>
              </a:tblGrid>
              <a:tr h="201324">
                <a:tc>
                  <a:txBody>
                    <a:bodyPr/>
                    <a:lstStyle/>
                    <a:p>
                      <a:r>
                        <a:rPr lang="en-US" sz="1600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count(*)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3975514"/>
                  </a:ext>
                </a:extLst>
              </a:tr>
              <a:tr h="201324">
                <a:tc>
                  <a:txBody>
                    <a:bodyPr/>
                    <a:lstStyle/>
                    <a:p>
                      <a:r>
                        <a:rPr lang="en-US" sz="1600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896263"/>
                  </a:ext>
                </a:extLst>
              </a:tr>
            </a:tbl>
          </a:graphicData>
        </a:graphic>
      </p:graphicFrame>
      <p:sp>
        <p:nvSpPr>
          <p:cNvPr id="16" name="Oval Callout 15">
            <a:extLst>
              <a:ext uri="{FF2B5EF4-FFF2-40B4-BE49-F238E27FC236}">
                <a16:creationId xmlns:a16="http://schemas.microsoft.com/office/drawing/2014/main" id="{2F01845E-8C48-2AE1-00FF-CA74BFE518F5}"/>
              </a:ext>
            </a:extLst>
          </p:cNvPr>
          <p:cNvSpPr/>
          <p:nvPr/>
        </p:nvSpPr>
        <p:spPr>
          <a:xfrm>
            <a:off x="3703090" y="2900852"/>
            <a:ext cx="1612151" cy="1298377"/>
          </a:xfrm>
          <a:prstGeom prst="wedgeEllipseCallout">
            <a:avLst>
              <a:gd name="adj1" fmla="val 69742"/>
              <a:gd name="adj2" fmla="val 18279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TA group</a:t>
            </a:r>
            <a:br>
              <a:rPr lang="en-US" dirty="0"/>
            </a:br>
            <a:r>
              <a:rPr lang="en-US" dirty="0"/>
              <a:t>no longer</a:t>
            </a:r>
            <a:br>
              <a:rPr lang="en-US" dirty="0"/>
            </a:br>
            <a:r>
              <a:rPr lang="en-US" dirty="0"/>
              <a:t>exists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FF88C1-02C4-D110-9559-FBECF899B881}"/>
              </a:ext>
            </a:extLst>
          </p:cNvPr>
          <p:cNvSpPr txBox="1"/>
          <p:nvPr/>
        </p:nvSpPr>
        <p:spPr>
          <a:xfrm>
            <a:off x="4661258" y="5002190"/>
            <a:ext cx="40158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Can never have count(*)=0</a:t>
            </a:r>
          </a:p>
          <a:p>
            <a:r>
              <a:rPr lang="en-US" sz="2400" dirty="0"/>
              <a:t>If we want them: outer joins!</a:t>
            </a:r>
          </a:p>
        </p:txBody>
      </p:sp>
    </p:spTree>
    <p:extLst>
      <p:ext uri="{BB962C8B-B14F-4D97-AF65-F5344CB8AC3E}">
        <p14:creationId xmlns:p14="http://schemas.microsoft.com/office/powerpoint/2010/main" val="183792015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239078-AC6A-C6B7-E3DB-D0EF5E79C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53BB7-CCBD-8243-8647-A1BC5B72ED27}" type="datetime4">
              <a:rPr lang="en-US" smtClean="0"/>
              <a:t>January 17,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397C22-D274-D20B-39F4-A717B86FE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Aggregates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719CB7-F5DF-FF13-18D2-6A39C9521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105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B890AB6-1703-EEB3-4D94-E03517ED8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Coping with Empty Groups</a:t>
            </a:r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77E6F96F-B55C-5D70-DB71-A3A5CBC2FDE1}"/>
              </a:ext>
            </a:extLst>
          </p:cNvPr>
          <p:cNvGraphicFramePr>
            <a:graphicFrameLocks noGrp="1"/>
          </p:cNvGraphicFramePr>
          <p:nvPr/>
        </p:nvGraphicFramePr>
        <p:xfrm>
          <a:off x="5584481" y="4902515"/>
          <a:ext cx="1865398" cy="158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2449">
                  <a:extLst>
                    <a:ext uri="{9D8B030D-6E8A-4147-A177-3AD203B41FA5}">
                      <a16:colId xmlns:a16="http://schemas.microsoft.com/office/drawing/2014/main" val="1258474472"/>
                    </a:ext>
                  </a:extLst>
                </a:gridCol>
                <a:gridCol w="962949">
                  <a:extLst>
                    <a:ext uri="{9D8B030D-6E8A-4147-A177-3AD203B41FA5}">
                      <a16:colId xmlns:a16="http://schemas.microsoft.com/office/drawing/2014/main" val="3243471539"/>
                    </a:ext>
                  </a:extLst>
                </a:gridCol>
              </a:tblGrid>
              <a:tr h="248769">
                <a:tc>
                  <a:txBody>
                    <a:bodyPr/>
                    <a:lstStyle/>
                    <a:p>
                      <a:r>
                        <a:rPr lang="en-US" sz="1600" dirty="0" err="1"/>
                        <a:t>user_id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5458764"/>
                  </a:ext>
                </a:extLst>
              </a:tr>
              <a:tr h="248769">
                <a:tc>
                  <a:txBody>
                    <a:bodyPr/>
                    <a:lstStyle/>
                    <a:p>
                      <a:r>
                        <a:rPr lang="en-US" sz="1600" dirty="0"/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Charger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19616"/>
                  </a:ext>
                </a:extLst>
              </a:tr>
              <a:tr h="248769">
                <a:tc>
                  <a:txBody>
                    <a:bodyPr/>
                    <a:lstStyle/>
                    <a:p>
                      <a:r>
                        <a:rPr lang="en-US" sz="1600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Civic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2061375"/>
                  </a:ext>
                </a:extLst>
              </a:tr>
              <a:tr h="248769">
                <a:tc>
                  <a:txBody>
                    <a:bodyPr/>
                    <a:lstStyle/>
                    <a:p>
                      <a:r>
                        <a:rPr lang="en-US" sz="1600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Pinto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6174394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D0C46983-1218-AA5D-735E-F25FF8E9B598}"/>
              </a:ext>
            </a:extLst>
          </p:cNvPr>
          <p:cNvSpPr txBox="1"/>
          <p:nvPr/>
        </p:nvSpPr>
        <p:spPr>
          <a:xfrm>
            <a:off x="5499381" y="4533181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Regist</a:t>
            </a:r>
            <a:endParaRPr lang="en-US" b="1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CE987EBD-D29F-BA36-FA51-C9F719C9964F}"/>
              </a:ext>
            </a:extLst>
          </p:cNvPr>
          <p:cNvGraphicFramePr>
            <a:graphicFrameLocks noGrp="1"/>
          </p:cNvGraphicFramePr>
          <p:nvPr/>
        </p:nvGraphicFramePr>
        <p:xfrm>
          <a:off x="0" y="4902516"/>
          <a:ext cx="4162033" cy="167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4796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1098698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978195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1070344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22831">
                <a:tc>
                  <a:txBody>
                    <a:bodyPr/>
                    <a:lstStyle/>
                    <a:p>
                      <a:r>
                        <a:rPr lang="en-US" sz="1600" dirty="0" err="1"/>
                        <a:t>user_id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22831">
                <a:tc>
                  <a:txBody>
                    <a:bodyPr/>
                    <a:lstStyle/>
                    <a:p>
                      <a:r>
                        <a:rPr lang="en-US" sz="1600" dirty="0"/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22831">
                <a:tc>
                  <a:txBody>
                    <a:bodyPr/>
                    <a:lstStyle/>
                    <a:p>
                      <a:r>
                        <a:rPr lang="en-US" sz="1600" dirty="0"/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22831">
                <a:tc>
                  <a:txBody>
                    <a:bodyPr/>
                    <a:lstStyle/>
                    <a:p>
                      <a:r>
                        <a:rPr lang="en-US" sz="1600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22831">
                <a:tc>
                  <a:txBody>
                    <a:bodyPr/>
                    <a:lstStyle/>
                    <a:p>
                      <a:r>
                        <a:rPr lang="en-US" sz="1600" dirty="0"/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EA93CC71-6026-9B6D-A2DD-10058F6B524F}"/>
              </a:ext>
            </a:extLst>
          </p:cNvPr>
          <p:cNvSpPr txBox="1"/>
          <p:nvPr/>
        </p:nvSpPr>
        <p:spPr>
          <a:xfrm>
            <a:off x="-1" y="4533183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payroll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B9BAAC9-93E1-89B7-FCC8-DAE62B438D4F}"/>
              </a:ext>
            </a:extLst>
          </p:cNvPr>
          <p:cNvSpPr txBox="1"/>
          <p:nvPr/>
        </p:nvSpPr>
        <p:spPr>
          <a:xfrm>
            <a:off x="0" y="907312"/>
            <a:ext cx="4365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How many cars does each person drive?</a:t>
            </a:r>
          </a:p>
        </p:txBody>
      </p:sp>
      <p:sp>
        <p:nvSpPr>
          <p:cNvPr id="14" name="Oval Callout 13">
            <a:extLst>
              <a:ext uri="{FF2B5EF4-FFF2-40B4-BE49-F238E27FC236}">
                <a16:creationId xmlns:a16="http://schemas.microsoft.com/office/drawing/2014/main" id="{C99AE31D-CF8D-7ED7-C2B4-E72DD0723F47}"/>
              </a:ext>
            </a:extLst>
          </p:cNvPr>
          <p:cNvSpPr/>
          <p:nvPr/>
        </p:nvSpPr>
        <p:spPr>
          <a:xfrm>
            <a:off x="5675936" y="693503"/>
            <a:ext cx="2464212" cy="1428214"/>
          </a:xfrm>
          <a:prstGeom prst="wedgeEllipseCallout">
            <a:avLst>
              <a:gd name="adj1" fmla="val -70898"/>
              <a:gd name="adj2" fmla="val 49486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000" dirty="0"/>
              <a:t>Let’s start</a:t>
            </a:r>
            <a:br>
              <a:rPr lang="en-US" sz="2000" dirty="0"/>
            </a:br>
            <a:r>
              <a:rPr lang="en-US" sz="2000" dirty="0"/>
              <a:t>with a simpler</a:t>
            </a:r>
            <a:br>
              <a:rPr lang="en-US" sz="2000" dirty="0"/>
            </a:br>
            <a:r>
              <a:rPr lang="en-US" sz="2000" dirty="0"/>
              <a:t>example</a:t>
            </a:r>
          </a:p>
        </p:txBody>
      </p:sp>
    </p:spTree>
    <p:extLst>
      <p:ext uri="{BB962C8B-B14F-4D97-AF65-F5344CB8AC3E}">
        <p14:creationId xmlns:p14="http://schemas.microsoft.com/office/powerpoint/2010/main" val="3278840250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239078-AC6A-C6B7-E3DB-D0EF5E79C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AE6E7-C6C2-F443-A096-A3DDF32E5260}" type="datetime4">
              <a:rPr lang="en-US" smtClean="0"/>
              <a:t>January 17,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397C22-D274-D20B-39F4-A717B86FE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Aggregates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719CB7-F5DF-FF13-18D2-6A39C9521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106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B890AB6-1703-EEB3-4D94-E03517ED8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Coping with Empty Groups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0C46983-1218-AA5D-735E-F25FF8E9B598}"/>
              </a:ext>
            </a:extLst>
          </p:cNvPr>
          <p:cNvSpPr txBox="1"/>
          <p:nvPr/>
        </p:nvSpPr>
        <p:spPr>
          <a:xfrm>
            <a:off x="5499381" y="4533181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Regist</a:t>
            </a:r>
            <a:endParaRPr lang="en-US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A93CC71-6026-9B6D-A2DD-10058F6B524F}"/>
              </a:ext>
            </a:extLst>
          </p:cNvPr>
          <p:cNvSpPr txBox="1"/>
          <p:nvPr/>
        </p:nvSpPr>
        <p:spPr>
          <a:xfrm>
            <a:off x="-1" y="4533183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payroll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B9BAAC9-93E1-89B7-FCC8-DAE62B438D4F}"/>
              </a:ext>
            </a:extLst>
          </p:cNvPr>
          <p:cNvSpPr txBox="1"/>
          <p:nvPr/>
        </p:nvSpPr>
        <p:spPr>
          <a:xfrm>
            <a:off x="0" y="907312"/>
            <a:ext cx="4365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How many cars does each person drive?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7D74A4A-153A-B690-B67A-47ADE54B9D07}"/>
              </a:ext>
            </a:extLst>
          </p:cNvPr>
          <p:cNvSpPr txBox="1"/>
          <p:nvPr/>
        </p:nvSpPr>
        <p:spPr>
          <a:xfrm>
            <a:off x="206675" y="1491912"/>
            <a:ext cx="3906839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P.name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count(*)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payroll P,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Regist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R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P.user_id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R.user_id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GROUP BY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P.user_id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58BA5355-25E1-BBAE-E673-57DD6A12B319}"/>
              </a:ext>
            </a:extLst>
          </p:cNvPr>
          <p:cNvGraphicFramePr>
            <a:graphicFrameLocks noGrp="1"/>
          </p:cNvGraphicFramePr>
          <p:nvPr/>
        </p:nvGraphicFramePr>
        <p:xfrm>
          <a:off x="0" y="4902516"/>
          <a:ext cx="4162033" cy="167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4796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1098698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978195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1070344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22831">
                <a:tc>
                  <a:txBody>
                    <a:bodyPr/>
                    <a:lstStyle/>
                    <a:p>
                      <a:r>
                        <a:rPr lang="en-US" sz="1600" dirty="0" err="1"/>
                        <a:t>user_id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22831">
                <a:tc>
                  <a:txBody>
                    <a:bodyPr/>
                    <a:lstStyle/>
                    <a:p>
                      <a:r>
                        <a:rPr lang="en-US" sz="1600" dirty="0">
                          <a:highlight>
                            <a:srgbClr val="FFFF00"/>
                          </a:highlight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22831">
                <a:tc>
                  <a:txBody>
                    <a:bodyPr/>
                    <a:lstStyle/>
                    <a:p>
                      <a:r>
                        <a:rPr lang="en-US" sz="1600" dirty="0"/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22831">
                <a:tc>
                  <a:txBody>
                    <a:bodyPr/>
                    <a:lstStyle/>
                    <a:p>
                      <a:r>
                        <a:rPr lang="en-US" sz="1600" dirty="0">
                          <a:highlight>
                            <a:srgbClr val="00FF00"/>
                          </a:highlight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22831">
                <a:tc>
                  <a:txBody>
                    <a:bodyPr/>
                    <a:lstStyle/>
                    <a:p>
                      <a:r>
                        <a:rPr lang="en-US" sz="1600" dirty="0"/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459CC357-4B9E-FC1F-7C20-284C2FA94E9C}"/>
              </a:ext>
            </a:extLst>
          </p:cNvPr>
          <p:cNvGraphicFramePr>
            <a:graphicFrameLocks noGrp="1"/>
          </p:cNvGraphicFramePr>
          <p:nvPr/>
        </p:nvGraphicFramePr>
        <p:xfrm>
          <a:off x="5584481" y="4902515"/>
          <a:ext cx="1865398" cy="158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2449">
                  <a:extLst>
                    <a:ext uri="{9D8B030D-6E8A-4147-A177-3AD203B41FA5}">
                      <a16:colId xmlns:a16="http://schemas.microsoft.com/office/drawing/2014/main" val="1258474472"/>
                    </a:ext>
                  </a:extLst>
                </a:gridCol>
                <a:gridCol w="962949">
                  <a:extLst>
                    <a:ext uri="{9D8B030D-6E8A-4147-A177-3AD203B41FA5}">
                      <a16:colId xmlns:a16="http://schemas.microsoft.com/office/drawing/2014/main" val="3243471539"/>
                    </a:ext>
                  </a:extLst>
                </a:gridCol>
              </a:tblGrid>
              <a:tr h="248769">
                <a:tc>
                  <a:txBody>
                    <a:bodyPr/>
                    <a:lstStyle/>
                    <a:p>
                      <a:r>
                        <a:rPr lang="en-US" sz="1600" dirty="0" err="1"/>
                        <a:t>user_id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5458764"/>
                  </a:ext>
                </a:extLst>
              </a:tr>
              <a:tr h="248769">
                <a:tc>
                  <a:txBody>
                    <a:bodyPr/>
                    <a:lstStyle/>
                    <a:p>
                      <a:r>
                        <a:rPr lang="en-US" sz="1600" dirty="0">
                          <a:highlight>
                            <a:srgbClr val="FFFF00"/>
                          </a:highlight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Charger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19616"/>
                  </a:ext>
                </a:extLst>
              </a:tr>
              <a:tr h="248769">
                <a:tc>
                  <a:txBody>
                    <a:bodyPr/>
                    <a:lstStyle/>
                    <a:p>
                      <a:r>
                        <a:rPr lang="en-US" sz="1600" dirty="0">
                          <a:highlight>
                            <a:srgbClr val="00FF00"/>
                          </a:highlight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Civic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2061375"/>
                  </a:ext>
                </a:extLst>
              </a:tr>
              <a:tr h="248769">
                <a:tc>
                  <a:txBody>
                    <a:bodyPr/>
                    <a:lstStyle/>
                    <a:p>
                      <a:r>
                        <a:rPr lang="en-US" sz="1600" dirty="0">
                          <a:highlight>
                            <a:srgbClr val="00FF00"/>
                          </a:highlight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Pinto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6174394"/>
                  </a:ext>
                </a:extLst>
              </a:tr>
            </a:tbl>
          </a:graphicData>
        </a:graphic>
      </p:graphicFrame>
      <p:sp>
        <p:nvSpPr>
          <p:cNvPr id="8" name="Oval Callout 7">
            <a:extLst>
              <a:ext uri="{FF2B5EF4-FFF2-40B4-BE49-F238E27FC236}">
                <a16:creationId xmlns:a16="http://schemas.microsoft.com/office/drawing/2014/main" id="{BA72B1DC-D76A-E520-0A4E-113FCEB11AF2}"/>
              </a:ext>
            </a:extLst>
          </p:cNvPr>
          <p:cNvSpPr/>
          <p:nvPr/>
        </p:nvSpPr>
        <p:spPr>
          <a:xfrm>
            <a:off x="5675936" y="693503"/>
            <a:ext cx="2464212" cy="1428214"/>
          </a:xfrm>
          <a:prstGeom prst="wedgeEllipseCallout">
            <a:avLst>
              <a:gd name="adj1" fmla="val -70898"/>
              <a:gd name="adj2" fmla="val 49486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000" dirty="0"/>
              <a:t>Let’s start</a:t>
            </a:r>
            <a:br>
              <a:rPr lang="en-US" sz="2000" dirty="0"/>
            </a:br>
            <a:r>
              <a:rPr lang="en-US" sz="2000" dirty="0"/>
              <a:t>with a simpler</a:t>
            </a:r>
            <a:br>
              <a:rPr lang="en-US" sz="2000" dirty="0"/>
            </a:br>
            <a:r>
              <a:rPr lang="en-US" sz="2000" dirty="0"/>
              <a:t>example</a:t>
            </a:r>
          </a:p>
        </p:txBody>
      </p:sp>
    </p:spTree>
    <p:extLst>
      <p:ext uri="{BB962C8B-B14F-4D97-AF65-F5344CB8AC3E}">
        <p14:creationId xmlns:p14="http://schemas.microsoft.com/office/powerpoint/2010/main" val="2307926965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239078-AC6A-C6B7-E3DB-D0EF5E79C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AE6E7-C6C2-F443-A096-A3DDF32E5260}" type="datetime4">
              <a:rPr lang="en-US" smtClean="0"/>
              <a:t>January 17,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397C22-D274-D20B-39F4-A717B86FE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Aggregates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719CB7-F5DF-FF13-18D2-6A39C9521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107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B890AB6-1703-EEB3-4D94-E03517ED8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Coping with Empty Groups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0C46983-1218-AA5D-735E-F25FF8E9B598}"/>
              </a:ext>
            </a:extLst>
          </p:cNvPr>
          <p:cNvSpPr txBox="1"/>
          <p:nvPr/>
        </p:nvSpPr>
        <p:spPr>
          <a:xfrm>
            <a:off x="5499381" y="4533181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Regist</a:t>
            </a:r>
            <a:endParaRPr lang="en-US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A93CC71-6026-9B6D-A2DD-10058F6B524F}"/>
              </a:ext>
            </a:extLst>
          </p:cNvPr>
          <p:cNvSpPr txBox="1"/>
          <p:nvPr/>
        </p:nvSpPr>
        <p:spPr>
          <a:xfrm>
            <a:off x="-1" y="4533183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payroll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B9BAAC9-93E1-89B7-FCC8-DAE62B438D4F}"/>
              </a:ext>
            </a:extLst>
          </p:cNvPr>
          <p:cNvSpPr txBox="1"/>
          <p:nvPr/>
        </p:nvSpPr>
        <p:spPr>
          <a:xfrm>
            <a:off x="0" y="907312"/>
            <a:ext cx="4365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How many cars does each person drive?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7D74A4A-153A-B690-B67A-47ADE54B9D07}"/>
              </a:ext>
            </a:extLst>
          </p:cNvPr>
          <p:cNvSpPr txBox="1"/>
          <p:nvPr/>
        </p:nvSpPr>
        <p:spPr>
          <a:xfrm>
            <a:off x="206675" y="1491912"/>
            <a:ext cx="3906839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P.name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count(*)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payroll P,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Regist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R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P.user_id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R.user_id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GROUP BY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P.user_id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58BA5355-25E1-BBAE-E673-57DD6A12B319}"/>
              </a:ext>
            </a:extLst>
          </p:cNvPr>
          <p:cNvGraphicFramePr>
            <a:graphicFrameLocks noGrp="1"/>
          </p:cNvGraphicFramePr>
          <p:nvPr/>
        </p:nvGraphicFramePr>
        <p:xfrm>
          <a:off x="0" y="4902516"/>
          <a:ext cx="4162033" cy="167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4796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1098698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978195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1070344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22831">
                <a:tc>
                  <a:txBody>
                    <a:bodyPr/>
                    <a:lstStyle/>
                    <a:p>
                      <a:r>
                        <a:rPr lang="en-US" sz="1600" dirty="0" err="1"/>
                        <a:t>user_id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22831">
                <a:tc>
                  <a:txBody>
                    <a:bodyPr/>
                    <a:lstStyle/>
                    <a:p>
                      <a:r>
                        <a:rPr lang="en-US" sz="1600" dirty="0">
                          <a:highlight>
                            <a:srgbClr val="FFFF00"/>
                          </a:highlight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22831">
                <a:tc>
                  <a:txBody>
                    <a:bodyPr/>
                    <a:lstStyle/>
                    <a:p>
                      <a:r>
                        <a:rPr lang="en-US" sz="1600" dirty="0"/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22831">
                <a:tc>
                  <a:txBody>
                    <a:bodyPr/>
                    <a:lstStyle/>
                    <a:p>
                      <a:r>
                        <a:rPr lang="en-US" sz="1600" dirty="0">
                          <a:highlight>
                            <a:srgbClr val="00FF00"/>
                          </a:highlight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22831">
                <a:tc>
                  <a:txBody>
                    <a:bodyPr/>
                    <a:lstStyle/>
                    <a:p>
                      <a:r>
                        <a:rPr lang="en-US" sz="1600" dirty="0"/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459CC357-4B9E-FC1F-7C20-284C2FA94E9C}"/>
              </a:ext>
            </a:extLst>
          </p:cNvPr>
          <p:cNvGraphicFramePr>
            <a:graphicFrameLocks noGrp="1"/>
          </p:cNvGraphicFramePr>
          <p:nvPr/>
        </p:nvGraphicFramePr>
        <p:xfrm>
          <a:off x="5584481" y="4902515"/>
          <a:ext cx="1865398" cy="158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2449">
                  <a:extLst>
                    <a:ext uri="{9D8B030D-6E8A-4147-A177-3AD203B41FA5}">
                      <a16:colId xmlns:a16="http://schemas.microsoft.com/office/drawing/2014/main" val="1258474472"/>
                    </a:ext>
                  </a:extLst>
                </a:gridCol>
                <a:gridCol w="962949">
                  <a:extLst>
                    <a:ext uri="{9D8B030D-6E8A-4147-A177-3AD203B41FA5}">
                      <a16:colId xmlns:a16="http://schemas.microsoft.com/office/drawing/2014/main" val="3243471539"/>
                    </a:ext>
                  </a:extLst>
                </a:gridCol>
              </a:tblGrid>
              <a:tr h="248769">
                <a:tc>
                  <a:txBody>
                    <a:bodyPr/>
                    <a:lstStyle/>
                    <a:p>
                      <a:r>
                        <a:rPr lang="en-US" sz="1600" dirty="0" err="1"/>
                        <a:t>user_id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5458764"/>
                  </a:ext>
                </a:extLst>
              </a:tr>
              <a:tr h="248769">
                <a:tc>
                  <a:txBody>
                    <a:bodyPr/>
                    <a:lstStyle/>
                    <a:p>
                      <a:r>
                        <a:rPr lang="en-US" sz="1600" dirty="0">
                          <a:highlight>
                            <a:srgbClr val="FFFF00"/>
                          </a:highlight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Charger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19616"/>
                  </a:ext>
                </a:extLst>
              </a:tr>
              <a:tr h="248769">
                <a:tc>
                  <a:txBody>
                    <a:bodyPr/>
                    <a:lstStyle/>
                    <a:p>
                      <a:r>
                        <a:rPr lang="en-US" sz="1600" dirty="0">
                          <a:highlight>
                            <a:srgbClr val="00FF00"/>
                          </a:highlight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Civic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2061375"/>
                  </a:ext>
                </a:extLst>
              </a:tr>
              <a:tr h="248769">
                <a:tc>
                  <a:txBody>
                    <a:bodyPr/>
                    <a:lstStyle/>
                    <a:p>
                      <a:r>
                        <a:rPr lang="en-US" sz="1600" dirty="0">
                          <a:highlight>
                            <a:srgbClr val="00FF00"/>
                          </a:highlight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Pinto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6174394"/>
                  </a:ext>
                </a:extLst>
              </a:tr>
            </a:tbl>
          </a:graphicData>
        </a:graphic>
      </p:graphicFrame>
      <p:sp>
        <p:nvSpPr>
          <p:cNvPr id="8" name="Oval Callout 7">
            <a:extLst>
              <a:ext uri="{FF2B5EF4-FFF2-40B4-BE49-F238E27FC236}">
                <a16:creationId xmlns:a16="http://schemas.microsoft.com/office/drawing/2014/main" id="{BA72B1DC-D76A-E520-0A4E-113FCEB11AF2}"/>
              </a:ext>
            </a:extLst>
          </p:cNvPr>
          <p:cNvSpPr/>
          <p:nvPr/>
        </p:nvSpPr>
        <p:spPr>
          <a:xfrm>
            <a:off x="5675936" y="693503"/>
            <a:ext cx="2464212" cy="1428214"/>
          </a:xfrm>
          <a:prstGeom prst="wedgeEllipseCallout">
            <a:avLst>
              <a:gd name="adj1" fmla="val -70898"/>
              <a:gd name="adj2" fmla="val 49486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000" dirty="0"/>
              <a:t>Let’s start</a:t>
            </a:r>
            <a:br>
              <a:rPr lang="en-US" sz="2000" dirty="0"/>
            </a:br>
            <a:r>
              <a:rPr lang="en-US" sz="2000" dirty="0"/>
              <a:t>with a simpler</a:t>
            </a:r>
            <a:br>
              <a:rPr lang="en-US" sz="2000" dirty="0"/>
            </a:br>
            <a:r>
              <a:rPr lang="en-US" sz="2000" dirty="0"/>
              <a:t>example</a:t>
            </a:r>
          </a:p>
        </p:txBody>
      </p:sp>
      <p:sp>
        <p:nvSpPr>
          <p:cNvPr id="10" name="Right Arrow 9">
            <a:extLst>
              <a:ext uri="{FF2B5EF4-FFF2-40B4-BE49-F238E27FC236}">
                <a16:creationId xmlns:a16="http://schemas.microsoft.com/office/drawing/2014/main" id="{2425B55E-ECA4-169E-3C22-FE302102CC6D}"/>
              </a:ext>
            </a:extLst>
          </p:cNvPr>
          <p:cNvSpPr/>
          <p:nvPr/>
        </p:nvSpPr>
        <p:spPr>
          <a:xfrm>
            <a:off x="3028950" y="358615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AD3D150-7FDC-0765-209E-7A09EFAAC8C8}"/>
              </a:ext>
            </a:extLst>
          </p:cNvPr>
          <p:cNvSpPr txBox="1"/>
          <p:nvPr/>
        </p:nvSpPr>
        <p:spPr>
          <a:xfrm>
            <a:off x="2633870" y="3200400"/>
            <a:ext cx="1501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 want this</a:t>
            </a:r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1D336830-893D-3101-0382-53B990C48AF7}"/>
              </a:ext>
            </a:extLst>
          </p:cNvPr>
          <p:cNvGraphicFramePr>
            <a:graphicFrameLocks noGrp="1"/>
          </p:cNvGraphicFramePr>
          <p:nvPr/>
        </p:nvGraphicFramePr>
        <p:xfrm>
          <a:off x="4181699" y="2953044"/>
          <a:ext cx="2635363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2366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1302997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</a:tblGrid>
              <a:tr h="322831">
                <a:tc>
                  <a:txBody>
                    <a:bodyPr/>
                    <a:lstStyle/>
                    <a:p>
                      <a:r>
                        <a:rPr lang="en-US" sz="2400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count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22831">
                <a:tc>
                  <a:txBody>
                    <a:bodyPr/>
                    <a:lstStyle/>
                    <a:p>
                      <a:r>
                        <a:rPr lang="en-US" sz="2400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22831">
                <a:tc>
                  <a:txBody>
                    <a:bodyPr/>
                    <a:lstStyle/>
                    <a:p>
                      <a:r>
                        <a:rPr lang="en-US" sz="2400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4294162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239078-AC6A-C6B7-E3DB-D0EF5E79C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EFA28-EF41-6542-814B-2EBC0A7A7844}" type="datetime4">
              <a:rPr lang="en-US" smtClean="0"/>
              <a:t>January 17,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397C22-D274-D20B-39F4-A717B86FE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Aggregates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719CB7-F5DF-FF13-18D2-6A39C9521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108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B890AB6-1703-EEB3-4D94-E03517ED8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Coping with Empty Groups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0C46983-1218-AA5D-735E-F25FF8E9B598}"/>
              </a:ext>
            </a:extLst>
          </p:cNvPr>
          <p:cNvSpPr txBox="1"/>
          <p:nvPr/>
        </p:nvSpPr>
        <p:spPr>
          <a:xfrm>
            <a:off x="5499381" y="4533181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Regist</a:t>
            </a:r>
            <a:endParaRPr lang="en-US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A93CC71-6026-9B6D-A2DD-10058F6B524F}"/>
              </a:ext>
            </a:extLst>
          </p:cNvPr>
          <p:cNvSpPr txBox="1"/>
          <p:nvPr/>
        </p:nvSpPr>
        <p:spPr>
          <a:xfrm>
            <a:off x="-1" y="4533183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payroll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B9BAAC9-93E1-89B7-FCC8-DAE62B438D4F}"/>
              </a:ext>
            </a:extLst>
          </p:cNvPr>
          <p:cNvSpPr txBox="1"/>
          <p:nvPr/>
        </p:nvSpPr>
        <p:spPr>
          <a:xfrm>
            <a:off x="0" y="907312"/>
            <a:ext cx="4365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How many cars does each person drive?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7D74A4A-153A-B690-B67A-47ADE54B9D07}"/>
              </a:ext>
            </a:extLst>
          </p:cNvPr>
          <p:cNvSpPr txBox="1"/>
          <p:nvPr/>
        </p:nvSpPr>
        <p:spPr>
          <a:xfrm>
            <a:off x="206675" y="1491912"/>
            <a:ext cx="3906839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P.name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count(*)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payroll P,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Regist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R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P.user_id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R.user_id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GROUP BY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P.user_id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</p:txBody>
      </p:sp>
      <p:sp>
        <p:nvSpPr>
          <p:cNvPr id="6" name="Oval Callout 5">
            <a:extLst>
              <a:ext uri="{FF2B5EF4-FFF2-40B4-BE49-F238E27FC236}">
                <a16:creationId xmlns:a16="http://schemas.microsoft.com/office/drawing/2014/main" id="{0632F3DB-2DB6-71C7-A059-D96A19001CA6}"/>
              </a:ext>
            </a:extLst>
          </p:cNvPr>
          <p:cNvSpPr/>
          <p:nvPr/>
        </p:nvSpPr>
        <p:spPr>
          <a:xfrm>
            <a:off x="4778704" y="1174549"/>
            <a:ext cx="1612152" cy="519351"/>
          </a:xfrm>
          <a:prstGeom prst="wedgeEllipseCallout">
            <a:avLst>
              <a:gd name="adj1" fmla="val -74035"/>
              <a:gd name="adj2" fmla="val 54311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Incorrect!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1B6D52E-BF2E-B236-2176-578291EFEE13}"/>
              </a:ext>
            </a:extLst>
          </p:cNvPr>
          <p:cNvSpPr txBox="1"/>
          <p:nvPr/>
        </p:nvSpPr>
        <p:spPr>
          <a:xfrm>
            <a:off x="6589598" y="1249558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Why??</a:t>
            </a: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44DB6646-64BE-F0D9-568B-DCFC8F4E8BFC}"/>
              </a:ext>
            </a:extLst>
          </p:cNvPr>
          <p:cNvGraphicFramePr>
            <a:graphicFrameLocks noGrp="1"/>
          </p:cNvGraphicFramePr>
          <p:nvPr/>
        </p:nvGraphicFramePr>
        <p:xfrm>
          <a:off x="0" y="4902516"/>
          <a:ext cx="4162033" cy="167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4796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1098698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978195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1070344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22831">
                <a:tc>
                  <a:txBody>
                    <a:bodyPr/>
                    <a:lstStyle/>
                    <a:p>
                      <a:r>
                        <a:rPr lang="en-US" sz="1600" dirty="0" err="1"/>
                        <a:t>user_id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22831">
                <a:tc>
                  <a:txBody>
                    <a:bodyPr/>
                    <a:lstStyle/>
                    <a:p>
                      <a:r>
                        <a:rPr lang="en-US" sz="1600" dirty="0">
                          <a:highlight>
                            <a:srgbClr val="FFFF00"/>
                          </a:highlight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22831">
                <a:tc>
                  <a:txBody>
                    <a:bodyPr/>
                    <a:lstStyle/>
                    <a:p>
                      <a:r>
                        <a:rPr lang="en-US" sz="1600" dirty="0"/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22831">
                <a:tc>
                  <a:txBody>
                    <a:bodyPr/>
                    <a:lstStyle/>
                    <a:p>
                      <a:r>
                        <a:rPr lang="en-US" sz="1600" dirty="0">
                          <a:highlight>
                            <a:srgbClr val="00FF00"/>
                          </a:highlight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22831">
                <a:tc>
                  <a:txBody>
                    <a:bodyPr/>
                    <a:lstStyle/>
                    <a:p>
                      <a:r>
                        <a:rPr lang="en-US" sz="1600" dirty="0"/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82DA62B6-AB6A-E018-071C-8F40532CB92F}"/>
              </a:ext>
            </a:extLst>
          </p:cNvPr>
          <p:cNvGraphicFramePr>
            <a:graphicFrameLocks noGrp="1"/>
          </p:cNvGraphicFramePr>
          <p:nvPr/>
        </p:nvGraphicFramePr>
        <p:xfrm>
          <a:off x="5584481" y="4902515"/>
          <a:ext cx="1865398" cy="158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2449">
                  <a:extLst>
                    <a:ext uri="{9D8B030D-6E8A-4147-A177-3AD203B41FA5}">
                      <a16:colId xmlns:a16="http://schemas.microsoft.com/office/drawing/2014/main" val="1258474472"/>
                    </a:ext>
                  </a:extLst>
                </a:gridCol>
                <a:gridCol w="962949">
                  <a:extLst>
                    <a:ext uri="{9D8B030D-6E8A-4147-A177-3AD203B41FA5}">
                      <a16:colId xmlns:a16="http://schemas.microsoft.com/office/drawing/2014/main" val="3243471539"/>
                    </a:ext>
                  </a:extLst>
                </a:gridCol>
              </a:tblGrid>
              <a:tr h="248769">
                <a:tc>
                  <a:txBody>
                    <a:bodyPr/>
                    <a:lstStyle/>
                    <a:p>
                      <a:r>
                        <a:rPr lang="en-US" sz="1600" dirty="0" err="1"/>
                        <a:t>user_id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5458764"/>
                  </a:ext>
                </a:extLst>
              </a:tr>
              <a:tr h="248769">
                <a:tc>
                  <a:txBody>
                    <a:bodyPr/>
                    <a:lstStyle/>
                    <a:p>
                      <a:r>
                        <a:rPr lang="en-US" sz="1600" dirty="0">
                          <a:highlight>
                            <a:srgbClr val="FFFF00"/>
                          </a:highlight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Charger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19616"/>
                  </a:ext>
                </a:extLst>
              </a:tr>
              <a:tr h="248769">
                <a:tc>
                  <a:txBody>
                    <a:bodyPr/>
                    <a:lstStyle/>
                    <a:p>
                      <a:r>
                        <a:rPr lang="en-US" sz="1600" dirty="0">
                          <a:highlight>
                            <a:srgbClr val="00FF00"/>
                          </a:highlight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Civic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2061375"/>
                  </a:ext>
                </a:extLst>
              </a:tr>
              <a:tr h="248769">
                <a:tc>
                  <a:txBody>
                    <a:bodyPr/>
                    <a:lstStyle/>
                    <a:p>
                      <a:r>
                        <a:rPr lang="en-US" sz="1600" dirty="0">
                          <a:highlight>
                            <a:srgbClr val="00FF00"/>
                          </a:highlight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Pinto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6174394"/>
                  </a:ext>
                </a:extLst>
              </a:tr>
            </a:tbl>
          </a:graphicData>
        </a:graphic>
      </p:graphicFrame>
      <p:sp>
        <p:nvSpPr>
          <p:cNvPr id="10" name="Right Arrow 9">
            <a:extLst>
              <a:ext uri="{FF2B5EF4-FFF2-40B4-BE49-F238E27FC236}">
                <a16:creationId xmlns:a16="http://schemas.microsoft.com/office/drawing/2014/main" id="{6696D586-42A4-6F71-C301-A81853C926CE}"/>
              </a:ext>
            </a:extLst>
          </p:cNvPr>
          <p:cNvSpPr/>
          <p:nvPr/>
        </p:nvSpPr>
        <p:spPr>
          <a:xfrm>
            <a:off x="3028950" y="358615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F187E5E-8E30-7921-019E-1C6DC6F6ECB8}"/>
              </a:ext>
            </a:extLst>
          </p:cNvPr>
          <p:cNvSpPr txBox="1"/>
          <p:nvPr/>
        </p:nvSpPr>
        <p:spPr>
          <a:xfrm>
            <a:off x="2633870" y="3200400"/>
            <a:ext cx="1501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 want this</a:t>
            </a:r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7835BF84-7F77-549F-3F7F-33399A6E2445}"/>
              </a:ext>
            </a:extLst>
          </p:cNvPr>
          <p:cNvGraphicFramePr>
            <a:graphicFrameLocks noGrp="1"/>
          </p:cNvGraphicFramePr>
          <p:nvPr/>
        </p:nvGraphicFramePr>
        <p:xfrm>
          <a:off x="4181699" y="2953044"/>
          <a:ext cx="2635363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2366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1302997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</a:tblGrid>
              <a:tr h="322831">
                <a:tc>
                  <a:txBody>
                    <a:bodyPr/>
                    <a:lstStyle/>
                    <a:p>
                      <a:r>
                        <a:rPr lang="en-US" sz="2400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count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22831">
                <a:tc>
                  <a:txBody>
                    <a:bodyPr/>
                    <a:lstStyle/>
                    <a:p>
                      <a:r>
                        <a:rPr lang="en-US" sz="2400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22831">
                <a:tc>
                  <a:txBody>
                    <a:bodyPr/>
                    <a:lstStyle/>
                    <a:p>
                      <a:r>
                        <a:rPr lang="en-US" sz="2400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4972045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239078-AC6A-C6B7-E3DB-D0EF5E79C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39098-27CE-8C4C-AE3D-B7D6C3A75DFE}" type="datetime4">
              <a:rPr lang="en-US" smtClean="0"/>
              <a:t>January 17,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397C22-D274-D20B-39F4-A717B86FE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Aggregates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719CB7-F5DF-FF13-18D2-6A39C9521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109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B890AB6-1703-EEB3-4D94-E03517ED8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Coping with Empty Groups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0C46983-1218-AA5D-735E-F25FF8E9B598}"/>
              </a:ext>
            </a:extLst>
          </p:cNvPr>
          <p:cNvSpPr txBox="1"/>
          <p:nvPr/>
        </p:nvSpPr>
        <p:spPr>
          <a:xfrm>
            <a:off x="5499381" y="4533181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Regist</a:t>
            </a:r>
            <a:endParaRPr lang="en-US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A93CC71-6026-9B6D-A2DD-10058F6B524F}"/>
              </a:ext>
            </a:extLst>
          </p:cNvPr>
          <p:cNvSpPr txBox="1"/>
          <p:nvPr/>
        </p:nvSpPr>
        <p:spPr>
          <a:xfrm>
            <a:off x="-1" y="4533183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payroll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B9BAAC9-93E1-89B7-FCC8-DAE62B438D4F}"/>
              </a:ext>
            </a:extLst>
          </p:cNvPr>
          <p:cNvSpPr txBox="1"/>
          <p:nvPr/>
        </p:nvSpPr>
        <p:spPr>
          <a:xfrm>
            <a:off x="0" y="907312"/>
            <a:ext cx="4365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How many cars does each person drive?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7D74A4A-153A-B690-B67A-47ADE54B9D07}"/>
              </a:ext>
            </a:extLst>
          </p:cNvPr>
          <p:cNvSpPr txBox="1"/>
          <p:nvPr/>
        </p:nvSpPr>
        <p:spPr>
          <a:xfrm>
            <a:off x="206675" y="1491912"/>
            <a:ext cx="3906839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P.name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count(*)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payroll P,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Regist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R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P.user_id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R.user_id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GROUP BY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P.user_id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</p:txBody>
      </p:sp>
      <p:sp>
        <p:nvSpPr>
          <p:cNvPr id="6" name="Oval Callout 5">
            <a:extLst>
              <a:ext uri="{FF2B5EF4-FFF2-40B4-BE49-F238E27FC236}">
                <a16:creationId xmlns:a16="http://schemas.microsoft.com/office/drawing/2014/main" id="{0632F3DB-2DB6-71C7-A059-D96A19001CA6}"/>
              </a:ext>
            </a:extLst>
          </p:cNvPr>
          <p:cNvSpPr/>
          <p:nvPr/>
        </p:nvSpPr>
        <p:spPr>
          <a:xfrm>
            <a:off x="4778704" y="1174549"/>
            <a:ext cx="1612152" cy="519351"/>
          </a:xfrm>
          <a:prstGeom prst="wedgeEllipseCallout">
            <a:avLst>
              <a:gd name="adj1" fmla="val -74035"/>
              <a:gd name="adj2" fmla="val 54311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Incorrect!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1B6D52E-BF2E-B236-2176-578291EFEE13}"/>
              </a:ext>
            </a:extLst>
          </p:cNvPr>
          <p:cNvSpPr txBox="1"/>
          <p:nvPr/>
        </p:nvSpPr>
        <p:spPr>
          <a:xfrm>
            <a:off x="6589598" y="1249558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Why??</a:t>
            </a: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44DB6646-64BE-F0D9-568B-DCFC8F4E8BFC}"/>
              </a:ext>
            </a:extLst>
          </p:cNvPr>
          <p:cNvGraphicFramePr>
            <a:graphicFrameLocks noGrp="1"/>
          </p:cNvGraphicFramePr>
          <p:nvPr/>
        </p:nvGraphicFramePr>
        <p:xfrm>
          <a:off x="0" y="4902516"/>
          <a:ext cx="4162033" cy="167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4796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1098698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978195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1070344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22831">
                <a:tc>
                  <a:txBody>
                    <a:bodyPr/>
                    <a:lstStyle/>
                    <a:p>
                      <a:r>
                        <a:rPr lang="en-US" sz="1600" dirty="0" err="1"/>
                        <a:t>user_id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22831">
                <a:tc>
                  <a:txBody>
                    <a:bodyPr/>
                    <a:lstStyle/>
                    <a:p>
                      <a:r>
                        <a:rPr lang="en-US" sz="1600" dirty="0">
                          <a:highlight>
                            <a:srgbClr val="FFFF00"/>
                          </a:highlight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22831">
                <a:tc>
                  <a:txBody>
                    <a:bodyPr/>
                    <a:lstStyle/>
                    <a:p>
                      <a:r>
                        <a:rPr lang="en-US" sz="1600" dirty="0"/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22831">
                <a:tc>
                  <a:txBody>
                    <a:bodyPr/>
                    <a:lstStyle/>
                    <a:p>
                      <a:r>
                        <a:rPr lang="en-US" sz="1600" dirty="0">
                          <a:highlight>
                            <a:srgbClr val="00FF00"/>
                          </a:highlight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22831">
                <a:tc>
                  <a:txBody>
                    <a:bodyPr/>
                    <a:lstStyle/>
                    <a:p>
                      <a:r>
                        <a:rPr lang="en-US" sz="1600" dirty="0"/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82DA62B6-AB6A-E018-071C-8F40532CB92F}"/>
              </a:ext>
            </a:extLst>
          </p:cNvPr>
          <p:cNvGraphicFramePr>
            <a:graphicFrameLocks noGrp="1"/>
          </p:cNvGraphicFramePr>
          <p:nvPr/>
        </p:nvGraphicFramePr>
        <p:xfrm>
          <a:off x="5584481" y="4902515"/>
          <a:ext cx="1865398" cy="158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2449">
                  <a:extLst>
                    <a:ext uri="{9D8B030D-6E8A-4147-A177-3AD203B41FA5}">
                      <a16:colId xmlns:a16="http://schemas.microsoft.com/office/drawing/2014/main" val="1258474472"/>
                    </a:ext>
                  </a:extLst>
                </a:gridCol>
                <a:gridCol w="962949">
                  <a:extLst>
                    <a:ext uri="{9D8B030D-6E8A-4147-A177-3AD203B41FA5}">
                      <a16:colId xmlns:a16="http://schemas.microsoft.com/office/drawing/2014/main" val="3243471539"/>
                    </a:ext>
                  </a:extLst>
                </a:gridCol>
              </a:tblGrid>
              <a:tr h="248769">
                <a:tc>
                  <a:txBody>
                    <a:bodyPr/>
                    <a:lstStyle/>
                    <a:p>
                      <a:r>
                        <a:rPr lang="en-US" sz="1600" dirty="0" err="1"/>
                        <a:t>user_id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5458764"/>
                  </a:ext>
                </a:extLst>
              </a:tr>
              <a:tr h="248769">
                <a:tc>
                  <a:txBody>
                    <a:bodyPr/>
                    <a:lstStyle/>
                    <a:p>
                      <a:r>
                        <a:rPr lang="en-US" sz="1600" dirty="0">
                          <a:highlight>
                            <a:srgbClr val="FFFF00"/>
                          </a:highlight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Charger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19616"/>
                  </a:ext>
                </a:extLst>
              </a:tr>
              <a:tr h="248769">
                <a:tc>
                  <a:txBody>
                    <a:bodyPr/>
                    <a:lstStyle/>
                    <a:p>
                      <a:r>
                        <a:rPr lang="en-US" sz="1600" dirty="0">
                          <a:highlight>
                            <a:srgbClr val="00FF00"/>
                          </a:highlight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Civic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2061375"/>
                  </a:ext>
                </a:extLst>
              </a:tr>
              <a:tr h="248769">
                <a:tc>
                  <a:txBody>
                    <a:bodyPr/>
                    <a:lstStyle/>
                    <a:p>
                      <a:r>
                        <a:rPr lang="en-US" sz="1600" dirty="0">
                          <a:highlight>
                            <a:srgbClr val="00FF00"/>
                          </a:highlight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Pinto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6174394"/>
                  </a:ext>
                </a:extLst>
              </a:tr>
            </a:tbl>
          </a:graphicData>
        </a:graphic>
      </p:graphicFrame>
      <p:sp>
        <p:nvSpPr>
          <p:cNvPr id="7" name="Oval Callout 6">
            <a:extLst>
              <a:ext uri="{FF2B5EF4-FFF2-40B4-BE49-F238E27FC236}">
                <a16:creationId xmlns:a16="http://schemas.microsoft.com/office/drawing/2014/main" id="{2FF5DADE-26DE-1F46-BDC3-9897F76C6E46}"/>
              </a:ext>
            </a:extLst>
          </p:cNvPr>
          <p:cNvSpPr/>
          <p:nvPr/>
        </p:nvSpPr>
        <p:spPr>
          <a:xfrm>
            <a:off x="4920582" y="1837837"/>
            <a:ext cx="3193196" cy="908864"/>
          </a:xfrm>
          <a:prstGeom prst="wedgeEllipseCallout">
            <a:avLst>
              <a:gd name="adj1" fmla="val -78374"/>
              <a:gd name="adj2" fmla="val 20656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 err="1"/>
              <a:t>P.name</a:t>
            </a:r>
            <a:r>
              <a:rPr lang="en-US" dirty="0"/>
              <a:t> must</a:t>
            </a:r>
            <a:br>
              <a:rPr lang="en-US" dirty="0"/>
            </a:br>
            <a:r>
              <a:rPr lang="en-US" dirty="0"/>
              <a:t>occur in GROUP BY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307B3D13-8084-32AE-E094-399526EA067F}"/>
              </a:ext>
            </a:extLst>
          </p:cNvPr>
          <p:cNvGraphicFramePr>
            <a:graphicFrameLocks noGrp="1"/>
          </p:cNvGraphicFramePr>
          <p:nvPr/>
        </p:nvGraphicFramePr>
        <p:xfrm>
          <a:off x="4181699" y="2953044"/>
          <a:ext cx="2635363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2366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1302997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</a:tblGrid>
              <a:tr h="322831">
                <a:tc>
                  <a:txBody>
                    <a:bodyPr/>
                    <a:lstStyle/>
                    <a:p>
                      <a:r>
                        <a:rPr lang="en-US" sz="2400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count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22831">
                <a:tc>
                  <a:txBody>
                    <a:bodyPr/>
                    <a:lstStyle/>
                    <a:p>
                      <a:r>
                        <a:rPr lang="en-US" sz="2400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22831">
                <a:tc>
                  <a:txBody>
                    <a:bodyPr/>
                    <a:lstStyle/>
                    <a:p>
                      <a:r>
                        <a:rPr lang="en-US" sz="2400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</a:tbl>
          </a:graphicData>
        </a:graphic>
      </p:graphicFrame>
      <p:sp>
        <p:nvSpPr>
          <p:cNvPr id="16" name="Right Arrow 15">
            <a:extLst>
              <a:ext uri="{FF2B5EF4-FFF2-40B4-BE49-F238E27FC236}">
                <a16:creationId xmlns:a16="http://schemas.microsoft.com/office/drawing/2014/main" id="{754D9568-C617-7AAF-4B04-B7055D94A9D5}"/>
              </a:ext>
            </a:extLst>
          </p:cNvPr>
          <p:cNvSpPr/>
          <p:nvPr/>
        </p:nvSpPr>
        <p:spPr>
          <a:xfrm>
            <a:off x="3028950" y="358615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72EF7BE-54D1-4F5C-AFF3-9EEAE1F30EE6}"/>
              </a:ext>
            </a:extLst>
          </p:cNvPr>
          <p:cNvSpPr txBox="1"/>
          <p:nvPr/>
        </p:nvSpPr>
        <p:spPr>
          <a:xfrm>
            <a:off x="2633870" y="3200400"/>
            <a:ext cx="1501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 want this</a:t>
            </a:r>
          </a:p>
        </p:txBody>
      </p:sp>
    </p:spTree>
    <p:extLst>
      <p:ext uri="{BB962C8B-B14F-4D97-AF65-F5344CB8AC3E}">
        <p14:creationId xmlns:p14="http://schemas.microsoft.com/office/powerpoint/2010/main" val="6611068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7C5570-DDF2-49AB-8AF1-FE230D919E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D0B13-38F0-4A4B-AABE-E09F46A48ED0}" type="datetime4">
              <a:rPr lang="en-US" smtClean="0"/>
              <a:t>January 17,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DCD6CF-B71B-44FF-AE3C-1FDF1BFC9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Aggregates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580C46-7500-49E2-9C57-1F24359EC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11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DAD3C1-0D5D-4A4B-A2C9-6453A33BD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D00675B9-8DD5-4F39-804E-60D1650163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843054"/>
              </p:ext>
            </p:extLst>
          </p:nvPr>
        </p:nvGraphicFramePr>
        <p:xfrm>
          <a:off x="118764" y="4661550"/>
          <a:ext cx="475753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1DB98C8C-2ED4-42F3-A877-71F1FAE3BE3C}"/>
              </a:ext>
            </a:extLst>
          </p:cNvPr>
          <p:cNvGraphicFramePr>
            <a:graphicFrameLocks noGrp="1"/>
          </p:cNvGraphicFramePr>
          <p:nvPr/>
        </p:nvGraphicFramePr>
        <p:xfrm>
          <a:off x="5729267" y="5015657"/>
          <a:ext cx="2378766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1258474472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32434715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5458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Charger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196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Civic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20613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Pinto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6174394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482C950A-23AD-4957-97F2-BD093EA37E1C}"/>
              </a:ext>
            </a:extLst>
          </p:cNvPr>
          <p:cNvSpPr txBox="1"/>
          <p:nvPr/>
        </p:nvSpPr>
        <p:spPr>
          <a:xfrm>
            <a:off x="118764" y="4292218"/>
            <a:ext cx="1388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payroll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C995B80-CE8C-4CA9-9371-C4C24F04D8A2}"/>
              </a:ext>
            </a:extLst>
          </p:cNvPr>
          <p:cNvSpPr txBox="1"/>
          <p:nvPr/>
        </p:nvSpPr>
        <p:spPr>
          <a:xfrm>
            <a:off x="5728885" y="4646325"/>
            <a:ext cx="1017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regist</a:t>
            </a:r>
            <a:endParaRPr lang="en-US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4170FBE-A0CB-8FCB-A591-7FD6A7946416}"/>
              </a:ext>
            </a:extLst>
          </p:cNvPr>
          <p:cNvSpPr txBox="1"/>
          <p:nvPr/>
        </p:nvSpPr>
        <p:spPr>
          <a:xfrm>
            <a:off x="112932" y="1411726"/>
            <a:ext cx="2949846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count(*)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payroll;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368A339-5917-AFAA-853D-1BC32E7408EC}"/>
              </a:ext>
            </a:extLst>
          </p:cNvPr>
          <p:cNvSpPr txBox="1"/>
          <p:nvPr/>
        </p:nvSpPr>
        <p:spPr>
          <a:xfrm>
            <a:off x="112932" y="892544"/>
            <a:ext cx="3647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How many records are in payroll?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E310200-BD0E-8ECA-3408-0845B63E3645}"/>
              </a:ext>
            </a:extLst>
          </p:cNvPr>
          <p:cNvSpPr txBox="1"/>
          <p:nvPr/>
        </p:nvSpPr>
        <p:spPr>
          <a:xfrm>
            <a:off x="4905276" y="1411726"/>
            <a:ext cx="2949846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count(*)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regist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BB9C4EF-6A75-AC5B-63B8-732408CC78A5}"/>
              </a:ext>
            </a:extLst>
          </p:cNvPr>
          <p:cNvSpPr txBox="1"/>
          <p:nvPr/>
        </p:nvSpPr>
        <p:spPr>
          <a:xfrm>
            <a:off x="4993756" y="892544"/>
            <a:ext cx="4044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How many cars are in the database?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ABE8574-0EA9-0D31-9D0C-3594C6CE72AA}"/>
              </a:ext>
            </a:extLst>
          </p:cNvPr>
          <p:cNvSpPr txBox="1"/>
          <p:nvPr/>
        </p:nvSpPr>
        <p:spPr>
          <a:xfrm>
            <a:off x="112932" y="3017983"/>
            <a:ext cx="2949846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count(*)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payroll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job=‘TA’;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AB06831-7A0F-FBEF-B297-417AD594DAED}"/>
              </a:ext>
            </a:extLst>
          </p:cNvPr>
          <p:cNvSpPr txBox="1"/>
          <p:nvPr/>
        </p:nvSpPr>
        <p:spPr>
          <a:xfrm>
            <a:off x="112932" y="2479957"/>
            <a:ext cx="28736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How many TA’s are there?</a:t>
            </a:r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28D53ABF-7623-D36A-749A-561AB7049AC3}"/>
              </a:ext>
            </a:extLst>
          </p:cNvPr>
          <p:cNvGraphicFramePr>
            <a:graphicFrameLocks noGrp="1"/>
          </p:cNvGraphicFramePr>
          <p:nvPr/>
        </p:nvGraphicFramePr>
        <p:xfrm>
          <a:off x="3382617" y="1456384"/>
          <a:ext cx="1189383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23948063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count(*)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73186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8998652"/>
                  </a:ext>
                </a:extLst>
              </a:tr>
            </a:tbl>
          </a:graphicData>
        </a:graphic>
      </p:graphicFrame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98B8D53A-644E-BD96-5605-42CE6FAFF3BE}"/>
              </a:ext>
            </a:extLst>
          </p:cNvPr>
          <p:cNvGraphicFramePr>
            <a:graphicFrameLocks noGrp="1"/>
          </p:cNvGraphicFramePr>
          <p:nvPr/>
        </p:nvGraphicFramePr>
        <p:xfrm>
          <a:off x="8469017" y="1456384"/>
          <a:ext cx="569436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9436">
                  <a:extLst>
                    <a:ext uri="{9D8B030D-6E8A-4147-A177-3AD203B41FA5}">
                      <a16:colId xmlns:a16="http://schemas.microsoft.com/office/drawing/2014/main" val="23948063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73186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8998652"/>
                  </a:ext>
                </a:extLst>
              </a:tr>
            </a:tbl>
          </a:graphicData>
        </a:graphic>
      </p:graphicFrame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EB1B132F-7AE3-5047-4C25-FC651D9EEA70}"/>
              </a:ext>
            </a:extLst>
          </p:cNvPr>
          <p:cNvGraphicFramePr>
            <a:graphicFrameLocks noGrp="1"/>
          </p:cNvGraphicFramePr>
          <p:nvPr/>
        </p:nvGraphicFramePr>
        <p:xfrm>
          <a:off x="3382617" y="3247307"/>
          <a:ext cx="569436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9436">
                  <a:extLst>
                    <a:ext uri="{9D8B030D-6E8A-4147-A177-3AD203B41FA5}">
                      <a16:colId xmlns:a16="http://schemas.microsoft.com/office/drawing/2014/main" val="23948063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73186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89986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0710013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239078-AC6A-C6B7-E3DB-D0EF5E79C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B24DC-8B45-704D-9084-6A77628EC56E}" type="datetime4">
              <a:rPr lang="en-US" smtClean="0"/>
              <a:t>January 17,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397C22-D274-D20B-39F4-A717B86FE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Aggregates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719CB7-F5DF-FF13-18D2-6A39C9521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110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B890AB6-1703-EEB3-4D94-E03517ED8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Coping with Empty Groups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0C46983-1218-AA5D-735E-F25FF8E9B598}"/>
              </a:ext>
            </a:extLst>
          </p:cNvPr>
          <p:cNvSpPr txBox="1"/>
          <p:nvPr/>
        </p:nvSpPr>
        <p:spPr>
          <a:xfrm>
            <a:off x="5499381" y="4533181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Regist</a:t>
            </a:r>
            <a:endParaRPr lang="en-US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A93CC71-6026-9B6D-A2DD-10058F6B524F}"/>
              </a:ext>
            </a:extLst>
          </p:cNvPr>
          <p:cNvSpPr txBox="1"/>
          <p:nvPr/>
        </p:nvSpPr>
        <p:spPr>
          <a:xfrm>
            <a:off x="-1" y="4533183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payroll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B9BAAC9-93E1-89B7-FCC8-DAE62B438D4F}"/>
              </a:ext>
            </a:extLst>
          </p:cNvPr>
          <p:cNvSpPr txBox="1"/>
          <p:nvPr/>
        </p:nvSpPr>
        <p:spPr>
          <a:xfrm>
            <a:off x="0" y="907312"/>
            <a:ext cx="4365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How many cars does each person drive?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7D74A4A-153A-B690-B67A-47ADE54B9D07}"/>
              </a:ext>
            </a:extLst>
          </p:cNvPr>
          <p:cNvSpPr txBox="1"/>
          <p:nvPr/>
        </p:nvSpPr>
        <p:spPr>
          <a:xfrm>
            <a:off x="206675" y="1491912"/>
            <a:ext cx="3906839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P.name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count(*)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payroll P,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Regist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R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P.user_id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R.user_id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GROUP BY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P.name</a:t>
            </a:r>
            <a:r>
              <a:rPr lang="en-US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P.user_id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</p:txBody>
      </p:sp>
      <p:sp>
        <p:nvSpPr>
          <p:cNvPr id="6" name="Oval Callout 5">
            <a:extLst>
              <a:ext uri="{FF2B5EF4-FFF2-40B4-BE49-F238E27FC236}">
                <a16:creationId xmlns:a16="http://schemas.microsoft.com/office/drawing/2014/main" id="{0632F3DB-2DB6-71C7-A059-D96A19001CA6}"/>
              </a:ext>
            </a:extLst>
          </p:cNvPr>
          <p:cNvSpPr/>
          <p:nvPr/>
        </p:nvSpPr>
        <p:spPr>
          <a:xfrm>
            <a:off x="4303764" y="1174549"/>
            <a:ext cx="2562040" cy="519351"/>
          </a:xfrm>
          <a:prstGeom prst="wedgeEllipseCallout">
            <a:avLst>
              <a:gd name="adj1" fmla="val -74035"/>
              <a:gd name="adj2" fmla="val 54311"/>
            </a:avLst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Now it’s correct</a:t>
            </a: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84D8EEF9-F8CD-6B86-DF29-B53D7D44454C}"/>
              </a:ext>
            </a:extLst>
          </p:cNvPr>
          <p:cNvGraphicFramePr>
            <a:graphicFrameLocks noGrp="1"/>
          </p:cNvGraphicFramePr>
          <p:nvPr/>
        </p:nvGraphicFramePr>
        <p:xfrm>
          <a:off x="0" y="4902516"/>
          <a:ext cx="4162033" cy="167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4796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1098698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978195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1070344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22831">
                <a:tc>
                  <a:txBody>
                    <a:bodyPr/>
                    <a:lstStyle/>
                    <a:p>
                      <a:r>
                        <a:rPr lang="en-US" sz="1600" dirty="0" err="1"/>
                        <a:t>user_id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22831">
                <a:tc>
                  <a:txBody>
                    <a:bodyPr/>
                    <a:lstStyle/>
                    <a:p>
                      <a:r>
                        <a:rPr lang="en-US" sz="1600" dirty="0">
                          <a:highlight>
                            <a:srgbClr val="FFFF00"/>
                          </a:highlight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22831">
                <a:tc>
                  <a:txBody>
                    <a:bodyPr/>
                    <a:lstStyle/>
                    <a:p>
                      <a:r>
                        <a:rPr lang="en-US" sz="1600" dirty="0"/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22831">
                <a:tc>
                  <a:txBody>
                    <a:bodyPr/>
                    <a:lstStyle/>
                    <a:p>
                      <a:r>
                        <a:rPr lang="en-US" sz="1600" dirty="0">
                          <a:highlight>
                            <a:srgbClr val="00FF00"/>
                          </a:highlight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22831">
                <a:tc>
                  <a:txBody>
                    <a:bodyPr/>
                    <a:lstStyle/>
                    <a:p>
                      <a:r>
                        <a:rPr lang="en-US" sz="1600" dirty="0"/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C0D35E8D-A005-9A60-8E3E-2F1FAEC35992}"/>
              </a:ext>
            </a:extLst>
          </p:cNvPr>
          <p:cNvGraphicFramePr>
            <a:graphicFrameLocks noGrp="1"/>
          </p:cNvGraphicFramePr>
          <p:nvPr/>
        </p:nvGraphicFramePr>
        <p:xfrm>
          <a:off x="5584481" y="4902515"/>
          <a:ext cx="1865398" cy="158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2449">
                  <a:extLst>
                    <a:ext uri="{9D8B030D-6E8A-4147-A177-3AD203B41FA5}">
                      <a16:colId xmlns:a16="http://schemas.microsoft.com/office/drawing/2014/main" val="1258474472"/>
                    </a:ext>
                  </a:extLst>
                </a:gridCol>
                <a:gridCol w="962949">
                  <a:extLst>
                    <a:ext uri="{9D8B030D-6E8A-4147-A177-3AD203B41FA5}">
                      <a16:colId xmlns:a16="http://schemas.microsoft.com/office/drawing/2014/main" val="3243471539"/>
                    </a:ext>
                  </a:extLst>
                </a:gridCol>
              </a:tblGrid>
              <a:tr h="248769">
                <a:tc>
                  <a:txBody>
                    <a:bodyPr/>
                    <a:lstStyle/>
                    <a:p>
                      <a:r>
                        <a:rPr lang="en-US" sz="1600" dirty="0" err="1"/>
                        <a:t>user_id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5458764"/>
                  </a:ext>
                </a:extLst>
              </a:tr>
              <a:tr h="248769">
                <a:tc>
                  <a:txBody>
                    <a:bodyPr/>
                    <a:lstStyle/>
                    <a:p>
                      <a:r>
                        <a:rPr lang="en-US" sz="1600" dirty="0">
                          <a:highlight>
                            <a:srgbClr val="FFFF00"/>
                          </a:highlight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Charger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19616"/>
                  </a:ext>
                </a:extLst>
              </a:tr>
              <a:tr h="248769">
                <a:tc>
                  <a:txBody>
                    <a:bodyPr/>
                    <a:lstStyle/>
                    <a:p>
                      <a:r>
                        <a:rPr lang="en-US" sz="1600" dirty="0">
                          <a:highlight>
                            <a:srgbClr val="00FF00"/>
                          </a:highlight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Civic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2061375"/>
                  </a:ext>
                </a:extLst>
              </a:tr>
              <a:tr h="248769">
                <a:tc>
                  <a:txBody>
                    <a:bodyPr/>
                    <a:lstStyle/>
                    <a:p>
                      <a:r>
                        <a:rPr lang="en-US" sz="1600" dirty="0">
                          <a:highlight>
                            <a:srgbClr val="00FF00"/>
                          </a:highlight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Pinto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6174394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E977D825-6D1E-FDFE-C968-FECDE056C185}"/>
              </a:ext>
            </a:extLst>
          </p:cNvPr>
          <p:cNvGraphicFramePr>
            <a:graphicFrameLocks noGrp="1"/>
          </p:cNvGraphicFramePr>
          <p:nvPr/>
        </p:nvGraphicFramePr>
        <p:xfrm>
          <a:off x="4181699" y="2953044"/>
          <a:ext cx="2635363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2366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1302997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</a:tblGrid>
              <a:tr h="322831">
                <a:tc>
                  <a:txBody>
                    <a:bodyPr/>
                    <a:lstStyle/>
                    <a:p>
                      <a:r>
                        <a:rPr lang="en-US" sz="2400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count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22831">
                <a:tc>
                  <a:txBody>
                    <a:bodyPr/>
                    <a:lstStyle/>
                    <a:p>
                      <a:r>
                        <a:rPr lang="en-US" sz="2400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22831">
                <a:tc>
                  <a:txBody>
                    <a:bodyPr/>
                    <a:lstStyle/>
                    <a:p>
                      <a:r>
                        <a:rPr lang="en-US" sz="2400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</a:tbl>
          </a:graphicData>
        </a:graphic>
      </p:graphicFrame>
      <p:sp>
        <p:nvSpPr>
          <p:cNvPr id="8" name="Right Arrow 7">
            <a:extLst>
              <a:ext uri="{FF2B5EF4-FFF2-40B4-BE49-F238E27FC236}">
                <a16:creationId xmlns:a16="http://schemas.microsoft.com/office/drawing/2014/main" id="{24F76BC7-51AF-D6AA-489C-A684169BFA36}"/>
              </a:ext>
            </a:extLst>
          </p:cNvPr>
          <p:cNvSpPr/>
          <p:nvPr/>
        </p:nvSpPr>
        <p:spPr>
          <a:xfrm>
            <a:off x="3028950" y="358615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C2C86E7-96B9-EC00-13C3-F525F4C28DD2}"/>
              </a:ext>
            </a:extLst>
          </p:cNvPr>
          <p:cNvSpPr txBox="1"/>
          <p:nvPr/>
        </p:nvSpPr>
        <p:spPr>
          <a:xfrm>
            <a:off x="2633870" y="3200400"/>
            <a:ext cx="1501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 want this</a:t>
            </a:r>
          </a:p>
        </p:txBody>
      </p:sp>
    </p:spTree>
    <p:extLst>
      <p:ext uri="{BB962C8B-B14F-4D97-AF65-F5344CB8AC3E}">
        <p14:creationId xmlns:p14="http://schemas.microsoft.com/office/powerpoint/2010/main" val="3659247301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239078-AC6A-C6B7-E3DB-D0EF5E79C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98A00-1B8F-304D-971B-762F0CF851D3}" type="datetime4">
              <a:rPr lang="en-US" smtClean="0"/>
              <a:t>January 17,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397C22-D274-D20B-39F4-A717B86FE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Aggregates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719CB7-F5DF-FF13-18D2-6A39C9521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111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B890AB6-1703-EEB3-4D94-E03517ED8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Coping with Empty Groups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0C46983-1218-AA5D-735E-F25FF8E9B598}"/>
              </a:ext>
            </a:extLst>
          </p:cNvPr>
          <p:cNvSpPr txBox="1"/>
          <p:nvPr/>
        </p:nvSpPr>
        <p:spPr>
          <a:xfrm>
            <a:off x="5499381" y="4533181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Regist</a:t>
            </a:r>
            <a:endParaRPr lang="en-US" b="1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CE987EBD-D29F-BA36-FA51-C9F719C9964F}"/>
              </a:ext>
            </a:extLst>
          </p:cNvPr>
          <p:cNvGraphicFramePr>
            <a:graphicFrameLocks noGrp="1"/>
          </p:cNvGraphicFramePr>
          <p:nvPr/>
        </p:nvGraphicFramePr>
        <p:xfrm>
          <a:off x="0" y="4902516"/>
          <a:ext cx="4162033" cy="167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4796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1098698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978195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1070344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22831">
                <a:tc>
                  <a:txBody>
                    <a:bodyPr/>
                    <a:lstStyle/>
                    <a:p>
                      <a:r>
                        <a:rPr lang="en-US" sz="1600" dirty="0" err="1"/>
                        <a:t>user_id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22831">
                <a:tc>
                  <a:txBody>
                    <a:bodyPr/>
                    <a:lstStyle/>
                    <a:p>
                      <a:r>
                        <a:rPr lang="en-US" sz="1600" dirty="0">
                          <a:highlight>
                            <a:srgbClr val="FFFF00"/>
                          </a:highlight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22831">
                <a:tc>
                  <a:txBody>
                    <a:bodyPr/>
                    <a:lstStyle/>
                    <a:p>
                      <a:r>
                        <a:rPr lang="en-US" sz="1600" dirty="0"/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22831">
                <a:tc>
                  <a:txBody>
                    <a:bodyPr/>
                    <a:lstStyle/>
                    <a:p>
                      <a:r>
                        <a:rPr lang="en-US" sz="1600" dirty="0">
                          <a:highlight>
                            <a:srgbClr val="00FF00"/>
                          </a:highlight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22831">
                <a:tc>
                  <a:txBody>
                    <a:bodyPr/>
                    <a:lstStyle/>
                    <a:p>
                      <a:r>
                        <a:rPr lang="en-US" sz="1600" dirty="0"/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EA93CC71-6026-9B6D-A2DD-10058F6B524F}"/>
              </a:ext>
            </a:extLst>
          </p:cNvPr>
          <p:cNvSpPr txBox="1"/>
          <p:nvPr/>
        </p:nvSpPr>
        <p:spPr>
          <a:xfrm>
            <a:off x="-1" y="4533183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payroll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B9BAAC9-93E1-89B7-FCC8-DAE62B438D4F}"/>
              </a:ext>
            </a:extLst>
          </p:cNvPr>
          <p:cNvSpPr txBox="1"/>
          <p:nvPr/>
        </p:nvSpPr>
        <p:spPr>
          <a:xfrm>
            <a:off x="0" y="907312"/>
            <a:ext cx="4365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How many cars does each person drive?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7D74A4A-153A-B690-B67A-47ADE54B9D07}"/>
              </a:ext>
            </a:extLst>
          </p:cNvPr>
          <p:cNvSpPr txBox="1"/>
          <p:nvPr/>
        </p:nvSpPr>
        <p:spPr>
          <a:xfrm>
            <a:off x="206675" y="1491912"/>
            <a:ext cx="3906839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P.name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count(*)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payroll P,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Regist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R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P.user_id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R.user_id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GROUP BY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P.name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P.user_id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A00F4C36-3E2B-33AB-0785-71FD7C49788F}"/>
              </a:ext>
            </a:extLst>
          </p:cNvPr>
          <p:cNvGraphicFramePr>
            <a:graphicFrameLocks noGrp="1"/>
          </p:cNvGraphicFramePr>
          <p:nvPr/>
        </p:nvGraphicFramePr>
        <p:xfrm>
          <a:off x="1569660" y="2917742"/>
          <a:ext cx="5222357" cy="14256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4274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864782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701748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  <a:gridCol w="871870">
                  <a:extLst>
                    <a:ext uri="{9D8B030D-6E8A-4147-A177-3AD203B41FA5}">
                      <a16:colId xmlns:a16="http://schemas.microsoft.com/office/drawing/2014/main" val="2068855110"/>
                    </a:ext>
                  </a:extLst>
                </a:gridCol>
                <a:gridCol w="985283">
                  <a:extLst>
                    <a:ext uri="{9D8B030D-6E8A-4147-A177-3AD203B41FA5}">
                      <a16:colId xmlns:a16="http://schemas.microsoft.com/office/drawing/2014/main" val="2126368184"/>
                    </a:ext>
                  </a:extLst>
                </a:gridCol>
              </a:tblGrid>
              <a:tr h="322831">
                <a:tc>
                  <a:txBody>
                    <a:bodyPr/>
                    <a:lstStyle/>
                    <a:p>
                      <a:r>
                        <a:rPr lang="en-US" sz="1200" dirty="0" err="1"/>
                        <a:t>P.user_id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 err="1"/>
                        <a:t>P.name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 err="1"/>
                        <a:t>P.job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 err="1"/>
                        <a:t>P.salary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 err="1"/>
                        <a:t>R.user_id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 err="1"/>
                        <a:t>R.Car</a:t>
                      </a:r>
                      <a:endParaRPr 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22831">
                <a:tc>
                  <a:txBody>
                    <a:bodyPr/>
                    <a:lstStyle/>
                    <a:p>
                      <a:r>
                        <a:rPr lang="en-US" sz="1200" dirty="0"/>
                        <a:t>123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Jack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TA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50000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Charger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22831">
                <a:tc>
                  <a:txBody>
                    <a:bodyPr/>
                    <a:lstStyle/>
                    <a:p>
                      <a:r>
                        <a:rPr lang="en-US" sz="1200" dirty="0"/>
                        <a:t>567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Magda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Prof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90000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567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Civic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22831">
                <a:tc>
                  <a:txBody>
                    <a:bodyPr/>
                    <a:lstStyle/>
                    <a:p>
                      <a:r>
                        <a:rPr lang="en-US" sz="1200" dirty="0"/>
                        <a:t>567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Magda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Prof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90000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567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Pinto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91A8EBA3-A628-6B17-D5F7-C179CEF2FF32}"/>
              </a:ext>
            </a:extLst>
          </p:cNvPr>
          <p:cNvGraphicFramePr>
            <a:graphicFrameLocks noGrp="1"/>
          </p:cNvGraphicFramePr>
          <p:nvPr/>
        </p:nvGraphicFramePr>
        <p:xfrm>
          <a:off x="5584481" y="4902515"/>
          <a:ext cx="1865398" cy="158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2449">
                  <a:extLst>
                    <a:ext uri="{9D8B030D-6E8A-4147-A177-3AD203B41FA5}">
                      <a16:colId xmlns:a16="http://schemas.microsoft.com/office/drawing/2014/main" val="1258474472"/>
                    </a:ext>
                  </a:extLst>
                </a:gridCol>
                <a:gridCol w="962949">
                  <a:extLst>
                    <a:ext uri="{9D8B030D-6E8A-4147-A177-3AD203B41FA5}">
                      <a16:colId xmlns:a16="http://schemas.microsoft.com/office/drawing/2014/main" val="3243471539"/>
                    </a:ext>
                  </a:extLst>
                </a:gridCol>
              </a:tblGrid>
              <a:tr h="248769">
                <a:tc>
                  <a:txBody>
                    <a:bodyPr/>
                    <a:lstStyle/>
                    <a:p>
                      <a:r>
                        <a:rPr lang="en-US" sz="1600" dirty="0" err="1"/>
                        <a:t>user_id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5458764"/>
                  </a:ext>
                </a:extLst>
              </a:tr>
              <a:tr h="248769">
                <a:tc>
                  <a:txBody>
                    <a:bodyPr/>
                    <a:lstStyle/>
                    <a:p>
                      <a:r>
                        <a:rPr lang="en-US" sz="1600" dirty="0">
                          <a:highlight>
                            <a:srgbClr val="FFFF00"/>
                          </a:highlight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Charger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19616"/>
                  </a:ext>
                </a:extLst>
              </a:tr>
              <a:tr h="248769">
                <a:tc>
                  <a:txBody>
                    <a:bodyPr/>
                    <a:lstStyle/>
                    <a:p>
                      <a:r>
                        <a:rPr lang="en-US" sz="1600" dirty="0">
                          <a:highlight>
                            <a:srgbClr val="00FF00"/>
                          </a:highlight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Civic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2061375"/>
                  </a:ext>
                </a:extLst>
              </a:tr>
              <a:tr h="248769">
                <a:tc>
                  <a:txBody>
                    <a:bodyPr/>
                    <a:lstStyle/>
                    <a:p>
                      <a:r>
                        <a:rPr lang="en-US" sz="1600" dirty="0">
                          <a:highlight>
                            <a:srgbClr val="00FF00"/>
                          </a:highlight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Pinto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6174394"/>
                  </a:ext>
                </a:extLst>
              </a:tr>
            </a:tbl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371B72D5-5792-959B-9D4B-DA18E63DA295}"/>
              </a:ext>
            </a:extLst>
          </p:cNvPr>
          <p:cNvSpPr txBox="1"/>
          <p:nvPr/>
        </p:nvSpPr>
        <p:spPr>
          <a:xfrm>
            <a:off x="0" y="3283184"/>
            <a:ext cx="15696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Steps 1,2: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2A805BB6-FB9E-FB65-BFC8-A6D96B7334FC}"/>
              </a:ext>
            </a:extLst>
          </p:cNvPr>
          <p:cNvSpPr/>
          <p:nvPr/>
        </p:nvSpPr>
        <p:spPr>
          <a:xfrm>
            <a:off x="1561950" y="3196856"/>
            <a:ext cx="5230067" cy="378577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3D514396-AB02-EFAD-F443-5DFED4B830E6}"/>
              </a:ext>
            </a:extLst>
          </p:cNvPr>
          <p:cNvSpPr/>
          <p:nvPr/>
        </p:nvSpPr>
        <p:spPr>
          <a:xfrm>
            <a:off x="1561950" y="3640497"/>
            <a:ext cx="5222357" cy="597102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519416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239078-AC6A-C6B7-E3DB-D0EF5E79C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79B7A-751B-764C-B0FF-4072D3F75DF0}" type="datetime4">
              <a:rPr lang="en-US" smtClean="0"/>
              <a:t>January 17,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397C22-D274-D20B-39F4-A717B86FE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Aggregates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719CB7-F5DF-FF13-18D2-6A39C9521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112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B890AB6-1703-EEB3-4D94-E03517ED8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Coping with Empty Groups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0C46983-1218-AA5D-735E-F25FF8E9B598}"/>
              </a:ext>
            </a:extLst>
          </p:cNvPr>
          <p:cNvSpPr txBox="1"/>
          <p:nvPr/>
        </p:nvSpPr>
        <p:spPr>
          <a:xfrm>
            <a:off x="5499381" y="4533181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Regist</a:t>
            </a:r>
            <a:endParaRPr lang="en-US" b="1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CE987EBD-D29F-BA36-FA51-C9F719C9964F}"/>
              </a:ext>
            </a:extLst>
          </p:cNvPr>
          <p:cNvGraphicFramePr>
            <a:graphicFrameLocks noGrp="1"/>
          </p:cNvGraphicFramePr>
          <p:nvPr/>
        </p:nvGraphicFramePr>
        <p:xfrm>
          <a:off x="0" y="4902516"/>
          <a:ext cx="4162033" cy="167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4796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1098698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978195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1070344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22831">
                <a:tc>
                  <a:txBody>
                    <a:bodyPr/>
                    <a:lstStyle/>
                    <a:p>
                      <a:r>
                        <a:rPr lang="en-US" sz="1600" dirty="0" err="1"/>
                        <a:t>user_id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22831">
                <a:tc>
                  <a:txBody>
                    <a:bodyPr/>
                    <a:lstStyle/>
                    <a:p>
                      <a:r>
                        <a:rPr lang="en-US" sz="1600" dirty="0">
                          <a:highlight>
                            <a:srgbClr val="FFFF00"/>
                          </a:highlight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22831">
                <a:tc>
                  <a:txBody>
                    <a:bodyPr/>
                    <a:lstStyle/>
                    <a:p>
                      <a:r>
                        <a:rPr lang="en-US" sz="1600" dirty="0"/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22831">
                <a:tc>
                  <a:txBody>
                    <a:bodyPr/>
                    <a:lstStyle/>
                    <a:p>
                      <a:r>
                        <a:rPr lang="en-US" sz="1600" dirty="0">
                          <a:highlight>
                            <a:srgbClr val="00FF00"/>
                          </a:highlight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22831">
                <a:tc>
                  <a:txBody>
                    <a:bodyPr/>
                    <a:lstStyle/>
                    <a:p>
                      <a:r>
                        <a:rPr lang="en-US" sz="1600" dirty="0"/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EA93CC71-6026-9B6D-A2DD-10058F6B524F}"/>
              </a:ext>
            </a:extLst>
          </p:cNvPr>
          <p:cNvSpPr txBox="1"/>
          <p:nvPr/>
        </p:nvSpPr>
        <p:spPr>
          <a:xfrm>
            <a:off x="-1" y="4533183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payroll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B9BAAC9-93E1-89B7-FCC8-DAE62B438D4F}"/>
              </a:ext>
            </a:extLst>
          </p:cNvPr>
          <p:cNvSpPr txBox="1"/>
          <p:nvPr/>
        </p:nvSpPr>
        <p:spPr>
          <a:xfrm>
            <a:off x="0" y="907312"/>
            <a:ext cx="4365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How many cars does each person drive?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7D74A4A-153A-B690-B67A-47ADE54B9D07}"/>
              </a:ext>
            </a:extLst>
          </p:cNvPr>
          <p:cNvSpPr txBox="1"/>
          <p:nvPr/>
        </p:nvSpPr>
        <p:spPr>
          <a:xfrm>
            <a:off x="206675" y="1491912"/>
            <a:ext cx="3906839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P.name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count(*)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payroll P,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Regist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R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P.user_id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R.user_id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GROUP BY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P.name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P.user_id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A00F4C36-3E2B-33AB-0785-71FD7C49788F}"/>
              </a:ext>
            </a:extLst>
          </p:cNvPr>
          <p:cNvGraphicFramePr>
            <a:graphicFrameLocks noGrp="1"/>
          </p:cNvGraphicFramePr>
          <p:nvPr/>
        </p:nvGraphicFramePr>
        <p:xfrm>
          <a:off x="1569660" y="2917742"/>
          <a:ext cx="5222357" cy="14256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4274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864782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701748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  <a:gridCol w="871870">
                  <a:extLst>
                    <a:ext uri="{9D8B030D-6E8A-4147-A177-3AD203B41FA5}">
                      <a16:colId xmlns:a16="http://schemas.microsoft.com/office/drawing/2014/main" val="2068855110"/>
                    </a:ext>
                  </a:extLst>
                </a:gridCol>
                <a:gridCol w="985283">
                  <a:extLst>
                    <a:ext uri="{9D8B030D-6E8A-4147-A177-3AD203B41FA5}">
                      <a16:colId xmlns:a16="http://schemas.microsoft.com/office/drawing/2014/main" val="2126368184"/>
                    </a:ext>
                  </a:extLst>
                </a:gridCol>
              </a:tblGrid>
              <a:tr h="322831">
                <a:tc>
                  <a:txBody>
                    <a:bodyPr/>
                    <a:lstStyle/>
                    <a:p>
                      <a:r>
                        <a:rPr lang="en-US" sz="1200" dirty="0" err="1"/>
                        <a:t>P.user_id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 err="1"/>
                        <a:t>P.name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 err="1"/>
                        <a:t>P.job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 err="1"/>
                        <a:t>P.salary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 err="1"/>
                        <a:t>R.user_id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 err="1"/>
                        <a:t>R.Car</a:t>
                      </a:r>
                      <a:endParaRPr 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22831">
                <a:tc>
                  <a:txBody>
                    <a:bodyPr/>
                    <a:lstStyle/>
                    <a:p>
                      <a:r>
                        <a:rPr lang="en-US" sz="1200" dirty="0"/>
                        <a:t>123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Jack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TA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50000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Charger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22831">
                <a:tc>
                  <a:txBody>
                    <a:bodyPr/>
                    <a:lstStyle/>
                    <a:p>
                      <a:r>
                        <a:rPr lang="en-US" sz="1200" dirty="0"/>
                        <a:t>567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Magda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Prof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90000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567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Civic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22831">
                <a:tc>
                  <a:txBody>
                    <a:bodyPr/>
                    <a:lstStyle/>
                    <a:p>
                      <a:r>
                        <a:rPr lang="en-US" sz="1200" dirty="0"/>
                        <a:t>567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Magda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Prof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90000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567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Pinto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91A8EBA3-A628-6B17-D5F7-C179CEF2FF32}"/>
              </a:ext>
            </a:extLst>
          </p:cNvPr>
          <p:cNvGraphicFramePr>
            <a:graphicFrameLocks noGrp="1"/>
          </p:cNvGraphicFramePr>
          <p:nvPr/>
        </p:nvGraphicFramePr>
        <p:xfrm>
          <a:off x="5584481" y="4902515"/>
          <a:ext cx="1865398" cy="158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2449">
                  <a:extLst>
                    <a:ext uri="{9D8B030D-6E8A-4147-A177-3AD203B41FA5}">
                      <a16:colId xmlns:a16="http://schemas.microsoft.com/office/drawing/2014/main" val="1258474472"/>
                    </a:ext>
                  </a:extLst>
                </a:gridCol>
                <a:gridCol w="962949">
                  <a:extLst>
                    <a:ext uri="{9D8B030D-6E8A-4147-A177-3AD203B41FA5}">
                      <a16:colId xmlns:a16="http://schemas.microsoft.com/office/drawing/2014/main" val="3243471539"/>
                    </a:ext>
                  </a:extLst>
                </a:gridCol>
              </a:tblGrid>
              <a:tr h="248769">
                <a:tc>
                  <a:txBody>
                    <a:bodyPr/>
                    <a:lstStyle/>
                    <a:p>
                      <a:r>
                        <a:rPr lang="en-US" sz="1600" dirty="0" err="1"/>
                        <a:t>user_id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5458764"/>
                  </a:ext>
                </a:extLst>
              </a:tr>
              <a:tr h="248769">
                <a:tc>
                  <a:txBody>
                    <a:bodyPr/>
                    <a:lstStyle/>
                    <a:p>
                      <a:r>
                        <a:rPr lang="en-US" sz="1600" dirty="0">
                          <a:highlight>
                            <a:srgbClr val="FFFF00"/>
                          </a:highlight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Charger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19616"/>
                  </a:ext>
                </a:extLst>
              </a:tr>
              <a:tr h="248769">
                <a:tc>
                  <a:txBody>
                    <a:bodyPr/>
                    <a:lstStyle/>
                    <a:p>
                      <a:r>
                        <a:rPr lang="en-US" sz="1600" dirty="0">
                          <a:highlight>
                            <a:srgbClr val="00FF00"/>
                          </a:highlight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Civic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2061375"/>
                  </a:ext>
                </a:extLst>
              </a:tr>
              <a:tr h="248769">
                <a:tc>
                  <a:txBody>
                    <a:bodyPr/>
                    <a:lstStyle/>
                    <a:p>
                      <a:r>
                        <a:rPr lang="en-US" sz="1600" dirty="0">
                          <a:highlight>
                            <a:srgbClr val="00FF00"/>
                          </a:highlight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Pinto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6174394"/>
                  </a:ext>
                </a:extLst>
              </a:tr>
            </a:tbl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371B72D5-5792-959B-9D4B-DA18E63DA295}"/>
              </a:ext>
            </a:extLst>
          </p:cNvPr>
          <p:cNvSpPr txBox="1"/>
          <p:nvPr/>
        </p:nvSpPr>
        <p:spPr>
          <a:xfrm>
            <a:off x="0" y="3283184"/>
            <a:ext cx="15696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Steps 1,2: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2A805BB6-FB9E-FB65-BFC8-A6D96B7334FC}"/>
              </a:ext>
            </a:extLst>
          </p:cNvPr>
          <p:cNvSpPr/>
          <p:nvPr/>
        </p:nvSpPr>
        <p:spPr>
          <a:xfrm>
            <a:off x="1561950" y="3196856"/>
            <a:ext cx="5230067" cy="378577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3D514396-AB02-EFAD-F443-5DFED4B830E6}"/>
              </a:ext>
            </a:extLst>
          </p:cNvPr>
          <p:cNvSpPr/>
          <p:nvPr/>
        </p:nvSpPr>
        <p:spPr>
          <a:xfrm>
            <a:off x="1561950" y="3640497"/>
            <a:ext cx="5222357" cy="597102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3D2F2357-D840-350F-1578-1F59F931C966}"/>
              </a:ext>
            </a:extLst>
          </p:cNvPr>
          <p:cNvGraphicFramePr>
            <a:graphicFrameLocks noGrp="1"/>
          </p:cNvGraphicFramePr>
          <p:nvPr/>
        </p:nvGraphicFramePr>
        <p:xfrm>
          <a:off x="7302858" y="2917742"/>
          <a:ext cx="1749056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4274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864782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</a:tblGrid>
              <a:tr h="322831">
                <a:tc>
                  <a:txBody>
                    <a:bodyPr/>
                    <a:lstStyle/>
                    <a:p>
                      <a:r>
                        <a:rPr lang="en-US" sz="1600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count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22831">
                <a:tc>
                  <a:txBody>
                    <a:bodyPr/>
                    <a:lstStyle/>
                    <a:p>
                      <a:r>
                        <a:rPr lang="en-US" sz="1600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22831">
                <a:tc>
                  <a:txBody>
                    <a:bodyPr/>
                    <a:lstStyle/>
                    <a:p>
                      <a:r>
                        <a:rPr lang="en-US" sz="1600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</a:tbl>
          </a:graphicData>
        </a:graphic>
      </p:graphicFrame>
      <p:sp>
        <p:nvSpPr>
          <p:cNvPr id="23" name="Right Arrow 22">
            <a:extLst>
              <a:ext uri="{FF2B5EF4-FFF2-40B4-BE49-F238E27FC236}">
                <a16:creationId xmlns:a16="http://schemas.microsoft.com/office/drawing/2014/main" id="{B01E7F46-00B4-D02B-2566-E2440B7C80EA}"/>
              </a:ext>
            </a:extLst>
          </p:cNvPr>
          <p:cNvSpPr/>
          <p:nvPr/>
        </p:nvSpPr>
        <p:spPr>
          <a:xfrm>
            <a:off x="6895214" y="3782652"/>
            <a:ext cx="382772" cy="170121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24" name="Right Arrow 23">
            <a:extLst>
              <a:ext uri="{FF2B5EF4-FFF2-40B4-BE49-F238E27FC236}">
                <a16:creationId xmlns:a16="http://schemas.microsoft.com/office/drawing/2014/main" id="{66690FA5-F614-3124-8ABC-9F89F4EC9782}"/>
              </a:ext>
            </a:extLst>
          </p:cNvPr>
          <p:cNvSpPr/>
          <p:nvPr/>
        </p:nvSpPr>
        <p:spPr>
          <a:xfrm>
            <a:off x="6895214" y="3336372"/>
            <a:ext cx="368595" cy="196059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550973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239078-AC6A-C6B7-E3DB-D0EF5E79C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ED3A2-8CFE-7348-9396-7D5636A76396}" type="datetime4">
              <a:rPr lang="en-US" smtClean="0"/>
              <a:t>January 17,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397C22-D274-D20B-39F4-A717B86FE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Aggregates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719CB7-F5DF-FF13-18D2-6A39C9521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113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B890AB6-1703-EEB3-4D94-E03517ED8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Coping with Empty Groups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0C46983-1218-AA5D-735E-F25FF8E9B598}"/>
              </a:ext>
            </a:extLst>
          </p:cNvPr>
          <p:cNvSpPr txBox="1"/>
          <p:nvPr/>
        </p:nvSpPr>
        <p:spPr>
          <a:xfrm>
            <a:off x="5499381" y="4533181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Regist</a:t>
            </a:r>
            <a:endParaRPr lang="en-US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A93CC71-6026-9B6D-A2DD-10058F6B524F}"/>
              </a:ext>
            </a:extLst>
          </p:cNvPr>
          <p:cNvSpPr txBox="1"/>
          <p:nvPr/>
        </p:nvSpPr>
        <p:spPr>
          <a:xfrm>
            <a:off x="-1" y="4533183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payroll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B9BAAC9-93E1-89B7-FCC8-DAE62B438D4F}"/>
              </a:ext>
            </a:extLst>
          </p:cNvPr>
          <p:cNvSpPr txBox="1"/>
          <p:nvPr/>
        </p:nvSpPr>
        <p:spPr>
          <a:xfrm>
            <a:off x="0" y="907312"/>
            <a:ext cx="4365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How many cars does each person drive?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7D74A4A-153A-B690-B67A-47ADE54B9D07}"/>
              </a:ext>
            </a:extLst>
          </p:cNvPr>
          <p:cNvSpPr txBox="1"/>
          <p:nvPr/>
        </p:nvSpPr>
        <p:spPr>
          <a:xfrm>
            <a:off x="206675" y="1491912"/>
            <a:ext cx="3906839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P.name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count(*)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payroll P,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Regist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R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P.user_id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R.user_id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GROUP BY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P.name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P.user_id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A00F4C36-3E2B-33AB-0785-71FD7C49788F}"/>
              </a:ext>
            </a:extLst>
          </p:cNvPr>
          <p:cNvGraphicFramePr>
            <a:graphicFrameLocks noGrp="1"/>
          </p:cNvGraphicFramePr>
          <p:nvPr/>
        </p:nvGraphicFramePr>
        <p:xfrm>
          <a:off x="1569660" y="2917742"/>
          <a:ext cx="5222357" cy="14256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4274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864782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701748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  <a:gridCol w="871870">
                  <a:extLst>
                    <a:ext uri="{9D8B030D-6E8A-4147-A177-3AD203B41FA5}">
                      <a16:colId xmlns:a16="http://schemas.microsoft.com/office/drawing/2014/main" val="2068855110"/>
                    </a:ext>
                  </a:extLst>
                </a:gridCol>
                <a:gridCol w="985283">
                  <a:extLst>
                    <a:ext uri="{9D8B030D-6E8A-4147-A177-3AD203B41FA5}">
                      <a16:colId xmlns:a16="http://schemas.microsoft.com/office/drawing/2014/main" val="2126368184"/>
                    </a:ext>
                  </a:extLst>
                </a:gridCol>
              </a:tblGrid>
              <a:tr h="322831">
                <a:tc>
                  <a:txBody>
                    <a:bodyPr/>
                    <a:lstStyle/>
                    <a:p>
                      <a:r>
                        <a:rPr lang="en-US" sz="1200" dirty="0" err="1"/>
                        <a:t>P.user_id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 err="1"/>
                        <a:t>P.name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 err="1"/>
                        <a:t>P.job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 err="1"/>
                        <a:t>P.salary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 err="1"/>
                        <a:t>R.user_id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 err="1"/>
                        <a:t>R.Car</a:t>
                      </a:r>
                      <a:endParaRPr 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22831">
                <a:tc>
                  <a:txBody>
                    <a:bodyPr/>
                    <a:lstStyle/>
                    <a:p>
                      <a:r>
                        <a:rPr lang="en-US" sz="1200" dirty="0"/>
                        <a:t>123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Jack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TA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50000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Charger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22831">
                <a:tc>
                  <a:txBody>
                    <a:bodyPr/>
                    <a:lstStyle/>
                    <a:p>
                      <a:r>
                        <a:rPr lang="en-US" sz="1200" dirty="0"/>
                        <a:t>567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Magda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Prof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90000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567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Civic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22831">
                <a:tc>
                  <a:txBody>
                    <a:bodyPr/>
                    <a:lstStyle/>
                    <a:p>
                      <a:r>
                        <a:rPr lang="en-US" sz="1200" dirty="0"/>
                        <a:t>567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Magda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Prof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90000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567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Pinto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</a:tbl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371B72D5-5792-959B-9D4B-DA18E63DA295}"/>
              </a:ext>
            </a:extLst>
          </p:cNvPr>
          <p:cNvSpPr txBox="1"/>
          <p:nvPr/>
        </p:nvSpPr>
        <p:spPr>
          <a:xfrm>
            <a:off x="0" y="3283184"/>
            <a:ext cx="15696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Steps 1,2:</a:t>
            </a:r>
          </a:p>
        </p:txBody>
      </p:sp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3D2F2357-D840-350F-1578-1F59F931C966}"/>
              </a:ext>
            </a:extLst>
          </p:cNvPr>
          <p:cNvGraphicFramePr>
            <a:graphicFrameLocks noGrp="1"/>
          </p:cNvGraphicFramePr>
          <p:nvPr/>
        </p:nvGraphicFramePr>
        <p:xfrm>
          <a:off x="7302858" y="2917742"/>
          <a:ext cx="1749056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4274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864782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</a:tblGrid>
              <a:tr h="322831">
                <a:tc>
                  <a:txBody>
                    <a:bodyPr/>
                    <a:lstStyle/>
                    <a:p>
                      <a:r>
                        <a:rPr lang="en-US" sz="1600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count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22831">
                <a:tc>
                  <a:txBody>
                    <a:bodyPr/>
                    <a:lstStyle/>
                    <a:p>
                      <a:r>
                        <a:rPr lang="en-US" sz="1600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22831">
                <a:tc>
                  <a:txBody>
                    <a:bodyPr/>
                    <a:lstStyle/>
                    <a:p>
                      <a:r>
                        <a:rPr lang="en-US" sz="1600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</a:tbl>
          </a:graphicData>
        </a:graphic>
      </p:graphicFrame>
      <p:sp>
        <p:nvSpPr>
          <p:cNvPr id="7" name="Oval Callout 6">
            <a:extLst>
              <a:ext uri="{FF2B5EF4-FFF2-40B4-BE49-F238E27FC236}">
                <a16:creationId xmlns:a16="http://schemas.microsoft.com/office/drawing/2014/main" id="{16AD3F71-D471-6514-B6D0-407B7D12ACC9}"/>
              </a:ext>
            </a:extLst>
          </p:cNvPr>
          <p:cNvSpPr/>
          <p:nvPr/>
        </p:nvSpPr>
        <p:spPr>
          <a:xfrm>
            <a:off x="4572000" y="1096523"/>
            <a:ext cx="4299249" cy="908864"/>
          </a:xfrm>
          <a:prstGeom prst="wedgeEllipseCallout">
            <a:avLst>
              <a:gd name="adj1" fmla="val -4890"/>
              <a:gd name="adj2" fmla="val 130083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To also include Allison, Dan,</a:t>
            </a:r>
            <a:br>
              <a:rPr lang="en-US" dirty="0"/>
            </a:br>
            <a:r>
              <a:rPr lang="en-US" dirty="0"/>
              <a:t>we will use outer joins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F9D2748D-E8DF-827A-E99C-01E2FE214266}"/>
              </a:ext>
            </a:extLst>
          </p:cNvPr>
          <p:cNvGraphicFramePr>
            <a:graphicFrameLocks noGrp="1"/>
          </p:cNvGraphicFramePr>
          <p:nvPr/>
        </p:nvGraphicFramePr>
        <p:xfrm>
          <a:off x="0" y="4902516"/>
          <a:ext cx="4162033" cy="167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4796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1098698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978195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1070344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22831">
                <a:tc>
                  <a:txBody>
                    <a:bodyPr/>
                    <a:lstStyle/>
                    <a:p>
                      <a:r>
                        <a:rPr lang="en-US" sz="1600" dirty="0" err="1"/>
                        <a:t>user_id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22831">
                <a:tc>
                  <a:txBody>
                    <a:bodyPr/>
                    <a:lstStyle/>
                    <a:p>
                      <a:r>
                        <a:rPr lang="en-US" sz="1600" dirty="0">
                          <a:highlight>
                            <a:srgbClr val="FFFF00"/>
                          </a:highlight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22831">
                <a:tc>
                  <a:txBody>
                    <a:bodyPr/>
                    <a:lstStyle/>
                    <a:p>
                      <a:r>
                        <a:rPr lang="en-US" sz="1600" dirty="0"/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22831">
                <a:tc>
                  <a:txBody>
                    <a:bodyPr/>
                    <a:lstStyle/>
                    <a:p>
                      <a:r>
                        <a:rPr lang="en-US" sz="1600" dirty="0">
                          <a:highlight>
                            <a:srgbClr val="00FF00"/>
                          </a:highlight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22831">
                <a:tc>
                  <a:txBody>
                    <a:bodyPr/>
                    <a:lstStyle/>
                    <a:p>
                      <a:r>
                        <a:rPr lang="en-US" sz="1600" dirty="0"/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FB78CF9F-7440-E815-0146-7196E9F12300}"/>
              </a:ext>
            </a:extLst>
          </p:cNvPr>
          <p:cNvGraphicFramePr>
            <a:graphicFrameLocks noGrp="1"/>
          </p:cNvGraphicFramePr>
          <p:nvPr/>
        </p:nvGraphicFramePr>
        <p:xfrm>
          <a:off x="5584481" y="4902515"/>
          <a:ext cx="1865398" cy="158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2449">
                  <a:extLst>
                    <a:ext uri="{9D8B030D-6E8A-4147-A177-3AD203B41FA5}">
                      <a16:colId xmlns:a16="http://schemas.microsoft.com/office/drawing/2014/main" val="1258474472"/>
                    </a:ext>
                  </a:extLst>
                </a:gridCol>
                <a:gridCol w="962949">
                  <a:extLst>
                    <a:ext uri="{9D8B030D-6E8A-4147-A177-3AD203B41FA5}">
                      <a16:colId xmlns:a16="http://schemas.microsoft.com/office/drawing/2014/main" val="3243471539"/>
                    </a:ext>
                  </a:extLst>
                </a:gridCol>
              </a:tblGrid>
              <a:tr h="248769">
                <a:tc>
                  <a:txBody>
                    <a:bodyPr/>
                    <a:lstStyle/>
                    <a:p>
                      <a:r>
                        <a:rPr lang="en-US" sz="1600" dirty="0" err="1"/>
                        <a:t>user_id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5458764"/>
                  </a:ext>
                </a:extLst>
              </a:tr>
              <a:tr h="248769">
                <a:tc>
                  <a:txBody>
                    <a:bodyPr/>
                    <a:lstStyle/>
                    <a:p>
                      <a:r>
                        <a:rPr lang="en-US" sz="1600" dirty="0">
                          <a:highlight>
                            <a:srgbClr val="FFFF00"/>
                          </a:highlight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Charger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19616"/>
                  </a:ext>
                </a:extLst>
              </a:tr>
              <a:tr h="248769">
                <a:tc>
                  <a:txBody>
                    <a:bodyPr/>
                    <a:lstStyle/>
                    <a:p>
                      <a:r>
                        <a:rPr lang="en-US" sz="1600" dirty="0">
                          <a:highlight>
                            <a:srgbClr val="00FF00"/>
                          </a:highlight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Civic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2061375"/>
                  </a:ext>
                </a:extLst>
              </a:tr>
              <a:tr h="248769">
                <a:tc>
                  <a:txBody>
                    <a:bodyPr/>
                    <a:lstStyle/>
                    <a:p>
                      <a:r>
                        <a:rPr lang="en-US" sz="1600" dirty="0">
                          <a:highlight>
                            <a:srgbClr val="00FF00"/>
                          </a:highlight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Pinto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6174394"/>
                  </a:ext>
                </a:extLst>
              </a:tr>
            </a:tbl>
          </a:graphicData>
        </a:graphic>
      </p:graphicFrame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1B7DA154-6892-84D5-150E-F84537F4A442}"/>
              </a:ext>
            </a:extLst>
          </p:cNvPr>
          <p:cNvSpPr/>
          <p:nvPr/>
        </p:nvSpPr>
        <p:spPr>
          <a:xfrm>
            <a:off x="1561950" y="3196856"/>
            <a:ext cx="5230067" cy="378577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4F1AC6B2-2BCF-86C8-C3E7-39798F37CA1C}"/>
              </a:ext>
            </a:extLst>
          </p:cNvPr>
          <p:cNvSpPr/>
          <p:nvPr/>
        </p:nvSpPr>
        <p:spPr>
          <a:xfrm>
            <a:off x="1561950" y="3640497"/>
            <a:ext cx="5222357" cy="597102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>
            <a:extLst>
              <a:ext uri="{FF2B5EF4-FFF2-40B4-BE49-F238E27FC236}">
                <a16:creationId xmlns:a16="http://schemas.microsoft.com/office/drawing/2014/main" id="{AA40F4F6-57ED-4300-5653-97ED0787F2EB}"/>
              </a:ext>
            </a:extLst>
          </p:cNvPr>
          <p:cNvSpPr/>
          <p:nvPr/>
        </p:nvSpPr>
        <p:spPr>
          <a:xfrm>
            <a:off x="6895214" y="3782652"/>
            <a:ext cx="382772" cy="170121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26" name="Right Arrow 25">
            <a:extLst>
              <a:ext uri="{FF2B5EF4-FFF2-40B4-BE49-F238E27FC236}">
                <a16:creationId xmlns:a16="http://schemas.microsoft.com/office/drawing/2014/main" id="{AB72E5BA-492A-EF1D-1679-A094021CF7CC}"/>
              </a:ext>
            </a:extLst>
          </p:cNvPr>
          <p:cNvSpPr/>
          <p:nvPr/>
        </p:nvSpPr>
        <p:spPr>
          <a:xfrm>
            <a:off x="6895214" y="3336372"/>
            <a:ext cx="368595" cy="196059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052052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239078-AC6A-C6B7-E3DB-D0EF5E79C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B9ED2-5B7C-504D-9B1D-0C3BD3ABB1A9}" type="datetime4">
              <a:rPr lang="en-US" smtClean="0"/>
              <a:t>January 17,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397C22-D274-D20B-39F4-A717B86FE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Aggregates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719CB7-F5DF-FF13-18D2-6A39C9521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114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B890AB6-1703-EEB3-4D94-E03517ED8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Coping with Empty Groups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0C46983-1218-AA5D-735E-F25FF8E9B598}"/>
              </a:ext>
            </a:extLst>
          </p:cNvPr>
          <p:cNvSpPr txBox="1"/>
          <p:nvPr/>
        </p:nvSpPr>
        <p:spPr>
          <a:xfrm>
            <a:off x="5499381" y="4533181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Regist</a:t>
            </a:r>
            <a:endParaRPr lang="en-US" b="1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CE987EBD-D29F-BA36-FA51-C9F719C9964F}"/>
              </a:ext>
            </a:extLst>
          </p:cNvPr>
          <p:cNvGraphicFramePr>
            <a:graphicFrameLocks noGrp="1"/>
          </p:cNvGraphicFramePr>
          <p:nvPr/>
        </p:nvGraphicFramePr>
        <p:xfrm>
          <a:off x="0" y="4902516"/>
          <a:ext cx="4162033" cy="167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4796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1098698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978195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1070344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22831">
                <a:tc>
                  <a:txBody>
                    <a:bodyPr/>
                    <a:lstStyle/>
                    <a:p>
                      <a:r>
                        <a:rPr lang="en-US" sz="1600" dirty="0" err="1"/>
                        <a:t>user_id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22831">
                <a:tc>
                  <a:txBody>
                    <a:bodyPr/>
                    <a:lstStyle/>
                    <a:p>
                      <a:r>
                        <a:rPr lang="en-US" sz="1600" dirty="0">
                          <a:highlight>
                            <a:srgbClr val="FFFF00"/>
                          </a:highlight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22831">
                <a:tc>
                  <a:txBody>
                    <a:bodyPr/>
                    <a:lstStyle/>
                    <a:p>
                      <a:r>
                        <a:rPr lang="en-US" sz="1600" dirty="0"/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22831">
                <a:tc>
                  <a:txBody>
                    <a:bodyPr/>
                    <a:lstStyle/>
                    <a:p>
                      <a:r>
                        <a:rPr lang="en-US" sz="1600" dirty="0">
                          <a:highlight>
                            <a:srgbClr val="00FF00"/>
                          </a:highlight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22831">
                <a:tc>
                  <a:txBody>
                    <a:bodyPr/>
                    <a:lstStyle/>
                    <a:p>
                      <a:r>
                        <a:rPr lang="en-US" sz="1600" dirty="0"/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EA93CC71-6026-9B6D-A2DD-10058F6B524F}"/>
              </a:ext>
            </a:extLst>
          </p:cNvPr>
          <p:cNvSpPr txBox="1"/>
          <p:nvPr/>
        </p:nvSpPr>
        <p:spPr>
          <a:xfrm>
            <a:off x="-1" y="4533183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payroll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B9BAAC9-93E1-89B7-FCC8-DAE62B438D4F}"/>
              </a:ext>
            </a:extLst>
          </p:cNvPr>
          <p:cNvSpPr txBox="1"/>
          <p:nvPr/>
        </p:nvSpPr>
        <p:spPr>
          <a:xfrm>
            <a:off x="0" y="907312"/>
            <a:ext cx="4365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How many cars does each person drive?</a:t>
            </a:r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91A8EBA3-A628-6B17-D5F7-C179CEF2FF32}"/>
              </a:ext>
            </a:extLst>
          </p:cNvPr>
          <p:cNvGraphicFramePr>
            <a:graphicFrameLocks noGrp="1"/>
          </p:cNvGraphicFramePr>
          <p:nvPr/>
        </p:nvGraphicFramePr>
        <p:xfrm>
          <a:off x="5584481" y="4902515"/>
          <a:ext cx="1865398" cy="158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2449">
                  <a:extLst>
                    <a:ext uri="{9D8B030D-6E8A-4147-A177-3AD203B41FA5}">
                      <a16:colId xmlns:a16="http://schemas.microsoft.com/office/drawing/2014/main" val="1258474472"/>
                    </a:ext>
                  </a:extLst>
                </a:gridCol>
                <a:gridCol w="962949">
                  <a:extLst>
                    <a:ext uri="{9D8B030D-6E8A-4147-A177-3AD203B41FA5}">
                      <a16:colId xmlns:a16="http://schemas.microsoft.com/office/drawing/2014/main" val="3243471539"/>
                    </a:ext>
                  </a:extLst>
                </a:gridCol>
              </a:tblGrid>
              <a:tr h="248769">
                <a:tc>
                  <a:txBody>
                    <a:bodyPr/>
                    <a:lstStyle/>
                    <a:p>
                      <a:r>
                        <a:rPr lang="en-US" sz="1600" dirty="0" err="1"/>
                        <a:t>user_id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5458764"/>
                  </a:ext>
                </a:extLst>
              </a:tr>
              <a:tr h="248769">
                <a:tc>
                  <a:txBody>
                    <a:bodyPr/>
                    <a:lstStyle/>
                    <a:p>
                      <a:r>
                        <a:rPr lang="en-US" sz="1600" dirty="0">
                          <a:highlight>
                            <a:srgbClr val="FFFF00"/>
                          </a:highlight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Charger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19616"/>
                  </a:ext>
                </a:extLst>
              </a:tr>
              <a:tr h="248769">
                <a:tc>
                  <a:txBody>
                    <a:bodyPr/>
                    <a:lstStyle/>
                    <a:p>
                      <a:r>
                        <a:rPr lang="en-US" sz="1600" dirty="0">
                          <a:highlight>
                            <a:srgbClr val="00FF00"/>
                          </a:highlight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Civic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2061375"/>
                  </a:ext>
                </a:extLst>
              </a:tr>
              <a:tr h="248769">
                <a:tc>
                  <a:txBody>
                    <a:bodyPr/>
                    <a:lstStyle/>
                    <a:p>
                      <a:r>
                        <a:rPr lang="en-US" sz="1600" dirty="0">
                          <a:highlight>
                            <a:srgbClr val="00FF00"/>
                          </a:highlight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Pinto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6174394"/>
                  </a:ext>
                </a:extLst>
              </a:tr>
            </a:tbl>
          </a:graphicData>
        </a:graphic>
      </p:graphicFrame>
      <p:sp>
        <p:nvSpPr>
          <p:cNvPr id="7" name="Oval Callout 6">
            <a:extLst>
              <a:ext uri="{FF2B5EF4-FFF2-40B4-BE49-F238E27FC236}">
                <a16:creationId xmlns:a16="http://schemas.microsoft.com/office/drawing/2014/main" id="{A7D13012-C26B-ABBD-32D9-D8B111610CBE}"/>
              </a:ext>
            </a:extLst>
          </p:cNvPr>
          <p:cNvSpPr/>
          <p:nvPr/>
        </p:nvSpPr>
        <p:spPr>
          <a:xfrm>
            <a:off x="4572000" y="1096523"/>
            <a:ext cx="4299249" cy="908864"/>
          </a:xfrm>
          <a:prstGeom prst="wedgeEllipseCallout">
            <a:avLst>
              <a:gd name="adj1" fmla="val -4890"/>
              <a:gd name="adj2" fmla="val 130083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To also include Allison, Dan,</a:t>
            </a:r>
            <a:br>
              <a:rPr lang="en-US" dirty="0"/>
            </a:br>
            <a:r>
              <a:rPr lang="en-US" dirty="0"/>
              <a:t>we will use outer joins</a:t>
            </a:r>
          </a:p>
        </p:txBody>
      </p:sp>
    </p:spTree>
    <p:extLst>
      <p:ext uri="{BB962C8B-B14F-4D97-AF65-F5344CB8AC3E}">
        <p14:creationId xmlns:p14="http://schemas.microsoft.com/office/powerpoint/2010/main" val="1345341188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239078-AC6A-C6B7-E3DB-D0EF5E79C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CA6AA-E60F-2042-9668-EB82C9C72E00}" type="datetime4">
              <a:rPr lang="en-US" smtClean="0"/>
              <a:t>January 17,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397C22-D274-D20B-39F4-A717B86FE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Aggregates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719CB7-F5DF-FF13-18D2-6A39C9521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115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B890AB6-1703-EEB3-4D94-E03517ED8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Coping with Empty Groups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0C46983-1218-AA5D-735E-F25FF8E9B598}"/>
              </a:ext>
            </a:extLst>
          </p:cNvPr>
          <p:cNvSpPr txBox="1"/>
          <p:nvPr/>
        </p:nvSpPr>
        <p:spPr>
          <a:xfrm>
            <a:off x="5499381" y="4533181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Regist</a:t>
            </a:r>
            <a:endParaRPr lang="en-US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A93CC71-6026-9B6D-A2DD-10058F6B524F}"/>
              </a:ext>
            </a:extLst>
          </p:cNvPr>
          <p:cNvSpPr txBox="1"/>
          <p:nvPr/>
        </p:nvSpPr>
        <p:spPr>
          <a:xfrm>
            <a:off x="-1" y="4533183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payroll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B9BAAC9-93E1-89B7-FCC8-DAE62B438D4F}"/>
              </a:ext>
            </a:extLst>
          </p:cNvPr>
          <p:cNvSpPr txBox="1"/>
          <p:nvPr/>
        </p:nvSpPr>
        <p:spPr>
          <a:xfrm>
            <a:off x="0" y="907312"/>
            <a:ext cx="4365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How many cars does each person drive?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7D74A4A-153A-B690-B67A-47ADE54B9D07}"/>
              </a:ext>
            </a:extLst>
          </p:cNvPr>
          <p:cNvSpPr txBox="1"/>
          <p:nvPr/>
        </p:nvSpPr>
        <p:spPr>
          <a:xfrm>
            <a:off x="57819" y="1249986"/>
            <a:ext cx="9007594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P.name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count(*)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payroll P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LEFT OUTER JOIN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Regist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R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ON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P.user_id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R.user_id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GROUP BY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P.name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P.user_id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</p:txBody>
      </p:sp>
      <p:graphicFrame>
        <p:nvGraphicFramePr>
          <p:cNvPr id="29" name="Table 28">
            <a:extLst>
              <a:ext uri="{FF2B5EF4-FFF2-40B4-BE49-F238E27FC236}">
                <a16:creationId xmlns:a16="http://schemas.microsoft.com/office/drawing/2014/main" id="{CE6D9C65-B9A0-5BDC-5DD4-CA53956CDCBD}"/>
              </a:ext>
            </a:extLst>
          </p:cNvPr>
          <p:cNvGraphicFramePr>
            <a:graphicFrameLocks noGrp="1"/>
          </p:cNvGraphicFramePr>
          <p:nvPr/>
        </p:nvGraphicFramePr>
        <p:xfrm>
          <a:off x="0" y="4902516"/>
          <a:ext cx="4162033" cy="167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4796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1098698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978195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1070344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22831">
                <a:tc>
                  <a:txBody>
                    <a:bodyPr/>
                    <a:lstStyle/>
                    <a:p>
                      <a:r>
                        <a:rPr lang="en-US" sz="1600" dirty="0" err="1"/>
                        <a:t>user_id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22831">
                <a:tc>
                  <a:txBody>
                    <a:bodyPr/>
                    <a:lstStyle/>
                    <a:p>
                      <a:r>
                        <a:rPr lang="en-US" sz="1600" dirty="0">
                          <a:highlight>
                            <a:srgbClr val="FFFF00"/>
                          </a:highlight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22831">
                <a:tc>
                  <a:txBody>
                    <a:bodyPr/>
                    <a:lstStyle/>
                    <a:p>
                      <a:r>
                        <a:rPr lang="en-US" sz="1600" dirty="0"/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22831">
                <a:tc>
                  <a:txBody>
                    <a:bodyPr/>
                    <a:lstStyle/>
                    <a:p>
                      <a:r>
                        <a:rPr lang="en-US" sz="1600" dirty="0">
                          <a:highlight>
                            <a:srgbClr val="00FF00"/>
                          </a:highlight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22831">
                <a:tc>
                  <a:txBody>
                    <a:bodyPr/>
                    <a:lstStyle/>
                    <a:p>
                      <a:r>
                        <a:rPr lang="en-US" sz="1600" dirty="0"/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</a:tbl>
          </a:graphicData>
        </a:graphic>
      </p:graphicFrame>
      <p:graphicFrame>
        <p:nvGraphicFramePr>
          <p:cNvPr id="30" name="Table 29">
            <a:extLst>
              <a:ext uri="{FF2B5EF4-FFF2-40B4-BE49-F238E27FC236}">
                <a16:creationId xmlns:a16="http://schemas.microsoft.com/office/drawing/2014/main" id="{B6E8509C-9E8F-5FB4-7AFE-C01FD9E52E22}"/>
              </a:ext>
            </a:extLst>
          </p:cNvPr>
          <p:cNvGraphicFramePr>
            <a:graphicFrameLocks noGrp="1"/>
          </p:cNvGraphicFramePr>
          <p:nvPr/>
        </p:nvGraphicFramePr>
        <p:xfrm>
          <a:off x="5584481" y="4902515"/>
          <a:ext cx="1865398" cy="158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2449">
                  <a:extLst>
                    <a:ext uri="{9D8B030D-6E8A-4147-A177-3AD203B41FA5}">
                      <a16:colId xmlns:a16="http://schemas.microsoft.com/office/drawing/2014/main" val="1258474472"/>
                    </a:ext>
                  </a:extLst>
                </a:gridCol>
                <a:gridCol w="962949">
                  <a:extLst>
                    <a:ext uri="{9D8B030D-6E8A-4147-A177-3AD203B41FA5}">
                      <a16:colId xmlns:a16="http://schemas.microsoft.com/office/drawing/2014/main" val="3243471539"/>
                    </a:ext>
                  </a:extLst>
                </a:gridCol>
              </a:tblGrid>
              <a:tr h="248769">
                <a:tc>
                  <a:txBody>
                    <a:bodyPr/>
                    <a:lstStyle/>
                    <a:p>
                      <a:r>
                        <a:rPr lang="en-US" sz="1600" dirty="0" err="1"/>
                        <a:t>user_id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5458764"/>
                  </a:ext>
                </a:extLst>
              </a:tr>
              <a:tr h="248769">
                <a:tc>
                  <a:txBody>
                    <a:bodyPr/>
                    <a:lstStyle/>
                    <a:p>
                      <a:r>
                        <a:rPr lang="en-US" sz="1600" dirty="0">
                          <a:highlight>
                            <a:srgbClr val="FFFF00"/>
                          </a:highlight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Charger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19616"/>
                  </a:ext>
                </a:extLst>
              </a:tr>
              <a:tr h="248769">
                <a:tc>
                  <a:txBody>
                    <a:bodyPr/>
                    <a:lstStyle/>
                    <a:p>
                      <a:r>
                        <a:rPr lang="en-US" sz="1600" dirty="0">
                          <a:highlight>
                            <a:srgbClr val="00FF00"/>
                          </a:highlight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Civic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2061375"/>
                  </a:ext>
                </a:extLst>
              </a:tr>
              <a:tr h="248769">
                <a:tc>
                  <a:txBody>
                    <a:bodyPr/>
                    <a:lstStyle/>
                    <a:p>
                      <a:r>
                        <a:rPr lang="en-US" sz="1600" dirty="0">
                          <a:highlight>
                            <a:srgbClr val="00FF00"/>
                          </a:highlight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Pinto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61743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1154282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239078-AC6A-C6B7-E3DB-D0EF5E79C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692AE-BD80-2340-975A-D9F3A754A0CA}" type="datetime4">
              <a:rPr lang="en-US" smtClean="0"/>
              <a:t>January 17,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397C22-D274-D20B-39F4-A717B86FE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Aggregates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719CB7-F5DF-FF13-18D2-6A39C9521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116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B890AB6-1703-EEB3-4D94-E03517ED8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Coping with Empty Groups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0C46983-1218-AA5D-735E-F25FF8E9B598}"/>
              </a:ext>
            </a:extLst>
          </p:cNvPr>
          <p:cNvSpPr txBox="1"/>
          <p:nvPr/>
        </p:nvSpPr>
        <p:spPr>
          <a:xfrm>
            <a:off x="5499381" y="4533181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Regist</a:t>
            </a:r>
            <a:endParaRPr lang="en-US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A93CC71-6026-9B6D-A2DD-10058F6B524F}"/>
              </a:ext>
            </a:extLst>
          </p:cNvPr>
          <p:cNvSpPr txBox="1"/>
          <p:nvPr/>
        </p:nvSpPr>
        <p:spPr>
          <a:xfrm>
            <a:off x="-1" y="4533183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payroll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B9BAAC9-93E1-89B7-FCC8-DAE62B438D4F}"/>
              </a:ext>
            </a:extLst>
          </p:cNvPr>
          <p:cNvSpPr txBox="1"/>
          <p:nvPr/>
        </p:nvSpPr>
        <p:spPr>
          <a:xfrm>
            <a:off x="0" y="907312"/>
            <a:ext cx="4365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How many cars does each person drive?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7D74A4A-153A-B690-B67A-47ADE54B9D07}"/>
              </a:ext>
            </a:extLst>
          </p:cNvPr>
          <p:cNvSpPr txBox="1"/>
          <p:nvPr/>
        </p:nvSpPr>
        <p:spPr>
          <a:xfrm>
            <a:off x="57819" y="1249986"/>
            <a:ext cx="9007594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P.name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count(*)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payroll P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LEFT OUTER JOIN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Regist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R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ON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P.user_id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R.user_id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GROUP BY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P.name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P.user_id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71B72D5-5792-959B-9D4B-DA18E63DA295}"/>
              </a:ext>
            </a:extLst>
          </p:cNvPr>
          <p:cNvSpPr txBox="1"/>
          <p:nvPr/>
        </p:nvSpPr>
        <p:spPr>
          <a:xfrm>
            <a:off x="0" y="3283184"/>
            <a:ext cx="12282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Step</a:t>
            </a:r>
            <a:r>
              <a:rPr lang="en-US" sz="2400" dirty="0">
                <a:solidFill>
                  <a:schemeClr val="bg1"/>
                </a:solidFill>
              </a:rPr>
              <a:t>s</a:t>
            </a:r>
            <a:r>
              <a:rPr lang="en-US" sz="2400" dirty="0"/>
              <a:t> 1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9A6C58E-179B-6FEB-15C7-E08EDD9C791C}"/>
              </a:ext>
            </a:extLst>
          </p:cNvPr>
          <p:cNvGraphicFramePr>
            <a:graphicFrameLocks noGrp="1"/>
          </p:cNvGraphicFramePr>
          <p:nvPr/>
        </p:nvGraphicFramePr>
        <p:xfrm>
          <a:off x="1569659" y="2423160"/>
          <a:ext cx="5043792" cy="20713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0386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843516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616689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878958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  <a:gridCol w="878958">
                  <a:extLst>
                    <a:ext uri="{9D8B030D-6E8A-4147-A177-3AD203B41FA5}">
                      <a16:colId xmlns:a16="http://schemas.microsoft.com/office/drawing/2014/main" val="3859969190"/>
                    </a:ext>
                  </a:extLst>
                </a:gridCol>
                <a:gridCol w="985285">
                  <a:extLst>
                    <a:ext uri="{9D8B030D-6E8A-4147-A177-3AD203B41FA5}">
                      <a16:colId xmlns:a16="http://schemas.microsoft.com/office/drawing/2014/main" val="1984339010"/>
                    </a:ext>
                  </a:extLst>
                </a:gridCol>
              </a:tblGrid>
              <a:tr h="322831">
                <a:tc>
                  <a:txBody>
                    <a:bodyPr/>
                    <a:lstStyle/>
                    <a:p>
                      <a:r>
                        <a:rPr lang="en-US" sz="1200" dirty="0" err="1"/>
                        <a:t>P.user_id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 err="1"/>
                        <a:t>P.name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 err="1"/>
                        <a:t>P.job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 err="1"/>
                        <a:t>P.salary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 err="1"/>
                        <a:t>R.user_id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 err="1"/>
                        <a:t>R.Car</a:t>
                      </a:r>
                      <a:endParaRPr 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22831">
                <a:tc>
                  <a:txBody>
                    <a:bodyPr/>
                    <a:lstStyle/>
                    <a:p>
                      <a:r>
                        <a:rPr lang="en-US" sz="1200" dirty="0"/>
                        <a:t>123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Jack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TA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50000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Charger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22831">
                <a:tc>
                  <a:txBody>
                    <a:bodyPr/>
                    <a:lstStyle/>
                    <a:p>
                      <a:r>
                        <a:rPr lang="en-US" sz="1200" dirty="0"/>
                        <a:t>345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Allison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TA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60000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FF0000"/>
                          </a:solidFill>
                        </a:rPr>
                        <a:t>NULL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NULL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22831">
                <a:tc>
                  <a:txBody>
                    <a:bodyPr/>
                    <a:lstStyle/>
                    <a:p>
                      <a:r>
                        <a:rPr lang="en-US" sz="1200" dirty="0"/>
                        <a:t>567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Magda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Prof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90000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567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Civic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22831">
                <a:tc>
                  <a:txBody>
                    <a:bodyPr/>
                    <a:lstStyle/>
                    <a:p>
                      <a:r>
                        <a:rPr lang="en-US" sz="1200" dirty="0"/>
                        <a:t>567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Magda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Prof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90000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567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Pinto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  <a:tr h="322831">
                <a:tc>
                  <a:txBody>
                    <a:bodyPr/>
                    <a:lstStyle/>
                    <a:p>
                      <a:r>
                        <a:rPr lang="en-US" sz="1200" dirty="0"/>
                        <a:t>789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Dan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Prof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100000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NULL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NULL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39664444"/>
                  </a:ext>
                </a:extLst>
              </a:tr>
            </a:tbl>
          </a:graphicData>
        </a:graphic>
      </p:graphicFrame>
      <p:graphicFrame>
        <p:nvGraphicFramePr>
          <p:cNvPr id="29" name="Table 28">
            <a:extLst>
              <a:ext uri="{FF2B5EF4-FFF2-40B4-BE49-F238E27FC236}">
                <a16:creationId xmlns:a16="http://schemas.microsoft.com/office/drawing/2014/main" id="{CE6D9C65-B9A0-5BDC-5DD4-CA53956CDCBD}"/>
              </a:ext>
            </a:extLst>
          </p:cNvPr>
          <p:cNvGraphicFramePr>
            <a:graphicFrameLocks noGrp="1"/>
          </p:cNvGraphicFramePr>
          <p:nvPr/>
        </p:nvGraphicFramePr>
        <p:xfrm>
          <a:off x="0" y="4902516"/>
          <a:ext cx="4162033" cy="167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4796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1098698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978195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1070344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22831">
                <a:tc>
                  <a:txBody>
                    <a:bodyPr/>
                    <a:lstStyle/>
                    <a:p>
                      <a:r>
                        <a:rPr lang="en-US" sz="1600" dirty="0" err="1"/>
                        <a:t>user_id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22831">
                <a:tc>
                  <a:txBody>
                    <a:bodyPr/>
                    <a:lstStyle/>
                    <a:p>
                      <a:r>
                        <a:rPr lang="en-US" sz="1600" dirty="0">
                          <a:highlight>
                            <a:srgbClr val="FFFF00"/>
                          </a:highlight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22831">
                <a:tc>
                  <a:txBody>
                    <a:bodyPr/>
                    <a:lstStyle/>
                    <a:p>
                      <a:r>
                        <a:rPr lang="en-US" sz="1600" dirty="0"/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22831">
                <a:tc>
                  <a:txBody>
                    <a:bodyPr/>
                    <a:lstStyle/>
                    <a:p>
                      <a:r>
                        <a:rPr lang="en-US" sz="1600" dirty="0">
                          <a:highlight>
                            <a:srgbClr val="00FF00"/>
                          </a:highlight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22831">
                <a:tc>
                  <a:txBody>
                    <a:bodyPr/>
                    <a:lstStyle/>
                    <a:p>
                      <a:r>
                        <a:rPr lang="en-US" sz="1600" dirty="0"/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</a:tbl>
          </a:graphicData>
        </a:graphic>
      </p:graphicFrame>
      <p:graphicFrame>
        <p:nvGraphicFramePr>
          <p:cNvPr id="30" name="Table 29">
            <a:extLst>
              <a:ext uri="{FF2B5EF4-FFF2-40B4-BE49-F238E27FC236}">
                <a16:creationId xmlns:a16="http://schemas.microsoft.com/office/drawing/2014/main" id="{B6E8509C-9E8F-5FB4-7AFE-C01FD9E52E22}"/>
              </a:ext>
            </a:extLst>
          </p:cNvPr>
          <p:cNvGraphicFramePr>
            <a:graphicFrameLocks noGrp="1"/>
          </p:cNvGraphicFramePr>
          <p:nvPr/>
        </p:nvGraphicFramePr>
        <p:xfrm>
          <a:off x="5584481" y="4902515"/>
          <a:ext cx="1865398" cy="158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2449">
                  <a:extLst>
                    <a:ext uri="{9D8B030D-6E8A-4147-A177-3AD203B41FA5}">
                      <a16:colId xmlns:a16="http://schemas.microsoft.com/office/drawing/2014/main" val="1258474472"/>
                    </a:ext>
                  </a:extLst>
                </a:gridCol>
                <a:gridCol w="962949">
                  <a:extLst>
                    <a:ext uri="{9D8B030D-6E8A-4147-A177-3AD203B41FA5}">
                      <a16:colId xmlns:a16="http://schemas.microsoft.com/office/drawing/2014/main" val="3243471539"/>
                    </a:ext>
                  </a:extLst>
                </a:gridCol>
              </a:tblGrid>
              <a:tr h="248769">
                <a:tc>
                  <a:txBody>
                    <a:bodyPr/>
                    <a:lstStyle/>
                    <a:p>
                      <a:r>
                        <a:rPr lang="en-US" sz="1600" dirty="0" err="1"/>
                        <a:t>user_id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5458764"/>
                  </a:ext>
                </a:extLst>
              </a:tr>
              <a:tr h="248769">
                <a:tc>
                  <a:txBody>
                    <a:bodyPr/>
                    <a:lstStyle/>
                    <a:p>
                      <a:r>
                        <a:rPr lang="en-US" sz="1600" dirty="0">
                          <a:highlight>
                            <a:srgbClr val="FFFF00"/>
                          </a:highlight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Charger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19616"/>
                  </a:ext>
                </a:extLst>
              </a:tr>
              <a:tr h="248769">
                <a:tc>
                  <a:txBody>
                    <a:bodyPr/>
                    <a:lstStyle/>
                    <a:p>
                      <a:r>
                        <a:rPr lang="en-US" sz="1600" dirty="0">
                          <a:highlight>
                            <a:srgbClr val="00FF00"/>
                          </a:highlight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Civic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2061375"/>
                  </a:ext>
                </a:extLst>
              </a:tr>
              <a:tr h="248769">
                <a:tc>
                  <a:txBody>
                    <a:bodyPr/>
                    <a:lstStyle/>
                    <a:p>
                      <a:r>
                        <a:rPr lang="en-US" sz="1600" dirty="0">
                          <a:highlight>
                            <a:srgbClr val="00FF00"/>
                          </a:highlight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Pinto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61743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863618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239078-AC6A-C6B7-E3DB-D0EF5E79C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0E4BE-FCAE-D646-AA65-F952484C17D3}" type="datetime4">
              <a:rPr lang="en-US" smtClean="0"/>
              <a:t>January 17,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397C22-D274-D20B-39F4-A717B86FE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Aggregates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719CB7-F5DF-FF13-18D2-6A39C9521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117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B890AB6-1703-EEB3-4D94-E03517ED8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Coping with Empty Groups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0C46983-1218-AA5D-735E-F25FF8E9B598}"/>
              </a:ext>
            </a:extLst>
          </p:cNvPr>
          <p:cNvSpPr txBox="1"/>
          <p:nvPr/>
        </p:nvSpPr>
        <p:spPr>
          <a:xfrm>
            <a:off x="5499381" y="4533181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Regist</a:t>
            </a:r>
            <a:endParaRPr lang="en-US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A93CC71-6026-9B6D-A2DD-10058F6B524F}"/>
              </a:ext>
            </a:extLst>
          </p:cNvPr>
          <p:cNvSpPr txBox="1"/>
          <p:nvPr/>
        </p:nvSpPr>
        <p:spPr>
          <a:xfrm>
            <a:off x="-1" y="4533183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payroll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B9BAAC9-93E1-89B7-FCC8-DAE62B438D4F}"/>
              </a:ext>
            </a:extLst>
          </p:cNvPr>
          <p:cNvSpPr txBox="1"/>
          <p:nvPr/>
        </p:nvSpPr>
        <p:spPr>
          <a:xfrm>
            <a:off x="0" y="907312"/>
            <a:ext cx="4365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How many cars does each person drive?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7D74A4A-153A-B690-B67A-47ADE54B9D07}"/>
              </a:ext>
            </a:extLst>
          </p:cNvPr>
          <p:cNvSpPr txBox="1"/>
          <p:nvPr/>
        </p:nvSpPr>
        <p:spPr>
          <a:xfrm>
            <a:off x="57819" y="1249986"/>
            <a:ext cx="9007594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P.name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count(*)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payroll P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LEFT OUTER JOIN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Regist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R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ON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P.user_id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R.user_id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GROUP BY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P.name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P.user_id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71B72D5-5792-959B-9D4B-DA18E63DA295}"/>
              </a:ext>
            </a:extLst>
          </p:cNvPr>
          <p:cNvSpPr txBox="1"/>
          <p:nvPr/>
        </p:nvSpPr>
        <p:spPr>
          <a:xfrm>
            <a:off x="0" y="3283184"/>
            <a:ext cx="15696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Steps 1,2: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9A6C58E-179B-6FEB-15C7-E08EDD9C791C}"/>
              </a:ext>
            </a:extLst>
          </p:cNvPr>
          <p:cNvGraphicFramePr>
            <a:graphicFrameLocks noGrp="1"/>
          </p:cNvGraphicFramePr>
          <p:nvPr/>
        </p:nvGraphicFramePr>
        <p:xfrm>
          <a:off x="1569659" y="2423160"/>
          <a:ext cx="5043792" cy="20713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0386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843516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616689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878958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  <a:gridCol w="878958">
                  <a:extLst>
                    <a:ext uri="{9D8B030D-6E8A-4147-A177-3AD203B41FA5}">
                      <a16:colId xmlns:a16="http://schemas.microsoft.com/office/drawing/2014/main" val="3859969190"/>
                    </a:ext>
                  </a:extLst>
                </a:gridCol>
                <a:gridCol w="985285">
                  <a:extLst>
                    <a:ext uri="{9D8B030D-6E8A-4147-A177-3AD203B41FA5}">
                      <a16:colId xmlns:a16="http://schemas.microsoft.com/office/drawing/2014/main" val="1984339010"/>
                    </a:ext>
                  </a:extLst>
                </a:gridCol>
              </a:tblGrid>
              <a:tr h="322831">
                <a:tc>
                  <a:txBody>
                    <a:bodyPr/>
                    <a:lstStyle/>
                    <a:p>
                      <a:r>
                        <a:rPr lang="en-US" sz="1200" dirty="0" err="1"/>
                        <a:t>P.user_id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 err="1"/>
                        <a:t>P.name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 err="1"/>
                        <a:t>P.job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 err="1"/>
                        <a:t>P.salary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 err="1"/>
                        <a:t>R.user_id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 err="1"/>
                        <a:t>R.Car</a:t>
                      </a:r>
                      <a:endParaRPr 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22831">
                <a:tc>
                  <a:txBody>
                    <a:bodyPr/>
                    <a:lstStyle/>
                    <a:p>
                      <a:r>
                        <a:rPr lang="en-US" sz="1200" dirty="0"/>
                        <a:t>123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Jack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TA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50000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Charger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22831">
                <a:tc>
                  <a:txBody>
                    <a:bodyPr/>
                    <a:lstStyle/>
                    <a:p>
                      <a:r>
                        <a:rPr lang="en-US" sz="1200" dirty="0"/>
                        <a:t>345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Allison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TA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60000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FF0000"/>
                          </a:solidFill>
                        </a:rPr>
                        <a:t>NULL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NULL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22831">
                <a:tc>
                  <a:txBody>
                    <a:bodyPr/>
                    <a:lstStyle/>
                    <a:p>
                      <a:r>
                        <a:rPr lang="en-US" sz="1200" dirty="0"/>
                        <a:t>567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Magda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Prof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90000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567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Civic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22831">
                <a:tc>
                  <a:txBody>
                    <a:bodyPr/>
                    <a:lstStyle/>
                    <a:p>
                      <a:r>
                        <a:rPr lang="en-US" sz="1200" dirty="0"/>
                        <a:t>567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Magda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Prof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90000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567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Pinto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  <a:tr h="322831">
                <a:tc>
                  <a:txBody>
                    <a:bodyPr/>
                    <a:lstStyle/>
                    <a:p>
                      <a:r>
                        <a:rPr lang="en-US" sz="1200" dirty="0"/>
                        <a:t>789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Dan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Prof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100000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NULL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NULL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39664444"/>
                  </a:ext>
                </a:extLst>
              </a:tr>
            </a:tbl>
          </a:graphicData>
        </a:graphic>
      </p:graphicFrame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95363D76-6F07-35C9-FAE7-6BC778487B7C}"/>
              </a:ext>
            </a:extLst>
          </p:cNvPr>
          <p:cNvSpPr/>
          <p:nvPr/>
        </p:nvSpPr>
        <p:spPr>
          <a:xfrm>
            <a:off x="1546999" y="2742265"/>
            <a:ext cx="5066452" cy="351630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BE783286-70A8-46CB-C3AF-004BC4480F82}"/>
              </a:ext>
            </a:extLst>
          </p:cNvPr>
          <p:cNvSpPr/>
          <p:nvPr/>
        </p:nvSpPr>
        <p:spPr>
          <a:xfrm>
            <a:off x="1546999" y="3476850"/>
            <a:ext cx="5024619" cy="603280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220F3D18-8FE5-4169-58A5-C15A5C5DEB1D}"/>
              </a:ext>
            </a:extLst>
          </p:cNvPr>
          <p:cNvSpPr/>
          <p:nvPr/>
        </p:nvSpPr>
        <p:spPr>
          <a:xfrm>
            <a:off x="1546999" y="3140519"/>
            <a:ext cx="5024619" cy="28389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F96F0F84-74D0-64A4-9F6E-800676EB9EA7}"/>
              </a:ext>
            </a:extLst>
          </p:cNvPr>
          <p:cNvSpPr/>
          <p:nvPr/>
        </p:nvSpPr>
        <p:spPr>
          <a:xfrm>
            <a:off x="1579491" y="4129394"/>
            <a:ext cx="4960127" cy="283893"/>
          </a:xfrm>
          <a:prstGeom prst="roundRect">
            <a:avLst/>
          </a:prstGeom>
          <a:noFill/>
          <a:ln w="38100"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9" name="Table 28">
            <a:extLst>
              <a:ext uri="{FF2B5EF4-FFF2-40B4-BE49-F238E27FC236}">
                <a16:creationId xmlns:a16="http://schemas.microsoft.com/office/drawing/2014/main" id="{CE6D9C65-B9A0-5BDC-5DD4-CA53956CDCBD}"/>
              </a:ext>
            </a:extLst>
          </p:cNvPr>
          <p:cNvGraphicFramePr>
            <a:graphicFrameLocks noGrp="1"/>
          </p:cNvGraphicFramePr>
          <p:nvPr/>
        </p:nvGraphicFramePr>
        <p:xfrm>
          <a:off x="0" y="4902516"/>
          <a:ext cx="4162033" cy="167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4796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1098698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978195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1070344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22831">
                <a:tc>
                  <a:txBody>
                    <a:bodyPr/>
                    <a:lstStyle/>
                    <a:p>
                      <a:r>
                        <a:rPr lang="en-US" sz="1600" dirty="0" err="1"/>
                        <a:t>user_id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22831">
                <a:tc>
                  <a:txBody>
                    <a:bodyPr/>
                    <a:lstStyle/>
                    <a:p>
                      <a:r>
                        <a:rPr lang="en-US" sz="1600" dirty="0">
                          <a:highlight>
                            <a:srgbClr val="FFFF00"/>
                          </a:highlight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22831">
                <a:tc>
                  <a:txBody>
                    <a:bodyPr/>
                    <a:lstStyle/>
                    <a:p>
                      <a:r>
                        <a:rPr lang="en-US" sz="1600" dirty="0"/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22831">
                <a:tc>
                  <a:txBody>
                    <a:bodyPr/>
                    <a:lstStyle/>
                    <a:p>
                      <a:r>
                        <a:rPr lang="en-US" sz="1600" dirty="0">
                          <a:highlight>
                            <a:srgbClr val="00FF00"/>
                          </a:highlight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22831">
                <a:tc>
                  <a:txBody>
                    <a:bodyPr/>
                    <a:lstStyle/>
                    <a:p>
                      <a:r>
                        <a:rPr lang="en-US" sz="1600" dirty="0"/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</a:tbl>
          </a:graphicData>
        </a:graphic>
      </p:graphicFrame>
      <p:graphicFrame>
        <p:nvGraphicFramePr>
          <p:cNvPr id="30" name="Table 29">
            <a:extLst>
              <a:ext uri="{FF2B5EF4-FFF2-40B4-BE49-F238E27FC236}">
                <a16:creationId xmlns:a16="http://schemas.microsoft.com/office/drawing/2014/main" id="{B6E8509C-9E8F-5FB4-7AFE-C01FD9E52E22}"/>
              </a:ext>
            </a:extLst>
          </p:cNvPr>
          <p:cNvGraphicFramePr>
            <a:graphicFrameLocks noGrp="1"/>
          </p:cNvGraphicFramePr>
          <p:nvPr/>
        </p:nvGraphicFramePr>
        <p:xfrm>
          <a:off x="5584481" y="4902515"/>
          <a:ext cx="1865398" cy="158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2449">
                  <a:extLst>
                    <a:ext uri="{9D8B030D-6E8A-4147-A177-3AD203B41FA5}">
                      <a16:colId xmlns:a16="http://schemas.microsoft.com/office/drawing/2014/main" val="1258474472"/>
                    </a:ext>
                  </a:extLst>
                </a:gridCol>
                <a:gridCol w="962949">
                  <a:extLst>
                    <a:ext uri="{9D8B030D-6E8A-4147-A177-3AD203B41FA5}">
                      <a16:colId xmlns:a16="http://schemas.microsoft.com/office/drawing/2014/main" val="3243471539"/>
                    </a:ext>
                  </a:extLst>
                </a:gridCol>
              </a:tblGrid>
              <a:tr h="248769">
                <a:tc>
                  <a:txBody>
                    <a:bodyPr/>
                    <a:lstStyle/>
                    <a:p>
                      <a:r>
                        <a:rPr lang="en-US" sz="1600" dirty="0" err="1"/>
                        <a:t>user_id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5458764"/>
                  </a:ext>
                </a:extLst>
              </a:tr>
              <a:tr h="248769">
                <a:tc>
                  <a:txBody>
                    <a:bodyPr/>
                    <a:lstStyle/>
                    <a:p>
                      <a:r>
                        <a:rPr lang="en-US" sz="1600" dirty="0">
                          <a:highlight>
                            <a:srgbClr val="FFFF00"/>
                          </a:highlight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Charger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19616"/>
                  </a:ext>
                </a:extLst>
              </a:tr>
              <a:tr h="248769">
                <a:tc>
                  <a:txBody>
                    <a:bodyPr/>
                    <a:lstStyle/>
                    <a:p>
                      <a:r>
                        <a:rPr lang="en-US" sz="1600" dirty="0">
                          <a:highlight>
                            <a:srgbClr val="00FF00"/>
                          </a:highlight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Civic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2061375"/>
                  </a:ext>
                </a:extLst>
              </a:tr>
              <a:tr h="248769">
                <a:tc>
                  <a:txBody>
                    <a:bodyPr/>
                    <a:lstStyle/>
                    <a:p>
                      <a:r>
                        <a:rPr lang="en-US" sz="1600" dirty="0">
                          <a:highlight>
                            <a:srgbClr val="00FF00"/>
                          </a:highlight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Pinto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61743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3715384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239078-AC6A-C6B7-E3DB-D0EF5E79C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442E7-1222-FB4E-ABAA-7DDDFD829CE1}" type="datetime4">
              <a:rPr lang="en-US" smtClean="0"/>
              <a:t>January 17,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397C22-D274-D20B-39F4-A717B86FE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Aggregates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719CB7-F5DF-FF13-18D2-6A39C9521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118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B890AB6-1703-EEB3-4D94-E03517ED8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Coping with Empty Groups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0C46983-1218-AA5D-735E-F25FF8E9B598}"/>
              </a:ext>
            </a:extLst>
          </p:cNvPr>
          <p:cNvSpPr txBox="1"/>
          <p:nvPr/>
        </p:nvSpPr>
        <p:spPr>
          <a:xfrm>
            <a:off x="5499381" y="4533181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Regist</a:t>
            </a:r>
            <a:endParaRPr lang="en-US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A93CC71-6026-9B6D-A2DD-10058F6B524F}"/>
              </a:ext>
            </a:extLst>
          </p:cNvPr>
          <p:cNvSpPr txBox="1"/>
          <p:nvPr/>
        </p:nvSpPr>
        <p:spPr>
          <a:xfrm>
            <a:off x="-1" y="4533183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payroll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B9BAAC9-93E1-89B7-FCC8-DAE62B438D4F}"/>
              </a:ext>
            </a:extLst>
          </p:cNvPr>
          <p:cNvSpPr txBox="1"/>
          <p:nvPr/>
        </p:nvSpPr>
        <p:spPr>
          <a:xfrm>
            <a:off x="0" y="907312"/>
            <a:ext cx="4365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How many cars does each person drive?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7D74A4A-153A-B690-B67A-47ADE54B9D07}"/>
              </a:ext>
            </a:extLst>
          </p:cNvPr>
          <p:cNvSpPr txBox="1"/>
          <p:nvPr/>
        </p:nvSpPr>
        <p:spPr>
          <a:xfrm>
            <a:off x="57819" y="1249986"/>
            <a:ext cx="9007594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P.name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count(*)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payroll P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LEFT OUTER JOIN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Regist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R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ON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P.user_id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R.user_id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GROUP BY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P.name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P.user_id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71B72D5-5792-959B-9D4B-DA18E63DA295}"/>
              </a:ext>
            </a:extLst>
          </p:cNvPr>
          <p:cNvSpPr txBox="1"/>
          <p:nvPr/>
        </p:nvSpPr>
        <p:spPr>
          <a:xfrm>
            <a:off x="0" y="3283184"/>
            <a:ext cx="15696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Steps 1,2: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9A6C58E-179B-6FEB-15C7-E08EDD9C791C}"/>
              </a:ext>
            </a:extLst>
          </p:cNvPr>
          <p:cNvGraphicFramePr>
            <a:graphicFrameLocks noGrp="1"/>
          </p:cNvGraphicFramePr>
          <p:nvPr/>
        </p:nvGraphicFramePr>
        <p:xfrm>
          <a:off x="1569659" y="2423160"/>
          <a:ext cx="5043792" cy="20713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0386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843516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616689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878958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  <a:gridCol w="878958">
                  <a:extLst>
                    <a:ext uri="{9D8B030D-6E8A-4147-A177-3AD203B41FA5}">
                      <a16:colId xmlns:a16="http://schemas.microsoft.com/office/drawing/2014/main" val="3859969190"/>
                    </a:ext>
                  </a:extLst>
                </a:gridCol>
                <a:gridCol w="985285">
                  <a:extLst>
                    <a:ext uri="{9D8B030D-6E8A-4147-A177-3AD203B41FA5}">
                      <a16:colId xmlns:a16="http://schemas.microsoft.com/office/drawing/2014/main" val="1984339010"/>
                    </a:ext>
                  </a:extLst>
                </a:gridCol>
              </a:tblGrid>
              <a:tr h="322831">
                <a:tc>
                  <a:txBody>
                    <a:bodyPr/>
                    <a:lstStyle/>
                    <a:p>
                      <a:r>
                        <a:rPr lang="en-US" sz="1200" dirty="0" err="1"/>
                        <a:t>P.user_id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 err="1"/>
                        <a:t>P.name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 err="1"/>
                        <a:t>P.job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 err="1"/>
                        <a:t>P.salary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 err="1"/>
                        <a:t>R.user_id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 err="1"/>
                        <a:t>R.Car</a:t>
                      </a:r>
                      <a:endParaRPr 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22831">
                <a:tc>
                  <a:txBody>
                    <a:bodyPr/>
                    <a:lstStyle/>
                    <a:p>
                      <a:r>
                        <a:rPr lang="en-US" sz="1200" dirty="0"/>
                        <a:t>123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Jack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TA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50000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Charger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22831">
                <a:tc>
                  <a:txBody>
                    <a:bodyPr/>
                    <a:lstStyle/>
                    <a:p>
                      <a:r>
                        <a:rPr lang="en-US" sz="1200" dirty="0"/>
                        <a:t>345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Allison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TA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60000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FF0000"/>
                          </a:solidFill>
                        </a:rPr>
                        <a:t>NULL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NULL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22831">
                <a:tc>
                  <a:txBody>
                    <a:bodyPr/>
                    <a:lstStyle/>
                    <a:p>
                      <a:r>
                        <a:rPr lang="en-US" sz="1200" dirty="0"/>
                        <a:t>567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Magda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Prof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90000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567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Civic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22831">
                <a:tc>
                  <a:txBody>
                    <a:bodyPr/>
                    <a:lstStyle/>
                    <a:p>
                      <a:r>
                        <a:rPr lang="en-US" sz="1200" dirty="0"/>
                        <a:t>567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Magda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Prof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90000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567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Pinto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  <a:tr h="322831">
                <a:tc>
                  <a:txBody>
                    <a:bodyPr/>
                    <a:lstStyle/>
                    <a:p>
                      <a:r>
                        <a:rPr lang="en-US" sz="1200" dirty="0"/>
                        <a:t>789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Dan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Prof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100000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NULL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NULL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39664444"/>
                  </a:ext>
                </a:extLst>
              </a:tr>
            </a:tbl>
          </a:graphicData>
        </a:graphic>
      </p:graphicFrame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95363D76-6F07-35C9-FAE7-6BC778487B7C}"/>
              </a:ext>
            </a:extLst>
          </p:cNvPr>
          <p:cNvSpPr/>
          <p:nvPr/>
        </p:nvSpPr>
        <p:spPr>
          <a:xfrm>
            <a:off x="1546999" y="2742265"/>
            <a:ext cx="5066452" cy="351630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BE783286-70A8-46CB-C3AF-004BC4480F82}"/>
              </a:ext>
            </a:extLst>
          </p:cNvPr>
          <p:cNvSpPr/>
          <p:nvPr/>
        </p:nvSpPr>
        <p:spPr>
          <a:xfrm>
            <a:off x="1546999" y="3476850"/>
            <a:ext cx="5024619" cy="603280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220F3D18-8FE5-4169-58A5-C15A5C5DEB1D}"/>
              </a:ext>
            </a:extLst>
          </p:cNvPr>
          <p:cNvSpPr/>
          <p:nvPr/>
        </p:nvSpPr>
        <p:spPr>
          <a:xfrm>
            <a:off x="1546999" y="3140519"/>
            <a:ext cx="5024619" cy="28389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F96F0F84-74D0-64A4-9F6E-800676EB9EA7}"/>
              </a:ext>
            </a:extLst>
          </p:cNvPr>
          <p:cNvSpPr/>
          <p:nvPr/>
        </p:nvSpPr>
        <p:spPr>
          <a:xfrm>
            <a:off x="1579491" y="4129394"/>
            <a:ext cx="4960127" cy="283893"/>
          </a:xfrm>
          <a:prstGeom prst="roundRect">
            <a:avLst/>
          </a:prstGeom>
          <a:noFill/>
          <a:ln w="38100"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7176BE51-D9A0-2C99-E6ED-AECE5AF64E8F}"/>
              </a:ext>
            </a:extLst>
          </p:cNvPr>
          <p:cNvGraphicFramePr>
            <a:graphicFrameLocks noGrp="1"/>
          </p:cNvGraphicFramePr>
          <p:nvPr/>
        </p:nvGraphicFramePr>
        <p:xfrm>
          <a:off x="7240772" y="2675816"/>
          <a:ext cx="1749056" cy="167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4274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864782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</a:tblGrid>
              <a:tr h="322831">
                <a:tc>
                  <a:txBody>
                    <a:bodyPr/>
                    <a:lstStyle/>
                    <a:p>
                      <a:r>
                        <a:rPr lang="en-US" sz="1600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count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22831">
                <a:tc>
                  <a:txBody>
                    <a:bodyPr/>
                    <a:lstStyle/>
                    <a:p>
                      <a:r>
                        <a:rPr lang="en-US" sz="1600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22831">
                <a:tc>
                  <a:txBody>
                    <a:bodyPr/>
                    <a:lstStyle/>
                    <a:p>
                      <a:r>
                        <a:rPr lang="en-US" sz="1600" dirty="0"/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22831">
                <a:tc>
                  <a:txBody>
                    <a:bodyPr/>
                    <a:lstStyle/>
                    <a:p>
                      <a:r>
                        <a:rPr lang="en-US" sz="1600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5487317"/>
                  </a:ext>
                </a:extLst>
              </a:tr>
              <a:tr h="322831">
                <a:tc>
                  <a:txBody>
                    <a:bodyPr/>
                    <a:lstStyle/>
                    <a:p>
                      <a:r>
                        <a:rPr lang="en-US" sz="1600" dirty="0"/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9358506"/>
                  </a:ext>
                </a:extLst>
              </a:tr>
            </a:tbl>
          </a:graphicData>
        </a:graphic>
      </p:graphicFrame>
      <p:sp>
        <p:nvSpPr>
          <p:cNvPr id="25" name="Right Arrow 24">
            <a:extLst>
              <a:ext uri="{FF2B5EF4-FFF2-40B4-BE49-F238E27FC236}">
                <a16:creationId xmlns:a16="http://schemas.microsoft.com/office/drawing/2014/main" id="{0E6304F0-27E9-810C-8FE8-D6C24CDCE63D}"/>
              </a:ext>
            </a:extLst>
          </p:cNvPr>
          <p:cNvSpPr/>
          <p:nvPr/>
        </p:nvSpPr>
        <p:spPr>
          <a:xfrm>
            <a:off x="6728637" y="3768056"/>
            <a:ext cx="382772" cy="170121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26" name="Right Arrow 25">
            <a:extLst>
              <a:ext uri="{FF2B5EF4-FFF2-40B4-BE49-F238E27FC236}">
                <a16:creationId xmlns:a16="http://schemas.microsoft.com/office/drawing/2014/main" id="{19A04088-E866-1A94-C158-6D4397BB7E81}"/>
              </a:ext>
            </a:extLst>
          </p:cNvPr>
          <p:cNvSpPr/>
          <p:nvPr/>
        </p:nvSpPr>
        <p:spPr>
          <a:xfrm>
            <a:off x="6735726" y="2862861"/>
            <a:ext cx="368595" cy="196059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27" name="Right Arrow 26">
            <a:extLst>
              <a:ext uri="{FF2B5EF4-FFF2-40B4-BE49-F238E27FC236}">
                <a16:creationId xmlns:a16="http://schemas.microsoft.com/office/drawing/2014/main" id="{0D3B729D-6FE7-5830-BA31-2D9B47080695}"/>
              </a:ext>
            </a:extLst>
          </p:cNvPr>
          <p:cNvSpPr/>
          <p:nvPr/>
        </p:nvSpPr>
        <p:spPr>
          <a:xfrm>
            <a:off x="6735726" y="3236715"/>
            <a:ext cx="368595" cy="19605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28" name="Right Arrow 27">
            <a:extLst>
              <a:ext uri="{FF2B5EF4-FFF2-40B4-BE49-F238E27FC236}">
                <a16:creationId xmlns:a16="http://schemas.microsoft.com/office/drawing/2014/main" id="{4FF5D8E0-9DF3-3752-96E0-24F940832156}"/>
              </a:ext>
            </a:extLst>
          </p:cNvPr>
          <p:cNvSpPr/>
          <p:nvPr/>
        </p:nvSpPr>
        <p:spPr>
          <a:xfrm>
            <a:off x="6735726" y="4158183"/>
            <a:ext cx="368595" cy="196059"/>
          </a:xfrm>
          <a:prstGeom prst="rightArrow">
            <a:avLst/>
          </a:prstGeom>
          <a:solidFill>
            <a:srgbClr val="0432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en-US" dirty="0"/>
          </a:p>
        </p:txBody>
      </p:sp>
      <p:graphicFrame>
        <p:nvGraphicFramePr>
          <p:cNvPr id="29" name="Table 28">
            <a:extLst>
              <a:ext uri="{FF2B5EF4-FFF2-40B4-BE49-F238E27FC236}">
                <a16:creationId xmlns:a16="http://schemas.microsoft.com/office/drawing/2014/main" id="{CE6D9C65-B9A0-5BDC-5DD4-CA53956CDCBD}"/>
              </a:ext>
            </a:extLst>
          </p:cNvPr>
          <p:cNvGraphicFramePr>
            <a:graphicFrameLocks noGrp="1"/>
          </p:cNvGraphicFramePr>
          <p:nvPr/>
        </p:nvGraphicFramePr>
        <p:xfrm>
          <a:off x="0" y="4902516"/>
          <a:ext cx="4162033" cy="167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4796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1098698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978195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1070344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22831">
                <a:tc>
                  <a:txBody>
                    <a:bodyPr/>
                    <a:lstStyle/>
                    <a:p>
                      <a:r>
                        <a:rPr lang="en-US" sz="1600" dirty="0" err="1"/>
                        <a:t>user_id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22831">
                <a:tc>
                  <a:txBody>
                    <a:bodyPr/>
                    <a:lstStyle/>
                    <a:p>
                      <a:r>
                        <a:rPr lang="en-US" sz="1600" dirty="0">
                          <a:highlight>
                            <a:srgbClr val="FFFF00"/>
                          </a:highlight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22831">
                <a:tc>
                  <a:txBody>
                    <a:bodyPr/>
                    <a:lstStyle/>
                    <a:p>
                      <a:r>
                        <a:rPr lang="en-US" sz="1600" dirty="0"/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22831">
                <a:tc>
                  <a:txBody>
                    <a:bodyPr/>
                    <a:lstStyle/>
                    <a:p>
                      <a:r>
                        <a:rPr lang="en-US" sz="1600" dirty="0">
                          <a:highlight>
                            <a:srgbClr val="00FF00"/>
                          </a:highlight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22831">
                <a:tc>
                  <a:txBody>
                    <a:bodyPr/>
                    <a:lstStyle/>
                    <a:p>
                      <a:r>
                        <a:rPr lang="en-US" sz="1600" dirty="0"/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</a:tbl>
          </a:graphicData>
        </a:graphic>
      </p:graphicFrame>
      <p:graphicFrame>
        <p:nvGraphicFramePr>
          <p:cNvPr id="30" name="Table 29">
            <a:extLst>
              <a:ext uri="{FF2B5EF4-FFF2-40B4-BE49-F238E27FC236}">
                <a16:creationId xmlns:a16="http://schemas.microsoft.com/office/drawing/2014/main" id="{B6E8509C-9E8F-5FB4-7AFE-C01FD9E52E22}"/>
              </a:ext>
            </a:extLst>
          </p:cNvPr>
          <p:cNvGraphicFramePr>
            <a:graphicFrameLocks noGrp="1"/>
          </p:cNvGraphicFramePr>
          <p:nvPr/>
        </p:nvGraphicFramePr>
        <p:xfrm>
          <a:off x="5584481" y="4902515"/>
          <a:ext cx="1865398" cy="158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2449">
                  <a:extLst>
                    <a:ext uri="{9D8B030D-6E8A-4147-A177-3AD203B41FA5}">
                      <a16:colId xmlns:a16="http://schemas.microsoft.com/office/drawing/2014/main" val="1258474472"/>
                    </a:ext>
                  </a:extLst>
                </a:gridCol>
                <a:gridCol w="962949">
                  <a:extLst>
                    <a:ext uri="{9D8B030D-6E8A-4147-A177-3AD203B41FA5}">
                      <a16:colId xmlns:a16="http://schemas.microsoft.com/office/drawing/2014/main" val="3243471539"/>
                    </a:ext>
                  </a:extLst>
                </a:gridCol>
              </a:tblGrid>
              <a:tr h="248769">
                <a:tc>
                  <a:txBody>
                    <a:bodyPr/>
                    <a:lstStyle/>
                    <a:p>
                      <a:r>
                        <a:rPr lang="en-US" sz="1600" dirty="0" err="1"/>
                        <a:t>user_id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5458764"/>
                  </a:ext>
                </a:extLst>
              </a:tr>
              <a:tr h="248769">
                <a:tc>
                  <a:txBody>
                    <a:bodyPr/>
                    <a:lstStyle/>
                    <a:p>
                      <a:r>
                        <a:rPr lang="en-US" sz="1600" dirty="0">
                          <a:highlight>
                            <a:srgbClr val="FFFF00"/>
                          </a:highlight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Charger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19616"/>
                  </a:ext>
                </a:extLst>
              </a:tr>
              <a:tr h="248769">
                <a:tc>
                  <a:txBody>
                    <a:bodyPr/>
                    <a:lstStyle/>
                    <a:p>
                      <a:r>
                        <a:rPr lang="en-US" sz="1600" dirty="0">
                          <a:highlight>
                            <a:srgbClr val="00FF00"/>
                          </a:highlight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Civic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2061375"/>
                  </a:ext>
                </a:extLst>
              </a:tr>
              <a:tr h="248769">
                <a:tc>
                  <a:txBody>
                    <a:bodyPr/>
                    <a:lstStyle/>
                    <a:p>
                      <a:r>
                        <a:rPr lang="en-US" sz="1600" dirty="0">
                          <a:highlight>
                            <a:srgbClr val="00FF00"/>
                          </a:highlight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Pinto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61743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064480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239078-AC6A-C6B7-E3DB-D0EF5E79C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6594F-5D1C-8B45-8EC3-EB4192B5E2B7}" type="datetime4">
              <a:rPr lang="en-US" smtClean="0"/>
              <a:t>January 17,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397C22-D274-D20B-39F4-A717B86FE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Aggregates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719CB7-F5DF-FF13-18D2-6A39C9521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119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B890AB6-1703-EEB3-4D94-E03517ED8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Coping with Empty Groups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0C46983-1218-AA5D-735E-F25FF8E9B598}"/>
              </a:ext>
            </a:extLst>
          </p:cNvPr>
          <p:cNvSpPr txBox="1"/>
          <p:nvPr/>
        </p:nvSpPr>
        <p:spPr>
          <a:xfrm>
            <a:off x="5499381" y="4533181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Regist</a:t>
            </a:r>
            <a:endParaRPr lang="en-US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A93CC71-6026-9B6D-A2DD-10058F6B524F}"/>
              </a:ext>
            </a:extLst>
          </p:cNvPr>
          <p:cNvSpPr txBox="1"/>
          <p:nvPr/>
        </p:nvSpPr>
        <p:spPr>
          <a:xfrm>
            <a:off x="-1" y="4533183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payroll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B9BAAC9-93E1-89B7-FCC8-DAE62B438D4F}"/>
              </a:ext>
            </a:extLst>
          </p:cNvPr>
          <p:cNvSpPr txBox="1"/>
          <p:nvPr/>
        </p:nvSpPr>
        <p:spPr>
          <a:xfrm>
            <a:off x="0" y="907312"/>
            <a:ext cx="4365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How many cars does each person drive?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7D74A4A-153A-B690-B67A-47ADE54B9D07}"/>
              </a:ext>
            </a:extLst>
          </p:cNvPr>
          <p:cNvSpPr txBox="1"/>
          <p:nvPr/>
        </p:nvSpPr>
        <p:spPr>
          <a:xfrm>
            <a:off x="57819" y="1249986"/>
            <a:ext cx="9007594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P.name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count(*)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payroll P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LEFT OUTER JOIN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Regist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R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ON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P.user_id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R.user_id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GROUP BY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P.name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P.user_id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71B72D5-5792-959B-9D4B-DA18E63DA295}"/>
              </a:ext>
            </a:extLst>
          </p:cNvPr>
          <p:cNvSpPr txBox="1"/>
          <p:nvPr/>
        </p:nvSpPr>
        <p:spPr>
          <a:xfrm>
            <a:off x="0" y="3283184"/>
            <a:ext cx="15696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Steps 1,2: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9A6C58E-179B-6FEB-15C7-E08EDD9C791C}"/>
              </a:ext>
            </a:extLst>
          </p:cNvPr>
          <p:cNvGraphicFramePr>
            <a:graphicFrameLocks noGrp="1"/>
          </p:cNvGraphicFramePr>
          <p:nvPr/>
        </p:nvGraphicFramePr>
        <p:xfrm>
          <a:off x="1569659" y="2423160"/>
          <a:ext cx="5043792" cy="20713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0386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843516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616689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878958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  <a:gridCol w="878958">
                  <a:extLst>
                    <a:ext uri="{9D8B030D-6E8A-4147-A177-3AD203B41FA5}">
                      <a16:colId xmlns:a16="http://schemas.microsoft.com/office/drawing/2014/main" val="3859969190"/>
                    </a:ext>
                  </a:extLst>
                </a:gridCol>
                <a:gridCol w="985285">
                  <a:extLst>
                    <a:ext uri="{9D8B030D-6E8A-4147-A177-3AD203B41FA5}">
                      <a16:colId xmlns:a16="http://schemas.microsoft.com/office/drawing/2014/main" val="1984339010"/>
                    </a:ext>
                  </a:extLst>
                </a:gridCol>
              </a:tblGrid>
              <a:tr h="322831">
                <a:tc>
                  <a:txBody>
                    <a:bodyPr/>
                    <a:lstStyle/>
                    <a:p>
                      <a:r>
                        <a:rPr lang="en-US" sz="1200" dirty="0" err="1"/>
                        <a:t>P.user_id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 err="1"/>
                        <a:t>P.name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 err="1"/>
                        <a:t>P.job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 err="1"/>
                        <a:t>P.salary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 err="1"/>
                        <a:t>R.user_id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 err="1"/>
                        <a:t>R.Car</a:t>
                      </a:r>
                      <a:endParaRPr 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22831">
                <a:tc>
                  <a:txBody>
                    <a:bodyPr/>
                    <a:lstStyle/>
                    <a:p>
                      <a:r>
                        <a:rPr lang="en-US" sz="1200" dirty="0"/>
                        <a:t>123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Jack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TA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50000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Charger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22831">
                <a:tc>
                  <a:txBody>
                    <a:bodyPr/>
                    <a:lstStyle/>
                    <a:p>
                      <a:r>
                        <a:rPr lang="en-US" sz="1200" dirty="0"/>
                        <a:t>345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Allison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TA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60000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FF0000"/>
                          </a:solidFill>
                        </a:rPr>
                        <a:t>NULL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NULL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22831">
                <a:tc>
                  <a:txBody>
                    <a:bodyPr/>
                    <a:lstStyle/>
                    <a:p>
                      <a:r>
                        <a:rPr lang="en-US" sz="1200" dirty="0"/>
                        <a:t>567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Magda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Prof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90000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567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Civic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22831">
                <a:tc>
                  <a:txBody>
                    <a:bodyPr/>
                    <a:lstStyle/>
                    <a:p>
                      <a:r>
                        <a:rPr lang="en-US" sz="1200" dirty="0"/>
                        <a:t>567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Magda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Prof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90000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567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Pinto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  <a:tr h="322831">
                <a:tc>
                  <a:txBody>
                    <a:bodyPr/>
                    <a:lstStyle/>
                    <a:p>
                      <a:r>
                        <a:rPr lang="en-US" sz="1200" dirty="0"/>
                        <a:t>789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Dan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Prof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100000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NULL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NULL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39664444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7176BE51-D9A0-2C99-E6ED-AECE5AF64E8F}"/>
              </a:ext>
            </a:extLst>
          </p:cNvPr>
          <p:cNvGraphicFramePr>
            <a:graphicFrameLocks noGrp="1"/>
          </p:cNvGraphicFramePr>
          <p:nvPr/>
        </p:nvGraphicFramePr>
        <p:xfrm>
          <a:off x="7240772" y="2675816"/>
          <a:ext cx="1749056" cy="167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4274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864782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</a:tblGrid>
              <a:tr h="322831">
                <a:tc>
                  <a:txBody>
                    <a:bodyPr/>
                    <a:lstStyle/>
                    <a:p>
                      <a:r>
                        <a:rPr lang="en-US" sz="1600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count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22831">
                <a:tc>
                  <a:txBody>
                    <a:bodyPr/>
                    <a:lstStyle/>
                    <a:p>
                      <a:r>
                        <a:rPr lang="en-US" sz="1600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22831">
                <a:tc>
                  <a:txBody>
                    <a:bodyPr/>
                    <a:lstStyle/>
                    <a:p>
                      <a:r>
                        <a:rPr lang="en-US" sz="1600" dirty="0"/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highlight>
                            <a:srgbClr val="FFFF00"/>
                          </a:highlight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22831">
                <a:tc>
                  <a:txBody>
                    <a:bodyPr/>
                    <a:lstStyle/>
                    <a:p>
                      <a:r>
                        <a:rPr lang="en-US" sz="1600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5487317"/>
                  </a:ext>
                </a:extLst>
              </a:tr>
              <a:tr h="322831">
                <a:tc>
                  <a:txBody>
                    <a:bodyPr/>
                    <a:lstStyle/>
                    <a:p>
                      <a:r>
                        <a:rPr lang="en-US" sz="1600" dirty="0"/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highlight>
                            <a:srgbClr val="FFFF00"/>
                          </a:highlight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9358506"/>
                  </a:ext>
                </a:extLst>
              </a:tr>
            </a:tbl>
          </a:graphicData>
        </a:graphic>
      </p:graphicFrame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A36C7E02-4AAE-DAAE-FE88-F02592A50A27}"/>
              </a:ext>
            </a:extLst>
          </p:cNvPr>
          <p:cNvGraphicFramePr>
            <a:graphicFrameLocks noGrp="1"/>
          </p:cNvGraphicFramePr>
          <p:nvPr/>
        </p:nvGraphicFramePr>
        <p:xfrm>
          <a:off x="0" y="4902516"/>
          <a:ext cx="4162033" cy="167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4796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1098698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978195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1070344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22831">
                <a:tc>
                  <a:txBody>
                    <a:bodyPr/>
                    <a:lstStyle/>
                    <a:p>
                      <a:r>
                        <a:rPr lang="en-US" sz="1600" dirty="0" err="1"/>
                        <a:t>user_id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22831">
                <a:tc>
                  <a:txBody>
                    <a:bodyPr/>
                    <a:lstStyle/>
                    <a:p>
                      <a:r>
                        <a:rPr lang="en-US" sz="1600" dirty="0">
                          <a:highlight>
                            <a:srgbClr val="FFFF00"/>
                          </a:highlight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22831">
                <a:tc>
                  <a:txBody>
                    <a:bodyPr/>
                    <a:lstStyle/>
                    <a:p>
                      <a:r>
                        <a:rPr lang="en-US" sz="1600" dirty="0"/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22831">
                <a:tc>
                  <a:txBody>
                    <a:bodyPr/>
                    <a:lstStyle/>
                    <a:p>
                      <a:r>
                        <a:rPr lang="en-US" sz="1600" dirty="0">
                          <a:highlight>
                            <a:srgbClr val="00FF00"/>
                          </a:highlight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22831">
                <a:tc>
                  <a:txBody>
                    <a:bodyPr/>
                    <a:lstStyle/>
                    <a:p>
                      <a:r>
                        <a:rPr lang="en-US" sz="1600" dirty="0"/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</a:tbl>
          </a:graphicData>
        </a:graphic>
      </p:graphicFrame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16CC1EA4-03FF-D14D-2C20-254BE95B4BCB}"/>
              </a:ext>
            </a:extLst>
          </p:cNvPr>
          <p:cNvGraphicFramePr>
            <a:graphicFrameLocks noGrp="1"/>
          </p:cNvGraphicFramePr>
          <p:nvPr/>
        </p:nvGraphicFramePr>
        <p:xfrm>
          <a:off x="5584481" y="4902515"/>
          <a:ext cx="1865398" cy="158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2449">
                  <a:extLst>
                    <a:ext uri="{9D8B030D-6E8A-4147-A177-3AD203B41FA5}">
                      <a16:colId xmlns:a16="http://schemas.microsoft.com/office/drawing/2014/main" val="1258474472"/>
                    </a:ext>
                  </a:extLst>
                </a:gridCol>
                <a:gridCol w="962949">
                  <a:extLst>
                    <a:ext uri="{9D8B030D-6E8A-4147-A177-3AD203B41FA5}">
                      <a16:colId xmlns:a16="http://schemas.microsoft.com/office/drawing/2014/main" val="3243471539"/>
                    </a:ext>
                  </a:extLst>
                </a:gridCol>
              </a:tblGrid>
              <a:tr h="248769">
                <a:tc>
                  <a:txBody>
                    <a:bodyPr/>
                    <a:lstStyle/>
                    <a:p>
                      <a:r>
                        <a:rPr lang="en-US" sz="1600" dirty="0" err="1"/>
                        <a:t>user_id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5458764"/>
                  </a:ext>
                </a:extLst>
              </a:tr>
              <a:tr h="248769">
                <a:tc>
                  <a:txBody>
                    <a:bodyPr/>
                    <a:lstStyle/>
                    <a:p>
                      <a:r>
                        <a:rPr lang="en-US" sz="1600" dirty="0">
                          <a:highlight>
                            <a:srgbClr val="FFFF00"/>
                          </a:highlight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Charger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19616"/>
                  </a:ext>
                </a:extLst>
              </a:tr>
              <a:tr h="248769">
                <a:tc>
                  <a:txBody>
                    <a:bodyPr/>
                    <a:lstStyle/>
                    <a:p>
                      <a:r>
                        <a:rPr lang="en-US" sz="1600" dirty="0">
                          <a:highlight>
                            <a:srgbClr val="00FF00"/>
                          </a:highlight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Civic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2061375"/>
                  </a:ext>
                </a:extLst>
              </a:tr>
              <a:tr h="248769">
                <a:tc>
                  <a:txBody>
                    <a:bodyPr/>
                    <a:lstStyle/>
                    <a:p>
                      <a:r>
                        <a:rPr lang="en-US" sz="1600" dirty="0">
                          <a:highlight>
                            <a:srgbClr val="00FF00"/>
                          </a:highlight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Pinto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6174394"/>
                  </a:ext>
                </a:extLst>
              </a:tr>
            </a:tbl>
          </a:graphicData>
        </a:graphic>
      </p:graphicFrame>
      <p:sp>
        <p:nvSpPr>
          <p:cNvPr id="16" name="Oval Callout 15">
            <a:extLst>
              <a:ext uri="{FF2B5EF4-FFF2-40B4-BE49-F238E27FC236}">
                <a16:creationId xmlns:a16="http://schemas.microsoft.com/office/drawing/2014/main" id="{FB71B025-9638-3C62-8DF1-1975AF1DD112}"/>
              </a:ext>
            </a:extLst>
          </p:cNvPr>
          <p:cNvSpPr/>
          <p:nvPr/>
        </p:nvSpPr>
        <p:spPr>
          <a:xfrm>
            <a:off x="7235173" y="4664211"/>
            <a:ext cx="2081009" cy="908864"/>
          </a:xfrm>
          <a:prstGeom prst="wedgeEllipseCallout">
            <a:avLst>
              <a:gd name="adj1" fmla="val 3877"/>
              <a:gd name="adj2" fmla="val -83344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Should be 0!</a:t>
            </a:r>
            <a:br>
              <a:rPr lang="en-US" dirty="0"/>
            </a:br>
            <a:r>
              <a:rPr lang="en-US" dirty="0"/>
              <a:t>How to fix?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5ABA6125-28DF-4350-D057-A8F7268CC683}"/>
              </a:ext>
            </a:extLst>
          </p:cNvPr>
          <p:cNvSpPr/>
          <p:nvPr/>
        </p:nvSpPr>
        <p:spPr>
          <a:xfrm>
            <a:off x="1546999" y="2742265"/>
            <a:ext cx="5066452" cy="351630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DE4C3A4A-D68C-E866-49D8-59F1C735C820}"/>
              </a:ext>
            </a:extLst>
          </p:cNvPr>
          <p:cNvSpPr/>
          <p:nvPr/>
        </p:nvSpPr>
        <p:spPr>
          <a:xfrm>
            <a:off x="1546999" y="3476850"/>
            <a:ext cx="5024619" cy="603280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A529DB3D-BC80-FD8B-DF01-D2BB17566BF5}"/>
              </a:ext>
            </a:extLst>
          </p:cNvPr>
          <p:cNvSpPr/>
          <p:nvPr/>
        </p:nvSpPr>
        <p:spPr>
          <a:xfrm>
            <a:off x="1546999" y="3140519"/>
            <a:ext cx="5024619" cy="28389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B70BC61B-5B44-ADCA-7EE5-6976F2BFF69D}"/>
              </a:ext>
            </a:extLst>
          </p:cNvPr>
          <p:cNvSpPr/>
          <p:nvPr/>
        </p:nvSpPr>
        <p:spPr>
          <a:xfrm>
            <a:off x="1579491" y="4129394"/>
            <a:ext cx="4960127" cy="283893"/>
          </a:xfrm>
          <a:prstGeom prst="roundRect">
            <a:avLst/>
          </a:prstGeom>
          <a:noFill/>
          <a:ln w="38100"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ight Arrow 33">
            <a:extLst>
              <a:ext uri="{FF2B5EF4-FFF2-40B4-BE49-F238E27FC236}">
                <a16:creationId xmlns:a16="http://schemas.microsoft.com/office/drawing/2014/main" id="{11226170-4F84-0896-298C-938C502E8281}"/>
              </a:ext>
            </a:extLst>
          </p:cNvPr>
          <p:cNvSpPr/>
          <p:nvPr/>
        </p:nvSpPr>
        <p:spPr>
          <a:xfrm>
            <a:off x="6728637" y="3768056"/>
            <a:ext cx="382772" cy="170121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35" name="Right Arrow 34">
            <a:extLst>
              <a:ext uri="{FF2B5EF4-FFF2-40B4-BE49-F238E27FC236}">
                <a16:creationId xmlns:a16="http://schemas.microsoft.com/office/drawing/2014/main" id="{1EA46FCE-285C-C45A-B7E8-BA5E716620E2}"/>
              </a:ext>
            </a:extLst>
          </p:cNvPr>
          <p:cNvSpPr/>
          <p:nvPr/>
        </p:nvSpPr>
        <p:spPr>
          <a:xfrm>
            <a:off x="6735726" y="2862861"/>
            <a:ext cx="368595" cy="196059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36" name="Right Arrow 35">
            <a:extLst>
              <a:ext uri="{FF2B5EF4-FFF2-40B4-BE49-F238E27FC236}">
                <a16:creationId xmlns:a16="http://schemas.microsoft.com/office/drawing/2014/main" id="{E6FA2494-3DF7-A018-FB36-D0E98B1FFC4E}"/>
              </a:ext>
            </a:extLst>
          </p:cNvPr>
          <p:cNvSpPr/>
          <p:nvPr/>
        </p:nvSpPr>
        <p:spPr>
          <a:xfrm>
            <a:off x="6735726" y="3236715"/>
            <a:ext cx="368595" cy="19605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37" name="Right Arrow 36">
            <a:extLst>
              <a:ext uri="{FF2B5EF4-FFF2-40B4-BE49-F238E27FC236}">
                <a16:creationId xmlns:a16="http://schemas.microsoft.com/office/drawing/2014/main" id="{8C5C0BF4-FDF7-E730-E73A-6ADAD2539728}"/>
              </a:ext>
            </a:extLst>
          </p:cNvPr>
          <p:cNvSpPr/>
          <p:nvPr/>
        </p:nvSpPr>
        <p:spPr>
          <a:xfrm>
            <a:off x="6735726" y="4158183"/>
            <a:ext cx="368595" cy="196059"/>
          </a:xfrm>
          <a:prstGeom prst="rightArrow">
            <a:avLst/>
          </a:prstGeom>
          <a:solidFill>
            <a:srgbClr val="0432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94705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7C5570-DDF2-49AB-8AF1-FE230D919E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D0B13-38F0-4A4B-AABE-E09F46A48ED0}" type="datetime4">
              <a:rPr lang="en-US" smtClean="0"/>
              <a:t>January 17,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DCD6CF-B71B-44FF-AE3C-1FDF1BFC9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Aggregates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580C46-7500-49E2-9C57-1F24359EC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12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DAD3C1-0D5D-4A4B-A2C9-6453A33BD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D00675B9-8DD5-4F39-804E-60D165016306}"/>
              </a:ext>
            </a:extLst>
          </p:cNvPr>
          <p:cNvGraphicFramePr>
            <a:graphicFrameLocks noGrp="1"/>
          </p:cNvGraphicFramePr>
          <p:nvPr/>
        </p:nvGraphicFramePr>
        <p:xfrm>
          <a:off x="118764" y="4661550"/>
          <a:ext cx="475753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1DB98C8C-2ED4-42F3-A877-71F1FAE3BE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5879395"/>
              </p:ext>
            </p:extLst>
          </p:nvPr>
        </p:nvGraphicFramePr>
        <p:xfrm>
          <a:off x="5729267" y="5015657"/>
          <a:ext cx="2378766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1258474472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32434715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5458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Charger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196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Civic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20613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Pinto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6174394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482C950A-23AD-4957-97F2-BD093EA37E1C}"/>
              </a:ext>
            </a:extLst>
          </p:cNvPr>
          <p:cNvSpPr txBox="1"/>
          <p:nvPr/>
        </p:nvSpPr>
        <p:spPr>
          <a:xfrm>
            <a:off x="118764" y="4292218"/>
            <a:ext cx="1388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payroll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C995B80-CE8C-4CA9-9371-C4C24F04D8A2}"/>
              </a:ext>
            </a:extLst>
          </p:cNvPr>
          <p:cNvSpPr txBox="1"/>
          <p:nvPr/>
        </p:nvSpPr>
        <p:spPr>
          <a:xfrm>
            <a:off x="5728885" y="4646325"/>
            <a:ext cx="1017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regist</a:t>
            </a:r>
            <a:endParaRPr lang="en-US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4170FBE-A0CB-8FCB-A591-7FD6A7946416}"/>
              </a:ext>
            </a:extLst>
          </p:cNvPr>
          <p:cNvSpPr txBox="1"/>
          <p:nvPr/>
        </p:nvSpPr>
        <p:spPr>
          <a:xfrm>
            <a:off x="112932" y="1411726"/>
            <a:ext cx="2949846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count(*)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payroll;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368A339-5917-AFAA-853D-1BC32E7408EC}"/>
              </a:ext>
            </a:extLst>
          </p:cNvPr>
          <p:cNvSpPr txBox="1"/>
          <p:nvPr/>
        </p:nvSpPr>
        <p:spPr>
          <a:xfrm>
            <a:off x="112932" y="892544"/>
            <a:ext cx="3647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How many records are in payroll?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E310200-BD0E-8ECA-3408-0845B63E3645}"/>
              </a:ext>
            </a:extLst>
          </p:cNvPr>
          <p:cNvSpPr txBox="1"/>
          <p:nvPr/>
        </p:nvSpPr>
        <p:spPr>
          <a:xfrm>
            <a:off x="4905276" y="1411726"/>
            <a:ext cx="2949846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count(*)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regist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BB9C4EF-6A75-AC5B-63B8-732408CC78A5}"/>
              </a:ext>
            </a:extLst>
          </p:cNvPr>
          <p:cNvSpPr txBox="1"/>
          <p:nvPr/>
        </p:nvSpPr>
        <p:spPr>
          <a:xfrm>
            <a:off x="4993756" y="892544"/>
            <a:ext cx="4044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How many cars are in the database?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ABE8574-0EA9-0D31-9D0C-3594C6CE72AA}"/>
              </a:ext>
            </a:extLst>
          </p:cNvPr>
          <p:cNvSpPr txBox="1"/>
          <p:nvPr/>
        </p:nvSpPr>
        <p:spPr>
          <a:xfrm>
            <a:off x="112932" y="3017983"/>
            <a:ext cx="2949846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count(*)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payroll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job=‘TA’;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AB06831-7A0F-FBEF-B297-417AD594DAED}"/>
              </a:ext>
            </a:extLst>
          </p:cNvPr>
          <p:cNvSpPr txBox="1"/>
          <p:nvPr/>
        </p:nvSpPr>
        <p:spPr>
          <a:xfrm>
            <a:off x="112932" y="2479957"/>
            <a:ext cx="28736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How many TA’s are there?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9F3E7A4-6D65-DAE4-C6AE-70F07B761DA7}"/>
              </a:ext>
            </a:extLst>
          </p:cNvPr>
          <p:cNvSpPr txBox="1"/>
          <p:nvPr/>
        </p:nvSpPr>
        <p:spPr>
          <a:xfrm>
            <a:off x="4613508" y="3017983"/>
            <a:ext cx="3687228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count(*)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payroll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salary&gt;55000;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F984360-8FFE-27C9-C3E4-5A5922F9A01A}"/>
              </a:ext>
            </a:extLst>
          </p:cNvPr>
          <p:cNvSpPr txBox="1"/>
          <p:nvPr/>
        </p:nvSpPr>
        <p:spPr>
          <a:xfrm>
            <a:off x="4730864" y="2479957"/>
            <a:ext cx="43075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How many people have salary &gt; 55000?</a:t>
            </a:r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28D53ABF-7623-D36A-749A-561AB7049AC3}"/>
              </a:ext>
            </a:extLst>
          </p:cNvPr>
          <p:cNvGraphicFramePr>
            <a:graphicFrameLocks noGrp="1"/>
          </p:cNvGraphicFramePr>
          <p:nvPr/>
        </p:nvGraphicFramePr>
        <p:xfrm>
          <a:off x="3382617" y="1456384"/>
          <a:ext cx="1189383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23948063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count(*)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73186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8998652"/>
                  </a:ext>
                </a:extLst>
              </a:tr>
            </a:tbl>
          </a:graphicData>
        </a:graphic>
      </p:graphicFrame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98B8D53A-644E-BD96-5605-42CE6FAFF3BE}"/>
              </a:ext>
            </a:extLst>
          </p:cNvPr>
          <p:cNvGraphicFramePr>
            <a:graphicFrameLocks noGrp="1"/>
          </p:cNvGraphicFramePr>
          <p:nvPr/>
        </p:nvGraphicFramePr>
        <p:xfrm>
          <a:off x="8469017" y="1456384"/>
          <a:ext cx="569436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9436">
                  <a:extLst>
                    <a:ext uri="{9D8B030D-6E8A-4147-A177-3AD203B41FA5}">
                      <a16:colId xmlns:a16="http://schemas.microsoft.com/office/drawing/2014/main" val="23948063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73186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8998652"/>
                  </a:ext>
                </a:extLst>
              </a:tr>
            </a:tbl>
          </a:graphicData>
        </a:graphic>
      </p:graphicFrame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EB1B132F-7AE3-5047-4C25-FC651D9EEA70}"/>
              </a:ext>
            </a:extLst>
          </p:cNvPr>
          <p:cNvGraphicFramePr>
            <a:graphicFrameLocks noGrp="1"/>
          </p:cNvGraphicFramePr>
          <p:nvPr/>
        </p:nvGraphicFramePr>
        <p:xfrm>
          <a:off x="3382617" y="3247307"/>
          <a:ext cx="569436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9436">
                  <a:extLst>
                    <a:ext uri="{9D8B030D-6E8A-4147-A177-3AD203B41FA5}">
                      <a16:colId xmlns:a16="http://schemas.microsoft.com/office/drawing/2014/main" val="23948063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73186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8998652"/>
                  </a:ext>
                </a:extLst>
              </a:tr>
            </a:tbl>
          </a:graphicData>
        </a:graphic>
      </p:graphicFrame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5C166CD0-8B61-8F77-669C-535F0E638862}"/>
              </a:ext>
            </a:extLst>
          </p:cNvPr>
          <p:cNvGraphicFramePr>
            <a:graphicFrameLocks noGrp="1"/>
          </p:cNvGraphicFramePr>
          <p:nvPr/>
        </p:nvGraphicFramePr>
        <p:xfrm>
          <a:off x="8469017" y="3247307"/>
          <a:ext cx="569436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9436">
                  <a:extLst>
                    <a:ext uri="{9D8B030D-6E8A-4147-A177-3AD203B41FA5}">
                      <a16:colId xmlns:a16="http://schemas.microsoft.com/office/drawing/2014/main" val="23948063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73186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89986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8604629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239078-AC6A-C6B7-E3DB-D0EF5E79C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61C66-7D8F-FD4E-910C-6003F74DDB12}" type="datetime4">
              <a:rPr lang="en-US" smtClean="0"/>
              <a:t>January 17,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397C22-D274-D20B-39F4-A717B86FE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Aggregates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719CB7-F5DF-FF13-18D2-6A39C9521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120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B890AB6-1703-EEB3-4D94-E03517ED8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Coping with Empty Groups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0C46983-1218-AA5D-735E-F25FF8E9B598}"/>
              </a:ext>
            </a:extLst>
          </p:cNvPr>
          <p:cNvSpPr txBox="1"/>
          <p:nvPr/>
        </p:nvSpPr>
        <p:spPr>
          <a:xfrm>
            <a:off x="5499381" y="4533181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Regist</a:t>
            </a:r>
            <a:endParaRPr lang="en-US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A93CC71-6026-9B6D-A2DD-10058F6B524F}"/>
              </a:ext>
            </a:extLst>
          </p:cNvPr>
          <p:cNvSpPr txBox="1"/>
          <p:nvPr/>
        </p:nvSpPr>
        <p:spPr>
          <a:xfrm>
            <a:off x="-1" y="4533183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payroll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B9BAAC9-93E1-89B7-FCC8-DAE62B438D4F}"/>
              </a:ext>
            </a:extLst>
          </p:cNvPr>
          <p:cNvSpPr txBox="1"/>
          <p:nvPr/>
        </p:nvSpPr>
        <p:spPr>
          <a:xfrm>
            <a:off x="0" y="907312"/>
            <a:ext cx="4365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How many cars does each person drive?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7D74A4A-153A-B690-B67A-47ADE54B9D07}"/>
              </a:ext>
            </a:extLst>
          </p:cNvPr>
          <p:cNvSpPr txBox="1"/>
          <p:nvPr/>
        </p:nvSpPr>
        <p:spPr>
          <a:xfrm>
            <a:off x="57819" y="1249986"/>
            <a:ext cx="9007594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P.name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count(</a:t>
            </a:r>
            <a:r>
              <a:rPr lang="en-US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R.user_id</a:t>
            </a:r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payroll P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LEFT OUTER JOIN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Regist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R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ON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P.user_id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R.user_id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GROUP BY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P.name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P.user_id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71B72D5-5792-959B-9D4B-DA18E63DA295}"/>
              </a:ext>
            </a:extLst>
          </p:cNvPr>
          <p:cNvSpPr txBox="1"/>
          <p:nvPr/>
        </p:nvSpPr>
        <p:spPr>
          <a:xfrm>
            <a:off x="0" y="3283184"/>
            <a:ext cx="15696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Steps 1,2: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9A6C58E-179B-6FEB-15C7-E08EDD9C791C}"/>
              </a:ext>
            </a:extLst>
          </p:cNvPr>
          <p:cNvGraphicFramePr>
            <a:graphicFrameLocks noGrp="1"/>
          </p:cNvGraphicFramePr>
          <p:nvPr/>
        </p:nvGraphicFramePr>
        <p:xfrm>
          <a:off x="1569659" y="2423160"/>
          <a:ext cx="5043792" cy="20713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0386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843516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616689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878958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  <a:gridCol w="878958">
                  <a:extLst>
                    <a:ext uri="{9D8B030D-6E8A-4147-A177-3AD203B41FA5}">
                      <a16:colId xmlns:a16="http://schemas.microsoft.com/office/drawing/2014/main" val="3859969190"/>
                    </a:ext>
                  </a:extLst>
                </a:gridCol>
                <a:gridCol w="985285">
                  <a:extLst>
                    <a:ext uri="{9D8B030D-6E8A-4147-A177-3AD203B41FA5}">
                      <a16:colId xmlns:a16="http://schemas.microsoft.com/office/drawing/2014/main" val="1984339010"/>
                    </a:ext>
                  </a:extLst>
                </a:gridCol>
              </a:tblGrid>
              <a:tr h="322831">
                <a:tc>
                  <a:txBody>
                    <a:bodyPr/>
                    <a:lstStyle/>
                    <a:p>
                      <a:r>
                        <a:rPr lang="en-US" sz="1200" dirty="0" err="1"/>
                        <a:t>P.user_id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 err="1"/>
                        <a:t>P.name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 err="1"/>
                        <a:t>P.job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 err="1"/>
                        <a:t>P.salary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 err="1"/>
                        <a:t>R.user_id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 err="1"/>
                        <a:t>R.Car</a:t>
                      </a:r>
                      <a:endParaRPr 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22831">
                <a:tc>
                  <a:txBody>
                    <a:bodyPr/>
                    <a:lstStyle/>
                    <a:p>
                      <a:r>
                        <a:rPr lang="en-US" sz="1200" dirty="0"/>
                        <a:t>123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Jack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TA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50000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Charger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22831">
                <a:tc>
                  <a:txBody>
                    <a:bodyPr/>
                    <a:lstStyle/>
                    <a:p>
                      <a:r>
                        <a:rPr lang="en-US" sz="1200" dirty="0"/>
                        <a:t>345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Allison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TA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60000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FF0000"/>
                          </a:solidFill>
                        </a:rPr>
                        <a:t>NULL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NULL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22831">
                <a:tc>
                  <a:txBody>
                    <a:bodyPr/>
                    <a:lstStyle/>
                    <a:p>
                      <a:r>
                        <a:rPr lang="en-US" sz="1200" dirty="0"/>
                        <a:t>567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Magda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Prof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90000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567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Civic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22831">
                <a:tc>
                  <a:txBody>
                    <a:bodyPr/>
                    <a:lstStyle/>
                    <a:p>
                      <a:r>
                        <a:rPr lang="en-US" sz="1200" dirty="0"/>
                        <a:t>567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Magda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Prof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90000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567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Pinto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  <a:tr h="322831">
                <a:tc>
                  <a:txBody>
                    <a:bodyPr/>
                    <a:lstStyle/>
                    <a:p>
                      <a:r>
                        <a:rPr lang="en-US" sz="1200" dirty="0"/>
                        <a:t>789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Dan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Prof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100000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NULL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NULL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39664444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7176BE51-D9A0-2C99-E6ED-AECE5AF64E8F}"/>
              </a:ext>
            </a:extLst>
          </p:cNvPr>
          <p:cNvGraphicFramePr>
            <a:graphicFrameLocks noGrp="1"/>
          </p:cNvGraphicFramePr>
          <p:nvPr/>
        </p:nvGraphicFramePr>
        <p:xfrm>
          <a:off x="7240772" y="2675816"/>
          <a:ext cx="1749056" cy="167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4274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864782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</a:tblGrid>
              <a:tr h="322831">
                <a:tc>
                  <a:txBody>
                    <a:bodyPr/>
                    <a:lstStyle/>
                    <a:p>
                      <a:r>
                        <a:rPr lang="en-US" sz="1600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count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22831">
                <a:tc>
                  <a:txBody>
                    <a:bodyPr/>
                    <a:lstStyle/>
                    <a:p>
                      <a:r>
                        <a:rPr lang="en-US" sz="1600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22831">
                <a:tc>
                  <a:txBody>
                    <a:bodyPr/>
                    <a:lstStyle/>
                    <a:p>
                      <a:r>
                        <a:rPr lang="en-US" sz="1600" dirty="0"/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22831">
                <a:tc>
                  <a:txBody>
                    <a:bodyPr/>
                    <a:lstStyle/>
                    <a:p>
                      <a:r>
                        <a:rPr lang="en-US" sz="1600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5487317"/>
                  </a:ext>
                </a:extLst>
              </a:tr>
              <a:tr h="322831">
                <a:tc>
                  <a:txBody>
                    <a:bodyPr/>
                    <a:lstStyle/>
                    <a:p>
                      <a:r>
                        <a:rPr lang="en-US" sz="1600" dirty="0"/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9358506"/>
                  </a:ext>
                </a:extLst>
              </a:tr>
            </a:tbl>
          </a:graphicData>
        </a:graphic>
      </p:graphicFrame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A36C7E02-4AAE-DAAE-FE88-F02592A50A27}"/>
              </a:ext>
            </a:extLst>
          </p:cNvPr>
          <p:cNvGraphicFramePr>
            <a:graphicFrameLocks noGrp="1"/>
          </p:cNvGraphicFramePr>
          <p:nvPr/>
        </p:nvGraphicFramePr>
        <p:xfrm>
          <a:off x="0" y="4902516"/>
          <a:ext cx="4162033" cy="167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4796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1098698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978195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1070344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22831">
                <a:tc>
                  <a:txBody>
                    <a:bodyPr/>
                    <a:lstStyle/>
                    <a:p>
                      <a:r>
                        <a:rPr lang="en-US" sz="1600" dirty="0" err="1"/>
                        <a:t>user_id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22831">
                <a:tc>
                  <a:txBody>
                    <a:bodyPr/>
                    <a:lstStyle/>
                    <a:p>
                      <a:r>
                        <a:rPr lang="en-US" sz="1600" dirty="0">
                          <a:highlight>
                            <a:srgbClr val="FFFF00"/>
                          </a:highlight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22831">
                <a:tc>
                  <a:txBody>
                    <a:bodyPr/>
                    <a:lstStyle/>
                    <a:p>
                      <a:r>
                        <a:rPr lang="en-US" sz="1600" dirty="0"/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22831">
                <a:tc>
                  <a:txBody>
                    <a:bodyPr/>
                    <a:lstStyle/>
                    <a:p>
                      <a:r>
                        <a:rPr lang="en-US" sz="1600" dirty="0">
                          <a:highlight>
                            <a:srgbClr val="00FF00"/>
                          </a:highlight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22831">
                <a:tc>
                  <a:txBody>
                    <a:bodyPr/>
                    <a:lstStyle/>
                    <a:p>
                      <a:r>
                        <a:rPr lang="en-US" sz="1600" dirty="0"/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</a:tbl>
          </a:graphicData>
        </a:graphic>
      </p:graphicFrame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16CC1EA4-03FF-D14D-2C20-254BE95B4BCB}"/>
              </a:ext>
            </a:extLst>
          </p:cNvPr>
          <p:cNvGraphicFramePr>
            <a:graphicFrameLocks noGrp="1"/>
          </p:cNvGraphicFramePr>
          <p:nvPr/>
        </p:nvGraphicFramePr>
        <p:xfrm>
          <a:off x="5584481" y="4902515"/>
          <a:ext cx="1865398" cy="158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2449">
                  <a:extLst>
                    <a:ext uri="{9D8B030D-6E8A-4147-A177-3AD203B41FA5}">
                      <a16:colId xmlns:a16="http://schemas.microsoft.com/office/drawing/2014/main" val="1258474472"/>
                    </a:ext>
                  </a:extLst>
                </a:gridCol>
                <a:gridCol w="962949">
                  <a:extLst>
                    <a:ext uri="{9D8B030D-6E8A-4147-A177-3AD203B41FA5}">
                      <a16:colId xmlns:a16="http://schemas.microsoft.com/office/drawing/2014/main" val="3243471539"/>
                    </a:ext>
                  </a:extLst>
                </a:gridCol>
              </a:tblGrid>
              <a:tr h="248769">
                <a:tc>
                  <a:txBody>
                    <a:bodyPr/>
                    <a:lstStyle/>
                    <a:p>
                      <a:r>
                        <a:rPr lang="en-US" sz="1600" dirty="0" err="1"/>
                        <a:t>user_id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5458764"/>
                  </a:ext>
                </a:extLst>
              </a:tr>
              <a:tr h="248769">
                <a:tc>
                  <a:txBody>
                    <a:bodyPr/>
                    <a:lstStyle/>
                    <a:p>
                      <a:r>
                        <a:rPr lang="en-US" sz="1600" dirty="0">
                          <a:highlight>
                            <a:srgbClr val="FFFF00"/>
                          </a:highlight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Charger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19616"/>
                  </a:ext>
                </a:extLst>
              </a:tr>
              <a:tr h="248769">
                <a:tc>
                  <a:txBody>
                    <a:bodyPr/>
                    <a:lstStyle/>
                    <a:p>
                      <a:r>
                        <a:rPr lang="en-US" sz="1600" dirty="0">
                          <a:highlight>
                            <a:srgbClr val="00FF00"/>
                          </a:highlight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Civic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2061375"/>
                  </a:ext>
                </a:extLst>
              </a:tr>
              <a:tr h="248769">
                <a:tc>
                  <a:txBody>
                    <a:bodyPr/>
                    <a:lstStyle/>
                    <a:p>
                      <a:r>
                        <a:rPr lang="en-US" sz="1600" dirty="0">
                          <a:highlight>
                            <a:srgbClr val="00FF00"/>
                          </a:highlight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Pinto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6174394"/>
                  </a:ext>
                </a:extLst>
              </a:tr>
            </a:tbl>
          </a:graphicData>
        </a:graphic>
      </p:graphicFrame>
      <p:sp>
        <p:nvSpPr>
          <p:cNvPr id="7" name="Oval Callout 6">
            <a:extLst>
              <a:ext uri="{FF2B5EF4-FFF2-40B4-BE49-F238E27FC236}">
                <a16:creationId xmlns:a16="http://schemas.microsoft.com/office/drawing/2014/main" id="{05A0BF57-4005-5B5B-4123-37A1E0269210}"/>
              </a:ext>
            </a:extLst>
          </p:cNvPr>
          <p:cNvSpPr/>
          <p:nvPr/>
        </p:nvSpPr>
        <p:spPr>
          <a:xfrm>
            <a:off x="7580731" y="4664211"/>
            <a:ext cx="1389895" cy="908864"/>
          </a:xfrm>
          <a:prstGeom prst="wedgeEllipseCallout">
            <a:avLst>
              <a:gd name="adj1" fmla="val 3877"/>
              <a:gd name="adj2" fmla="val -83344"/>
            </a:avLst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Now it’s</a:t>
            </a:r>
            <a:br>
              <a:rPr lang="en-US" dirty="0"/>
            </a:br>
            <a:r>
              <a:rPr lang="en-US" dirty="0"/>
              <a:t>correct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BAAD0F69-1197-14AA-6026-5446D045E119}"/>
              </a:ext>
            </a:extLst>
          </p:cNvPr>
          <p:cNvSpPr/>
          <p:nvPr/>
        </p:nvSpPr>
        <p:spPr>
          <a:xfrm>
            <a:off x="1546999" y="2742265"/>
            <a:ext cx="5066452" cy="351630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1EC94E2D-FC91-BD06-13DE-C4DE28E94A98}"/>
              </a:ext>
            </a:extLst>
          </p:cNvPr>
          <p:cNvSpPr/>
          <p:nvPr/>
        </p:nvSpPr>
        <p:spPr>
          <a:xfrm>
            <a:off x="1546999" y="3476850"/>
            <a:ext cx="5024619" cy="603280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AF954F8C-30E4-F30A-68C6-59F417508405}"/>
              </a:ext>
            </a:extLst>
          </p:cNvPr>
          <p:cNvSpPr/>
          <p:nvPr/>
        </p:nvSpPr>
        <p:spPr>
          <a:xfrm>
            <a:off x="1546999" y="3140519"/>
            <a:ext cx="5024619" cy="28389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99336A2E-ED1E-F15C-CE78-A2BD838BB039}"/>
              </a:ext>
            </a:extLst>
          </p:cNvPr>
          <p:cNvSpPr/>
          <p:nvPr/>
        </p:nvSpPr>
        <p:spPr>
          <a:xfrm>
            <a:off x="1579491" y="4129394"/>
            <a:ext cx="4960127" cy="283893"/>
          </a:xfrm>
          <a:prstGeom prst="roundRect">
            <a:avLst/>
          </a:prstGeom>
          <a:noFill/>
          <a:ln w="38100"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ight Arrow 26">
            <a:extLst>
              <a:ext uri="{FF2B5EF4-FFF2-40B4-BE49-F238E27FC236}">
                <a16:creationId xmlns:a16="http://schemas.microsoft.com/office/drawing/2014/main" id="{ADDE5EE8-8AB4-4C06-2658-CD5804C3EB70}"/>
              </a:ext>
            </a:extLst>
          </p:cNvPr>
          <p:cNvSpPr/>
          <p:nvPr/>
        </p:nvSpPr>
        <p:spPr>
          <a:xfrm>
            <a:off x="6728637" y="3768056"/>
            <a:ext cx="382772" cy="170121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30" name="Right Arrow 29">
            <a:extLst>
              <a:ext uri="{FF2B5EF4-FFF2-40B4-BE49-F238E27FC236}">
                <a16:creationId xmlns:a16="http://schemas.microsoft.com/office/drawing/2014/main" id="{1AA9EF10-9FBA-FCC3-7F1E-78D820055EA2}"/>
              </a:ext>
            </a:extLst>
          </p:cNvPr>
          <p:cNvSpPr/>
          <p:nvPr/>
        </p:nvSpPr>
        <p:spPr>
          <a:xfrm>
            <a:off x="6735726" y="2862861"/>
            <a:ext cx="368595" cy="196059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31" name="Right Arrow 30">
            <a:extLst>
              <a:ext uri="{FF2B5EF4-FFF2-40B4-BE49-F238E27FC236}">
                <a16:creationId xmlns:a16="http://schemas.microsoft.com/office/drawing/2014/main" id="{E2BFDAC7-4C1B-A29B-9598-51C2E2F1440B}"/>
              </a:ext>
            </a:extLst>
          </p:cNvPr>
          <p:cNvSpPr/>
          <p:nvPr/>
        </p:nvSpPr>
        <p:spPr>
          <a:xfrm>
            <a:off x="6735726" y="3236715"/>
            <a:ext cx="368595" cy="19605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32" name="Right Arrow 31">
            <a:extLst>
              <a:ext uri="{FF2B5EF4-FFF2-40B4-BE49-F238E27FC236}">
                <a16:creationId xmlns:a16="http://schemas.microsoft.com/office/drawing/2014/main" id="{73AA0E38-A17D-51B4-9630-5E159529F68A}"/>
              </a:ext>
            </a:extLst>
          </p:cNvPr>
          <p:cNvSpPr/>
          <p:nvPr/>
        </p:nvSpPr>
        <p:spPr>
          <a:xfrm>
            <a:off x="6735726" y="4158183"/>
            <a:ext cx="368595" cy="196059"/>
          </a:xfrm>
          <a:prstGeom prst="rightArrow">
            <a:avLst/>
          </a:prstGeom>
          <a:solidFill>
            <a:srgbClr val="0432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33" name="Oval Callout 32">
            <a:extLst>
              <a:ext uri="{FF2B5EF4-FFF2-40B4-BE49-F238E27FC236}">
                <a16:creationId xmlns:a16="http://schemas.microsoft.com/office/drawing/2014/main" id="{88E25D42-6E1F-8891-A5BA-68C93161F0EB}"/>
              </a:ext>
            </a:extLst>
          </p:cNvPr>
          <p:cNvSpPr/>
          <p:nvPr/>
        </p:nvSpPr>
        <p:spPr>
          <a:xfrm>
            <a:off x="4549211" y="756642"/>
            <a:ext cx="3361354" cy="519351"/>
          </a:xfrm>
          <a:prstGeom prst="wedgeEllipseCallout">
            <a:avLst>
              <a:gd name="adj1" fmla="val -65995"/>
              <a:gd name="adj2" fmla="val 79073"/>
            </a:avLst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count ignores NULLs</a:t>
            </a:r>
          </a:p>
        </p:txBody>
      </p:sp>
    </p:spTree>
    <p:extLst>
      <p:ext uri="{BB962C8B-B14F-4D97-AF65-F5344CB8AC3E}">
        <p14:creationId xmlns:p14="http://schemas.microsoft.com/office/powerpoint/2010/main" val="3839014069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239078-AC6A-C6B7-E3DB-D0EF5E79C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66354-1368-A745-95D9-5941FE540BB4}" type="datetime4">
              <a:rPr lang="en-US" smtClean="0"/>
              <a:t>January 17,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397C22-D274-D20B-39F4-A717B86FE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Aggregates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719CB7-F5DF-FF13-18D2-6A39C9521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121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B890AB6-1703-EEB3-4D94-E03517ED8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Coping with Empty Groups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A93CC71-6026-9B6D-A2DD-10058F6B524F}"/>
              </a:ext>
            </a:extLst>
          </p:cNvPr>
          <p:cNvSpPr txBox="1"/>
          <p:nvPr/>
        </p:nvSpPr>
        <p:spPr>
          <a:xfrm>
            <a:off x="-1" y="4533183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payroll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B9BAAC9-93E1-89B7-FCC8-DAE62B438D4F}"/>
              </a:ext>
            </a:extLst>
          </p:cNvPr>
          <p:cNvSpPr txBox="1"/>
          <p:nvPr/>
        </p:nvSpPr>
        <p:spPr>
          <a:xfrm>
            <a:off x="0" y="907312"/>
            <a:ext cx="5865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For each job, how many people earn more than 75000?</a:t>
            </a:r>
          </a:p>
        </p:txBody>
      </p: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A36C7E02-4AAE-DAAE-FE88-F02592A50A27}"/>
              </a:ext>
            </a:extLst>
          </p:cNvPr>
          <p:cNvGraphicFramePr>
            <a:graphicFrameLocks noGrp="1"/>
          </p:cNvGraphicFramePr>
          <p:nvPr/>
        </p:nvGraphicFramePr>
        <p:xfrm>
          <a:off x="0" y="4902516"/>
          <a:ext cx="4162033" cy="167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4796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1098698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978195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1070344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22831">
                <a:tc>
                  <a:txBody>
                    <a:bodyPr/>
                    <a:lstStyle/>
                    <a:p>
                      <a:r>
                        <a:rPr lang="en-US" sz="1600" dirty="0" err="1"/>
                        <a:t>user_id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22831">
                <a:tc>
                  <a:txBody>
                    <a:bodyPr/>
                    <a:lstStyle/>
                    <a:p>
                      <a:r>
                        <a:rPr lang="en-US" sz="1600" dirty="0"/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22831">
                <a:tc>
                  <a:txBody>
                    <a:bodyPr/>
                    <a:lstStyle/>
                    <a:p>
                      <a:r>
                        <a:rPr lang="en-US" sz="1600" dirty="0"/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22831">
                <a:tc>
                  <a:txBody>
                    <a:bodyPr/>
                    <a:lstStyle/>
                    <a:p>
                      <a:r>
                        <a:rPr lang="en-US" sz="1600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22831">
                <a:tc>
                  <a:txBody>
                    <a:bodyPr/>
                    <a:lstStyle/>
                    <a:p>
                      <a:r>
                        <a:rPr lang="en-US" sz="1600" dirty="0"/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2793522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239078-AC6A-C6B7-E3DB-D0EF5E79C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AA986-6C09-1040-BA0C-76A3EB5F032D}" type="datetime4">
              <a:rPr lang="en-US" smtClean="0"/>
              <a:t>January 17,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397C22-D274-D20B-39F4-A717B86FE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Aggregates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719CB7-F5DF-FF13-18D2-6A39C9521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122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B890AB6-1703-EEB3-4D94-E03517ED8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Coping with Empty Groups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A93CC71-6026-9B6D-A2DD-10058F6B524F}"/>
              </a:ext>
            </a:extLst>
          </p:cNvPr>
          <p:cNvSpPr txBox="1"/>
          <p:nvPr/>
        </p:nvSpPr>
        <p:spPr>
          <a:xfrm>
            <a:off x="-1" y="4533183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payroll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B9BAAC9-93E1-89B7-FCC8-DAE62B438D4F}"/>
              </a:ext>
            </a:extLst>
          </p:cNvPr>
          <p:cNvSpPr txBox="1"/>
          <p:nvPr/>
        </p:nvSpPr>
        <p:spPr>
          <a:xfrm>
            <a:off x="0" y="907312"/>
            <a:ext cx="5865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For each job, how many people earn more than 75000?</a:t>
            </a:r>
          </a:p>
        </p:txBody>
      </p: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A36C7E02-4AAE-DAAE-FE88-F02592A50A27}"/>
              </a:ext>
            </a:extLst>
          </p:cNvPr>
          <p:cNvGraphicFramePr>
            <a:graphicFrameLocks noGrp="1"/>
          </p:cNvGraphicFramePr>
          <p:nvPr/>
        </p:nvGraphicFramePr>
        <p:xfrm>
          <a:off x="0" y="4902516"/>
          <a:ext cx="4162033" cy="167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4796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1098698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978195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1070344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22831">
                <a:tc>
                  <a:txBody>
                    <a:bodyPr/>
                    <a:lstStyle/>
                    <a:p>
                      <a:r>
                        <a:rPr lang="en-US" sz="1600" dirty="0" err="1"/>
                        <a:t>user_id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22831">
                <a:tc>
                  <a:txBody>
                    <a:bodyPr/>
                    <a:lstStyle/>
                    <a:p>
                      <a:r>
                        <a:rPr lang="en-US" sz="1600" dirty="0"/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22831">
                <a:tc>
                  <a:txBody>
                    <a:bodyPr/>
                    <a:lstStyle/>
                    <a:p>
                      <a:r>
                        <a:rPr lang="en-US" sz="1600" dirty="0"/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22831">
                <a:tc>
                  <a:txBody>
                    <a:bodyPr/>
                    <a:lstStyle/>
                    <a:p>
                      <a:r>
                        <a:rPr lang="en-US" sz="1600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22831">
                <a:tc>
                  <a:txBody>
                    <a:bodyPr/>
                    <a:lstStyle/>
                    <a:p>
                      <a:r>
                        <a:rPr lang="en-US" sz="1600" dirty="0"/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0F220BE8-0C64-56F2-A7E0-D78C0AFCFC84}"/>
              </a:ext>
            </a:extLst>
          </p:cNvPr>
          <p:cNvSpPr txBox="1"/>
          <p:nvPr/>
        </p:nvSpPr>
        <p:spPr>
          <a:xfrm>
            <a:off x="477052" y="1752715"/>
            <a:ext cx="2941831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job, count(*)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payroll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salary &gt; 75000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GROUP BY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job;</a:t>
            </a: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F033BE67-89AE-044D-0F29-52345872F566}"/>
              </a:ext>
            </a:extLst>
          </p:cNvPr>
          <p:cNvGraphicFramePr>
            <a:graphicFrameLocks noGrp="1"/>
          </p:cNvGraphicFramePr>
          <p:nvPr/>
        </p:nvGraphicFramePr>
        <p:xfrm>
          <a:off x="5865708" y="1899073"/>
          <a:ext cx="2065607" cy="67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6025">
                  <a:extLst>
                    <a:ext uri="{9D8B030D-6E8A-4147-A177-3AD203B41FA5}">
                      <a16:colId xmlns:a16="http://schemas.microsoft.com/office/drawing/2014/main" val="2318461879"/>
                    </a:ext>
                  </a:extLst>
                </a:gridCol>
                <a:gridCol w="1169582">
                  <a:extLst>
                    <a:ext uri="{9D8B030D-6E8A-4147-A177-3AD203B41FA5}">
                      <a16:colId xmlns:a16="http://schemas.microsoft.com/office/drawing/2014/main" val="2872446687"/>
                    </a:ext>
                  </a:extLst>
                </a:gridCol>
              </a:tblGrid>
              <a:tr h="312151">
                <a:tc>
                  <a:txBody>
                    <a:bodyPr/>
                    <a:lstStyle/>
                    <a:p>
                      <a:r>
                        <a:rPr lang="en-US" sz="1600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count(*)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3975514"/>
                  </a:ext>
                </a:extLst>
              </a:tr>
              <a:tr h="201324">
                <a:tc>
                  <a:txBody>
                    <a:bodyPr/>
                    <a:lstStyle/>
                    <a:p>
                      <a:r>
                        <a:rPr lang="en-US" sz="1600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8962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8966935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239078-AC6A-C6B7-E3DB-D0EF5E79C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21F30-F950-7841-A290-093DAF4ADEBF}" type="datetime4">
              <a:rPr lang="en-US" smtClean="0"/>
              <a:t>January 17,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397C22-D274-D20B-39F4-A717B86FE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Aggregates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719CB7-F5DF-FF13-18D2-6A39C9521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123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B890AB6-1703-EEB3-4D94-E03517ED8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Coping with Empty Groups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A93CC71-6026-9B6D-A2DD-10058F6B524F}"/>
              </a:ext>
            </a:extLst>
          </p:cNvPr>
          <p:cNvSpPr txBox="1"/>
          <p:nvPr/>
        </p:nvSpPr>
        <p:spPr>
          <a:xfrm>
            <a:off x="-1" y="4533183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payroll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B9BAAC9-93E1-89B7-FCC8-DAE62B438D4F}"/>
              </a:ext>
            </a:extLst>
          </p:cNvPr>
          <p:cNvSpPr txBox="1"/>
          <p:nvPr/>
        </p:nvSpPr>
        <p:spPr>
          <a:xfrm>
            <a:off x="0" y="907312"/>
            <a:ext cx="5865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For each job, how many people earn more than 75000?</a:t>
            </a:r>
          </a:p>
        </p:txBody>
      </p: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A36C7E02-4AAE-DAAE-FE88-F02592A50A27}"/>
              </a:ext>
            </a:extLst>
          </p:cNvPr>
          <p:cNvGraphicFramePr>
            <a:graphicFrameLocks noGrp="1"/>
          </p:cNvGraphicFramePr>
          <p:nvPr/>
        </p:nvGraphicFramePr>
        <p:xfrm>
          <a:off x="0" y="4902516"/>
          <a:ext cx="4162033" cy="167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4796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1098698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978195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1070344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22831">
                <a:tc>
                  <a:txBody>
                    <a:bodyPr/>
                    <a:lstStyle/>
                    <a:p>
                      <a:r>
                        <a:rPr lang="en-US" sz="1600" dirty="0" err="1"/>
                        <a:t>user_id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22831">
                <a:tc>
                  <a:txBody>
                    <a:bodyPr/>
                    <a:lstStyle/>
                    <a:p>
                      <a:r>
                        <a:rPr lang="en-US" sz="1600" dirty="0"/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22831">
                <a:tc>
                  <a:txBody>
                    <a:bodyPr/>
                    <a:lstStyle/>
                    <a:p>
                      <a:r>
                        <a:rPr lang="en-US" sz="1600" dirty="0"/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22831">
                <a:tc>
                  <a:txBody>
                    <a:bodyPr/>
                    <a:lstStyle/>
                    <a:p>
                      <a:r>
                        <a:rPr lang="en-US" sz="1600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22831">
                <a:tc>
                  <a:txBody>
                    <a:bodyPr/>
                    <a:lstStyle/>
                    <a:p>
                      <a:r>
                        <a:rPr lang="en-US" sz="1600" dirty="0"/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0F220BE8-0C64-56F2-A7E0-D78C0AFCFC84}"/>
              </a:ext>
            </a:extLst>
          </p:cNvPr>
          <p:cNvSpPr txBox="1"/>
          <p:nvPr/>
        </p:nvSpPr>
        <p:spPr>
          <a:xfrm>
            <a:off x="477052" y="1752715"/>
            <a:ext cx="2941831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job, count(*)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payroll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salary &gt; 75000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GROUP BY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job;</a:t>
            </a: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F033BE67-89AE-044D-0F29-52345872F566}"/>
              </a:ext>
            </a:extLst>
          </p:cNvPr>
          <p:cNvGraphicFramePr>
            <a:graphicFrameLocks noGrp="1"/>
          </p:cNvGraphicFramePr>
          <p:nvPr/>
        </p:nvGraphicFramePr>
        <p:xfrm>
          <a:off x="5865708" y="1899073"/>
          <a:ext cx="2065607" cy="67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6025">
                  <a:extLst>
                    <a:ext uri="{9D8B030D-6E8A-4147-A177-3AD203B41FA5}">
                      <a16:colId xmlns:a16="http://schemas.microsoft.com/office/drawing/2014/main" val="2318461879"/>
                    </a:ext>
                  </a:extLst>
                </a:gridCol>
                <a:gridCol w="1169582">
                  <a:extLst>
                    <a:ext uri="{9D8B030D-6E8A-4147-A177-3AD203B41FA5}">
                      <a16:colId xmlns:a16="http://schemas.microsoft.com/office/drawing/2014/main" val="2872446687"/>
                    </a:ext>
                  </a:extLst>
                </a:gridCol>
              </a:tblGrid>
              <a:tr h="312151">
                <a:tc>
                  <a:txBody>
                    <a:bodyPr/>
                    <a:lstStyle/>
                    <a:p>
                      <a:r>
                        <a:rPr lang="en-US" sz="1600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count(*)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3975514"/>
                  </a:ext>
                </a:extLst>
              </a:tr>
              <a:tr h="201324">
                <a:tc>
                  <a:txBody>
                    <a:bodyPr/>
                    <a:lstStyle/>
                    <a:p>
                      <a:r>
                        <a:rPr lang="en-US" sz="1600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896263"/>
                  </a:ext>
                </a:extLst>
              </a:tr>
            </a:tbl>
          </a:graphicData>
        </a:graphic>
      </p:graphicFrame>
      <p:sp>
        <p:nvSpPr>
          <p:cNvPr id="6" name="Oval Callout 5">
            <a:extLst>
              <a:ext uri="{FF2B5EF4-FFF2-40B4-BE49-F238E27FC236}">
                <a16:creationId xmlns:a16="http://schemas.microsoft.com/office/drawing/2014/main" id="{AF8C320E-7DC3-8368-857C-5130245B08D8}"/>
              </a:ext>
            </a:extLst>
          </p:cNvPr>
          <p:cNvSpPr/>
          <p:nvPr/>
        </p:nvSpPr>
        <p:spPr>
          <a:xfrm>
            <a:off x="5241372" y="4035744"/>
            <a:ext cx="3690455" cy="2207240"/>
          </a:xfrm>
          <a:prstGeom prst="wedgeEllipseCallout">
            <a:avLst>
              <a:gd name="adj1" fmla="val -76840"/>
              <a:gd name="adj2" fmla="val -59442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400" dirty="0"/>
              <a:t>To include users</a:t>
            </a:r>
            <a:br>
              <a:rPr lang="en-US" sz="2400" dirty="0"/>
            </a:br>
            <a:r>
              <a:rPr lang="en-US" sz="2400" dirty="0"/>
              <a:t>where count(*)=0,</a:t>
            </a:r>
            <a:br>
              <a:rPr lang="en-US" sz="2400" dirty="0"/>
            </a:br>
            <a:r>
              <a:rPr lang="en-US" sz="2400" dirty="0"/>
              <a:t>we will use a</a:t>
            </a:r>
            <a:br>
              <a:rPr lang="en-US" sz="2400" dirty="0"/>
            </a:br>
            <a:r>
              <a:rPr lang="en-US" sz="2400" dirty="0"/>
              <a:t>self-outer-join</a:t>
            </a:r>
          </a:p>
        </p:txBody>
      </p:sp>
    </p:spTree>
    <p:extLst>
      <p:ext uri="{BB962C8B-B14F-4D97-AF65-F5344CB8AC3E}">
        <p14:creationId xmlns:p14="http://schemas.microsoft.com/office/powerpoint/2010/main" val="533857581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239078-AC6A-C6B7-E3DB-D0EF5E79C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8FCAE-01D3-0E48-A337-A44F8F483186}" type="datetime4">
              <a:rPr lang="en-US" smtClean="0"/>
              <a:t>January 17,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397C22-D274-D20B-39F4-A717B86FE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Aggregates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719CB7-F5DF-FF13-18D2-6A39C9521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124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B890AB6-1703-EEB3-4D94-E03517ED8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Coping with Empty Groups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A93CC71-6026-9B6D-A2DD-10058F6B524F}"/>
              </a:ext>
            </a:extLst>
          </p:cNvPr>
          <p:cNvSpPr txBox="1"/>
          <p:nvPr/>
        </p:nvSpPr>
        <p:spPr>
          <a:xfrm>
            <a:off x="-1" y="4533183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payroll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B9BAAC9-93E1-89B7-FCC8-DAE62B438D4F}"/>
              </a:ext>
            </a:extLst>
          </p:cNvPr>
          <p:cNvSpPr txBox="1"/>
          <p:nvPr/>
        </p:nvSpPr>
        <p:spPr>
          <a:xfrm>
            <a:off x="0" y="907312"/>
            <a:ext cx="5865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For each job, how many people earn more than 75000?</a:t>
            </a:r>
          </a:p>
        </p:txBody>
      </p: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A36C7E02-4AAE-DAAE-FE88-F02592A50A27}"/>
              </a:ext>
            </a:extLst>
          </p:cNvPr>
          <p:cNvGraphicFramePr>
            <a:graphicFrameLocks noGrp="1"/>
          </p:cNvGraphicFramePr>
          <p:nvPr/>
        </p:nvGraphicFramePr>
        <p:xfrm>
          <a:off x="0" y="4902516"/>
          <a:ext cx="4162033" cy="167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4796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1098698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978195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1070344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22831">
                <a:tc>
                  <a:txBody>
                    <a:bodyPr/>
                    <a:lstStyle/>
                    <a:p>
                      <a:r>
                        <a:rPr lang="en-US" sz="1600" dirty="0" err="1"/>
                        <a:t>user_id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22831">
                <a:tc>
                  <a:txBody>
                    <a:bodyPr/>
                    <a:lstStyle/>
                    <a:p>
                      <a:r>
                        <a:rPr lang="en-US" sz="1600" dirty="0"/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22831">
                <a:tc>
                  <a:txBody>
                    <a:bodyPr/>
                    <a:lstStyle/>
                    <a:p>
                      <a:r>
                        <a:rPr lang="en-US" sz="1600" dirty="0"/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22831">
                <a:tc>
                  <a:txBody>
                    <a:bodyPr/>
                    <a:lstStyle/>
                    <a:p>
                      <a:r>
                        <a:rPr lang="en-US" sz="1600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22831">
                <a:tc>
                  <a:txBody>
                    <a:bodyPr/>
                    <a:lstStyle/>
                    <a:p>
                      <a:r>
                        <a:rPr lang="en-US" sz="1600" dirty="0"/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0F220BE8-0C64-56F2-A7E0-D78C0AFCFC84}"/>
              </a:ext>
            </a:extLst>
          </p:cNvPr>
          <p:cNvSpPr txBox="1"/>
          <p:nvPr/>
        </p:nvSpPr>
        <p:spPr>
          <a:xfrm>
            <a:off x="41593" y="1307292"/>
            <a:ext cx="5974713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P1.job, count(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DISTINCT P2.user_id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payroll P1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LEFT OUTER JOIN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payroll P2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ON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P1.job = P2.job and P2.salary &gt; 75000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GROUP BY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P1.job;</a:t>
            </a:r>
          </a:p>
        </p:txBody>
      </p:sp>
      <p:sp>
        <p:nvSpPr>
          <p:cNvPr id="6" name="Oval Callout 5">
            <a:extLst>
              <a:ext uri="{FF2B5EF4-FFF2-40B4-BE49-F238E27FC236}">
                <a16:creationId xmlns:a16="http://schemas.microsoft.com/office/drawing/2014/main" id="{9F9A5825-C928-95B6-4EBE-08AAB301C4F4}"/>
              </a:ext>
            </a:extLst>
          </p:cNvPr>
          <p:cNvSpPr/>
          <p:nvPr/>
        </p:nvSpPr>
        <p:spPr>
          <a:xfrm>
            <a:off x="5241372" y="4035744"/>
            <a:ext cx="3690455" cy="2207240"/>
          </a:xfrm>
          <a:prstGeom prst="wedgeEllipseCallout">
            <a:avLst>
              <a:gd name="adj1" fmla="val -76840"/>
              <a:gd name="adj2" fmla="val -59442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400" dirty="0"/>
              <a:t>To include users</a:t>
            </a:r>
            <a:br>
              <a:rPr lang="en-US" sz="2400" dirty="0"/>
            </a:br>
            <a:r>
              <a:rPr lang="en-US" sz="2400" dirty="0"/>
              <a:t>where count(*)=0,</a:t>
            </a:r>
            <a:br>
              <a:rPr lang="en-US" sz="2400" dirty="0"/>
            </a:br>
            <a:r>
              <a:rPr lang="en-US" sz="2400" dirty="0"/>
              <a:t>we will use a</a:t>
            </a:r>
            <a:br>
              <a:rPr lang="en-US" sz="2400" dirty="0"/>
            </a:br>
            <a:r>
              <a:rPr lang="en-US" sz="2400" dirty="0"/>
              <a:t>self-outer-join</a:t>
            </a:r>
          </a:p>
        </p:txBody>
      </p:sp>
    </p:spTree>
    <p:extLst>
      <p:ext uri="{BB962C8B-B14F-4D97-AF65-F5344CB8AC3E}">
        <p14:creationId xmlns:p14="http://schemas.microsoft.com/office/powerpoint/2010/main" val="3574886578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239078-AC6A-C6B7-E3DB-D0EF5E79C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0EB7F-6FC4-3C4A-AD55-6482EBA3F384}" type="datetime4">
              <a:rPr lang="en-US" smtClean="0"/>
              <a:t>January 17,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397C22-D274-D20B-39F4-A717B86FE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Aggregates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719CB7-F5DF-FF13-18D2-6A39C9521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125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B890AB6-1703-EEB3-4D94-E03517ED8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Coping with Empty Groups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A93CC71-6026-9B6D-A2DD-10058F6B524F}"/>
              </a:ext>
            </a:extLst>
          </p:cNvPr>
          <p:cNvSpPr txBox="1"/>
          <p:nvPr/>
        </p:nvSpPr>
        <p:spPr>
          <a:xfrm>
            <a:off x="-1" y="4533183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payroll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B9BAAC9-93E1-89B7-FCC8-DAE62B438D4F}"/>
              </a:ext>
            </a:extLst>
          </p:cNvPr>
          <p:cNvSpPr txBox="1"/>
          <p:nvPr/>
        </p:nvSpPr>
        <p:spPr>
          <a:xfrm>
            <a:off x="0" y="907312"/>
            <a:ext cx="5865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For each job, how many people earn more than 75000?</a:t>
            </a:r>
          </a:p>
        </p:txBody>
      </p: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A36C7E02-4AAE-DAAE-FE88-F02592A50A27}"/>
              </a:ext>
            </a:extLst>
          </p:cNvPr>
          <p:cNvGraphicFramePr>
            <a:graphicFrameLocks noGrp="1"/>
          </p:cNvGraphicFramePr>
          <p:nvPr/>
        </p:nvGraphicFramePr>
        <p:xfrm>
          <a:off x="0" y="4902516"/>
          <a:ext cx="4162033" cy="167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4796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1098698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978195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1070344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22831">
                <a:tc>
                  <a:txBody>
                    <a:bodyPr/>
                    <a:lstStyle/>
                    <a:p>
                      <a:r>
                        <a:rPr lang="en-US" sz="1600" dirty="0" err="1"/>
                        <a:t>user_id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22831">
                <a:tc>
                  <a:txBody>
                    <a:bodyPr/>
                    <a:lstStyle/>
                    <a:p>
                      <a:r>
                        <a:rPr lang="en-US" sz="1600" dirty="0"/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22831">
                <a:tc>
                  <a:txBody>
                    <a:bodyPr/>
                    <a:lstStyle/>
                    <a:p>
                      <a:r>
                        <a:rPr lang="en-US" sz="1600" dirty="0"/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22831">
                <a:tc>
                  <a:txBody>
                    <a:bodyPr/>
                    <a:lstStyle/>
                    <a:p>
                      <a:r>
                        <a:rPr lang="en-US" sz="1600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22831">
                <a:tc>
                  <a:txBody>
                    <a:bodyPr/>
                    <a:lstStyle/>
                    <a:p>
                      <a:r>
                        <a:rPr lang="en-US" sz="1600" dirty="0"/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0F220BE8-0C64-56F2-A7E0-D78C0AFCFC84}"/>
              </a:ext>
            </a:extLst>
          </p:cNvPr>
          <p:cNvSpPr txBox="1"/>
          <p:nvPr/>
        </p:nvSpPr>
        <p:spPr>
          <a:xfrm>
            <a:off x="41593" y="1307292"/>
            <a:ext cx="5974713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P1.job, count(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DISTINCT P2.user_id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payroll P1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LEFT OUTER JOIN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payroll P2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ON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P1.job = P2.job and P2.salary &gt; 75000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GROUP BY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P1.job;</a:t>
            </a:r>
          </a:p>
        </p:txBody>
      </p:sp>
      <p:sp>
        <p:nvSpPr>
          <p:cNvPr id="17" name="Oval Callout 16">
            <a:extLst>
              <a:ext uri="{FF2B5EF4-FFF2-40B4-BE49-F238E27FC236}">
                <a16:creationId xmlns:a16="http://schemas.microsoft.com/office/drawing/2014/main" id="{F0E49A71-F3D4-A92C-C282-567E7D8FB25D}"/>
              </a:ext>
            </a:extLst>
          </p:cNvPr>
          <p:cNvSpPr/>
          <p:nvPr/>
        </p:nvSpPr>
        <p:spPr>
          <a:xfrm>
            <a:off x="6151554" y="979710"/>
            <a:ext cx="2730197" cy="519351"/>
          </a:xfrm>
          <a:prstGeom prst="wedgeEllipseCallout">
            <a:avLst>
              <a:gd name="adj1" fmla="val -88392"/>
              <a:gd name="adj2" fmla="val 2935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What goes here?</a:t>
            </a:r>
          </a:p>
        </p:txBody>
      </p:sp>
    </p:spTree>
    <p:extLst>
      <p:ext uri="{BB962C8B-B14F-4D97-AF65-F5344CB8AC3E}">
        <p14:creationId xmlns:p14="http://schemas.microsoft.com/office/powerpoint/2010/main" val="3250981741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239078-AC6A-C6B7-E3DB-D0EF5E79C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21C5E-282D-D342-973E-097B4E5C1244}" type="datetime4">
              <a:rPr lang="en-US" smtClean="0"/>
              <a:t>January 17,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397C22-D274-D20B-39F4-A717B86FE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Aggregates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719CB7-F5DF-FF13-18D2-6A39C9521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126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B890AB6-1703-EEB3-4D94-E03517ED8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Coping with Empty Groups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A93CC71-6026-9B6D-A2DD-10058F6B524F}"/>
              </a:ext>
            </a:extLst>
          </p:cNvPr>
          <p:cNvSpPr txBox="1"/>
          <p:nvPr/>
        </p:nvSpPr>
        <p:spPr>
          <a:xfrm>
            <a:off x="-1" y="4533183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payroll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B9BAAC9-93E1-89B7-FCC8-DAE62B438D4F}"/>
              </a:ext>
            </a:extLst>
          </p:cNvPr>
          <p:cNvSpPr txBox="1"/>
          <p:nvPr/>
        </p:nvSpPr>
        <p:spPr>
          <a:xfrm>
            <a:off x="0" y="907312"/>
            <a:ext cx="5865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For each job, how many people earn more than 75000?</a:t>
            </a:r>
          </a:p>
        </p:txBody>
      </p: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A36C7E02-4AAE-DAAE-FE88-F02592A50A27}"/>
              </a:ext>
            </a:extLst>
          </p:cNvPr>
          <p:cNvGraphicFramePr>
            <a:graphicFrameLocks noGrp="1"/>
          </p:cNvGraphicFramePr>
          <p:nvPr/>
        </p:nvGraphicFramePr>
        <p:xfrm>
          <a:off x="0" y="4902516"/>
          <a:ext cx="4162033" cy="167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4796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1098698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978195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1070344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22831">
                <a:tc>
                  <a:txBody>
                    <a:bodyPr/>
                    <a:lstStyle/>
                    <a:p>
                      <a:r>
                        <a:rPr lang="en-US" sz="1600" dirty="0" err="1"/>
                        <a:t>user_id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22831">
                <a:tc>
                  <a:txBody>
                    <a:bodyPr/>
                    <a:lstStyle/>
                    <a:p>
                      <a:r>
                        <a:rPr lang="en-US" sz="1600" dirty="0"/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22831">
                <a:tc>
                  <a:txBody>
                    <a:bodyPr/>
                    <a:lstStyle/>
                    <a:p>
                      <a:r>
                        <a:rPr lang="en-US" sz="1600" dirty="0"/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22831">
                <a:tc>
                  <a:txBody>
                    <a:bodyPr/>
                    <a:lstStyle/>
                    <a:p>
                      <a:r>
                        <a:rPr lang="en-US" sz="1600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22831">
                <a:tc>
                  <a:txBody>
                    <a:bodyPr/>
                    <a:lstStyle/>
                    <a:p>
                      <a:r>
                        <a:rPr lang="en-US" sz="1600" dirty="0"/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0F220BE8-0C64-56F2-A7E0-D78C0AFCFC84}"/>
              </a:ext>
            </a:extLst>
          </p:cNvPr>
          <p:cNvSpPr txBox="1"/>
          <p:nvPr/>
        </p:nvSpPr>
        <p:spPr>
          <a:xfrm>
            <a:off x="41593" y="1307292"/>
            <a:ext cx="5974713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P1.job, count(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DISTINCT P2.user_id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payroll P1 </a:t>
            </a:r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LEFT OUTER JOIN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payroll P2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P1.job = P2.job and P2.salary &gt; 75000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GROUP BY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P1.job;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ABFC265-3B89-7CE6-C62E-1C4DE1930DDD}"/>
              </a:ext>
            </a:extLst>
          </p:cNvPr>
          <p:cNvSpPr txBox="1"/>
          <p:nvPr/>
        </p:nvSpPr>
        <p:spPr>
          <a:xfrm>
            <a:off x="5158291" y="4943273"/>
            <a:ext cx="348044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 want to include </a:t>
            </a:r>
            <a:r>
              <a:rPr lang="en-US" i="1" u="sng" dirty="0"/>
              <a:t>all</a:t>
            </a:r>
            <a:r>
              <a:rPr lang="en-US" dirty="0"/>
              <a:t> jobs, </a:t>
            </a:r>
            <a:br>
              <a:rPr lang="en-US" dirty="0"/>
            </a:br>
            <a:r>
              <a:rPr lang="en-US" dirty="0"/>
              <a:t>even when the count is 0.</a:t>
            </a:r>
          </a:p>
          <a:p>
            <a:r>
              <a:rPr lang="en-US" dirty="0"/>
              <a:t>Need an outer join with the jobs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E5589F9-E5EE-2034-BE1E-742C979EF2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5351441"/>
              </p:ext>
            </p:extLst>
          </p:nvPr>
        </p:nvGraphicFramePr>
        <p:xfrm>
          <a:off x="240065" y="2612943"/>
          <a:ext cx="7756998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5680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1000004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890324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974198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  <a:gridCol w="974198">
                  <a:extLst>
                    <a:ext uri="{9D8B030D-6E8A-4147-A177-3AD203B41FA5}">
                      <a16:colId xmlns:a16="http://schemas.microsoft.com/office/drawing/2014/main" val="169847606"/>
                    </a:ext>
                  </a:extLst>
                </a:gridCol>
                <a:gridCol w="974198">
                  <a:extLst>
                    <a:ext uri="{9D8B030D-6E8A-4147-A177-3AD203B41FA5}">
                      <a16:colId xmlns:a16="http://schemas.microsoft.com/office/drawing/2014/main" val="2054976472"/>
                    </a:ext>
                  </a:extLst>
                </a:gridCol>
                <a:gridCol w="974198">
                  <a:extLst>
                    <a:ext uri="{9D8B030D-6E8A-4147-A177-3AD203B41FA5}">
                      <a16:colId xmlns:a16="http://schemas.microsoft.com/office/drawing/2014/main" val="2740187899"/>
                    </a:ext>
                  </a:extLst>
                </a:gridCol>
                <a:gridCol w="974198">
                  <a:extLst>
                    <a:ext uri="{9D8B030D-6E8A-4147-A177-3AD203B41FA5}">
                      <a16:colId xmlns:a16="http://schemas.microsoft.com/office/drawing/2014/main" val="3467236407"/>
                    </a:ext>
                  </a:extLst>
                </a:gridCol>
              </a:tblGrid>
              <a:tr h="243049">
                <a:tc>
                  <a:txBody>
                    <a:bodyPr/>
                    <a:lstStyle/>
                    <a:p>
                      <a:r>
                        <a:rPr lang="en-US" sz="1200" dirty="0"/>
                        <a:t>P1.user_id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P1.name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P1.job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P1.salary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P2.user_id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P2.name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P2.job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P2.salary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243049">
                <a:tc>
                  <a:txBody>
                    <a:bodyPr/>
                    <a:lstStyle/>
                    <a:p>
                      <a:r>
                        <a:rPr lang="en-US" sz="1200" dirty="0"/>
                        <a:t>123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Jack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TA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50000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NULL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NULL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NULL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NULL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243049">
                <a:tc>
                  <a:txBody>
                    <a:bodyPr/>
                    <a:lstStyle/>
                    <a:p>
                      <a:r>
                        <a:rPr lang="en-US" sz="1200" dirty="0"/>
                        <a:t>345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Allison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TA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60000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NULL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NULL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NULL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NULL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243049">
                <a:tc>
                  <a:txBody>
                    <a:bodyPr/>
                    <a:lstStyle/>
                    <a:p>
                      <a:r>
                        <a:rPr lang="en-US" sz="1200" dirty="0"/>
                        <a:t>567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Magda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Prof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90000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567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Magda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Prof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90000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243049">
                <a:tc>
                  <a:txBody>
                    <a:bodyPr/>
                    <a:lstStyle/>
                    <a:p>
                      <a:r>
                        <a:rPr lang="en-US" sz="1200" dirty="0"/>
                        <a:t>789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Dan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Prof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100000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567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Magda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Prof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90000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  <a:tr h="243049">
                <a:tc>
                  <a:txBody>
                    <a:bodyPr/>
                    <a:lstStyle/>
                    <a:p>
                      <a:r>
                        <a:rPr lang="en-US" sz="1200" dirty="0"/>
                        <a:t>567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Magda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Prof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90000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789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Dan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Prof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100000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59806793"/>
                  </a:ext>
                </a:extLst>
              </a:tr>
              <a:tr h="243049">
                <a:tc>
                  <a:txBody>
                    <a:bodyPr/>
                    <a:lstStyle/>
                    <a:p>
                      <a:r>
                        <a:rPr lang="en-US" sz="1200" dirty="0"/>
                        <a:t>789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Dan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Prof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100000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789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Dan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Prof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100000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02216116"/>
                  </a:ext>
                </a:extLst>
              </a:tr>
            </a:tbl>
          </a:graphicData>
        </a:graphic>
      </p:graphicFrame>
      <p:sp>
        <p:nvSpPr>
          <p:cNvPr id="15" name="Oval Callout 14">
            <a:extLst>
              <a:ext uri="{FF2B5EF4-FFF2-40B4-BE49-F238E27FC236}">
                <a16:creationId xmlns:a16="http://schemas.microsoft.com/office/drawing/2014/main" id="{F76B8ED9-AAB0-6332-85C4-02541F3CF6E6}"/>
              </a:ext>
            </a:extLst>
          </p:cNvPr>
          <p:cNvSpPr/>
          <p:nvPr/>
        </p:nvSpPr>
        <p:spPr>
          <a:xfrm>
            <a:off x="6251161" y="1888547"/>
            <a:ext cx="2387570" cy="519351"/>
          </a:xfrm>
          <a:prstGeom prst="wedgeEllipseCallout">
            <a:avLst>
              <a:gd name="adj1" fmla="val -25583"/>
              <a:gd name="adj2" fmla="val 85702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Left Outer Join</a:t>
            </a:r>
          </a:p>
        </p:txBody>
      </p:sp>
    </p:spTree>
    <p:extLst>
      <p:ext uri="{BB962C8B-B14F-4D97-AF65-F5344CB8AC3E}">
        <p14:creationId xmlns:p14="http://schemas.microsoft.com/office/powerpoint/2010/main" val="899305571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239078-AC6A-C6B7-E3DB-D0EF5E79C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F5F00-2E1E-6A42-866B-78A8E94D4144}" type="datetime4">
              <a:rPr lang="en-US" smtClean="0"/>
              <a:t>January 17,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397C22-D274-D20B-39F4-A717B86FE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Aggregates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719CB7-F5DF-FF13-18D2-6A39C9521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127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B890AB6-1703-EEB3-4D94-E03517ED8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Coping with Empty Groups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A93CC71-6026-9B6D-A2DD-10058F6B524F}"/>
              </a:ext>
            </a:extLst>
          </p:cNvPr>
          <p:cNvSpPr txBox="1"/>
          <p:nvPr/>
        </p:nvSpPr>
        <p:spPr>
          <a:xfrm>
            <a:off x="-1" y="4533183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payroll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B9BAAC9-93E1-89B7-FCC8-DAE62B438D4F}"/>
              </a:ext>
            </a:extLst>
          </p:cNvPr>
          <p:cNvSpPr txBox="1"/>
          <p:nvPr/>
        </p:nvSpPr>
        <p:spPr>
          <a:xfrm>
            <a:off x="0" y="907312"/>
            <a:ext cx="5865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For each job, how many people earn more than 75000?</a:t>
            </a:r>
          </a:p>
        </p:txBody>
      </p: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A36C7E02-4AAE-DAAE-FE88-F02592A50A27}"/>
              </a:ext>
            </a:extLst>
          </p:cNvPr>
          <p:cNvGraphicFramePr>
            <a:graphicFrameLocks noGrp="1"/>
          </p:cNvGraphicFramePr>
          <p:nvPr/>
        </p:nvGraphicFramePr>
        <p:xfrm>
          <a:off x="0" y="4902516"/>
          <a:ext cx="4162033" cy="167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4796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1098698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978195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1070344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22831">
                <a:tc>
                  <a:txBody>
                    <a:bodyPr/>
                    <a:lstStyle/>
                    <a:p>
                      <a:r>
                        <a:rPr lang="en-US" sz="1600" dirty="0" err="1"/>
                        <a:t>user_id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22831">
                <a:tc>
                  <a:txBody>
                    <a:bodyPr/>
                    <a:lstStyle/>
                    <a:p>
                      <a:r>
                        <a:rPr lang="en-US" sz="1600" dirty="0"/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22831">
                <a:tc>
                  <a:txBody>
                    <a:bodyPr/>
                    <a:lstStyle/>
                    <a:p>
                      <a:r>
                        <a:rPr lang="en-US" sz="1600" dirty="0"/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22831">
                <a:tc>
                  <a:txBody>
                    <a:bodyPr/>
                    <a:lstStyle/>
                    <a:p>
                      <a:r>
                        <a:rPr lang="en-US" sz="1600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22831">
                <a:tc>
                  <a:txBody>
                    <a:bodyPr/>
                    <a:lstStyle/>
                    <a:p>
                      <a:r>
                        <a:rPr lang="en-US" sz="1600" dirty="0"/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0F220BE8-0C64-56F2-A7E0-D78C0AFCFC84}"/>
              </a:ext>
            </a:extLst>
          </p:cNvPr>
          <p:cNvSpPr txBox="1"/>
          <p:nvPr/>
        </p:nvSpPr>
        <p:spPr>
          <a:xfrm>
            <a:off x="41593" y="1307292"/>
            <a:ext cx="5974713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P1.job, count(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DISTINCT P2.user_id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payroll P1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LEFT OUTER JOIN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payroll P2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ON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P1.job = P2.job and P2.salary &gt; 75000</a:t>
            </a:r>
          </a:p>
          <a:p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GROUP BY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P1.job;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ABFC265-3B89-7CE6-C62E-1C4DE1930DDD}"/>
              </a:ext>
            </a:extLst>
          </p:cNvPr>
          <p:cNvSpPr txBox="1"/>
          <p:nvPr/>
        </p:nvSpPr>
        <p:spPr>
          <a:xfrm>
            <a:off x="5158291" y="4943273"/>
            <a:ext cx="348044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 want to include </a:t>
            </a:r>
            <a:r>
              <a:rPr lang="en-US" i="1" u="sng" dirty="0"/>
              <a:t>all</a:t>
            </a:r>
            <a:r>
              <a:rPr lang="en-US" dirty="0"/>
              <a:t> jobs, </a:t>
            </a:r>
            <a:br>
              <a:rPr lang="en-US" dirty="0"/>
            </a:br>
            <a:r>
              <a:rPr lang="en-US" dirty="0"/>
              <a:t>even when the count is 0.</a:t>
            </a:r>
          </a:p>
          <a:p>
            <a:r>
              <a:rPr lang="en-US" dirty="0"/>
              <a:t>Need an outer join with the jobs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E5589F9-E5EE-2034-BE1E-742C979EF2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5511829"/>
              </p:ext>
            </p:extLst>
          </p:nvPr>
        </p:nvGraphicFramePr>
        <p:xfrm>
          <a:off x="240065" y="2612943"/>
          <a:ext cx="7756998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5680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1000004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890324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974198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  <a:gridCol w="974198">
                  <a:extLst>
                    <a:ext uri="{9D8B030D-6E8A-4147-A177-3AD203B41FA5}">
                      <a16:colId xmlns:a16="http://schemas.microsoft.com/office/drawing/2014/main" val="169847606"/>
                    </a:ext>
                  </a:extLst>
                </a:gridCol>
                <a:gridCol w="974198">
                  <a:extLst>
                    <a:ext uri="{9D8B030D-6E8A-4147-A177-3AD203B41FA5}">
                      <a16:colId xmlns:a16="http://schemas.microsoft.com/office/drawing/2014/main" val="2054976472"/>
                    </a:ext>
                  </a:extLst>
                </a:gridCol>
                <a:gridCol w="974198">
                  <a:extLst>
                    <a:ext uri="{9D8B030D-6E8A-4147-A177-3AD203B41FA5}">
                      <a16:colId xmlns:a16="http://schemas.microsoft.com/office/drawing/2014/main" val="2740187899"/>
                    </a:ext>
                  </a:extLst>
                </a:gridCol>
                <a:gridCol w="974198">
                  <a:extLst>
                    <a:ext uri="{9D8B030D-6E8A-4147-A177-3AD203B41FA5}">
                      <a16:colId xmlns:a16="http://schemas.microsoft.com/office/drawing/2014/main" val="3467236407"/>
                    </a:ext>
                  </a:extLst>
                </a:gridCol>
              </a:tblGrid>
              <a:tr h="243049">
                <a:tc>
                  <a:txBody>
                    <a:bodyPr/>
                    <a:lstStyle/>
                    <a:p>
                      <a:r>
                        <a:rPr lang="en-US" sz="1200" dirty="0"/>
                        <a:t>P1.user_id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P1.name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P1.job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P1.salary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P2.user_id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P2.name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P2.job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P2.salary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243049">
                <a:tc>
                  <a:txBody>
                    <a:bodyPr/>
                    <a:lstStyle/>
                    <a:p>
                      <a:r>
                        <a:rPr lang="en-US" sz="1200" dirty="0"/>
                        <a:t>123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Jack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TA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50000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NULL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NULL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NULL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NULL</a:t>
                      </a:r>
                      <a:endParaRPr 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243049">
                <a:tc>
                  <a:txBody>
                    <a:bodyPr/>
                    <a:lstStyle/>
                    <a:p>
                      <a:r>
                        <a:rPr lang="en-US" sz="1200" dirty="0"/>
                        <a:t>345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Allison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TA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60000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NULL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NULL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NULL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NULL</a:t>
                      </a:r>
                      <a:endParaRPr 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243049">
                <a:tc>
                  <a:txBody>
                    <a:bodyPr/>
                    <a:lstStyle/>
                    <a:p>
                      <a:r>
                        <a:rPr lang="en-US" sz="1200" dirty="0"/>
                        <a:t>567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Magda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Prof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90000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567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Magda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Prof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90000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243049">
                <a:tc>
                  <a:txBody>
                    <a:bodyPr/>
                    <a:lstStyle/>
                    <a:p>
                      <a:r>
                        <a:rPr lang="en-US" sz="1200" dirty="0"/>
                        <a:t>789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Dan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Prof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100000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567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Magda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Prof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90000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  <a:tr h="243049">
                <a:tc>
                  <a:txBody>
                    <a:bodyPr/>
                    <a:lstStyle/>
                    <a:p>
                      <a:r>
                        <a:rPr lang="en-US" sz="1200" dirty="0"/>
                        <a:t>567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Magda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Prof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90000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789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Dan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Prof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100000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59806793"/>
                  </a:ext>
                </a:extLst>
              </a:tr>
              <a:tr h="243049">
                <a:tc>
                  <a:txBody>
                    <a:bodyPr/>
                    <a:lstStyle/>
                    <a:p>
                      <a:r>
                        <a:rPr lang="en-US" sz="1200" dirty="0"/>
                        <a:t>789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Dan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Prof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100000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789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Dan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Prof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100000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02216116"/>
                  </a:ext>
                </a:extLst>
              </a:tr>
            </a:tbl>
          </a:graphicData>
        </a:graphic>
      </p:graphicFrame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7C7324DE-25D9-880C-A46A-B1F359CC73B7}"/>
              </a:ext>
            </a:extLst>
          </p:cNvPr>
          <p:cNvSpPr/>
          <p:nvPr/>
        </p:nvSpPr>
        <p:spPr>
          <a:xfrm>
            <a:off x="177206" y="2857660"/>
            <a:ext cx="7790121" cy="571339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312D7A4-D82E-0203-E82C-49F07729B067}"/>
              </a:ext>
            </a:extLst>
          </p:cNvPr>
          <p:cNvSpPr/>
          <p:nvPr/>
        </p:nvSpPr>
        <p:spPr>
          <a:xfrm>
            <a:off x="176271" y="3449534"/>
            <a:ext cx="7790121" cy="108364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Callout 8">
            <a:extLst>
              <a:ext uri="{FF2B5EF4-FFF2-40B4-BE49-F238E27FC236}">
                <a16:creationId xmlns:a16="http://schemas.microsoft.com/office/drawing/2014/main" id="{E0A8DEE7-32B3-BA26-9616-9D2D597B7A4E}"/>
              </a:ext>
            </a:extLst>
          </p:cNvPr>
          <p:cNvSpPr/>
          <p:nvPr/>
        </p:nvSpPr>
        <p:spPr>
          <a:xfrm>
            <a:off x="6016306" y="1545934"/>
            <a:ext cx="2694131" cy="519351"/>
          </a:xfrm>
          <a:prstGeom prst="wedgeEllipseCallout">
            <a:avLst>
              <a:gd name="adj1" fmla="val -1497"/>
              <a:gd name="adj2" fmla="val 13483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Group by P1.job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66D9E535-0A82-68DD-63E6-589894A0BD98}"/>
              </a:ext>
            </a:extLst>
          </p:cNvPr>
          <p:cNvSpPr/>
          <p:nvPr/>
        </p:nvSpPr>
        <p:spPr>
          <a:xfrm>
            <a:off x="2167411" y="3476942"/>
            <a:ext cx="688294" cy="985728"/>
          </a:xfrm>
          <a:prstGeom prst="roundRect">
            <a:avLst/>
          </a:prstGeom>
          <a:noFill/>
          <a:ln w="38100"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CA7BF4E0-0283-DE2C-1631-2511F03F41BA}"/>
              </a:ext>
            </a:extLst>
          </p:cNvPr>
          <p:cNvSpPr/>
          <p:nvPr/>
        </p:nvSpPr>
        <p:spPr>
          <a:xfrm>
            <a:off x="2180525" y="2941983"/>
            <a:ext cx="688294" cy="435012"/>
          </a:xfrm>
          <a:prstGeom prst="roundRect">
            <a:avLst/>
          </a:prstGeom>
          <a:noFill/>
          <a:ln w="38100"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789217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239078-AC6A-C6B7-E3DB-D0EF5E79C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0696F-267A-C446-844A-D8965A00EEFB}" type="datetime4">
              <a:rPr lang="en-US" smtClean="0"/>
              <a:t>January 17,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397C22-D274-D20B-39F4-A717B86FE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Aggregates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719CB7-F5DF-FF13-18D2-6A39C9521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128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B890AB6-1703-EEB3-4D94-E03517ED8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Coping with Empty Groups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A93CC71-6026-9B6D-A2DD-10058F6B524F}"/>
              </a:ext>
            </a:extLst>
          </p:cNvPr>
          <p:cNvSpPr txBox="1"/>
          <p:nvPr/>
        </p:nvSpPr>
        <p:spPr>
          <a:xfrm>
            <a:off x="-1" y="4533183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payroll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B9BAAC9-93E1-89B7-FCC8-DAE62B438D4F}"/>
              </a:ext>
            </a:extLst>
          </p:cNvPr>
          <p:cNvSpPr txBox="1"/>
          <p:nvPr/>
        </p:nvSpPr>
        <p:spPr>
          <a:xfrm>
            <a:off x="0" y="907312"/>
            <a:ext cx="5865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For each job, how many people earn more than 75000?</a:t>
            </a:r>
          </a:p>
        </p:txBody>
      </p: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A36C7E02-4AAE-DAAE-FE88-F02592A50A27}"/>
              </a:ext>
            </a:extLst>
          </p:cNvPr>
          <p:cNvGraphicFramePr>
            <a:graphicFrameLocks noGrp="1"/>
          </p:cNvGraphicFramePr>
          <p:nvPr/>
        </p:nvGraphicFramePr>
        <p:xfrm>
          <a:off x="0" y="4902516"/>
          <a:ext cx="4162033" cy="167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4796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1098698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978195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1070344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22831">
                <a:tc>
                  <a:txBody>
                    <a:bodyPr/>
                    <a:lstStyle/>
                    <a:p>
                      <a:r>
                        <a:rPr lang="en-US" sz="1600" dirty="0" err="1"/>
                        <a:t>user_id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22831">
                <a:tc>
                  <a:txBody>
                    <a:bodyPr/>
                    <a:lstStyle/>
                    <a:p>
                      <a:r>
                        <a:rPr lang="en-US" sz="1600" dirty="0"/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22831">
                <a:tc>
                  <a:txBody>
                    <a:bodyPr/>
                    <a:lstStyle/>
                    <a:p>
                      <a:r>
                        <a:rPr lang="en-US" sz="1600" dirty="0"/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22831">
                <a:tc>
                  <a:txBody>
                    <a:bodyPr/>
                    <a:lstStyle/>
                    <a:p>
                      <a:r>
                        <a:rPr lang="en-US" sz="1600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22831">
                <a:tc>
                  <a:txBody>
                    <a:bodyPr/>
                    <a:lstStyle/>
                    <a:p>
                      <a:r>
                        <a:rPr lang="en-US" sz="1600" dirty="0"/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0F220BE8-0C64-56F2-A7E0-D78C0AFCFC84}"/>
              </a:ext>
            </a:extLst>
          </p:cNvPr>
          <p:cNvSpPr txBox="1"/>
          <p:nvPr/>
        </p:nvSpPr>
        <p:spPr>
          <a:xfrm>
            <a:off x="41593" y="1307292"/>
            <a:ext cx="5974713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P1.job, count(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DISTIN</a:t>
            </a:r>
            <a:r>
              <a:rPr lang="en-US" dirty="0">
                <a:solidFill>
                  <a:srgbClr val="FF0000"/>
                </a:solidFill>
                <a:highlight>
                  <a:srgbClr val="FF00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CT P2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.user_id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payroll P1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LEFT OUTER JOIN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payroll P2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ON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P1.job = P2.job and P2.salary &gt; 75000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GROUP BY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P1.job;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ABFC265-3B89-7CE6-C62E-1C4DE1930DDD}"/>
              </a:ext>
            </a:extLst>
          </p:cNvPr>
          <p:cNvSpPr txBox="1"/>
          <p:nvPr/>
        </p:nvSpPr>
        <p:spPr>
          <a:xfrm>
            <a:off x="5158291" y="4943273"/>
            <a:ext cx="348044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 want to include </a:t>
            </a:r>
            <a:r>
              <a:rPr lang="en-US" i="1" u="sng" dirty="0"/>
              <a:t>all</a:t>
            </a:r>
            <a:r>
              <a:rPr lang="en-US" dirty="0"/>
              <a:t> jobs, </a:t>
            </a:r>
            <a:br>
              <a:rPr lang="en-US" dirty="0"/>
            </a:br>
            <a:r>
              <a:rPr lang="en-US" dirty="0"/>
              <a:t>even when the count is 0.</a:t>
            </a:r>
          </a:p>
          <a:p>
            <a:r>
              <a:rPr lang="en-US" dirty="0"/>
              <a:t>Need an outer join with the jobs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E5589F9-E5EE-2034-BE1E-742C979EF2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191137"/>
              </p:ext>
            </p:extLst>
          </p:nvPr>
        </p:nvGraphicFramePr>
        <p:xfrm>
          <a:off x="240065" y="2612943"/>
          <a:ext cx="7756998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5680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1000004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890324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974198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  <a:gridCol w="974198">
                  <a:extLst>
                    <a:ext uri="{9D8B030D-6E8A-4147-A177-3AD203B41FA5}">
                      <a16:colId xmlns:a16="http://schemas.microsoft.com/office/drawing/2014/main" val="169847606"/>
                    </a:ext>
                  </a:extLst>
                </a:gridCol>
                <a:gridCol w="974198">
                  <a:extLst>
                    <a:ext uri="{9D8B030D-6E8A-4147-A177-3AD203B41FA5}">
                      <a16:colId xmlns:a16="http://schemas.microsoft.com/office/drawing/2014/main" val="2054976472"/>
                    </a:ext>
                  </a:extLst>
                </a:gridCol>
                <a:gridCol w="974198">
                  <a:extLst>
                    <a:ext uri="{9D8B030D-6E8A-4147-A177-3AD203B41FA5}">
                      <a16:colId xmlns:a16="http://schemas.microsoft.com/office/drawing/2014/main" val="2740187899"/>
                    </a:ext>
                  </a:extLst>
                </a:gridCol>
                <a:gridCol w="974198">
                  <a:extLst>
                    <a:ext uri="{9D8B030D-6E8A-4147-A177-3AD203B41FA5}">
                      <a16:colId xmlns:a16="http://schemas.microsoft.com/office/drawing/2014/main" val="3467236407"/>
                    </a:ext>
                  </a:extLst>
                </a:gridCol>
              </a:tblGrid>
              <a:tr h="243049">
                <a:tc>
                  <a:txBody>
                    <a:bodyPr/>
                    <a:lstStyle/>
                    <a:p>
                      <a:r>
                        <a:rPr lang="en-US" sz="1200" dirty="0"/>
                        <a:t>P1.user_id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P1.name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P1.job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P1.salary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P2.user_id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P2.name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P2.job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P2.salary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243049">
                <a:tc>
                  <a:txBody>
                    <a:bodyPr/>
                    <a:lstStyle/>
                    <a:p>
                      <a:r>
                        <a:rPr lang="en-US" sz="1200" dirty="0"/>
                        <a:t>123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Jack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TA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50000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NULL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NULL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NULL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NULL</a:t>
                      </a:r>
                      <a:endParaRPr 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243049">
                <a:tc>
                  <a:txBody>
                    <a:bodyPr/>
                    <a:lstStyle/>
                    <a:p>
                      <a:r>
                        <a:rPr lang="en-US" sz="1200" dirty="0"/>
                        <a:t>345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Allison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TA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60000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NULL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NULL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NULL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NULL</a:t>
                      </a:r>
                      <a:endParaRPr 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243049">
                <a:tc>
                  <a:txBody>
                    <a:bodyPr/>
                    <a:lstStyle/>
                    <a:p>
                      <a:r>
                        <a:rPr lang="en-US" sz="1200" dirty="0"/>
                        <a:t>567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Magda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Prof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90000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567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Magda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Prof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90000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243049">
                <a:tc>
                  <a:txBody>
                    <a:bodyPr/>
                    <a:lstStyle/>
                    <a:p>
                      <a:r>
                        <a:rPr lang="en-US" sz="1200" dirty="0"/>
                        <a:t>789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Dan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Prof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100000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567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Magda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Prof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90000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  <a:tr h="243049">
                <a:tc>
                  <a:txBody>
                    <a:bodyPr/>
                    <a:lstStyle/>
                    <a:p>
                      <a:r>
                        <a:rPr lang="en-US" sz="1200" dirty="0"/>
                        <a:t>567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Magda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Prof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90000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789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Dan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Prof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100000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59806793"/>
                  </a:ext>
                </a:extLst>
              </a:tr>
              <a:tr h="243049">
                <a:tc>
                  <a:txBody>
                    <a:bodyPr/>
                    <a:lstStyle/>
                    <a:p>
                      <a:r>
                        <a:rPr lang="en-US" sz="1200" dirty="0"/>
                        <a:t>789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Dan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Prof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100000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789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Dan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Prof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100000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02216116"/>
                  </a:ext>
                </a:extLst>
              </a:tr>
            </a:tbl>
          </a:graphicData>
        </a:graphic>
      </p:graphicFrame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7C7324DE-25D9-880C-A46A-B1F359CC73B7}"/>
              </a:ext>
            </a:extLst>
          </p:cNvPr>
          <p:cNvSpPr/>
          <p:nvPr/>
        </p:nvSpPr>
        <p:spPr>
          <a:xfrm>
            <a:off x="177206" y="2857660"/>
            <a:ext cx="7790121" cy="571339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312D7A4-D82E-0203-E82C-49F07729B067}"/>
              </a:ext>
            </a:extLst>
          </p:cNvPr>
          <p:cNvSpPr/>
          <p:nvPr/>
        </p:nvSpPr>
        <p:spPr>
          <a:xfrm>
            <a:off x="176271" y="3449534"/>
            <a:ext cx="7790121" cy="108364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Callout 8">
            <a:extLst>
              <a:ext uri="{FF2B5EF4-FFF2-40B4-BE49-F238E27FC236}">
                <a16:creationId xmlns:a16="http://schemas.microsoft.com/office/drawing/2014/main" id="{E0A8DEE7-32B3-BA26-9616-9D2D597B7A4E}"/>
              </a:ext>
            </a:extLst>
          </p:cNvPr>
          <p:cNvSpPr/>
          <p:nvPr/>
        </p:nvSpPr>
        <p:spPr>
          <a:xfrm>
            <a:off x="5515842" y="824035"/>
            <a:ext cx="3667915" cy="519351"/>
          </a:xfrm>
          <a:prstGeom prst="wedgeEllipseCallout">
            <a:avLst>
              <a:gd name="adj1" fmla="val -72175"/>
              <a:gd name="adj2" fmla="val 72929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What do we write here?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68ACEBA6-DE5F-93F6-4201-5025D2D1D85F}"/>
              </a:ext>
            </a:extLst>
          </p:cNvPr>
          <p:cNvGraphicFramePr>
            <a:graphicFrameLocks noGrp="1"/>
          </p:cNvGraphicFramePr>
          <p:nvPr/>
        </p:nvGraphicFramePr>
        <p:xfrm>
          <a:off x="7607754" y="1621602"/>
          <a:ext cx="1353241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9845">
                  <a:extLst>
                    <a:ext uri="{9D8B030D-6E8A-4147-A177-3AD203B41FA5}">
                      <a16:colId xmlns:a16="http://schemas.microsoft.com/office/drawing/2014/main" val="2318461879"/>
                    </a:ext>
                  </a:extLst>
                </a:gridCol>
                <a:gridCol w="673396">
                  <a:extLst>
                    <a:ext uri="{9D8B030D-6E8A-4147-A177-3AD203B41FA5}">
                      <a16:colId xmlns:a16="http://schemas.microsoft.com/office/drawing/2014/main" val="2872446687"/>
                    </a:ext>
                  </a:extLst>
                </a:gridCol>
              </a:tblGrid>
              <a:tr h="190446">
                <a:tc>
                  <a:txBody>
                    <a:bodyPr/>
                    <a:lstStyle/>
                    <a:p>
                      <a:r>
                        <a:rPr lang="en-US" sz="1200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3975514"/>
                  </a:ext>
                </a:extLst>
              </a:tr>
              <a:tr h="190446">
                <a:tc>
                  <a:txBody>
                    <a:bodyPr/>
                    <a:lstStyle/>
                    <a:p>
                      <a:r>
                        <a:rPr lang="en-US" sz="1200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896263"/>
                  </a:ext>
                </a:extLst>
              </a:tr>
              <a:tr h="190446">
                <a:tc>
                  <a:txBody>
                    <a:bodyPr/>
                    <a:lstStyle/>
                    <a:p>
                      <a:r>
                        <a:rPr lang="en-US" sz="1200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413099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92DD067D-259E-692E-1C8D-7F9041154C0A}"/>
              </a:ext>
            </a:extLst>
          </p:cNvPr>
          <p:cNvSpPr txBox="1"/>
          <p:nvPr/>
        </p:nvSpPr>
        <p:spPr>
          <a:xfrm>
            <a:off x="6297513" y="1900629"/>
            <a:ext cx="1201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Want this:</a:t>
            </a:r>
          </a:p>
        </p:txBody>
      </p:sp>
    </p:spTree>
    <p:extLst>
      <p:ext uri="{BB962C8B-B14F-4D97-AF65-F5344CB8AC3E}">
        <p14:creationId xmlns:p14="http://schemas.microsoft.com/office/powerpoint/2010/main" val="3836751962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239078-AC6A-C6B7-E3DB-D0EF5E79C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183BE-1D52-F645-BA69-F9EA50F7D5D6}" type="datetime4">
              <a:rPr lang="en-US" smtClean="0"/>
              <a:t>January 17,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397C22-D274-D20B-39F4-A717B86FE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Aggregates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719CB7-F5DF-FF13-18D2-6A39C9521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129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B890AB6-1703-EEB3-4D94-E03517ED8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Coping with Empty Groups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A93CC71-6026-9B6D-A2DD-10058F6B524F}"/>
              </a:ext>
            </a:extLst>
          </p:cNvPr>
          <p:cNvSpPr txBox="1"/>
          <p:nvPr/>
        </p:nvSpPr>
        <p:spPr>
          <a:xfrm>
            <a:off x="-1" y="4533183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payroll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B9BAAC9-93E1-89B7-FCC8-DAE62B438D4F}"/>
              </a:ext>
            </a:extLst>
          </p:cNvPr>
          <p:cNvSpPr txBox="1"/>
          <p:nvPr/>
        </p:nvSpPr>
        <p:spPr>
          <a:xfrm>
            <a:off x="0" y="907312"/>
            <a:ext cx="5865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For each job, how many people earn more than 75000?</a:t>
            </a:r>
          </a:p>
        </p:txBody>
      </p: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A36C7E02-4AAE-DAAE-FE88-F02592A50A27}"/>
              </a:ext>
            </a:extLst>
          </p:cNvPr>
          <p:cNvGraphicFramePr>
            <a:graphicFrameLocks noGrp="1"/>
          </p:cNvGraphicFramePr>
          <p:nvPr/>
        </p:nvGraphicFramePr>
        <p:xfrm>
          <a:off x="0" y="4902516"/>
          <a:ext cx="4162033" cy="167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4796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1098698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978195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1070344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22831">
                <a:tc>
                  <a:txBody>
                    <a:bodyPr/>
                    <a:lstStyle/>
                    <a:p>
                      <a:r>
                        <a:rPr lang="en-US" sz="1600" dirty="0" err="1"/>
                        <a:t>user_id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22831">
                <a:tc>
                  <a:txBody>
                    <a:bodyPr/>
                    <a:lstStyle/>
                    <a:p>
                      <a:r>
                        <a:rPr lang="en-US" sz="1600" dirty="0"/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22831">
                <a:tc>
                  <a:txBody>
                    <a:bodyPr/>
                    <a:lstStyle/>
                    <a:p>
                      <a:r>
                        <a:rPr lang="en-US" sz="1600" dirty="0"/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22831">
                <a:tc>
                  <a:txBody>
                    <a:bodyPr/>
                    <a:lstStyle/>
                    <a:p>
                      <a:r>
                        <a:rPr lang="en-US" sz="1600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22831">
                <a:tc>
                  <a:txBody>
                    <a:bodyPr/>
                    <a:lstStyle/>
                    <a:p>
                      <a:r>
                        <a:rPr lang="en-US" sz="1600" dirty="0"/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0F220BE8-0C64-56F2-A7E0-D78C0AFCFC84}"/>
              </a:ext>
            </a:extLst>
          </p:cNvPr>
          <p:cNvSpPr txBox="1"/>
          <p:nvPr/>
        </p:nvSpPr>
        <p:spPr>
          <a:xfrm>
            <a:off x="41593" y="1307292"/>
            <a:ext cx="5974713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P1.job, count(</a:t>
            </a:r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DISTINCT P2.user_id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payroll P1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LEFT OUTER JOIN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payroll P2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ON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P1.job = P2.job and P2.salary &gt; 75000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GROUP BY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P1.job;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ABFC265-3B89-7CE6-C62E-1C4DE1930DDD}"/>
              </a:ext>
            </a:extLst>
          </p:cNvPr>
          <p:cNvSpPr txBox="1"/>
          <p:nvPr/>
        </p:nvSpPr>
        <p:spPr>
          <a:xfrm>
            <a:off x="5158291" y="4943273"/>
            <a:ext cx="348044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 want to include </a:t>
            </a:r>
            <a:r>
              <a:rPr lang="en-US" i="1" u="sng" dirty="0"/>
              <a:t>all</a:t>
            </a:r>
            <a:r>
              <a:rPr lang="en-US" dirty="0"/>
              <a:t> jobs, </a:t>
            </a:r>
            <a:br>
              <a:rPr lang="en-US" dirty="0"/>
            </a:br>
            <a:r>
              <a:rPr lang="en-US" dirty="0"/>
              <a:t>even when the count is 0.</a:t>
            </a:r>
          </a:p>
          <a:p>
            <a:r>
              <a:rPr lang="en-US" dirty="0"/>
              <a:t>Need an outer join with the jobs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E5589F9-E5EE-2034-BE1E-742C979EF2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9147712"/>
              </p:ext>
            </p:extLst>
          </p:nvPr>
        </p:nvGraphicFramePr>
        <p:xfrm>
          <a:off x="240065" y="2612943"/>
          <a:ext cx="7756998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5680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1000004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890324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974198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  <a:gridCol w="974198">
                  <a:extLst>
                    <a:ext uri="{9D8B030D-6E8A-4147-A177-3AD203B41FA5}">
                      <a16:colId xmlns:a16="http://schemas.microsoft.com/office/drawing/2014/main" val="169847606"/>
                    </a:ext>
                  </a:extLst>
                </a:gridCol>
                <a:gridCol w="974198">
                  <a:extLst>
                    <a:ext uri="{9D8B030D-6E8A-4147-A177-3AD203B41FA5}">
                      <a16:colId xmlns:a16="http://schemas.microsoft.com/office/drawing/2014/main" val="2054976472"/>
                    </a:ext>
                  </a:extLst>
                </a:gridCol>
                <a:gridCol w="974198">
                  <a:extLst>
                    <a:ext uri="{9D8B030D-6E8A-4147-A177-3AD203B41FA5}">
                      <a16:colId xmlns:a16="http://schemas.microsoft.com/office/drawing/2014/main" val="2740187899"/>
                    </a:ext>
                  </a:extLst>
                </a:gridCol>
                <a:gridCol w="974198">
                  <a:extLst>
                    <a:ext uri="{9D8B030D-6E8A-4147-A177-3AD203B41FA5}">
                      <a16:colId xmlns:a16="http://schemas.microsoft.com/office/drawing/2014/main" val="3467236407"/>
                    </a:ext>
                  </a:extLst>
                </a:gridCol>
              </a:tblGrid>
              <a:tr h="243049">
                <a:tc>
                  <a:txBody>
                    <a:bodyPr/>
                    <a:lstStyle/>
                    <a:p>
                      <a:r>
                        <a:rPr lang="en-US" sz="1200" dirty="0"/>
                        <a:t>P1.user_id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P1.name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P1.job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P1.salary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P2.user_id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P2.name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P2.job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P2.salary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243049">
                <a:tc>
                  <a:txBody>
                    <a:bodyPr/>
                    <a:lstStyle/>
                    <a:p>
                      <a:r>
                        <a:rPr lang="en-US" sz="1200" dirty="0"/>
                        <a:t>123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Jack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TA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50000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NULL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NULL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NULL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NULL</a:t>
                      </a:r>
                      <a:endParaRPr 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243049">
                <a:tc>
                  <a:txBody>
                    <a:bodyPr/>
                    <a:lstStyle/>
                    <a:p>
                      <a:r>
                        <a:rPr lang="en-US" sz="1200" dirty="0"/>
                        <a:t>345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Allison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TA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60000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NULL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NULL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NULL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NULL</a:t>
                      </a:r>
                      <a:endParaRPr 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243049">
                <a:tc>
                  <a:txBody>
                    <a:bodyPr/>
                    <a:lstStyle/>
                    <a:p>
                      <a:r>
                        <a:rPr lang="en-US" sz="1200" dirty="0"/>
                        <a:t>567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Magda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Prof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90000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567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Magda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Prof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90000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243049">
                <a:tc>
                  <a:txBody>
                    <a:bodyPr/>
                    <a:lstStyle/>
                    <a:p>
                      <a:r>
                        <a:rPr lang="en-US" sz="1200" dirty="0"/>
                        <a:t>789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Dan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Prof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100000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567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Magda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Prof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90000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  <a:tr h="243049">
                <a:tc>
                  <a:txBody>
                    <a:bodyPr/>
                    <a:lstStyle/>
                    <a:p>
                      <a:r>
                        <a:rPr lang="en-US" sz="1200" dirty="0"/>
                        <a:t>567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Magda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Prof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90000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789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Dan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Prof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100000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59806793"/>
                  </a:ext>
                </a:extLst>
              </a:tr>
              <a:tr h="243049">
                <a:tc>
                  <a:txBody>
                    <a:bodyPr/>
                    <a:lstStyle/>
                    <a:p>
                      <a:r>
                        <a:rPr lang="en-US" sz="1200" dirty="0"/>
                        <a:t>789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Dan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Prof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100000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789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Dan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Prof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100000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02216116"/>
                  </a:ext>
                </a:extLst>
              </a:tr>
            </a:tbl>
          </a:graphicData>
        </a:graphic>
      </p:graphicFrame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7C7324DE-25D9-880C-A46A-B1F359CC73B7}"/>
              </a:ext>
            </a:extLst>
          </p:cNvPr>
          <p:cNvSpPr/>
          <p:nvPr/>
        </p:nvSpPr>
        <p:spPr>
          <a:xfrm>
            <a:off x="177206" y="2857660"/>
            <a:ext cx="7790121" cy="571339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312D7A4-D82E-0203-E82C-49F07729B067}"/>
              </a:ext>
            </a:extLst>
          </p:cNvPr>
          <p:cNvSpPr/>
          <p:nvPr/>
        </p:nvSpPr>
        <p:spPr>
          <a:xfrm>
            <a:off x="176271" y="3449534"/>
            <a:ext cx="7790121" cy="108364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E8A2EF64-5437-114E-CFF2-3A79EBC86C61}"/>
              </a:ext>
            </a:extLst>
          </p:cNvPr>
          <p:cNvSpPr/>
          <p:nvPr/>
        </p:nvSpPr>
        <p:spPr>
          <a:xfrm>
            <a:off x="4050476" y="3516661"/>
            <a:ext cx="521524" cy="988594"/>
          </a:xfrm>
          <a:prstGeom prst="roundRect">
            <a:avLst>
              <a:gd name="adj" fmla="val 31618"/>
            </a:avLst>
          </a:prstGeom>
          <a:noFill/>
          <a:ln w="38100"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86B7EA8F-95FF-64D4-BE33-BF2B996042BE}"/>
              </a:ext>
            </a:extLst>
          </p:cNvPr>
          <p:cNvSpPr/>
          <p:nvPr/>
        </p:nvSpPr>
        <p:spPr>
          <a:xfrm>
            <a:off x="4042977" y="2935124"/>
            <a:ext cx="521524" cy="486483"/>
          </a:xfrm>
          <a:prstGeom prst="roundRect">
            <a:avLst>
              <a:gd name="adj" fmla="val 31618"/>
            </a:avLst>
          </a:prstGeom>
          <a:noFill/>
          <a:ln w="38100"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Callout 17">
            <a:extLst>
              <a:ext uri="{FF2B5EF4-FFF2-40B4-BE49-F238E27FC236}">
                <a16:creationId xmlns:a16="http://schemas.microsoft.com/office/drawing/2014/main" id="{725D2326-BBAD-6734-75BD-59917467A824}"/>
              </a:ext>
            </a:extLst>
          </p:cNvPr>
          <p:cNvSpPr/>
          <p:nvPr/>
        </p:nvSpPr>
        <p:spPr>
          <a:xfrm>
            <a:off x="6729875" y="1401246"/>
            <a:ext cx="1720350" cy="519351"/>
          </a:xfrm>
          <a:prstGeom prst="wedgeEllipseCallout">
            <a:avLst>
              <a:gd name="adj1" fmla="val -170348"/>
              <a:gd name="adj2" fmla="val 241415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count this</a:t>
            </a:r>
          </a:p>
        </p:txBody>
      </p:sp>
    </p:spTree>
    <p:extLst>
      <p:ext uri="{BB962C8B-B14F-4D97-AF65-F5344CB8AC3E}">
        <p14:creationId xmlns:p14="http://schemas.microsoft.com/office/powerpoint/2010/main" val="38135500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7C5570-DDF2-49AB-8AF1-FE230D919E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D0B13-38F0-4A4B-AABE-E09F46A48ED0}" type="datetime4">
              <a:rPr lang="en-US" smtClean="0"/>
              <a:t>January 17,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DCD6CF-B71B-44FF-AE3C-1FDF1BFC9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Aggregates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580C46-7500-49E2-9C57-1F24359EC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13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DAD3C1-0D5D-4A4B-A2C9-6453A33BD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SUM, MIN, MAX, AVG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D00675B9-8DD5-4F39-804E-60D165016306}"/>
              </a:ext>
            </a:extLst>
          </p:cNvPr>
          <p:cNvGraphicFramePr>
            <a:graphicFrameLocks noGrp="1"/>
          </p:cNvGraphicFramePr>
          <p:nvPr/>
        </p:nvGraphicFramePr>
        <p:xfrm>
          <a:off x="118764" y="4661550"/>
          <a:ext cx="475753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1DB98C8C-2ED4-42F3-A877-71F1FAE3BE3C}"/>
              </a:ext>
            </a:extLst>
          </p:cNvPr>
          <p:cNvGraphicFramePr>
            <a:graphicFrameLocks noGrp="1"/>
          </p:cNvGraphicFramePr>
          <p:nvPr/>
        </p:nvGraphicFramePr>
        <p:xfrm>
          <a:off x="5729267" y="5015657"/>
          <a:ext cx="2378766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1258474472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32434715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5458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Charger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196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Civic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20613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Pinto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6174394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482C950A-23AD-4957-97F2-BD093EA37E1C}"/>
              </a:ext>
            </a:extLst>
          </p:cNvPr>
          <p:cNvSpPr txBox="1"/>
          <p:nvPr/>
        </p:nvSpPr>
        <p:spPr>
          <a:xfrm>
            <a:off x="118764" y="4292218"/>
            <a:ext cx="1388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payroll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C995B80-CE8C-4CA9-9371-C4C24F04D8A2}"/>
              </a:ext>
            </a:extLst>
          </p:cNvPr>
          <p:cNvSpPr txBox="1"/>
          <p:nvPr/>
        </p:nvSpPr>
        <p:spPr>
          <a:xfrm>
            <a:off x="5728885" y="4646325"/>
            <a:ext cx="1017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regist</a:t>
            </a:r>
            <a:endParaRPr lang="en-US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4170FBE-A0CB-8FCB-A591-7FD6A7946416}"/>
              </a:ext>
            </a:extLst>
          </p:cNvPr>
          <p:cNvSpPr txBox="1"/>
          <p:nvPr/>
        </p:nvSpPr>
        <p:spPr>
          <a:xfrm>
            <a:off x="112932" y="1411726"/>
            <a:ext cx="3502882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sum(salary)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payroll;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368A339-5917-AFAA-853D-1BC32E7408EC}"/>
              </a:ext>
            </a:extLst>
          </p:cNvPr>
          <p:cNvSpPr txBox="1"/>
          <p:nvPr/>
        </p:nvSpPr>
        <p:spPr>
          <a:xfrm>
            <a:off x="112932" y="884482"/>
            <a:ext cx="3377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What is the sum of all salaries?</a:t>
            </a:r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28D53ABF-7623-D36A-749A-561AB7049A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4174906"/>
              </p:ext>
            </p:extLst>
          </p:nvPr>
        </p:nvGraphicFramePr>
        <p:xfrm>
          <a:off x="3665853" y="1453445"/>
          <a:ext cx="1083429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3429">
                  <a:extLst>
                    <a:ext uri="{9D8B030D-6E8A-4147-A177-3AD203B41FA5}">
                      <a16:colId xmlns:a16="http://schemas.microsoft.com/office/drawing/2014/main" val="23948063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sum(…)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73186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89986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8140031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239078-AC6A-C6B7-E3DB-D0EF5E79C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C62C2-AA9B-8541-9C43-D3BFAD8DC32A}" type="datetime4">
              <a:rPr lang="en-US" smtClean="0"/>
              <a:t>January 17,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397C22-D274-D20B-39F4-A717B86FE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Aggregates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719CB7-F5DF-FF13-18D2-6A39C9521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130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B890AB6-1703-EEB3-4D94-E03517ED8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Coping with Empty Groups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A93CC71-6026-9B6D-A2DD-10058F6B524F}"/>
              </a:ext>
            </a:extLst>
          </p:cNvPr>
          <p:cNvSpPr txBox="1"/>
          <p:nvPr/>
        </p:nvSpPr>
        <p:spPr>
          <a:xfrm>
            <a:off x="-1" y="4533183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payroll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B9BAAC9-93E1-89B7-FCC8-DAE62B438D4F}"/>
              </a:ext>
            </a:extLst>
          </p:cNvPr>
          <p:cNvSpPr txBox="1"/>
          <p:nvPr/>
        </p:nvSpPr>
        <p:spPr>
          <a:xfrm>
            <a:off x="0" y="907312"/>
            <a:ext cx="5865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For each job, how many people earn more than 75000?</a:t>
            </a:r>
          </a:p>
        </p:txBody>
      </p: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A36C7E02-4AAE-DAAE-FE88-F02592A50A27}"/>
              </a:ext>
            </a:extLst>
          </p:cNvPr>
          <p:cNvGraphicFramePr>
            <a:graphicFrameLocks noGrp="1"/>
          </p:cNvGraphicFramePr>
          <p:nvPr/>
        </p:nvGraphicFramePr>
        <p:xfrm>
          <a:off x="0" y="4902516"/>
          <a:ext cx="4162033" cy="167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4796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1098698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978195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1070344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22831">
                <a:tc>
                  <a:txBody>
                    <a:bodyPr/>
                    <a:lstStyle/>
                    <a:p>
                      <a:r>
                        <a:rPr lang="en-US" sz="1600" dirty="0" err="1"/>
                        <a:t>user_id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22831">
                <a:tc>
                  <a:txBody>
                    <a:bodyPr/>
                    <a:lstStyle/>
                    <a:p>
                      <a:r>
                        <a:rPr lang="en-US" sz="1600" dirty="0"/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22831">
                <a:tc>
                  <a:txBody>
                    <a:bodyPr/>
                    <a:lstStyle/>
                    <a:p>
                      <a:r>
                        <a:rPr lang="en-US" sz="1600" dirty="0"/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22831">
                <a:tc>
                  <a:txBody>
                    <a:bodyPr/>
                    <a:lstStyle/>
                    <a:p>
                      <a:r>
                        <a:rPr lang="en-US" sz="1600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22831">
                <a:tc>
                  <a:txBody>
                    <a:bodyPr/>
                    <a:lstStyle/>
                    <a:p>
                      <a:r>
                        <a:rPr lang="en-US" sz="1600" dirty="0"/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0F220BE8-0C64-56F2-A7E0-D78C0AFCFC84}"/>
              </a:ext>
            </a:extLst>
          </p:cNvPr>
          <p:cNvSpPr txBox="1"/>
          <p:nvPr/>
        </p:nvSpPr>
        <p:spPr>
          <a:xfrm>
            <a:off x="41593" y="1307292"/>
            <a:ext cx="5974713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P1.job, count(DISTINCT P2.user_id)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payroll P1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LEFT OUTER JOIN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payroll P2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ON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P1.job = P2.job and P2.salary &gt; 75000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GROUP BY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P1.job;</a:t>
            </a: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F033BE67-89AE-044D-0F29-52345872F566}"/>
              </a:ext>
            </a:extLst>
          </p:cNvPr>
          <p:cNvGraphicFramePr>
            <a:graphicFrameLocks noGrp="1"/>
          </p:cNvGraphicFramePr>
          <p:nvPr/>
        </p:nvGraphicFramePr>
        <p:xfrm>
          <a:off x="6693745" y="1250946"/>
          <a:ext cx="2065607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6025">
                  <a:extLst>
                    <a:ext uri="{9D8B030D-6E8A-4147-A177-3AD203B41FA5}">
                      <a16:colId xmlns:a16="http://schemas.microsoft.com/office/drawing/2014/main" val="2318461879"/>
                    </a:ext>
                  </a:extLst>
                </a:gridCol>
                <a:gridCol w="1169582">
                  <a:extLst>
                    <a:ext uri="{9D8B030D-6E8A-4147-A177-3AD203B41FA5}">
                      <a16:colId xmlns:a16="http://schemas.microsoft.com/office/drawing/2014/main" val="2872446687"/>
                    </a:ext>
                  </a:extLst>
                </a:gridCol>
              </a:tblGrid>
              <a:tr h="312151">
                <a:tc>
                  <a:txBody>
                    <a:bodyPr/>
                    <a:lstStyle/>
                    <a:p>
                      <a:r>
                        <a:rPr lang="en-US" sz="1600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count(…)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3975514"/>
                  </a:ext>
                </a:extLst>
              </a:tr>
              <a:tr h="201324">
                <a:tc>
                  <a:txBody>
                    <a:bodyPr/>
                    <a:lstStyle/>
                    <a:p>
                      <a:r>
                        <a:rPr lang="en-US" sz="1600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896263"/>
                  </a:ext>
                </a:extLst>
              </a:tr>
              <a:tr h="201324">
                <a:tc>
                  <a:txBody>
                    <a:bodyPr/>
                    <a:lstStyle/>
                    <a:p>
                      <a:r>
                        <a:rPr lang="en-US" sz="1600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413099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AABFC265-3B89-7CE6-C62E-1C4DE1930DDD}"/>
              </a:ext>
            </a:extLst>
          </p:cNvPr>
          <p:cNvSpPr txBox="1"/>
          <p:nvPr/>
        </p:nvSpPr>
        <p:spPr>
          <a:xfrm>
            <a:off x="5158291" y="4943273"/>
            <a:ext cx="348044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 want to include </a:t>
            </a:r>
            <a:r>
              <a:rPr lang="en-US" i="1" u="sng" dirty="0"/>
              <a:t>all</a:t>
            </a:r>
            <a:r>
              <a:rPr lang="en-US" dirty="0"/>
              <a:t> jobs, </a:t>
            </a:r>
            <a:br>
              <a:rPr lang="en-US" dirty="0"/>
            </a:br>
            <a:r>
              <a:rPr lang="en-US" dirty="0"/>
              <a:t>even when the count is 0.</a:t>
            </a:r>
          </a:p>
          <a:p>
            <a:r>
              <a:rPr lang="en-US" dirty="0"/>
              <a:t>Need an outer join with the jobs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E5589F9-E5EE-2034-BE1E-742C979EF2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907405"/>
              </p:ext>
            </p:extLst>
          </p:nvPr>
        </p:nvGraphicFramePr>
        <p:xfrm>
          <a:off x="240065" y="2612943"/>
          <a:ext cx="7756998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5680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1000004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890324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974198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  <a:gridCol w="974198">
                  <a:extLst>
                    <a:ext uri="{9D8B030D-6E8A-4147-A177-3AD203B41FA5}">
                      <a16:colId xmlns:a16="http://schemas.microsoft.com/office/drawing/2014/main" val="169847606"/>
                    </a:ext>
                  </a:extLst>
                </a:gridCol>
                <a:gridCol w="974198">
                  <a:extLst>
                    <a:ext uri="{9D8B030D-6E8A-4147-A177-3AD203B41FA5}">
                      <a16:colId xmlns:a16="http://schemas.microsoft.com/office/drawing/2014/main" val="2054976472"/>
                    </a:ext>
                  </a:extLst>
                </a:gridCol>
                <a:gridCol w="974198">
                  <a:extLst>
                    <a:ext uri="{9D8B030D-6E8A-4147-A177-3AD203B41FA5}">
                      <a16:colId xmlns:a16="http://schemas.microsoft.com/office/drawing/2014/main" val="2740187899"/>
                    </a:ext>
                  </a:extLst>
                </a:gridCol>
                <a:gridCol w="974198">
                  <a:extLst>
                    <a:ext uri="{9D8B030D-6E8A-4147-A177-3AD203B41FA5}">
                      <a16:colId xmlns:a16="http://schemas.microsoft.com/office/drawing/2014/main" val="3467236407"/>
                    </a:ext>
                  </a:extLst>
                </a:gridCol>
              </a:tblGrid>
              <a:tr h="243049">
                <a:tc>
                  <a:txBody>
                    <a:bodyPr/>
                    <a:lstStyle/>
                    <a:p>
                      <a:r>
                        <a:rPr lang="en-US" sz="1200" dirty="0"/>
                        <a:t>P1.user_id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P1.name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P1.job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P1.salary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P2.user_id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P2.name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P2.job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P2.salary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243049">
                <a:tc>
                  <a:txBody>
                    <a:bodyPr/>
                    <a:lstStyle/>
                    <a:p>
                      <a:r>
                        <a:rPr lang="en-US" sz="1200" dirty="0"/>
                        <a:t>123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Jack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TA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50000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NULL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NULL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NULL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NULL</a:t>
                      </a:r>
                      <a:endParaRPr 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243049">
                <a:tc>
                  <a:txBody>
                    <a:bodyPr/>
                    <a:lstStyle/>
                    <a:p>
                      <a:r>
                        <a:rPr lang="en-US" sz="1200" dirty="0"/>
                        <a:t>345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Allison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TA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60000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NULL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NULL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NULL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NULL</a:t>
                      </a:r>
                      <a:endParaRPr 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243049">
                <a:tc>
                  <a:txBody>
                    <a:bodyPr/>
                    <a:lstStyle/>
                    <a:p>
                      <a:r>
                        <a:rPr lang="en-US" sz="1200" dirty="0"/>
                        <a:t>567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Magda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Prof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90000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567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Magda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Prof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90000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243049">
                <a:tc>
                  <a:txBody>
                    <a:bodyPr/>
                    <a:lstStyle/>
                    <a:p>
                      <a:r>
                        <a:rPr lang="en-US" sz="1200" dirty="0"/>
                        <a:t>789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Dan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Prof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100000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567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Magda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Prof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90000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  <a:tr h="243049">
                <a:tc>
                  <a:txBody>
                    <a:bodyPr/>
                    <a:lstStyle/>
                    <a:p>
                      <a:r>
                        <a:rPr lang="en-US" sz="1200" dirty="0"/>
                        <a:t>567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Magda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Prof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90000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789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Dan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Prof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100000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59806793"/>
                  </a:ext>
                </a:extLst>
              </a:tr>
              <a:tr h="243049">
                <a:tc>
                  <a:txBody>
                    <a:bodyPr/>
                    <a:lstStyle/>
                    <a:p>
                      <a:r>
                        <a:rPr lang="en-US" sz="1200" dirty="0"/>
                        <a:t>789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Dan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Prof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100000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789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Dan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Prof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100000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02216116"/>
                  </a:ext>
                </a:extLst>
              </a:tr>
            </a:tbl>
          </a:graphicData>
        </a:graphic>
      </p:graphicFrame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7C7324DE-25D9-880C-A46A-B1F359CC73B7}"/>
              </a:ext>
            </a:extLst>
          </p:cNvPr>
          <p:cNvSpPr/>
          <p:nvPr/>
        </p:nvSpPr>
        <p:spPr>
          <a:xfrm>
            <a:off x="177206" y="2857660"/>
            <a:ext cx="7790121" cy="571339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312D7A4-D82E-0203-E82C-49F07729B067}"/>
              </a:ext>
            </a:extLst>
          </p:cNvPr>
          <p:cNvSpPr/>
          <p:nvPr/>
        </p:nvSpPr>
        <p:spPr>
          <a:xfrm>
            <a:off x="176271" y="3449534"/>
            <a:ext cx="7790121" cy="108364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Bent Arrow 8">
            <a:extLst>
              <a:ext uri="{FF2B5EF4-FFF2-40B4-BE49-F238E27FC236}">
                <a16:creationId xmlns:a16="http://schemas.microsoft.com/office/drawing/2014/main" id="{6303C886-DEEB-F3E6-008E-DA46C5882FAC}"/>
              </a:ext>
            </a:extLst>
          </p:cNvPr>
          <p:cNvSpPr/>
          <p:nvPr/>
        </p:nvSpPr>
        <p:spPr>
          <a:xfrm rot="5400000" flipH="1">
            <a:off x="8064794" y="2839750"/>
            <a:ext cx="368595" cy="369332"/>
          </a:xfrm>
          <a:prstGeom prst="bentArrow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13" name="Bent Arrow 12">
            <a:extLst>
              <a:ext uri="{FF2B5EF4-FFF2-40B4-BE49-F238E27FC236}">
                <a16:creationId xmlns:a16="http://schemas.microsoft.com/office/drawing/2014/main" id="{136C51C5-EF20-9EA7-3ACF-6F0B11D7A83D}"/>
              </a:ext>
            </a:extLst>
          </p:cNvPr>
          <p:cNvSpPr/>
          <p:nvPr/>
        </p:nvSpPr>
        <p:spPr>
          <a:xfrm rot="5400000" flipH="1">
            <a:off x="8064794" y="3707029"/>
            <a:ext cx="368595" cy="369332"/>
          </a:xfrm>
          <a:prstGeom prst="ben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CEEB8FD1-4ED3-00E9-53E8-B33FD9EDA3A7}"/>
              </a:ext>
            </a:extLst>
          </p:cNvPr>
          <p:cNvSpPr/>
          <p:nvPr/>
        </p:nvSpPr>
        <p:spPr>
          <a:xfrm>
            <a:off x="4050476" y="3516661"/>
            <a:ext cx="521524" cy="988594"/>
          </a:xfrm>
          <a:prstGeom prst="roundRect">
            <a:avLst>
              <a:gd name="adj" fmla="val 31618"/>
            </a:avLst>
          </a:prstGeom>
          <a:noFill/>
          <a:ln w="38100"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2060BBE3-582D-6294-6D40-9F143130A0BB}"/>
              </a:ext>
            </a:extLst>
          </p:cNvPr>
          <p:cNvSpPr/>
          <p:nvPr/>
        </p:nvSpPr>
        <p:spPr>
          <a:xfrm>
            <a:off x="4042977" y="2935124"/>
            <a:ext cx="521524" cy="486483"/>
          </a:xfrm>
          <a:prstGeom prst="roundRect">
            <a:avLst>
              <a:gd name="adj" fmla="val 31618"/>
            </a:avLst>
          </a:prstGeom>
          <a:noFill/>
          <a:ln w="38100"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247231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2AB00C4-274C-6DA2-A279-DC70219329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C58043-907C-4F12-3D6E-45348D3BB2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marL="0" indent="0">
              <a:buNone/>
            </a:pPr>
            <a:r>
              <a:rPr lang="en-US" dirty="0"/>
              <a:t>Coping with empty groups requires some creativity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Use Left-outer-join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Sometimes, you need a self-left-outer-join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5E24C3-0E38-C0FB-2838-DC404CCB7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E7FBA-BD15-0C43-8247-C5C366021A79}" type="datetime4">
              <a:rPr lang="en-US" smtClean="0"/>
              <a:t>January 17,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1E26531-DA25-3732-7997-78878503E6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Aggregates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4608AC-E583-FB04-7F34-FE964C99C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85576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FFA2CB-45E9-C45E-B137-9CA8C588C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8EB88-504B-4A4A-B7B7-8737BC67EB67}" type="datetime4">
              <a:rPr lang="en-US" smtClean="0"/>
              <a:t>January 17,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AF30B81-2510-FE70-3626-B2520C15C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Aggregates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845693-65FE-B50C-3389-2C7B7FEE3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132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15E14E5-F597-F5A9-1C94-1C96E48FC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DD48BD6-A67C-E2B9-E67B-D7AEE12E72CE}"/>
              </a:ext>
            </a:extLst>
          </p:cNvPr>
          <p:cNvSpPr txBox="1"/>
          <p:nvPr/>
        </p:nvSpPr>
        <p:spPr>
          <a:xfrm>
            <a:off x="1661203" y="3013501"/>
            <a:ext cx="5821594" cy="83099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4800" dirty="0"/>
              <a:t>The HAVING Clause</a:t>
            </a:r>
          </a:p>
        </p:txBody>
      </p:sp>
    </p:spTree>
    <p:extLst>
      <p:ext uri="{BB962C8B-B14F-4D97-AF65-F5344CB8AC3E}">
        <p14:creationId xmlns:p14="http://schemas.microsoft.com/office/powerpoint/2010/main" val="3130997244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C10C969-7476-E356-5A0A-2E6E45A6B9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The HAVING Clause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97F4F1B-F1CF-7FAA-078B-1064350C95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WHERE:</a:t>
            </a:r>
          </a:p>
          <a:p>
            <a:pPr lvl="1"/>
            <a:r>
              <a:rPr lang="en-US" dirty="0"/>
              <a:t>Applies a predicate to a single tuple*</a:t>
            </a:r>
          </a:p>
          <a:p>
            <a:pPr lvl="1"/>
            <a:r>
              <a:rPr lang="en-US" dirty="0"/>
              <a:t>Cannot use any aggregate operation</a:t>
            </a:r>
          </a:p>
          <a:p>
            <a:endParaRPr lang="en-US" dirty="0"/>
          </a:p>
          <a:p>
            <a:r>
              <a:rPr lang="en-US" dirty="0"/>
              <a:t>HAVING:</a:t>
            </a:r>
          </a:p>
          <a:p>
            <a:pPr lvl="1"/>
            <a:r>
              <a:rPr lang="en-US" dirty="0"/>
              <a:t>Applies a predicate to an entire group</a:t>
            </a:r>
          </a:p>
          <a:p>
            <a:pPr lvl="1"/>
            <a:r>
              <a:rPr lang="en-US" dirty="0"/>
              <a:t>May use aggregate operations</a:t>
            </a:r>
          </a:p>
          <a:p>
            <a:pPr lvl="1"/>
            <a:r>
              <a:rPr lang="en-US" dirty="0"/>
              <a:t>Can only check attributes occurring in GROUP-BY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75D8A14-7331-B814-0A49-C7840A804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93114-B9B3-2A41-86C3-41B45422EF12}" type="datetime4">
              <a:rPr lang="en-US" smtClean="0"/>
              <a:t>January 17,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8978FE-521D-9BA1-E25E-872E66CF7D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Aggregates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E12ED5-2C26-4293-66C8-754C9C3CE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133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5C786F-7CC6-99EE-0EE2-0C6F44B35DBB}"/>
              </a:ext>
            </a:extLst>
          </p:cNvPr>
          <p:cNvSpPr txBox="1"/>
          <p:nvPr/>
        </p:nvSpPr>
        <p:spPr>
          <a:xfrm>
            <a:off x="334925" y="6110176"/>
            <a:ext cx="6464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 Actually, to one tuple from each relation in the FROM clause</a:t>
            </a:r>
          </a:p>
        </p:txBody>
      </p:sp>
    </p:spTree>
    <p:extLst>
      <p:ext uri="{BB962C8B-B14F-4D97-AF65-F5344CB8AC3E}">
        <p14:creationId xmlns:p14="http://schemas.microsoft.com/office/powerpoint/2010/main" val="1820823750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3A36D6-0A03-78CD-DC90-A2FC14B32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DDEE7-7491-964E-B893-0CC422E041F0}" type="datetime4">
              <a:rPr lang="en-US" smtClean="0"/>
              <a:t>January 17,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F099B6-71E6-10AC-127E-912ABF21B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Aggregates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403463-5830-8D40-D8C8-602D63F43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134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A8CBC37F-6C2A-0465-DC22-49466A15BA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The HAVING Clause</a:t>
            </a:r>
            <a:endParaRPr lang="en-US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F42EC679-DFAF-2EB3-7D4E-5699A8D6C3A8}"/>
              </a:ext>
            </a:extLst>
          </p:cNvPr>
          <p:cNvGraphicFramePr>
            <a:graphicFrameLocks noGrp="1"/>
          </p:cNvGraphicFramePr>
          <p:nvPr/>
        </p:nvGraphicFramePr>
        <p:xfrm>
          <a:off x="133463" y="4197329"/>
          <a:ext cx="3847875" cy="21336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822604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893134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942754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27387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/>
                        <a:t>product</a:t>
                      </a:r>
                      <a:endParaRPr sz="14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/>
                        <a:t>price</a:t>
                      </a:r>
                      <a:endParaRPr sz="14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/>
                        <a:t>quant</a:t>
                      </a:r>
                      <a:endParaRPr sz="14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/>
                        <a:t>month</a:t>
                      </a:r>
                      <a:endParaRPr sz="14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27387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Bagel</a:t>
                      </a:r>
                      <a:endParaRPr sz="14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/>
                        <a:t>3</a:t>
                      </a:r>
                      <a:endParaRPr sz="14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20</a:t>
                      </a:r>
                      <a:endParaRPr sz="14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/>
                        <a:t>Jan</a:t>
                      </a:r>
                      <a:endParaRPr sz="14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27387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/>
                        <a:t>Bagel</a:t>
                      </a:r>
                      <a:endParaRPr sz="14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/>
                        <a:t>5</a:t>
                      </a:r>
                      <a:endParaRPr sz="14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/>
                        <a:t>10</a:t>
                      </a:r>
                      <a:endParaRPr sz="14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/>
                        <a:t>Jan</a:t>
                      </a:r>
                      <a:endParaRPr sz="14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643364856"/>
                  </a:ext>
                </a:extLst>
              </a:tr>
              <a:tr h="27387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/>
                        <a:t>Bagel</a:t>
                      </a:r>
                      <a:endParaRPr sz="14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1.50</a:t>
                      </a:r>
                      <a:endParaRPr sz="14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20</a:t>
                      </a:r>
                      <a:endParaRPr sz="14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/>
                        <a:t>March</a:t>
                      </a:r>
                      <a:endParaRPr sz="14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27387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Banana</a:t>
                      </a:r>
                      <a:endParaRPr sz="14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0.5</a:t>
                      </a:r>
                      <a:endParaRPr sz="14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50</a:t>
                      </a:r>
                      <a:endParaRPr sz="14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Feb</a:t>
                      </a:r>
                      <a:endParaRPr sz="14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27387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Banana</a:t>
                      </a:r>
                      <a:endParaRPr sz="14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/>
                        <a:t>5</a:t>
                      </a:r>
                      <a:endParaRPr sz="14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10</a:t>
                      </a:r>
                      <a:endParaRPr sz="14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/>
                        <a:t>Feb</a:t>
                      </a:r>
                      <a:endParaRPr sz="14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  <a:tr h="27387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/>
                        <a:t>Apple</a:t>
                      </a:r>
                      <a:endParaRPr sz="14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4</a:t>
                      </a:r>
                      <a:endParaRPr sz="14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10</a:t>
                      </a:r>
                      <a:endParaRPr sz="14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/>
                        <a:t>March</a:t>
                      </a:r>
                      <a:endParaRPr sz="14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2733919394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64405C8-385A-4C22-D36C-EAD4970A81B3}"/>
                  </a:ext>
                </a:extLst>
              </p:cNvPr>
              <p:cNvSpPr txBox="1"/>
              <p:nvPr/>
            </p:nvSpPr>
            <p:spPr>
              <a:xfrm>
                <a:off x="248093" y="1049079"/>
                <a:ext cx="620554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Find the total quantity of products that were sold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dirty="0"/>
                  <a:t> 2 times.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64405C8-385A-4C22-D36C-EAD4970A81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093" y="1049079"/>
                <a:ext cx="6205545" cy="369332"/>
              </a:xfrm>
              <a:prstGeom prst="rect">
                <a:avLst/>
              </a:prstGeom>
              <a:blipFill>
                <a:blip r:embed="rId2"/>
                <a:stretch>
                  <a:fillRect l="-816" t="-6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E1C3CCAF-4786-A3B8-2A36-15A852958129}"/>
              </a:ext>
            </a:extLst>
          </p:cNvPr>
          <p:cNvSpPr txBox="1"/>
          <p:nvPr/>
        </p:nvSpPr>
        <p:spPr>
          <a:xfrm>
            <a:off x="77972" y="3761794"/>
            <a:ext cx="8547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sales</a:t>
            </a:r>
          </a:p>
        </p:txBody>
      </p:sp>
    </p:spTree>
    <p:extLst>
      <p:ext uri="{BB962C8B-B14F-4D97-AF65-F5344CB8AC3E}">
        <p14:creationId xmlns:p14="http://schemas.microsoft.com/office/powerpoint/2010/main" val="3819246115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3A36D6-0A03-78CD-DC90-A2FC14B32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53DE8-D5AB-C342-9B68-35575D725BAE}" type="datetime4">
              <a:rPr lang="en-US" smtClean="0"/>
              <a:t>January 17,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F099B6-71E6-10AC-127E-912ABF21B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Aggregates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403463-5830-8D40-D8C8-602D63F43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135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A8CBC37F-6C2A-0465-DC22-49466A15BA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The HAVING Clause</a:t>
            </a:r>
            <a:endParaRPr lang="en-US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F42EC679-DFAF-2EB3-7D4E-5699A8D6C3A8}"/>
              </a:ext>
            </a:extLst>
          </p:cNvPr>
          <p:cNvGraphicFramePr>
            <a:graphicFrameLocks noGrp="1"/>
          </p:cNvGraphicFramePr>
          <p:nvPr/>
        </p:nvGraphicFramePr>
        <p:xfrm>
          <a:off x="133463" y="4197329"/>
          <a:ext cx="3847875" cy="21336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822604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893134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942754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27387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/>
                        <a:t>product</a:t>
                      </a:r>
                      <a:endParaRPr sz="14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/>
                        <a:t>price</a:t>
                      </a:r>
                      <a:endParaRPr sz="14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/>
                        <a:t>quant</a:t>
                      </a:r>
                      <a:endParaRPr sz="14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/>
                        <a:t>month</a:t>
                      </a:r>
                      <a:endParaRPr sz="14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27387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Bagel</a:t>
                      </a:r>
                      <a:endParaRPr sz="14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/>
                        <a:t>3</a:t>
                      </a:r>
                      <a:endParaRPr sz="14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20</a:t>
                      </a:r>
                      <a:endParaRPr sz="14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/>
                        <a:t>Jan</a:t>
                      </a:r>
                      <a:endParaRPr sz="14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27387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/>
                        <a:t>Bagel</a:t>
                      </a:r>
                      <a:endParaRPr sz="14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/>
                        <a:t>5</a:t>
                      </a:r>
                      <a:endParaRPr sz="14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/>
                        <a:t>10</a:t>
                      </a:r>
                      <a:endParaRPr sz="14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/>
                        <a:t>Jan</a:t>
                      </a:r>
                      <a:endParaRPr sz="14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643364856"/>
                  </a:ext>
                </a:extLst>
              </a:tr>
              <a:tr h="27387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/>
                        <a:t>Bagel</a:t>
                      </a:r>
                      <a:endParaRPr sz="14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1.50</a:t>
                      </a:r>
                      <a:endParaRPr sz="14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20</a:t>
                      </a:r>
                      <a:endParaRPr sz="14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/>
                        <a:t>March</a:t>
                      </a:r>
                      <a:endParaRPr sz="14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27387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Banana</a:t>
                      </a:r>
                      <a:endParaRPr sz="14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0.5</a:t>
                      </a:r>
                      <a:endParaRPr sz="14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50</a:t>
                      </a:r>
                      <a:endParaRPr sz="14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Feb</a:t>
                      </a:r>
                      <a:endParaRPr sz="14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27387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Banana</a:t>
                      </a:r>
                      <a:endParaRPr sz="14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/>
                        <a:t>5</a:t>
                      </a:r>
                      <a:endParaRPr sz="14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10</a:t>
                      </a:r>
                      <a:endParaRPr sz="14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/>
                        <a:t>Feb</a:t>
                      </a:r>
                      <a:endParaRPr sz="14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  <a:tr h="27387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/>
                        <a:t>Apple</a:t>
                      </a:r>
                      <a:endParaRPr sz="14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4</a:t>
                      </a:r>
                      <a:endParaRPr sz="14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10</a:t>
                      </a:r>
                      <a:endParaRPr sz="14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/>
                        <a:t>March</a:t>
                      </a:r>
                      <a:endParaRPr sz="14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2733919394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64405C8-385A-4C22-D36C-EAD4970A81B3}"/>
                  </a:ext>
                </a:extLst>
              </p:cNvPr>
              <p:cNvSpPr txBox="1"/>
              <p:nvPr/>
            </p:nvSpPr>
            <p:spPr>
              <a:xfrm>
                <a:off x="248093" y="1049079"/>
                <a:ext cx="620554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Find the total quantity of products that were sold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dirty="0"/>
                  <a:t> 2 times.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64405C8-385A-4C22-D36C-EAD4970A81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093" y="1049079"/>
                <a:ext cx="6205545" cy="369332"/>
              </a:xfrm>
              <a:prstGeom prst="rect">
                <a:avLst/>
              </a:prstGeom>
              <a:blipFill>
                <a:blip r:embed="rId2"/>
                <a:stretch>
                  <a:fillRect l="-816" t="-6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E1C3CCAF-4786-A3B8-2A36-15A852958129}"/>
              </a:ext>
            </a:extLst>
          </p:cNvPr>
          <p:cNvSpPr txBox="1"/>
          <p:nvPr/>
        </p:nvSpPr>
        <p:spPr>
          <a:xfrm>
            <a:off x="77972" y="3761794"/>
            <a:ext cx="8547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sales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D1CD57F-C364-979B-A44A-3420D26476E4}"/>
              </a:ext>
            </a:extLst>
          </p:cNvPr>
          <p:cNvSpPr txBox="1"/>
          <p:nvPr/>
        </p:nvSpPr>
        <p:spPr>
          <a:xfrm>
            <a:off x="248093" y="1532735"/>
            <a:ext cx="4185761" cy="13234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product, sum(quant)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sales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GROUP BY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product</a:t>
            </a:r>
          </a:p>
          <a:p>
            <a:r>
              <a:rPr lang="en-US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HAVING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count(*) &gt;= 2;</a:t>
            </a:r>
          </a:p>
        </p:txBody>
      </p:sp>
    </p:spTree>
    <p:extLst>
      <p:ext uri="{BB962C8B-B14F-4D97-AF65-F5344CB8AC3E}">
        <p14:creationId xmlns:p14="http://schemas.microsoft.com/office/powerpoint/2010/main" val="983226601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3A36D6-0A03-78CD-DC90-A2FC14B32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C5FF-2378-DB48-ABED-08775B408C8A}" type="datetime4">
              <a:rPr lang="en-US" smtClean="0"/>
              <a:t>January 17,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F099B6-71E6-10AC-127E-912ABF21B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Aggregates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403463-5830-8D40-D8C8-602D63F43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136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A8CBC37F-6C2A-0465-DC22-49466A15BA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The HAVING Clause</a:t>
            </a:r>
            <a:endParaRPr lang="en-US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F42EC679-DFAF-2EB3-7D4E-5699A8D6C3A8}"/>
              </a:ext>
            </a:extLst>
          </p:cNvPr>
          <p:cNvGraphicFramePr>
            <a:graphicFrameLocks noGrp="1"/>
          </p:cNvGraphicFramePr>
          <p:nvPr/>
        </p:nvGraphicFramePr>
        <p:xfrm>
          <a:off x="133463" y="4197329"/>
          <a:ext cx="3847875" cy="21336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822604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893134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942754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27387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/>
                        <a:t>product</a:t>
                      </a:r>
                      <a:endParaRPr sz="14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/>
                        <a:t>price</a:t>
                      </a:r>
                      <a:endParaRPr sz="14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/>
                        <a:t>quant</a:t>
                      </a:r>
                      <a:endParaRPr sz="14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/>
                        <a:t>month</a:t>
                      </a:r>
                      <a:endParaRPr sz="14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27387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Bagel</a:t>
                      </a:r>
                      <a:endParaRPr sz="14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/>
                        <a:t>3</a:t>
                      </a:r>
                      <a:endParaRPr sz="14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20</a:t>
                      </a:r>
                      <a:endParaRPr sz="14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/>
                        <a:t>Jan</a:t>
                      </a:r>
                      <a:endParaRPr sz="14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27387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/>
                        <a:t>Bagel</a:t>
                      </a:r>
                      <a:endParaRPr sz="14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/>
                        <a:t>5</a:t>
                      </a:r>
                      <a:endParaRPr sz="14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/>
                        <a:t>10</a:t>
                      </a:r>
                      <a:endParaRPr sz="14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/>
                        <a:t>Jan</a:t>
                      </a:r>
                      <a:endParaRPr sz="14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643364856"/>
                  </a:ext>
                </a:extLst>
              </a:tr>
              <a:tr h="27387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/>
                        <a:t>Bagel</a:t>
                      </a:r>
                      <a:endParaRPr sz="14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1.50</a:t>
                      </a:r>
                      <a:endParaRPr sz="14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20</a:t>
                      </a:r>
                      <a:endParaRPr sz="14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/>
                        <a:t>March</a:t>
                      </a:r>
                      <a:endParaRPr sz="14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27387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Banana</a:t>
                      </a:r>
                      <a:endParaRPr sz="14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0.5</a:t>
                      </a:r>
                      <a:endParaRPr sz="14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50</a:t>
                      </a:r>
                      <a:endParaRPr sz="14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Feb</a:t>
                      </a:r>
                      <a:endParaRPr sz="14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27387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Banana</a:t>
                      </a:r>
                      <a:endParaRPr sz="14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/>
                        <a:t>5</a:t>
                      </a:r>
                      <a:endParaRPr sz="14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10</a:t>
                      </a:r>
                      <a:endParaRPr sz="14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/>
                        <a:t>Feb</a:t>
                      </a:r>
                      <a:endParaRPr sz="14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  <a:tr h="27387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/>
                        <a:t>Apple</a:t>
                      </a:r>
                      <a:endParaRPr sz="14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4</a:t>
                      </a:r>
                      <a:endParaRPr sz="14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10</a:t>
                      </a:r>
                      <a:endParaRPr sz="14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/>
                        <a:t>March</a:t>
                      </a:r>
                      <a:endParaRPr sz="14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2733919394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64405C8-385A-4C22-D36C-EAD4970A81B3}"/>
                  </a:ext>
                </a:extLst>
              </p:cNvPr>
              <p:cNvSpPr txBox="1"/>
              <p:nvPr/>
            </p:nvSpPr>
            <p:spPr>
              <a:xfrm>
                <a:off x="248093" y="1049079"/>
                <a:ext cx="620554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Find the total quantity of products that were sold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dirty="0"/>
                  <a:t> 2 times.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64405C8-385A-4C22-D36C-EAD4970A81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093" y="1049079"/>
                <a:ext cx="6205545" cy="369332"/>
              </a:xfrm>
              <a:prstGeom prst="rect">
                <a:avLst/>
              </a:prstGeom>
              <a:blipFill>
                <a:blip r:embed="rId2"/>
                <a:stretch>
                  <a:fillRect l="-816" t="-6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E1C3CCAF-4786-A3B8-2A36-15A852958129}"/>
              </a:ext>
            </a:extLst>
          </p:cNvPr>
          <p:cNvSpPr txBox="1"/>
          <p:nvPr/>
        </p:nvSpPr>
        <p:spPr>
          <a:xfrm>
            <a:off x="77972" y="3761794"/>
            <a:ext cx="8547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sales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D1CD57F-C364-979B-A44A-3420D26476E4}"/>
              </a:ext>
            </a:extLst>
          </p:cNvPr>
          <p:cNvSpPr txBox="1"/>
          <p:nvPr/>
        </p:nvSpPr>
        <p:spPr>
          <a:xfrm>
            <a:off x="248093" y="1532735"/>
            <a:ext cx="4185761" cy="13234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product, sum(quant)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sales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GROUP BY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product</a:t>
            </a:r>
          </a:p>
          <a:p>
            <a:r>
              <a:rPr lang="en-US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HAVING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count(*) &gt;= 2;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4AD533CD-B125-D1A1-1BB7-8BA1AEA44DBB}"/>
              </a:ext>
            </a:extLst>
          </p:cNvPr>
          <p:cNvSpPr/>
          <p:nvPr/>
        </p:nvSpPr>
        <p:spPr>
          <a:xfrm>
            <a:off x="54064" y="4499167"/>
            <a:ext cx="4006669" cy="90877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5A5435C8-B8B2-57B9-AD6E-7BDE046C1CCA}"/>
              </a:ext>
            </a:extLst>
          </p:cNvPr>
          <p:cNvSpPr/>
          <p:nvPr/>
        </p:nvSpPr>
        <p:spPr>
          <a:xfrm>
            <a:off x="54065" y="5443734"/>
            <a:ext cx="4006669" cy="588037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0FA91E64-65C8-78A0-1BFA-F7ADC4B2C76E}"/>
              </a:ext>
            </a:extLst>
          </p:cNvPr>
          <p:cNvSpPr/>
          <p:nvPr/>
        </p:nvSpPr>
        <p:spPr>
          <a:xfrm>
            <a:off x="77972" y="6067196"/>
            <a:ext cx="4006669" cy="274319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227280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3A36D6-0A03-78CD-DC90-A2FC14B32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7FFA0-E133-F94A-AD26-976BCB8C35DF}" type="datetime4">
              <a:rPr lang="en-US" smtClean="0"/>
              <a:t>January 17,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F099B6-71E6-10AC-127E-912ABF21B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Aggregates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403463-5830-8D40-D8C8-602D63F43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137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A8CBC37F-6C2A-0465-DC22-49466A15BA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The HAVING Clause</a:t>
            </a:r>
            <a:endParaRPr lang="en-US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F42EC679-DFAF-2EB3-7D4E-5699A8D6C3A8}"/>
              </a:ext>
            </a:extLst>
          </p:cNvPr>
          <p:cNvGraphicFramePr>
            <a:graphicFrameLocks noGrp="1"/>
          </p:cNvGraphicFramePr>
          <p:nvPr/>
        </p:nvGraphicFramePr>
        <p:xfrm>
          <a:off x="133463" y="4197329"/>
          <a:ext cx="3847875" cy="21336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822604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893134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942754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27387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/>
                        <a:t>product</a:t>
                      </a:r>
                      <a:endParaRPr sz="14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/>
                        <a:t>price</a:t>
                      </a:r>
                      <a:endParaRPr sz="14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/>
                        <a:t>quant</a:t>
                      </a:r>
                      <a:endParaRPr sz="14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/>
                        <a:t>month</a:t>
                      </a:r>
                      <a:endParaRPr sz="14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27387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Bagel</a:t>
                      </a:r>
                      <a:endParaRPr sz="14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/>
                        <a:t>3</a:t>
                      </a:r>
                      <a:endParaRPr sz="14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20</a:t>
                      </a:r>
                      <a:endParaRPr sz="14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/>
                        <a:t>Jan</a:t>
                      </a:r>
                      <a:endParaRPr sz="14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27387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/>
                        <a:t>Bagel</a:t>
                      </a:r>
                      <a:endParaRPr sz="14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/>
                        <a:t>5</a:t>
                      </a:r>
                      <a:endParaRPr sz="14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/>
                        <a:t>10</a:t>
                      </a:r>
                      <a:endParaRPr sz="14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/>
                        <a:t>Jan</a:t>
                      </a:r>
                      <a:endParaRPr sz="14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643364856"/>
                  </a:ext>
                </a:extLst>
              </a:tr>
              <a:tr h="27387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/>
                        <a:t>Bagel</a:t>
                      </a:r>
                      <a:endParaRPr sz="14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1.50</a:t>
                      </a:r>
                      <a:endParaRPr sz="14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20</a:t>
                      </a:r>
                      <a:endParaRPr sz="14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/>
                        <a:t>March</a:t>
                      </a:r>
                      <a:endParaRPr sz="14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27387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Banana</a:t>
                      </a:r>
                      <a:endParaRPr sz="14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0.5</a:t>
                      </a:r>
                      <a:endParaRPr sz="14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50</a:t>
                      </a:r>
                      <a:endParaRPr sz="14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Feb</a:t>
                      </a:r>
                      <a:endParaRPr sz="14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27387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Banana</a:t>
                      </a:r>
                      <a:endParaRPr sz="14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/>
                        <a:t>5</a:t>
                      </a:r>
                      <a:endParaRPr sz="14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10</a:t>
                      </a:r>
                      <a:endParaRPr sz="14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/>
                        <a:t>Feb</a:t>
                      </a:r>
                      <a:endParaRPr sz="14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  <a:tr h="27387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/>
                        <a:t>Apple</a:t>
                      </a:r>
                      <a:endParaRPr sz="14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4</a:t>
                      </a:r>
                      <a:endParaRPr sz="14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10</a:t>
                      </a:r>
                      <a:endParaRPr sz="14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/>
                        <a:t>March</a:t>
                      </a:r>
                      <a:endParaRPr sz="14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2733919394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64405C8-385A-4C22-D36C-EAD4970A81B3}"/>
                  </a:ext>
                </a:extLst>
              </p:cNvPr>
              <p:cNvSpPr txBox="1"/>
              <p:nvPr/>
            </p:nvSpPr>
            <p:spPr>
              <a:xfrm>
                <a:off x="248093" y="1049079"/>
                <a:ext cx="620554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Find the total quantity of products that were sold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dirty="0"/>
                  <a:t> 2 times.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64405C8-385A-4C22-D36C-EAD4970A81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093" y="1049079"/>
                <a:ext cx="6205545" cy="369332"/>
              </a:xfrm>
              <a:prstGeom prst="rect">
                <a:avLst/>
              </a:prstGeom>
              <a:blipFill>
                <a:blip r:embed="rId2"/>
                <a:stretch>
                  <a:fillRect l="-816" t="-6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E1C3CCAF-4786-A3B8-2A36-15A852958129}"/>
              </a:ext>
            </a:extLst>
          </p:cNvPr>
          <p:cNvSpPr txBox="1"/>
          <p:nvPr/>
        </p:nvSpPr>
        <p:spPr>
          <a:xfrm>
            <a:off x="77972" y="3761794"/>
            <a:ext cx="8547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sales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D1CD57F-C364-979B-A44A-3420D26476E4}"/>
              </a:ext>
            </a:extLst>
          </p:cNvPr>
          <p:cNvSpPr txBox="1"/>
          <p:nvPr/>
        </p:nvSpPr>
        <p:spPr>
          <a:xfrm>
            <a:off x="248093" y="1532735"/>
            <a:ext cx="4185761" cy="13234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product, sum(quant)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sales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GROUP BY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product</a:t>
            </a:r>
          </a:p>
          <a:p>
            <a:r>
              <a:rPr lang="en-US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HAVING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count(*) &gt;= 2;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4AD533CD-B125-D1A1-1BB7-8BA1AEA44DBB}"/>
              </a:ext>
            </a:extLst>
          </p:cNvPr>
          <p:cNvSpPr/>
          <p:nvPr/>
        </p:nvSpPr>
        <p:spPr>
          <a:xfrm>
            <a:off x="54064" y="4499167"/>
            <a:ext cx="4006669" cy="90877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5A5435C8-B8B2-57B9-AD6E-7BDE046C1CCA}"/>
              </a:ext>
            </a:extLst>
          </p:cNvPr>
          <p:cNvSpPr/>
          <p:nvPr/>
        </p:nvSpPr>
        <p:spPr>
          <a:xfrm>
            <a:off x="54065" y="5443734"/>
            <a:ext cx="4006669" cy="588037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0FA91E64-65C8-78A0-1BFA-F7ADC4B2C76E}"/>
              </a:ext>
            </a:extLst>
          </p:cNvPr>
          <p:cNvSpPr/>
          <p:nvPr/>
        </p:nvSpPr>
        <p:spPr>
          <a:xfrm>
            <a:off x="77972" y="6067196"/>
            <a:ext cx="4006669" cy="274319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BB784D9-17F3-4E5E-F7D1-CC89D735E4B4}"/>
              </a:ext>
            </a:extLst>
          </p:cNvPr>
          <p:cNvSpPr txBox="1"/>
          <p:nvPr/>
        </p:nvSpPr>
        <p:spPr>
          <a:xfrm>
            <a:off x="4183567" y="4771821"/>
            <a:ext cx="12554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count(*)=3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864DD49-21F7-FD15-CD15-A61DDD963FE3}"/>
              </a:ext>
            </a:extLst>
          </p:cNvPr>
          <p:cNvSpPr txBox="1"/>
          <p:nvPr/>
        </p:nvSpPr>
        <p:spPr>
          <a:xfrm>
            <a:off x="4183567" y="5553086"/>
            <a:ext cx="12554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count(*)=2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BE4F1C1-FE68-1BE9-CA31-6DCF9D37E29C}"/>
              </a:ext>
            </a:extLst>
          </p:cNvPr>
          <p:cNvSpPr txBox="1"/>
          <p:nvPr/>
        </p:nvSpPr>
        <p:spPr>
          <a:xfrm>
            <a:off x="4164039" y="6019689"/>
            <a:ext cx="2790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count(*)=1  NOT included</a:t>
            </a:r>
          </a:p>
        </p:txBody>
      </p:sp>
    </p:spTree>
    <p:extLst>
      <p:ext uri="{BB962C8B-B14F-4D97-AF65-F5344CB8AC3E}">
        <p14:creationId xmlns:p14="http://schemas.microsoft.com/office/powerpoint/2010/main" val="2633679089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3A36D6-0A03-78CD-DC90-A2FC14B32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3CBD6-966D-0A45-86EE-28AB2ABD440B}" type="datetime4">
              <a:rPr lang="en-US" smtClean="0"/>
              <a:t>January 17,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F099B6-71E6-10AC-127E-912ABF21B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Aggregates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403463-5830-8D40-D8C8-602D63F43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138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A8CBC37F-6C2A-0465-DC22-49466A15BA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The HAVING Clause</a:t>
            </a:r>
            <a:endParaRPr lang="en-US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F42EC679-DFAF-2EB3-7D4E-5699A8D6C3A8}"/>
              </a:ext>
            </a:extLst>
          </p:cNvPr>
          <p:cNvGraphicFramePr>
            <a:graphicFrameLocks noGrp="1"/>
          </p:cNvGraphicFramePr>
          <p:nvPr/>
        </p:nvGraphicFramePr>
        <p:xfrm>
          <a:off x="133463" y="4197329"/>
          <a:ext cx="3847875" cy="21336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822604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893134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942754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27387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/>
                        <a:t>product</a:t>
                      </a:r>
                      <a:endParaRPr sz="14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/>
                        <a:t>price</a:t>
                      </a:r>
                      <a:endParaRPr sz="14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/>
                        <a:t>quant</a:t>
                      </a:r>
                      <a:endParaRPr sz="14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/>
                        <a:t>month</a:t>
                      </a:r>
                      <a:endParaRPr sz="14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27387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Bagel</a:t>
                      </a:r>
                      <a:endParaRPr sz="14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/>
                        <a:t>3</a:t>
                      </a:r>
                      <a:endParaRPr sz="14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20</a:t>
                      </a:r>
                      <a:endParaRPr sz="14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/>
                        <a:t>Jan</a:t>
                      </a:r>
                      <a:endParaRPr sz="14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27387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/>
                        <a:t>Bagel</a:t>
                      </a:r>
                      <a:endParaRPr sz="14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/>
                        <a:t>5</a:t>
                      </a:r>
                      <a:endParaRPr sz="14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/>
                        <a:t>10</a:t>
                      </a:r>
                      <a:endParaRPr sz="14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/>
                        <a:t>Jan</a:t>
                      </a:r>
                      <a:endParaRPr sz="14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643364856"/>
                  </a:ext>
                </a:extLst>
              </a:tr>
              <a:tr h="27387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/>
                        <a:t>Bagel</a:t>
                      </a:r>
                      <a:endParaRPr sz="14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1.50</a:t>
                      </a:r>
                      <a:endParaRPr sz="14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20</a:t>
                      </a:r>
                      <a:endParaRPr sz="14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/>
                        <a:t>March</a:t>
                      </a:r>
                      <a:endParaRPr sz="14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27387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Banana</a:t>
                      </a:r>
                      <a:endParaRPr sz="14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0.5</a:t>
                      </a:r>
                      <a:endParaRPr sz="14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50</a:t>
                      </a:r>
                      <a:endParaRPr sz="14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Feb</a:t>
                      </a:r>
                      <a:endParaRPr sz="14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27387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Banana</a:t>
                      </a:r>
                      <a:endParaRPr sz="14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/>
                        <a:t>5</a:t>
                      </a:r>
                      <a:endParaRPr sz="14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10</a:t>
                      </a:r>
                      <a:endParaRPr sz="14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/>
                        <a:t>Feb</a:t>
                      </a:r>
                      <a:endParaRPr sz="14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  <a:tr h="27387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/>
                        <a:t>Apple</a:t>
                      </a:r>
                      <a:endParaRPr sz="14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4</a:t>
                      </a:r>
                      <a:endParaRPr sz="14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10</a:t>
                      </a:r>
                      <a:endParaRPr sz="14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/>
                        <a:t>March</a:t>
                      </a:r>
                      <a:endParaRPr sz="14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2733919394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64405C8-385A-4C22-D36C-EAD4970A81B3}"/>
                  </a:ext>
                </a:extLst>
              </p:cNvPr>
              <p:cNvSpPr txBox="1"/>
              <p:nvPr/>
            </p:nvSpPr>
            <p:spPr>
              <a:xfrm>
                <a:off x="248093" y="1049079"/>
                <a:ext cx="620554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Find the total quantity of products that were sold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dirty="0"/>
                  <a:t> 2 times.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64405C8-385A-4C22-D36C-EAD4970A81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093" y="1049079"/>
                <a:ext cx="6205545" cy="369332"/>
              </a:xfrm>
              <a:prstGeom prst="rect">
                <a:avLst/>
              </a:prstGeom>
              <a:blipFill>
                <a:blip r:embed="rId2"/>
                <a:stretch>
                  <a:fillRect l="-816" t="-6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E1C3CCAF-4786-A3B8-2A36-15A852958129}"/>
              </a:ext>
            </a:extLst>
          </p:cNvPr>
          <p:cNvSpPr txBox="1"/>
          <p:nvPr/>
        </p:nvSpPr>
        <p:spPr>
          <a:xfrm>
            <a:off x="77972" y="3761794"/>
            <a:ext cx="8547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sales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D1CD57F-C364-979B-A44A-3420D26476E4}"/>
              </a:ext>
            </a:extLst>
          </p:cNvPr>
          <p:cNvSpPr txBox="1"/>
          <p:nvPr/>
        </p:nvSpPr>
        <p:spPr>
          <a:xfrm>
            <a:off x="248093" y="1532735"/>
            <a:ext cx="4185761" cy="13234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product, sum(quant)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sales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GROUP BY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product</a:t>
            </a:r>
          </a:p>
          <a:p>
            <a:r>
              <a:rPr lang="en-US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HAVING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count(*) &gt;= 2;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4AD533CD-B125-D1A1-1BB7-8BA1AEA44DBB}"/>
              </a:ext>
            </a:extLst>
          </p:cNvPr>
          <p:cNvSpPr/>
          <p:nvPr/>
        </p:nvSpPr>
        <p:spPr>
          <a:xfrm>
            <a:off x="54064" y="4499167"/>
            <a:ext cx="4006669" cy="90877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5A5435C8-B8B2-57B9-AD6E-7BDE046C1CCA}"/>
              </a:ext>
            </a:extLst>
          </p:cNvPr>
          <p:cNvSpPr/>
          <p:nvPr/>
        </p:nvSpPr>
        <p:spPr>
          <a:xfrm>
            <a:off x="54065" y="5443734"/>
            <a:ext cx="4006669" cy="588037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0FA91E64-65C8-78A0-1BFA-F7ADC4B2C76E}"/>
              </a:ext>
            </a:extLst>
          </p:cNvPr>
          <p:cNvSpPr/>
          <p:nvPr/>
        </p:nvSpPr>
        <p:spPr>
          <a:xfrm>
            <a:off x="77972" y="6067196"/>
            <a:ext cx="4006669" cy="274319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BB784D9-17F3-4E5E-F7D1-CC89D735E4B4}"/>
              </a:ext>
            </a:extLst>
          </p:cNvPr>
          <p:cNvSpPr txBox="1"/>
          <p:nvPr/>
        </p:nvSpPr>
        <p:spPr>
          <a:xfrm>
            <a:off x="4183567" y="4771821"/>
            <a:ext cx="12554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count(*)=3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864DD49-21F7-FD15-CD15-A61DDD963FE3}"/>
              </a:ext>
            </a:extLst>
          </p:cNvPr>
          <p:cNvSpPr txBox="1"/>
          <p:nvPr/>
        </p:nvSpPr>
        <p:spPr>
          <a:xfrm>
            <a:off x="4183567" y="5553086"/>
            <a:ext cx="12554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count(*)=2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BE4F1C1-FE68-1BE9-CA31-6DCF9D37E29C}"/>
              </a:ext>
            </a:extLst>
          </p:cNvPr>
          <p:cNvSpPr txBox="1"/>
          <p:nvPr/>
        </p:nvSpPr>
        <p:spPr>
          <a:xfrm>
            <a:off x="4164039" y="6019689"/>
            <a:ext cx="2790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count(*)=1  NOT included</a:t>
            </a:r>
          </a:p>
        </p:txBody>
      </p:sp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EC1706F1-9580-7DF3-BB29-3FF82C1E091D}"/>
              </a:ext>
            </a:extLst>
          </p:cNvPr>
          <p:cNvGraphicFramePr>
            <a:graphicFrameLocks noGrp="1"/>
          </p:cNvGraphicFramePr>
          <p:nvPr/>
        </p:nvGraphicFramePr>
        <p:xfrm>
          <a:off x="6453638" y="4895521"/>
          <a:ext cx="2011987" cy="9144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2387634175"/>
                    </a:ext>
                  </a:extLst>
                </a:gridCol>
                <a:gridCol w="822604">
                  <a:extLst>
                    <a:ext uri="{9D8B030D-6E8A-4147-A177-3AD203B41FA5}">
                      <a16:colId xmlns:a16="http://schemas.microsoft.com/office/drawing/2014/main" val="1898324000"/>
                    </a:ext>
                  </a:extLst>
                </a:gridCol>
              </a:tblGrid>
              <a:tr h="27387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/>
                        <a:t>product</a:t>
                      </a:r>
                      <a:endParaRPr sz="14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/>
                        <a:t>sum</a:t>
                      </a:r>
                      <a:endParaRPr sz="14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787250806"/>
                  </a:ext>
                </a:extLst>
              </a:tr>
              <a:tr h="27387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Bagel</a:t>
                      </a:r>
                      <a:endParaRPr sz="14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/>
                        <a:t>50</a:t>
                      </a:r>
                      <a:endParaRPr sz="14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529400184"/>
                  </a:ext>
                </a:extLst>
              </a:tr>
              <a:tr h="27387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Banana</a:t>
                      </a:r>
                      <a:endParaRPr sz="14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/>
                        <a:t>60</a:t>
                      </a:r>
                      <a:endParaRPr sz="14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461650651"/>
                  </a:ext>
                </a:extLst>
              </a:tr>
            </a:tbl>
          </a:graphicData>
        </a:graphic>
      </p:graphicFrame>
      <p:sp>
        <p:nvSpPr>
          <p:cNvPr id="22" name="Right Arrow 21">
            <a:extLst>
              <a:ext uri="{FF2B5EF4-FFF2-40B4-BE49-F238E27FC236}">
                <a16:creationId xmlns:a16="http://schemas.microsoft.com/office/drawing/2014/main" id="{40DBC414-1619-9E9F-95EE-57FDAB3B2879}"/>
              </a:ext>
            </a:extLst>
          </p:cNvPr>
          <p:cNvSpPr/>
          <p:nvPr/>
        </p:nvSpPr>
        <p:spPr>
          <a:xfrm>
            <a:off x="5732278" y="5580044"/>
            <a:ext cx="382772" cy="170121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23" name="Right Arrow 22">
            <a:extLst>
              <a:ext uri="{FF2B5EF4-FFF2-40B4-BE49-F238E27FC236}">
                <a16:creationId xmlns:a16="http://schemas.microsoft.com/office/drawing/2014/main" id="{0CBD5D9B-A7B3-8033-8AD5-A8F5E8945063}"/>
              </a:ext>
            </a:extLst>
          </p:cNvPr>
          <p:cNvSpPr/>
          <p:nvPr/>
        </p:nvSpPr>
        <p:spPr>
          <a:xfrm>
            <a:off x="5732278" y="5266247"/>
            <a:ext cx="368595" cy="19605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9232291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5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6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oppins"/>
              <a:buNone/>
            </a:pPr>
            <a:r>
              <a:rPr lang="en-US" dirty="0"/>
              <a:t>SQL Query Summary</a:t>
            </a:r>
            <a:endParaRPr dirty="0"/>
          </a:p>
        </p:txBody>
      </p:sp>
      <p:sp>
        <p:nvSpPr>
          <p:cNvPr id="97" name="Google Shape;97;p15"/>
          <p:cNvSpPr txBox="1">
            <a:spLocks noGrp="1"/>
          </p:cNvSpPr>
          <p:nvPr>
            <p:ph type="body" idx="1"/>
          </p:nvPr>
        </p:nvSpPr>
        <p:spPr>
          <a:xfrm>
            <a:off x="334925" y="3514043"/>
            <a:ext cx="8474100" cy="2727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dirty="0"/>
              <a:t>A   = any attributes from a</a:t>
            </a:r>
            <a:r>
              <a:rPr lang="en-US" baseline="-25000" dirty="0"/>
              <a:t>1</a:t>
            </a:r>
            <a:r>
              <a:rPr lang="en-US" dirty="0"/>
              <a:t>, …, </a:t>
            </a:r>
            <a:r>
              <a:rPr lang="en-US" dirty="0" err="1"/>
              <a:t>a</a:t>
            </a:r>
            <a:r>
              <a:rPr lang="en-US" baseline="-25000" dirty="0" err="1"/>
              <a:t>k</a:t>
            </a:r>
            <a:r>
              <a:rPr lang="en-US" baseline="-25000" dirty="0"/>
              <a:t>. </a:t>
            </a:r>
            <a:r>
              <a:rPr lang="en-US" dirty="0"/>
              <a:t>and/or any aggregates</a:t>
            </a:r>
            <a:endParaRPr dirty="0"/>
          </a:p>
          <a:p>
            <a:pPr marL="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lang="en-US" dirty="0"/>
          </a:p>
          <a:p>
            <a:pPr marL="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dirty="0"/>
              <a:t>C1 = any condition on the attributes in R</a:t>
            </a:r>
            <a:r>
              <a:rPr lang="en-US" baseline="-25000" dirty="0"/>
              <a:t>1</a:t>
            </a:r>
            <a:r>
              <a:rPr lang="en-US" dirty="0"/>
              <a:t>, …, R</a:t>
            </a:r>
            <a:r>
              <a:rPr lang="en-US" baseline="-25000" dirty="0"/>
              <a:t>n</a:t>
            </a:r>
            <a:endParaRPr baseline="-25000" dirty="0"/>
          </a:p>
          <a:p>
            <a:pPr marL="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lang="en-US" dirty="0"/>
          </a:p>
          <a:p>
            <a:pPr marL="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dirty="0"/>
              <a:t>C2 = any condition on a</a:t>
            </a:r>
            <a:r>
              <a:rPr lang="en-US" baseline="-25000" dirty="0"/>
              <a:t>1</a:t>
            </a:r>
            <a:r>
              <a:rPr lang="en-US" dirty="0"/>
              <a:t>, …, </a:t>
            </a:r>
            <a:r>
              <a:rPr lang="en-US" dirty="0" err="1"/>
              <a:t>a</a:t>
            </a:r>
            <a:r>
              <a:rPr lang="en-US" baseline="-25000" dirty="0" err="1"/>
              <a:t>k</a:t>
            </a:r>
            <a:r>
              <a:rPr lang="en-US" baseline="-25000" dirty="0"/>
              <a:t>  </a:t>
            </a:r>
            <a:r>
              <a:rPr lang="en-US" dirty="0"/>
              <a:t> and/or any aggregates</a:t>
            </a:r>
          </a:p>
          <a:p>
            <a:pPr marL="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lang="en-US" dirty="0"/>
          </a:p>
          <a:p>
            <a:pPr marL="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dirty="0"/>
              <a:t>T   = any attributes from a</a:t>
            </a:r>
            <a:r>
              <a:rPr lang="en-US" baseline="-25000" dirty="0"/>
              <a:t>1</a:t>
            </a:r>
            <a:r>
              <a:rPr lang="en-US" dirty="0"/>
              <a:t>, …, </a:t>
            </a:r>
            <a:r>
              <a:rPr lang="en-US" dirty="0" err="1"/>
              <a:t>a</a:t>
            </a:r>
            <a:r>
              <a:rPr lang="en-US" baseline="-25000" dirty="0" err="1"/>
              <a:t>k</a:t>
            </a:r>
            <a:r>
              <a:rPr lang="en-US" dirty="0"/>
              <a:t> and/or any aggregates</a:t>
            </a:r>
            <a:endParaRPr dirty="0"/>
          </a:p>
          <a:p>
            <a:pPr marL="685800" lvl="1" indent="-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/>
          </a:p>
          <a:p>
            <a:pPr marL="685800" lvl="1" indent="-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/>
          </a:p>
          <a:p>
            <a:pPr marL="685800" lvl="1" indent="-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/>
          </a:p>
          <a:p>
            <a:pPr marL="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/>
          </a:p>
          <a:p>
            <a:pPr marL="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/>
          </a:p>
        </p:txBody>
      </p:sp>
      <p:sp>
        <p:nvSpPr>
          <p:cNvPr id="98" name="Google Shape;98;p15"/>
          <p:cNvSpPr txBox="1"/>
          <p:nvPr/>
        </p:nvSpPr>
        <p:spPr>
          <a:xfrm>
            <a:off x="2418882" y="836428"/>
            <a:ext cx="3910014" cy="2677616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non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latin typeface="Courier New"/>
                <a:ea typeface="Courier New"/>
                <a:cs typeface="Courier New"/>
                <a:sym typeface="Courier New"/>
              </a:rPr>
              <a:t>  SELECT</a:t>
            </a:r>
            <a:r>
              <a:rPr lang="en-US" sz="2800" dirty="0">
                <a:latin typeface="Courier New"/>
                <a:ea typeface="Courier New"/>
                <a:cs typeface="Courier New"/>
                <a:sym typeface="Courier New"/>
              </a:rPr>
              <a:t> A</a:t>
            </a:r>
            <a:endParaRPr sz="2800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latin typeface="Courier New"/>
                <a:ea typeface="Courier New"/>
                <a:cs typeface="Courier New"/>
                <a:sym typeface="Courier New"/>
              </a:rPr>
              <a:t>    FROM </a:t>
            </a:r>
            <a:r>
              <a:rPr lang="en-US" sz="2800" dirty="0">
                <a:latin typeface="Courier New"/>
                <a:ea typeface="Courier New"/>
                <a:cs typeface="Courier New"/>
                <a:sym typeface="Courier New"/>
              </a:rPr>
              <a:t>R</a:t>
            </a:r>
            <a:r>
              <a:rPr lang="en-US" sz="2800" baseline="-25000" dirty="0">
                <a:latin typeface="Courier New"/>
                <a:ea typeface="Courier New"/>
                <a:cs typeface="Courier New"/>
                <a:sym typeface="Courier New"/>
              </a:rPr>
              <a:t>1</a:t>
            </a:r>
            <a:r>
              <a:rPr lang="en-US" sz="2800" dirty="0">
                <a:latin typeface="Courier New"/>
                <a:ea typeface="Courier New"/>
                <a:cs typeface="Courier New"/>
                <a:sym typeface="Courier New"/>
              </a:rPr>
              <a:t>, …, R</a:t>
            </a:r>
            <a:r>
              <a:rPr lang="en-US" sz="2800" baseline="-25000" dirty="0">
                <a:latin typeface="Courier New"/>
                <a:ea typeface="Courier New"/>
                <a:cs typeface="Courier New"/>
                <a:sym typeface="Courier New"/>
              </a:rPr>
              <a:t>n</a:t>
            </a:r>
            <a:endParaRPr sz="2800" baseline="-25000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latin typeface="Courier New"/>
                <a:ea typeface="Courier New"/>
                <a:cs typeface="Courier New"/>
                <a:sym typeface="Courier New"/>
              </a:rPr>
              <a:t>   WHERE </a:t>
            </a:r>
            <a:r>
              <a:rPr lang="en-US" sz="2800" dirty="0">
                <a:latin typeface="Courier New"/>
                <a:ea typeface="Courier New"/>
                <a:cs typeface="Courier New"/>
                <a:sym typeface="Courier New"/>
              </a:rPr>
              <a:t>C1</a:t>
            </a:r>
            <a:endParaRPr sz="2800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latin typeface="Courier New"/>
                <a:ea typeface="Courier New"/>
                <a:cs typeface="Courier New"/>
                <a:sym typeface="Courier New"/>
              </a:rPr>
              <a:t>GROUP BY</a:t>
            </a:r>
            <a:r>
              <a:rPr lang="en-US" sz="2800" dirty="0">
                <a:latin typeface="Courier New"/>
                <a:ea typeface="Courier New"/>
                <a:cs typeface="Courier New"/>
                <a:sym typeface="Courier New"/>
              </a:rPr>
              <a:t> a</a:t>
            </a:r>
            <a:r>
              <a:rPr lang="en-US" sz="2800" baseline="-25000" dirty="0">
                <a:latin typeface="Courier New"/>
                <a:ea typeface="Courier New"/>
                <a:cs typeface="Courier New"/>
                <a:sym typeface="Courier New"/>
              </a:rPr>
              <a:t>1</a:t>
            </a:r>
            <a:r>
              <a:rPr lang="en-US" sz="2800" dirty="0">
                <a:latin typeface="Courier New"/>
                <a:ea typeface="Courier New"/>
                <a:cs typeface="Courier New"/>
                <a:sym typeface="Courier New"/>
              </a:rPr>
              <a:t>, …, </a:t>
            </a:r>
            <a:r>
              <a:rPr lang="en-US" sz="2800" dirty="0" err="1">
                <a:latin typeface="Courier New"/>
                <a:ea typeface="Courier New"/>
                <a:cs typeface="Courier New"/>
                <a:sym typeface="Courier New"/>
              </a:rPr>
              <a:t>a</a:t>
            </a:r>
            <a:r>
              <a:rPr lang="en-US" sz="2800" baseline="-25000" dirty="0" err="1">
                <a:latin typeface="Courier New"/>
                <a:ea typeface="Courier New"/>
                <a:cs typeface="Courier New"/>
                <a:sym typeface="Courier New"/>
              </a:rPr>
              <a:t>k</a:t>
            </a:r>
            <a:endParaRPr sz="2800" baseline="-25000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latin typeface="Courier New"/>
                <a:ea typeface="Courier New"/>
                <a:cs typeface="Courier New"/>
                <a:sym typeface="Courier New"/>
              </a:rPr>
              <a:t>  HAVING </a:t>
            </a:r>
            <a:r>
              <a:rPr lang="en-US" sz="2800" dirty="0">
                <a:latin typeface="Courier New"/>
                <a:ea typeface="Courier New"/>
                <a:cs typeface="Courier New"/>
                <a:sym typeface="Courier New"/>
              </a:rPr>
              <a:t>C2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latin typeface="Courier New"/>
                <a:ea typeface="Courier New"/>
                <a:cs typeface="Courier New"/>
                <a:sym typeface="Courier New"/>
              </a:rPr>
              <a:t>ORDER BY</a:t>
            </a:r>
            <a:r>
              <a:rPr lang="en-US" sz="2800" dirty="0">
                <a:latin typeface="Courier New"/>
                <a:ea typeface="Courier New"/>
                <a:cs typeface="Courier New"/>
                <a:sym typeface="Courier New"/>
              </a:rPr>
              <a:t> T</a:t>
            </a:r>
            <a:endParaRPr sz="2800" dirty="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E78A2A8-34CE-5F49-A3FC-C5AD8C57C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16ECA-32A0-F740-9A3E-52FC50DD76AD}" type="datetime4">
              <a:rPr lang="en-US" smtClean="0"/>
              <a:t>January 17,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D5CB4A-B2BB-6743-8E38-E89613015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Aggregates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FFB420-1CFA-AC47-98BB-72BF23D36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1826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7C5570-DDF2-49AB-8AF1-FE230D919E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D0B13-38F0-4A4B-AABE-E09F46A48ED0}" type="datetime4">
              <a:rPr lang="en-US" smtClean="0"/>
              <a:t>January 17,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DCD6CF-B71B-44FF-AE3C-1FDF1BFC9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Aggregates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580C46-7500-49E2-9C57-1F24359EC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14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DAD3C1-0D5D-4A4B-A2C9-6453A33BD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SUM, MIN, MAX, AVG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D00675B9-8DD5-4F39-804E-60D165016306}"/>
              </a:ext>
            </a:extLst>
          </p:cNvPr>
          <p:cNvGraphicFramePr>
            <a:graphicFrameLocks noGrp="1"/>
          </p:cNvGraphicFramePr>
          <p:nvPr/>
        </p:nvGraphicFramePr>
        <p:xfrm>
          <a:off x="118764" y="4661550"/>
          <a:ext cx="475753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1DB98C8C-2ED4-42F3-A877-71F1FAE3BE3C}"/>
              </a:ext>
            </a:extLst>
          </p:cNvPr>
          <p:cNvGraphicFramePr>
            <a:graphicFrameLocks noGrp="1"/>
          </p:cNvGraphicFramePr>
          <p:nvPr/>
        </p:nvGraphicFramePr>
        <p:xfrm>
          <a:off x="5729267" y="5015657"/>
          <a:ext cx="2378766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1258474472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32434715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5458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Charger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196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Civic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20613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Pinto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6174394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482C950A-23AD-4957-97F2-BD093EA37E1C}"/>
              </a:ext>
            </a:extLst>
          </p:cNvPr>
          <p:cNvSpPr txBox="1"/>
          <p:nvPr/>
        </p:nvSpPr>
        <p:spPr>
          <a:xfrm>
            <a:off x="118764" y="4292218"/>
            <a:ext cx="1388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payroll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C995B80-CE8C-4CA9-9371-C4C24F04D8A2}"/>
              </a:ext>
            </a:extLst>
          </p:cNvPr>
          <p:cNvSpPr txBox="1"/>
          <p:nvPr/>
        </p:nvSpPr>
        <p:spPr>
          <a:xfrm>
            <a:off x="5728885" y="4646325"/>
            <a:ext cx="1017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regist</a:t>
            </a:r>
            <a:endParaRPr lang="en-US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4170FBE-A0CB-8FCB-A591-7FD6A7946416}"/>
              </a:ext>
            </a:extLst>
          </p:cNvPr>
          <p:cNvSpPr txBox="1"/>
          <p:nvPr/>
        </p:nvSpPr>
        <p:spPr>
          <a:xfrm>
            <a:off x="112932" y="1411726"/>
            <a:ext cx="3502882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sum(salary)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payroll;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368A339-5917-AFAA-853D-1BC32E7408EC}"/>
              </a:ext>
            </a:extLst>
          </p:cNvPr>
          <p:cNvSpPr txBox="1"/>
          <p:nvPr/>
        </p:nvSpPr>
        <p:spPr>
          <a:xfrm>
            <a:off x="112932" y="884482"/>
            <a:ext cx="3377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What is the sum of all salaries?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ABE8574-0EA9-0D31-9D0C-3594C6CE72AA}"/>
              </a:ext>
            </a:extLst>
          </p:cNvPr>
          <p:cNvSpPr txBox="1"/>
          <p:nvPr/>
        </p:nvSpPr>
        <p:spPr>
          <a:xfrm>
            <a:off x="112932" y="3002267"/>
            <a:ext cx="3502882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avg(salary)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payroll;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AB06831-7A0F-FBEF-B297-417AD594DAED}"/>
              </a:ext>
            </a:extLst>
          </p:cNvPr>
          <p:cNvSpPr txBox="1"/>
          <p:nvPr/>
        </p:nvSpPr>
        <p:spPr>
          <a:xfrm>
            <a:off x="112932" y="2486627"/>
            <a:ext cx="3044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What is the average salary?</a:t>
            </a:r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28D53ABF-7623-D36A-749A-561AB7049AC3}"/>
              </a:ext>
            </a:extLst>
          </p:cNvPr>
          <p:cNvGraphicFramePr>
            <a:graphicFrameLocks noGrp="1"/>
          </p:cNvGraphicFramePr>
          <p:nvPr/>
        </p:nvGraphicFramePr>
        <p:xfrm>
          <a:off x="3665853" y="1453445"/>
          <a:ext cx="1083429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3429">
                  <a:extLst>
                    <a:ext uri="{9D8B030D-6E8A-4147-A177-3AD203B41FA5}">
                      <a16:colId xmlns:a16="http://schemas.microsoft.com/office/drawing/2014/main" val="23948063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sum(…)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73186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8998652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C56265C-38FC-B02D-D1C6-CA9D2EEA2559}"/>
              </a:ext>
            </a:extLst>
          </p:cNvPr>
          <p:cNvGraphicFramePr>
            <a:graphicFrameLocks noGrp="1"/>
          </p:cNvGraphicFramePr>
          <p:nvPr/>
        </p:nvGraphicFramePr>
        <p:xfrm>
          <a:off x="3665853" y="3115702"/>
          <a:ext cx="1083429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3429">
                  <a:extLst>
                    <a:ext uri="{9D8B030D-6E8A-4147-A177-3AD203B41FA5}">
                      <a16:colId xmlns:a16="http://schemas.microsoft.com/office/drawing/2014/main" val="23948063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avg(…)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73186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75000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89986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2582784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A8001-D8A8-557F-113A-8062D1704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Discussion: WHERE </a:t>
            </a:r>
            <a:r>
              <a:rPr lang="en-US" dirty="0" err="1"/>
              <a:t>v.s</a:t>
            </a:r>
            <a:r>
              <a:rPr lang="en-US" dirty="0"/>
              <a:t>. HAVING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152D6-3FC3-2DFA-609B-4EFAABD7A3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WHERE:</a:t>
            </a:r>
          </a:p>
          <a:p>
            <a:pPr lvl="1"/>
            <a:r>
              <a:rPr lang="en-US" dirty="0"/>
              <a:t>Applies to single tuple from each table</a:t>
            </a:r>
          </a:p>
          <a:p>
            <a:pPr lvl="1"/>
            <a:r>
              <a:rPr lang="en-US" dirty="0"/>
              <a:t>May decrease size of groups, even make them empty</a:t>
            </a:r>
          </a:p>
          <a:p>
            <a:pPr lvl="1"/>
            <a:r>
              <a:rPr lang="en-US" dirty="0"/>
              <a:t>Cannot use aggregates (count(*)=5, sum(…) &gt; 10)</a:t>
            </a:r>
          </a:p>
          <a:p>
            <a:endParaRPr lang="en-US" dirty="0"/>
          </a:p>
          <a:p>
            <a:r>
              <a:rPr lang="en-US" dirty="0"/>
              <a:t>HAVING:</a:t>
            </a:r>
          </a:p>
          <a:p>
            <a:pPr lvl="1"/>
            <a:r>
              <a:rPr lang="en-US" dirty="0"/>
              <a:t>Applies to entire group: keep it or drop it</a:t>
            </a:r>
          </a:p>
          <a:p>
            <a:pPr lvl="1"/>
            <a:r>
              <a:rPr lang="en-US" dirty="0"/>
              <a:t>May use aggregates (count(*)=5, sum(…) &gt; 10)</a:t>
            </a:r>
          </a:p>
          <a:p>
            <a:pPr lvl="1"/>
            <a:r>
              <a:rPr lang="en-US" dirty="0"/>
              <a:t>May only use attributes in GROUP-BY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95B5AE-4CE3-58F3-9CE0-74D6D4DF5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E7A81-A8E6-BF44-9C7E-0A7524BB823F}" type="datetime4">
              <a:rPr lang="en-US" smtClean="0"/>
              <a:t>January 17,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B58AE6-596B-F4BE-0998-58031C3495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Aggregates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53D040-0BCD-4E2C-D8E2-518668026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81196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9AB1461-9E17-52F7-21FC-1DAA7BA231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FBAE9-FE87-A145-A599-DE92273F9830}" type="datetime4">
              <a:rPr lang="en-US" smtClean="0"/>
              <a:t>January 17,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CFD0F2-4895-2EDE-796B-063F36F90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Aggregates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E20D51-DB2B-A2EF-5BAA-5CA7658A5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141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421CF7B-4F47-A1E8-26A7-E72CFA87E8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B649711-B182-946B-2280-A43F4C2F3142}"/>
              </a:ext>
            </a:extLst>
          </p:cNvPr>
          <p:cNvSpPr txBox="1"/>
          <p:nvPr/>
        </p:nvSpPr>
        <p:spPr>
          <a:xfrm>
            <a:off x="2767668" y="3013501"/>
            <a:ext cx="3608680" cy="83099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4800" dirty="0"/>
              <a:t>The Witness</a:t>
            </a:r>
          </a:p>
        </p:txBody>
      </p:sp>
    </p:spTree>
    <p:extLst>
      <p:ext uri="{BB962C8B-B14F-4D97-AF65-F5344CB8AC3E}">
        <p14:creationId xmlns:p14="http://schemas.microsoft.com/office/powerpoint/2010/main" val="676523113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5443501-5F05-2EAC-6AD9-B7836C7A32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Witness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6A9A2C6-E5F4-21DE-1664-115D1B2B74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SQL provides the aggregate operators min, max</a:t>
            </a:r>
          </a:p>
          <a:p>
            <a:endParaRPr lang="en-US" dirty="0"/>
          </a:p>
          <a:p>
            <a:r>
              <a:rPr lang="en-US" dirty="0"/>
              <a:t>SQL does not have </a:t>
            </a:r>
            <a:r>
              <a:rPr lang="en-US" dirty="0" err="1"/>
              <a:t>argmin</a:t>
            </a:r>
            <a:r>
              <a:rPr lang="en-US" dirty="0"/>
              <a:t> or argmax</a:t>
            </a:r>
          </a:p>
          <a:p>
            <a:endParaRPr lang="en-US" dirty="0"/>
          </a:p>
          <a:p>
            <a:r>
              <a:rPr lang="en-US" dirty="0"/>
              <a:t>Often we want to find the record that achieves that minimum or maximum: we call it </a:t>
            </a:r>
            <a:r>
              <a:rPr lang="en-US" dirty="0">
                <a:solidFill>
                  <a:srgbClr val="0432FF"/>
                </a:solidFill>
              </a:rPr>
              <a:t>The Witness</a:t>
            </a:r>
            <a:endParaRPr lang="en-US" dirty="0"/>
          </a:p>
          <a:p>
            <a:endParaRPr lang="en-US" dirty="0"/>
          </a:p>
          <a:p>
            <a:r>
              <a:rPr lang="en-US" dirty="0"/>
              <a:t>One way to compute it is using the HAVING clause</a:t>
            </a:r>
          </a:p>
          <a:p>
            <a:endParaRPr lang="en-US" dirty="0"/>
          </a:p>
          <a:p>
            <a:r>
              <a:rPr lang="en-US" dirty="0">
                <a:solidFill>
                  <a:srgbClr val="0432FF"/>
                </a:solidFill>
              </a:rPr>
              <a:t>A simpler way discussed later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8F1750A-1413-8654-B6E7-595C1FCF7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843DD-092D-7648-A7AE-797715CBEC82}" type="datetime4">
              <a:rPr lang="en-US" smtClean="0"/>
              <a:t>January 17,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47A9247-DABF-1CD6-B020-CA35EAAB9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Aggregates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697183-C82A-6E83-6444-F40ED1CB8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722669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BBFCE9-04E9-4970-BB23-423C6A27C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BDD6D-06E3-1D4C-824F-AEBDCFB4DDF2}" type="datetime4">
              <a:rPr lang="en-US" smtClean="0"/>
              <a:t>January 17,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4E815D-E4F6-446A-8D5E-FD657571E6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Aggregates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0A0D36-18E5-4F5A-BB51-E5095307E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143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310499-261E-4E5B-8E17-191294BD9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Witnessing Problem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338AC0CD-E1BD-4756-BBC8-8104ACF76F25}"/>
              </a:ext>
            </a:extLst>
          </p:cNvPr>
          <p:cNvGraphicFramePr>
            <a:graphicFrameLocks noGrp="1"/>
          </p:cNvGraphicFramePr>
          <p:nvPr/>
        </p:nvGraphicFramePr>
        <p:xfrm>
          <a:off x="95075" y="4640802"/>
          <a:ext cx="475753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16FAD0BB-15AD-6A17-979E-A4DA6AE2E61E}"/>
              </a:ext>
            </a:extLst>
          </p:cNvPr>
          <p:cNvSpPr txBox="1"/>
          <p:nvPr/>
        </p:nvSpPr>
        <p:spPr>
          <a:xfrm>
            <a:off x="95075" y="4187555"/>
            <a:ext cx="10390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payroll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B912928-64D4-B6A9-C482-7FC04F7B7A38}"/>
              </a:ext>
            </a:extLst>
          </p:cNvPr>
          <p:cNvSpPr txBox="1"/>
          <p:nvPr/>
        </p:nvSpPr>
        <p:spPr>
          <a:xfrm>
            <a:off x="95075" y="869283"/>
            <a:ext cx="66383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Find the person with highest salary for each job</a:t>
            </a:r>
          </a:p>
        </p:txBody>
      </p:sp>
    </p:spTree>
    <p:extLst>
      <p:ext uri="{BB962C8B-B14F-4D97-AF65-F5344CB8AC3E}">
        <p14:creationId xmlns:p14="http://schemas.microsoft.com/office/powerpoint/2010/main" val="2245855425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BBFCE9-04E9-4970-BB23-423C6A27C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664CC-47A6-7745-BA4D-544F997A9D68}" type="datetime4">
              <a:rPr lang="en-US" smtClean="0"/>
              <a:t>January 17,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4E815D-E4F6-446A-8D5E-FD657571E6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Aggregates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0A0D36-18E5-4F5A-BB51-E5095307E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144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310499-261E-4E5B-8E17-191294BD9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Witnessing Problem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338AC0CD-E1BD-4756-BBC8-8104ACF76F25}"/>
              </a:ext>
            </a:extLst>
          </p:cNvPr>
          <p:cNvGraphicFramePr>
            <a:graphicFrameLocks noGrp="1"/>
          </p:cNvGraphicFramePr>
          <p:nvPr/>
        </p:nvGraphicFramePr>
        <p:xfrm>
          <a:off x="95075" y="4640802"/>
          <a:ext cx="475753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16FAD0BB-15AD-6A17-979E-A4DA6AE2E61E}"/>
              </a:ext>
            </a:extLst>
          </p:cNvPr>
          <p:cNvSpPr txBox="1"/>
          <p:nvPr/>
        </p:nvSpPr>
        <p:spPr>
          <a:xfrm>
            <a:off x="95075" y="4187555"/>
            <a:ext cx="10390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payroll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B912928-64D4-B6A9-C482-7FC04F7B7A38}"/>
              </a:ext>
            </a:extLst>
          </p:cNvPr>
          <p:cNvSpPr txBox="1"/>
          <p:nvPr/>
        </p:nvSpPr>
        <p:spPr>
          <a:xfrm>
            <a:off x="95075" y="869283"/>
            <a:ext cx="66383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Find the person with highest salary for each job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02BB8801-3EC5-2082-F0DF-5D518A4CEC37}"/>
              </a:ext>
            </a:extLst>
          </p:cNvPr>
          <p:cNvGraphicFramePr>
            <a:graphicFrameLocks noGrp="1"/>
          </p:cNvGraphicFramePr>
          <p:nvPr/>
        </p:nvGraphicFramePr>
        <p:xfrm>
          <a:off x="4415323" y="2429615"/>
          <a:ext cx="3699977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3986">
                  <a:extLst>
                    <a:ext uri="{9D8B030D-6E8A-4147-A177-3AD203B41FA5}">
                      <a16:colId xmlns:a16="http://schemas.microsoft.com/office/drawing/2014/main" val="667438025"/>
                    </a:ext>
                  </a:extLst>
                </a:gridCol>
                <a:gridCol w="1261731">
                  <a:extLst>
                    <a:ext uri="{9D8B030D-6E8A-4147-A177-3AD203B41FA5}">
                      <a16:colId xmlns:a16="http://schemas.microsoft.com/office/drawing/2014/main" val="2984732389"/>
                    </a:ext>
                  </a:extLst>
                </a:gridCol>
                <a:gridCol w="1304260">
                  <a:extLst>
                    <a:ext uri="{9D8B030D-6E8A-4147-A177-3AD203B41FA5}">
                      <a16:colId xmlns:a16="http://schemas.microsoft.com/office/drawing/2014/main" val="473981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5463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81054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5398978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9C073CE7-4C1E-65EE-8F94-6FA024E43562}"/>
              </a:ext>
            </a:extLst>
          </p:cNvPr>
          <p:cNvSpPr txBox="1"/>
          <p:nvPr/>
        </p:nvSpPr>
        <p:spPr>
          <a:xfrm>
            <a:off x="1736651" y="2753080"/>
            <a:ext cx="24112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Desired answer: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F5002A37-ECEE-810A-5846-E3919606C325}"/>
              </a:ext>
            </a:extLst>
          </p:cNvPr>
          <p:cNvSpPr/>
          <p:nvPr/>
        </p:nvSpPr>
        <p:spPr>
          <a:xfrm>
            <a:off x="49318" y="5085957"/>
            <a:ext cx="4757533" cy="681037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D33A1FB2-1AEE-1E4F-2D79-034327F68AC5}"/>
              </a:ext>
            </a:extLst>
          </p:cNvPr>
          <p:cNvSpPr/>
          <p:nvPr/>
        </p:nvSpPr>
        <p:spPr>
          <a:xfrm>
            <a:off x="49317" y="5836302"/>
            <a:ext cx="4757533" cy="658700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249125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BBFCE9-04E9-4970-BB23-423C6A27C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8AF1A-C08D-9C4E-9644-21FF975958A9}" type="datetime4">
              <a:rPr lang="en-US" smtClean="0"/>
              <a:t>January 17,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4E815D-E4F6-446A-8D5E-FD657571E6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Aggregates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0A0D36-18E5-4F5A-BB51-E5095307E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145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310499-261E-4E5B-8E17-191294BD9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Witnessing Problem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338AC0CD-E1BD-4756-BBC8-8104ACF76F25}"/>
              </a:ext>
            </a:extLst>
          </p:cNvPr>
          <p:cNvGraphicFramePr>
            <a:graphicFrameLocks noGrp="1"/>
          </p:cNvGraphicFramePr>
          <p:nvPr/>
        </p:nvGraphicFramePr>
        <p:xfrm>
          <a:off x="95075" y="4640802"/>
          <a:ext cx="475753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16FAD0BB-15AD-6A17-979E-A4DA6AE2E61E}"/>
              </a:ext>
            </a:extLst>
          </p:cNvPr>
          <p:cNvSpPr txBox="1"/>
          <p:nvPr/>
        </p:nvSpPr>
        <p:spPr>
          <a:xfrm>
            <a:off x="95075" y="4187555"/>
            <a:ext cx="10390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payroll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B912928-64D4-B6A9-C482-7FC04F7B7A38}"/>
              </a:ext>
            </a:extLst>
          </p:cNvPr>
          <p:cNvSpPr txBox="1"/>
          <p:nvPr/>
        </p:nvSpPr>
        <p:spPr>
          <a:xfrm>
            <a:off x="95075" y="869283"/>
            <a:ext cx="66383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Find the person with highest salary for each job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3C4602D-D1CC-9B2A-DD97-05B068F96FFC}"/>
              </a:ext>
            </a:extLst>
          </p:cNvPr>
          <p:cNvSpPr txBox="1"/>
          <p:nvPr/>
        </p:nvSpPr>
        <p:spPr>
          <a:xfrm>
            <a:off x="217221" y="1977947"/>
            <a:ext cx="5125121" cy="13849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job, MAX(salary)</a:t>
            </a:r>
          </a:p>
          <a:p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payroll</a:t>
            </a:r>
          </a:p>
          <a:p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GROUP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BY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job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BB1511BC-4B0A-8F97-5748-4EAA15EDCBC7}"/>
              </a:ext>
            </a:extLst>
          </p:cNvPr>
          <p:cNvGraphicFramePr>
            <a:graphicFrameLocks noGrp="1"/>
          </p:cNvGraphicFramePr>
          <p:nvPr/>
        </p:nvGraphicFramePr>
        <p:xfrm>
          <a:off x="6306435" y="2104659"/>
          <a:ext cx="2378766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667438025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473981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5463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81054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5398978"/>
                  </a:ext>
                </a:extLst>
              </a:tr>
            </a:tbl>
          </a:graphicData>
        </a:graphic>
      </p:graphicFrame>
      <p:sp>
        <p:nvSpPr>
          <p:cNvPr id="11" name="Oval Callout 10">
            <a:extLst>
              <a:ext uri="{FF2B5EF4-FFF2-40B4-BE49-F238E27FC236}">
                <a16:creationId xmlns:a16="http://schemas.microsoft.com/office/drawing/2014/main" id="{00F965D8-268B-7749-1D25-323875933011}"/>
              </a:ext>
            </a:extLst>
          </p:cNvPr>
          <p:cNvSpPr/>
          <p:nvPr/>
        </p:nvSpPr>
        <p:spPr>
          <a:xfrm>
            <a:off x="5323077" y="3623756"/>
            <a:ext cx="3193015" cy="519351"/>
          </a:xfrm>
          <a:prstGeom prst="wedgeEllipseCallout">
            <a:avLst>
              <a:gd name="adj1" fmla="val 18099"/>
              <a:gd name="adj2" fmla="val -114541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Finding max is easy.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C77474B9-1727-2E58-092E-C5A1B01B3218}"/>
              </a:ext>
            </a:extLst>
          </p:cNvPr>
          <p:cNvSpPr/>
          <p:nvPr/>
        </p:nvSpPr>
        <p:spPr>
          <a:xfrm>
            <a:off x="49318" y="5085957"/>
            <a:ext cx="4757533" cy="681037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DC0839E1-0909-07E0-CA25-57292F17DD1E}"/>
              </a:ext>
            </a:extLst>
          </p:cNvPr>
          <p:cNvSpPr/>
          <p:nvPr/>
        </p:nvSpPr>
        <p:spPr>
          <a:xfrm>
            <a:off x="49317" y="5836302"/>
            <a:ext cx="4757533" cy="658700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784141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BBFCE9-04E9-4970-BB23-423C6A27C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3744-EF30-CC42-92CC-38AEB1F441DE}" type="datetime4">
              <a:rPr lang="en-US" smtClean="0"/>
              <a:t>January 17,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4E815D-E4F6-446A-8D5E-FD657571E6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Aggregates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0A0D36-18E5-4F5A-BB51-E5095307E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146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310499-261E-4E5B-8E17-191294BD9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Witnessing Problem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338AC0CD-E1BD-4756-BBC8-8104ACF76F25}"/>
              </a:ext>
            </a:extLst>
          </p:cNvPr>
          <p:cNvGraphicFramePr>
            <a:graphicFrameLocks noGrp="1"/>
          </p:cNvGraphicFramePr>
          <p:nvPr/>
        </p:nvGraphicFramePr>
        <p:xfrm>
          <a:off x="95075" y="4640802"/>
          <a:ext cx="475753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16FAD0BB-15AD-6A17-979E-A4DA6AE2E61E}"/>
              </a:ext>
            </a:extLst>
          </p:cNvPr>
          <p:cNvSpPr txBox="1"/>
          <p:nvPr/>
        </p:nvSpPr>
        <p:spPr>
          <a:xfrm>
            <a:off x="95075" y="4187555"/>
            <a:ext cx="10390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payroll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B912928-64D4-B6A9-C482-7FC04F7B7A38}"/>
              </a:ext>
            </a:extLst>
          </p:cNvPr>
          <p:cNvSpPr txBox="1"/>
          <p:nvPr/>
        </p:nvSpPr>
        <p:spPr>
          <a:xfrm>
            <a:off x="95075" y="869283"/>
            <a:ext cx="66383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Find the person with highest salary for each job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3C4602D-D1CC-9B2A-DD97-05B068F96FFC}"/>
              </a:ext>
            </a:extLst>
          </p:cNvPr>
          <p:cNvSpPr txBox="1"/>
          <p:nvPr/>
        </p:nvSpPr>
        <p:spPr>
          <a:xfrm>
            <a:off x="217221" y="1977947"/>
            <a:ext cx="5125121" cy="13849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job, MAX(salary)</a:t>
            </a:r>
          </a:p>
          <a:p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payroll</a:t>
            </a:r>
          </a:p>
          <a:p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GROUP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BY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job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BB1511BC-4B0A-8F97-5748-4EAA15EDCBC7}"/>
              </a:ext>
            </a:extLst>
          </p:cNvPr>
          <p:cNvGraphicFramePr>
            <a:graphicFrameLocks noGrp="1"/>
          </p:cNvGraphicFramePr>
          <p:nvPr/>
        </p:nvGraphicFramePr>
        <p:xfrm>
          <a:off x="6306435" y="2104659"/>
          <a:ext cx="2378766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667438025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473981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5463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81054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5398978"/>
                  </a:ext>
                </a:extLst>
              </a:tr>
            </a:tbl>
          </a:graphicData>
        </a:graphic>
      </p:graphicFrame>
      <p:sp>
        <p:nvSpPr>
          <p:cNvPr id="11" name="Oval Callout 10">
            <a:extLst>
              <a:ext uri="{FF2B5EF4-FFF2-40B4-BE49-F238E27FC236}">
                <a16:creationId xmlns:a16="http://schemas.microsoft.com/office/drawing/2014/main" id="{00F965D8-268B-7749-1D25-323875933011}"/>
              </a:ext>
            </a:extLst>
          </p:cNvPr>
          <p:cNvSpPr/>
          <p:nvPr/>
        </p:nvSpPr>
        <p:spPr>
          <a:xfrm>
            <a:off x="5323077" y="3623756"/>
            <a:ext cx="3193015" cy="519351"/>
          </a:xfrm>
          <a:prstGeom prst="wedgeEllipseCallout">
            <a:avLst>
              <a:gd name="adj1" fmla="val 18099"/>
              <a:gd name="adj2" fmla="val -114541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Finding max is easy.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98DCEE3-D1B1-47BB-272C-2F43B2E2E14E}"/>
              </a:ext>
            </a:extLst>
          </p:cNvPr>
          <p:cNvSpPr txBox="1"/>
          <p:nvPr/>
        </p:nvSpPr>
        <p:spPr>
          <a:xfrm>
            <a:off x="5557174" y="4587665"/>
            <a:ext cx="305885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But we want argmax.</a:t>
            </a:r>
          </a:p>
          <a:p>
            <a:r>
              <a:rPr lang="en-US" sz="2400" dirty="0"/>
              <a:t>How do we find</a:t>
            </a:r>
            <a:br>
              <a:rPr lang="en-US" sz="2400" dirty="0"/>
            </a:br>
            <a:r>
              <a:rPr lang="en-US" sz="2400" dirty="0"/>
              <a:t>the witness?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132EE44D-0683-D138-7705-AF7508B22143}"/>
              </a:ext>
            </a:extLst>
          </p:cNvPr>
          <p:cNvSpPr/>
          <p:nvPr/>
        </p:nvSpPr>
        <p:spPr>
          <a:xfrm>
            <a:off x="49318" y="5085957"/>
            <a:ext cx="4757533" cy="681037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98D8863D-305C-0136-631E-73545B4AD91C}"/>
              </a:ext>
            </a:extLst>
          </p:cNvPr>
          <p:cNvSpPr/>
          <p:nvPr/>
        </p:nvSpPr>
        <p:spPr>
          <a:xfrm>
            <a:off x="49317" y="5836302"/>
            <a:ext cx="4757533" cy="658700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773440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BBFCE9-04E9-4970-BB23-423C6A27C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85B17-BAE1-7545-9185-ADC265D64D63}" type="datetime4">
              <a:rPr lang="en-US" smtClean="0"/>
              <a:t>January 17,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4E815D-E4F6-446A-8D5E-FD657571E6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Aggregates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0A0D36-18E5-4F5A-BB51-E5095307E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147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310499-261E-4E5B-8E17-191294BD9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Witnessing Problem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338AC0CD-E1BD-4756-BBC8-8104ACF76F25}"/>
              </a:ext>
            </a:extLst>
          </p:cNvPr>
          <p:cNvGraphicFramePr>
            <a:graphicFrameLocks noGrp="1"/>
          </p:cNvGraphicFramePr>
          <p:nvPr/>
        </p:nvGraphicFramePr>
        <p:xfrm>
          <a:off x="95075" y="4640802"/>
          <a:ext cx="475753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16FAD0BB-15AD-6A17-979E-A4DA6AE2E61E}"/>
              </a:ext>
            </a:extLst>
          </p:cNvPr>
          <p:cNvSpPr txBox="1"/>
          <p:nvPr/>
        </p:nvSpPr>
        <p:spPr>
          <a:xfrm>
            <a:off x="95075" y="4187555"/>
            <a:ext cx="10390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payroll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B912928-64D4-B6A9-C482-7FC04F7B7A38}"/>
              </a:ext>
            </a:extLst>
          </p:cNvPr>
          <p:cNvSpPr txBox="1"/>
          <p:nvPr/>
        </p:nvSpPr>
        <p:spPr>
          <a:xfrm>
            <a:off x="95075" y="869283"/>
            <a:ext cx="66383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Find the person with highest salary for each job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3C4602D-D1CC-9B2A-DD97-05B068F96FFC}"/>
              </a:ext>
            </a:extLst>
          </p:cNvPr>
          <p:cNvSpPr txBox="1"/>
          <p:nvPr/>
        </p:nvSpPr>
        <p:spPr>
          <a:xfrm>
            <a:off x="217221" y="1977947"/>
            <a:ext cx="6413935" cy="13849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job, </a:t>
            </a:r>
            <a:r>
              <a:rPr lang="en-US" sz="28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name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, MAX(salary)</a:t>
            </a:r>
          </a:p>
          <a:p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payroll</a:t>
            </a:r>
          </a:p>
          <a:p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GROUP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BY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job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61FC316-02E1-4555-70B7-B377CB2D683E}"/>
              </a:ext>
            </a:extLst>
          </p:cNvPr>
          <p:cNvSpPr txBox="1"/>
          <p:nvPr/>
        </p:nvSpPr>
        <p:spPr>
          <a:xfrm>
            <a:off x="6631156" y="2050805"/>
            <a:ext cx="23759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Does this work?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379B01AA-6275-A6E8-98AE-329908A61745}"/>
              </a:ext>
            </a:extLst>
          </p:cNvPr>
          <p:cNvSpPr/>
          <p:nvPr/>
        </p:nvSpPr>
        <p:spPr>
          <a:xfrm>
            <a:off x="49318" y="5085957"/>
            <a:ext cx="4757533" cy="681037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BFFB5C88-833D-D16E-CFDF-1827A39DDB27}"/>
              </a:ext>
            </a:extLst>
          </p:cNvPr>
          <p:cNvSpPr/>
          <p:nvPr/>
        </p:nvSpPr>
        <p:spPr>
          <a:xfrm>
            <a:off x="49317" y="5836302"/>
            <a:ext cx="4757533" cy="658700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230195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BBFCE9-04E9-4970-BB23-423C6A27C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433D2-4694-D045-92C8-D017DE313F63}" type="datetime4">
              <a:rPr lang="en-US" smtClean="0"/>
              <a:t>January 17,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4E815D-E4F6-446A-8D5E-FD657571E6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Aggregates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0A0D36-18E5-4F5A-BB51-E5095307E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148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310499-261E-4E5B-8E17-191294BD9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Witnessing Problem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338AC0CD-E1BD-4756-BBC8-8104ACF76F25}"/>
              </a:ext>
            </a:extLst>
          </p:cNvPr>
          <p:cNvGraphicFramePr>
            <a:graphicFrameLocks noGrp="1"/>
          </p:cNvGraphicFramePr>
          <p:nvPr/>
        </p:nvGraphicFramePr>
        <p:xfrm>
          <a:off x="95075" y="4640802"/>
          <a:ext cx="475753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16FAD0BB-15AD-6A17-979E-A4DA6AE2E61E}"/>
              </a:ext>
            </a:extLst>
          </p:cNvPr>
          <p:cNvSpPr txBox="1"/>
          <p:nvPr/>
        </p:nvSpPr>
        <p:spPr>
          <a:xfrm>
            <a:off x="95075" y="4187555"/>
            <a:ext cx="10390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payroll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B912928-64D4-B6A9-C482-7FC04F7B7A38}"/>
              </a:ext>
            </a:extLst>
          </p:cNvPr>
          <p:cNvSpPr txBox="1"/>
          <p:nvPr/>
        </p:nvSpPr>
        <p:spPr>
          <a:xfrm>
            <a:off x="95075" y="869283"/>
            <a:ext cx="66383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Find the person with highest salary for each job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3C4602D-D1CC-9B2A-DD97-05B068F96FFC}"/>
              </a:ext>
            </a:extLst>
          </p:cNvPr>
          <p:cNvSpPr txBox="1"/>
          <p:nvPr/>
        </p:nvSpPr>
        <p:spPr>
          <a:xfrm>
            <a:off x="217221" y="1977947"/>
            <a:ext cx="6413935" cy="13849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job, </a:t>
            </a:r>
            <a:r>
              <a:rPr lang="en-US" sz="28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name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, MAX(salary)</a:t>
            </a:r>
          </a:p>
          <a:p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payroll</a:t>
            </a:r>
          </a:p>
          <a:p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GROUP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BY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job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98DCEE3-D1B1-47BB-272C-2F43B2E2E14E}"/>
              </a:ext>
            </a:extLst>
          </p:cNvPr>
          <p:cNvSpPr txBox="1"/>
          <p:nvPr/>
        </p:nvSpPr>
        <p:spPr>
          <a:xfrm>
            <a:off x="6631156" y="2050805"/>
            <a:ext cx="23759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Does this work?</a:t>
            </a:r>
          </a:p>
        </p:txBody>
      </p:sp>
      <p:sp>
        <p:nvSpPr>
          <p:cNvPr id="10" name="Oval Callout 9">
            <a:extLst>
              <a:ext uri="{FF2B5EF4-FFF2-40B4-BE49-F238E27FC236}">
                <a16:creationId xmlns:a16="http://schemas.microsoft.com/office/drawing/2014/main" id="{9282D7F2-A5D0-E235-64DC-DF4D4A1D25BA}"/>
              </a:ext>
            </a:extLst>
          </p:cNvPr>
          <p:cNvSpPr/>
          <p:nvPr/>
        </p:nvSpPr>
        <p:spPr>
          <a:xfrm>
            <a:off x="4444481" y="3505327"/>
            <a:ext cx="3806318" cy="908864"/>
          </a:xfrm>
          <a:prstGeom prst="wedgeEllipseCallout">
            <a:avLst>
              <a:gd name="adj1" fmla="val -21764"/>
              <a:gd name="adj2" fmla="val -72425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WRONG!</a:t>
            </a:r>
            <a:br>
              <a:rPr lang="en-US" dirty="0"/>
            </a:br>
            <a:r>
              <a:rPr lang="en-US" dirty="0"/>
              <a:t>name not in GROUP BY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C0C7E13-C6A7-A5CE-9107-F22201208C93}"/>
              </a:ext>
            </a:extLst>
          </p:cNvPr>
          <p:cNvSpPr txBox="1"/>
          <p:nvPr/>
        </p:nvSpPr>
        <p:spPr>
          <a:xfrm>
            <a:off x="5145493" y="4888334"/>
            <a:ext cx="364260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/>
              <a:t>Sqlite</a:t>
            </a:r>
            <a:r>
              <a:rPr lang="en-US" sz="2000" dirty="0"/>
              <a:t> does not return an error,</a:t>
            </a:r>
            <a:br>
              <a:rPr lang="en-US" sz="2000" dirty="0"/>
            </a:br>
            <a:r>
              <a:rPr lang="en-US" sz="2000" dirty="0"/>
              <a:t>but returns junk outputs.</a:t>
            </a:r>
            <a:br>
              <a:rPr lang="en-US" sz="2000" dirty="0"/>
            </a:br>
            <a:r>
              <a:rPr lang="en-US" sz="2000" dirty="0"/>
              <a:t>Don’t use this.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E8C9077E-92BE-9EAE-EF55-4A4A489CF268}"/>
              </a:ext>
            </a:extLst>
          </p:cNvPr>
          <p:cNvSpPr/>
          <p:nvPr/>
        </p:nvSpPr>
        <p:spPr>
          <a:xfrm>
            <a:off x="49318" y="5085957"/>
            <a:ext cx="4757533" cy="681037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8A397F90-8FF3-3FE4-816F-339166305D5D}"/>
              </a:ext>
            </a:extLst>
          </p:cNvPr>
          <p:cNvSpPr/>
          <p:nvPr/>
        </p:nvSpPr>
        <p:spPr>
          <a:xfrm>
            <a:off x="49317" y="5836302"/>
            <a:ext cx="4757533" cy="658700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453176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BBFCE9-04E9-4970-BB23-423C6A27C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BC1D9-1649-B240-BB6F-0DCD898763DE}" type="datetime4">
              <a:rPr lang="en-US" smtClean="0"/>
              <a:t>January 17,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4E815D-E4F6-446A-8D5E-FD657571E6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Aggregates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0A0D36-18E5-4F5A-BB51-E5095307E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149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310499-261E-4E5B-8E17-191294BD9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Witnessing Problem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338AC0CD-E1BD-4756-BBC8-8104ACF76F25}"/>
              </a:ext>
            </a:extLst>
          </p:cNvPr>
          <p:cNvGraphicFramePr>
            <a:graphicFrameLocks noGrp="1"/>
          </p:cNvGraphicFramePr>
          <p:nvPr/>
        </p:nvGraphicFramePr>
        <p:xfrm>
          <a:off x="95075" y="4640802"/>
          <a:ext cx="475753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16FAD0BB-15AD-6A17-979E-A4DA6AE2E61E}"/>
              </a:ext>
            </a:extLst>
          </p:cNvPr>
          <p:cNvSpPr txBox="1"/>
          <p:nvPr/>
        </p:nvSpPr>
        <p:spPr>
          <a:xfrm>
            <a:off x="95075" y="4187555"/>
            <a:ext cx="10390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payroll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B912928-64D4-B6A9-C482-7FC04F7B7A38}"/>
              </a:ext>
            </a:extLst>
          </p:cNvPr>
          <p:cNvSpPr txBox="1"/>
          <p:nvPr/>
        </p:nvSpPr>
        <p:spPr>
          <a:xfrm>
            <a:off x="95075" y="869283"/>
            <a:ext cx="66383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Find the person with highest salary for each job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36C36D2-0240-DB30-DE89-598DB9AF1D60}"/>
              </a:ext>
            </a:extLst>
          </p:cNvPr>
          <p:cNvSpPr txBox="1"/>
          <p:nvPr/>
        </p:nvSpPr>
        <p:spPr>
          <a:xfrm>
            <a:off x="451320" y="1789755"/>
            <a:ext cx="7738016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Plan: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dirty="0"/>
              <a:t>Compute the max(salary) for each job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dirty="0"/>
              <a:t>Join back with payroll on job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dirty="0"/>
              <a:t>Return the users where salary = max(salary)</a:t>
            </a:r>
          </a:p>
        </p:txBody>
      </p:sp>
    </p:spTree>
    <p:extLst>
      <p:ext uri="{BB962C8B-B14F-4D97-AF65-F5344CB8AC3E}">
        <p14:creationId xmlns:p14="http://schemas.microsoft.com/office/powerpoint/2010/main" val="12533482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7C5570-DDF2-49AB-8AF1-FE230D919E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D0B13-38F0-4A4B-AABE-E09F46A48ED0}" type="datetime4">
              <a:rPr lang="en-US" smtClean="0"/>
              <a:t>January 17,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DCD6CF-B71B-44FF-AE3C-1FDF1BFC9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Aggregates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580C46-7500-49E2-9C57-1F24359EC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15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DAD3C1-0D5D-4A4B-A2C9-6453A33BD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SUM, MIN, MAX, AVG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D00675B9-8DD5-4F39-804E-60D165016306}"/>
              </a:ext>
            </a:extLst>
          </p:cNvPr>
          <p:cNvGraphicFramePr>
            <a:graphicFrameLocks noGrp="1"/>
          </p:cNvGraphicFramePr>
          <p:nvPr/>
        </p:nvGraphicFramePr>
        <p:xfrm>
          <a:off x="118764" y="4661550"/>
          <a:ext cx="475753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1DB98C8C-2ED4-42F3-A877-71F1FAE3BE3C}"/>
              </a:ext>
            </a:extLst>
          </p:cNvPr>
          <p:cNvGraphicFramePr>
            <a:graphicFrameLocks noGrp="1"/>
          </p:cNvGraphicFramePr>
          <p:nvPr/>
        </p:nvGraphicFramePr>
        <p:xfrm>
          <a:off x="5729267" y="5015657"/>
          <a:ext cx="2378766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1258474472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32434715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5458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Charger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196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Civic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20613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Pinto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6174394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482C950A-23AD-4957-97F2-BD093EA37E1C}"/>
              </a:ext>
            </a:extLst>
          </p:cNvPr>
          <p:cNvSpPr txBox="1"/>
          <p:nvPr/>
        </p:nvSpPr>
        <p:spPr>
          <a:xfrm>
            <a:off x="118764" y="4292218"/>
            <a:ext cx="1388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payroll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C995B80-CE8C-4CA9-9371-C4C24F04D8A2}"/>
              </a:ext>
            </a:extLst>
          </p:cNvPr>
          <p:cNvSpPr txBox="1"/>
          <p:nvPr/>
        </p:nvSpPr>
        <p:spPr>
          <a:xfrm>
            <a:off x="5728885" y="4646325"/>
            <a:ext cx="1017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regist</a:t>
            </a:r>
            <a:endParaRPr lang="en-US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4170FBE-A0CB-8FCB-A591-7FD6A7946416}"/>
              </a:ext>
            </a:extLst>
          </p:cNvPr>
          <p:cNvSpPr txBox="1"/>
          <p:nvPr/>
        </p:nvSpPr>
        <p:spPr>
          <a:xfrm>
            <a:off x="112932" y="1411726"/>
            <a:ext cx="3502882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sum(salary)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payroll;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368A339-5917-AFAA-853D-1BC32E7408EC}"/>
              </a:ext>
            </a:extLst>
          </p:cNvPr>
          <p:cNvSpPr txBox="1"/>
          <p:nvPr/>
        </p:nvSpPr>
        <p:spPr>
          <a:xfrm>
            <a:off x="112932" y="884482"/>
            <a:ext cx="3377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What is the sum of all salaries?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ABE8574-0EA9-0D31-9D0C-3594C6CE72AA}"/>
              </a:ext>
            </a:extLst>
          </p:cNvPr>
          <p:cNvSpPr txBox="1"/>
          <p:nvPr/>
        </p:nvSpPr>
        <p:spPr>
          <a:xfrm>
            <a:off x="112932" y="3002267"/>
            <a:ext cx="3502882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avg(salary)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payroll;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AB06831-7A0F-FBEF-B297-417AD594DAED}"/>
              </a:ext>
            </a:extLst>
          </p:cNvPr>
          <p:cNvSpPr txBox="1"/>
          <p:nvPr/>
        </p:nvSpPr>
        <p:spPr>
          <a:xfrm>
            <a:off x="112932" y="2486627"/>
            <a:ext cx="3044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What is the average salary?</a:t>
            </a:r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28D53ABF-7623-D36A-749A-561AB7049AC3}"/>
              </a:ext>
            </a:extLst>
          </p:cNvPr>
          <p:cNvGraphicFramePr>
            <a:graphicFrameLocks noGrp="1"/>
          </p:cNvGraphicFramePr>
          <p:nvPr/>
        </p:nvGraphicFramePr>
        <p:xfrm>
          <a:off x="3665853" y="1453445"/>
          <a:ext cx="1083429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3429">
                  <a:extLst>
                    <a:ext uri="{9D8B030D-6E8A-4147-A177-3AD203B41FA5}">
                      <a16:colId xmlns:a16="http://schemas.microsoft.com/office/drawing/2014/main" val="23948063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sum(…)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73186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8998652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C56265C-38FC-B02D-D1C6-CA9D2EEA2559}"/>
              </a:ext>
            </a:extLst>
          </p:cNvPr>
          <p:cNvGraphicFramePr>
            <a:graphicFrameLocks noGrp="1"/>
          </p:cNvGraphicFramePr>
          <p:nvPr/>
        </p:nvGraphicFramePr>
        <p:xfrm>
          <a:off x="3665853" y="3115702"/>
          <a:ext cx="1083429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3429">
                  <a:extLst>
                    <a:ext uri="{9D8B030D-6E8A-4147-A177-3AD203B41FA5}">
                      <a16:colId xmlns:a16="http://schemas.microsoft.com/office/drawing/2014/main" val="23948063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avg(…)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73186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75000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8998652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0919A867-A7AC-1417-71D7-BAB1F0EE2BA7}"/>
              </a:ext>
            </a:extLst>
          </p:cNvPr>
          <p:cNvSpPr txBox="1"/>
          <p:nvPr/>
        </p:nvSpPr>
        <p:spPr>
          <a:xfrm>
            <a:off x="5649603" y="2024962"/>
            <a:ext cx="30572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What is the smallest salary?</a:t>
            </a:r>
          </a:p>
          <a:p>
            <a:r>
              <a:rPr lang="en-US" dirty="0"/>
              <a:t>What is the largest salary?</a:t>
            </a:r>
          </a:p>
        </p:txBody>
      </p:sp>
      <p:sp>
        <p:nvSpPr>
          <p:cNvPr id="8" name="Oval Callout 7">
            <a:extLst>
              <a:ext uri="{FF2B5EF4-FFF2-40B4-BE49-F238E27FC236}">
                <a16:creationId xmlns:a16="http://schemas.microsoft.com/office/drawing/2014/main" id="{6536D2A4-0309-CAD6-2B38-E32E583801D7}"/>
              </a:ext>
            </a:extLst>
          </p:cNvPr>
          <p:cNvSpPr/>
          <p:nvPr/>
        </p:nvSpPr>
        <p:spPr>
          <a:xfrm>
            <a:off x="6128705" y="3158089"/>
            <a:ext cx="2099042" cy="519351"/>
          </a:xfrm>
          <a:prstGeom prst="wedgeEllipseCallout">
            <a:avLst>
              <a:gd name="adj1" fmla="val -21722"/>
              <a:gd name="adj2" fmla="val -117159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On your own</a:t>
            </a:r>
          </a:p>
        </p:txBody>
      </p:sp>
    </p:spTree>
    <p:extLst>
      <p:ext uri="{BB962C8B-B14F-4D97-AF65-F5344CB8AC3E}">
        <p14:creationId xmlns:p14="http://schemas.microsoft.com/office/powerpoint/2010/main" val="2797476680"/>
      </p:ext>
    </p:extLst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BBFCE9-04E9-4970-BB23-423C6A27C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FA014-4386-3A42-AC1D-776E8292DBDF}" type="datetime4">
              <a:rPr lang="en-US" smtClean="0"/>
              <a:t>January 17,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4E815D-E4F6-446A-8D5E-FD657571E6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Aggregates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0A0D36-18E5-4F5A-BB51-E5095307E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150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310499-261E-4E5B-8E17-191294BD9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Witnessing Problem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338AC0CD-E1BD-4756-BBC8-8104ACF76F25}"/>
              </a:ext>
            </a:extLst>
          </p:cNvPr>
          <p:cNvGraphicFramePr>
            <a:graphicFrameLocks noGrp="1"/>
          </p:cNvGraphicFramePr>
          <p:nvPr/>
        </p:nvGraphicFramePr>
        <p:xfrm>
          <a:off x="95075" y="4640802"/>
          <a:ext cx="475753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16FAD0BB-15AD-6A17-979E-A4DA6AE2E61E}"/>
              </a:ext>
            </a:extLst>
          </p:cNvPr>
          <p:cNvSpPr txBox="1"/>
          <p:nvPr/>
        </p:nvSpPr>
        <p:spPr>
          <a:xfrm>
            <a:off x="95075" y="4187555"/>
            <a:ext cx="10390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payroll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B912928-64D4-B6A9-C482-7FC04F7B7A38}"/>
              </a:ext>
            </a:extLst>
          </p:cNvPr>
          <p:cNvSpPr txBox="1"/>
          <p:nvPr/>
        </p:nvSpPr>
        <p:spPr>
          <a:xfrm>
            <a:off x="95075" y="869283"/>
            <a:ext cx="66383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Find the person with highest salary for each job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36C36D2-0240-DB30-DE89-598DB9AF1D60}"/>
              </a:ext>
            </a:extLst>
          </p:cNvPr>
          <p:cNvSpPr txBox="1"/>
          <p:nvPr/>
        </p:nvSpPr>
        <p:spPr>
          <a:xfrm>
            <a:off x="451320" y="1789755"/>
            <a:ext cx="7738016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Plan: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dirty="0"/>
              <a:t>Compute the max(salary) for each job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dirty="0"/>
              <a:t>Join back with payroll on job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dirty="0"/>
              <a:t>Return the users where salary = max(salary)</a:t>
            </a:r>
          </a:p>
        </p:txBody>
      </p:sp>
      <p:sp>
        <p:nvSpPr>
          <p:cNvPr id="14" name="Oval Callout 13">
            <a:extLst>
              <a:ext uri="{FF2B5EF4-FFF2-40B4-BE49-F238E27FC236}">
                <a16:creationId xmlns:a16="http://schemas.microsoft.com/office/drawing/2014/main" id="{C4C38C92-59B9-A8A9-2CF0-D405ACE491CB}"/>
              </a:ext>
            </a:extLst>
          </p:cNvPr>
          <p:cNvSpPr/>
          <p:nvPr/>
        </p:nvSpPr>
        <p:spPr>
          <a:xfrm>
            <a:off x="6166383" y="1530079"/>
            <a:ext cx="1948917" cy="519351"/>
          </a:xfrm>
          <a:prstGeom prst="wedgeEllipseCallout">
            <a:avLst>
              <a:gd name="adj1" fmla="val -49691"/>
              <a:gd name="adj2" fmla="val 96621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W</a:t>
            </a:r>
            <a:r>
              <a:rPr lang="en-US" sz="1800" dirty="0"/>
              <a:t>e first join</a:t>
            </a:r>
            <a:endParaRPr lang="en-US" dirty="0"/>
          </a:p>
        </p:txBody>
      </p:sp>
      <p:sp>
        <p:nvSpPr>
          <p:cNvPr id="15" name="Oval Callout 14">
            <a:extLst>
              <a:ext uri="{FF2B5EF4-FFF2-40B4-BE49-F238E27FC236}">
                <a16:creationId xmlns:a16="http://schemas.microsoft.com/office/drawing/2014/main" id="{80C3363A-3344-7FEA-FD48-0ABD1579EFF5}"/>
              </a:ext>
            </a:extLst>
          </p:cNvPr>
          <p:cNvSpPr/>
          <p:nvPr/>
        </p:nvSpPr>
        <p:spPr>
          <a:xfrm>
            <a:off x="5927937" y="3784876"/>
            <a:ext cx="2688091" cy="519351"/>
          </a:xfrm>
          <a:prstGeom prst="wedgeEllipseCallout">
            <a:avLst>
              <a:gd name="adj1" fmla="val -24766"/>
              <a:gd name="adj2" fmla="val -9695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Goes in HAVING</a:t>
            </a:r>
          </a:p>
        </p:txBody>
      </p:sp>
    </p:spTree>
    <p:extLst>
      <p:ext uri="{BB962C8B-B14F-4D97-AF65-F5344CB8AC3E}">
        <p14:creationId xmlns:p14="http://schemas.microsoft.com/office/powerpoint/2010/main" val="794516719"/>
      </p:ext>
    </p:extLst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BBFCE9-04E9-4970-BB23-423C6A27C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6A570-20A0-C04A-9C29-FB092DA28517}" type="datetime4">
              <a:rPr lang="en-US" smtClean="0"/>
              <a:t>January 17,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4E815D-E4F6-446A-8D5E-FD657571E6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Aggregates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0A0D36-18E5-4F5A-BB51-E5095307E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151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310499-261E-4E5B-8E17-191294BD9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Witnessing Problem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338AC0CD-E1BD-4756-BBC8-8104ACF76F25}"/>
              </a:ext>
            </a:extLst>
          </p:cNvPr>
          <p:cNvGraphicFramePr>
            <a:graphicFrameLocks noGrp="1"/>
          </p:cNvGraphicFramePr>
          <p:nvPr/>
        </p:nvGraphicFramePr>
        <p:xfrm>
          <a:off x="95075" y="4640802"/>
          <a:ext cx="475753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16FAD0BB-15AD-6A17-979E-A4DA6AE2E61E}"/>
              </a:ext>
            </a:extLst>
          </p:cNvPr>
          <p:cNvSpPr txBox="1"/>
          <p:nvPr/>
        </p:nvSpPr>
        <p:spPr>
          <a:xfrm>
            <a:off x="95075" y="4187555"/>
            <a:ext cx="10390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payroll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B912928-64D4-B6A9-C482-7FC04F7B7A38}"/>
              </a:ext>
            </a:extLst>
          </p:cNvPr>
          <p:cNvSpPr txBox="1"/>
          <p:nvPr/>
        </p:nvSpPr>
        <p:spPr>
          <a:xfrm>
            <a:off x="95075" y="869283"/>
            <a:ext cx="66383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Find the person with highest salary for each job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386C7A8-5DB5-646F-5CC6-E87C9D25AD52}"/>
              </a:ext>
            </a:extLst>
          </p:cNvPr>
          <p:cNvSpPr txBox="1"/>
          <p:nvPr/>
        </p:nvSpPr>
        <p:spPr>
          <a:xfrm>
            <a:off x="200197" y="1635867"/>
            <a:ext cx="7702750" cy="22467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P1.job, MAX(P1.salary)</a:t>
            </a:r>
            <a:r>
              <a:rPr lang="en-US" sz="28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</a:p>
          <a:p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payroll AS P1</a:t>
            </a:r>
            <a:r>
              <a:rPr lang="en-US" sz="28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payroll AS P2</a:t>
            </a:r>
          </a:p>
          <a:p>
            <a:r>
              <a:rPr lang="en-US" sz="28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WHERE </a:t>
            </a:r>
            <a:r>
              <a:rPr lang="en-US" sz="28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P1.job = P2.job</a:t>
            </a:r>
            <a:endParaRPr lang="en-US" sz="2800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GROUP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BY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P1.job</a:t>
            </a:r>
            <a:r>
              <a:rPr lang="en-US" sz="28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P2.name, P2.salary</a:t>
            </a:r>
          </a:p>
          <a:p>
            <a:r>
              <a:rPr lang="en-US" sz="28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HAVING</a:t>
            </a:r>
            <a:r>
              <a:rPr lang="en-US" sz="28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P2.salary = MAX(P1.salary)</a:t>
            </a:r>
          </a:p>
        </p:txBody>
      </p:sp>
    </p:spTree>
    <p:extLst>
      <p:ext uri="{BB962C8B-B14F-4D97-AF65-F5344CB8AC3E}">
        <p14:creationId xmlns:p14="http://schemas.microsoft.com/office/powerpoint/2010/main" val="4273776455"/>
      </p:ext>
    </p:extLst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BBFCE9-04E9-4970-BB23-423C6A27C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73F4B-429D-EA4A-9F7B-5A80480F13E9}" type="datetime4">
              <a:rPr lang="en-US" smtClean="0"/>
              <a:t>January 17,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4E815D-E4F6-446A-8D5E-FD657571E6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Aggregates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0A0D36-18E5-4F5A-BB51-E5095307E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152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310499-261E-4E5B-8E17-191294BD9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Witnessing Problem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338AC0CD-E1BD-4756-BBC8-8104ACF76F25}"/>
              </a:ext>
            </a:extLst>
          </p:cNvPr>
          <p:cNvGraphicFramePr>
            <a:graphicFrameLocks noGrp="1"/>
          </p:cNvGraphicFramePr>
          <p:nvPr/>
        </p:nvGraphicFramePr>
        <p:xfrm>
          <a:off x="95075" y="4640802"/>
          <a:ext cx="475753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16FAD0BB-15AD-6A17-979E-A4DA6AE2E61E}"/>
              </a:ext>
            </a:extLst>
          </p:cNvPr>
          <p:cNvSpPr txBox="1"/>
          <p:nvPr/>
        </p:nvSpPr>
        <p:spPr>
          <a:xfrm>
            <a:off x="95075" y="4187555"/>
            <a:ext cx="10390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payroll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B912928-64D4-B6A9-C482-7FC04F7B7A38}"/>
              </a:ext>
            </a:extLst>
          </p:cNvPr>
          <p:cNvSpPr txBox="1"/>
          <p:nvPr/>
        </p:nvSpPr>
        <p:spPr>
          <a:xfrm>
            <a:off x="95075" y="869283"/>
            <a:ext cx="66383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Find the person with highest salary for each job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386C7A8-5DB5-646F-5CC6-E87C9D25AD52}"/>
              </a:ext>
            </a:extLst>
          </p:cNvPr>
          <p:cNvSpPr txBox="1"/>
          <p:nvPr/>
        </p:nvSpPr>
        <p:spPr>
          <a:xfrm>
            <a:off x="200197" y="1635867"/>
            <a:ext cx="7702750" cy="22467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P1.job, </a:t>
            </a:r>
            <a:r>
              <a:rPr lang="en-US" sz="2800" strike="sngStrike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MAX(P1.salary)</a:t>
            </a:r>
            <a:r>
              <a:rPr lang="en-US" sz="28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</a:p>
          <a:p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payroll AS P1</a:t>
            </a:r>
            <a:r>
              <a:rPr lang="en-US" sz="28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payroll AS P2</a:t>
            </a:r>
          </a:p>
          <a:p>
            <a:r>
              <a:rPr lang="en-US" sz="28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WHERE </a:t>
            </a:r>
            <a:r>
              <a:rPr lang="en-US" sz="28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P1.job = P2.job</a:t>
            </a:r>
            <a:endParaRPr lang="en-US" sz="2800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GROUP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BY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P1.job</a:t>
            </a:r>
            <a:r>
              <a:rPr lang="en-US" sz="28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P2.name, P2.salary</a:t>
            </a:r>
          </a:p>
          <a:p>
            <a:r>
              <a:rPr lang="en-US" sz="28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HAVING</a:t>
            </a:r>
            <a:r>
              <a:rPr lang="en-US" sz="28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P2.salary = MAX(P1.salary)</a:t>
            </a:r>
          </a:p>
        </p:txBody>
      </p:sp>
    </p:spTree>
    <p:extLst>
      <p:ext uri="{BB962C8B-B14F-4D97-AF65-F5344CB8AC3E}">
        <p14:creationId xmlns:p14="http://schemas.microsoft.com/office/powerpoint/2010/main" val="3938203331"/>
      </p:ext>
    </p:extLst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BBFCE9-04E9-4970-BB23-423C6A27C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EF775-2495-AA4F-B251-E68FAB9567B4}" type="datetime4">
              <a:rPr lang="en-US" smtClean="0"/>
              <a:t>January 17,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4E815D-E4F6-446A-8D5E-FD657571E6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Aggregates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0A0D36-18E5-4F5A-BB51-E5095307E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153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310499-261E-4E5B-8E17-191294BD9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Witnessing Problem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338AC0CD-E1BD-4756-BBC8-8104ACF76F25}"/>
              </a:ext>
            </a:extLst>
          </p:cNvPr>
          <p:cNvGraphicFramePr>
            <a:graphicFrameLocks noGrp="1"/>
          </p:cNvGraphicFramePr>
          <p:nvPr/>
        </p:nvGraphicFramePr>
        <p:xfrm>
          <a:off x="95075" y="4640802"/>
          <a:ext cx="475753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16FAD0BB-15AD-6A17-979E-A4DA6AE2E61E}"/>
              </a:ext>
            </a:extLst>
          </p:cNvPr>
          <p:cNvSpPr txBox="1"/>
          <p:nvPr/>
        </p:nvSpPr>
        <p:spPr>
          <a:xfrm>
            <a:off x="95075" y="4187555"/>
            <a:ext cx="10390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payroll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B912928-64D4-B6A9-C482-7FC04F7B7A38}"/>
              </a:ext>
            </a:extLst>
          </p:cNvPr>
          <p:cNvSpPr txBox="1"/>
          <p:nvPr/>
        </p:nvSpPr>
        <p:spPr>
          <a:xfrm>
            <a:off x="95075" y="869283"/>
            <a:ext cx="66383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Find the person with highest salary for each job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386C7A8-5DB5-646F-5CC6-E87C9D25AD52}"/>
              </a:ext>
            </a:extLst>
          </p:cNvPr>
          <p:cNvSpPr txBox="1"/>
          <p:nvPr/>
        </p:nvSpPr>
        <p:spPr>
          <a:xfrm>
            <a:off x="200197" y="1635867"/>
            <a:ext cx="7702750" cy="22467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P1.job</a:t>
            </a:r>
            <a:r>
              <a:rPr lang="en-US" sz="28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P2.name, P2.salary</a:t>
            </a:r>
          </a:p>
          <a:p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payroll AS P1</a:t>
            </a:r>
            <a:r>
              <a:rPr lang="en-US" sz="28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payroll AS P2</a:t>
            </a:r>
          </a:p>
          <a:p>
            <a:r>
              <a:rPr lang="en-US" sz="28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WHERE </a:t>
            </a:r>
            <a:r>
              <a:rPr lang="en-US" sz="28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P1.job = P2.job</a:t>
            </a:r>
            <a:endParaRPr lang="en-US" sz="2800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GROUP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BY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P1.job</a:t>
            </a:r>
            <a:r>
              <a:rPr lang="en-US" sz="28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P2.name, P2.salary</a:t>
            </a:r>
          </a:p>
          <a:p>
            <a:r>
              <a:rPr lang="en-US" sz="28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HAVING</a:t>
            </a:r>
            <a:r>
              <a:rPr lang="en-US" sz="28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P2.salary = MAX(P1.salary)</a:t>
            </a:r>
          </a:p>
        </p:txBody>
      </p:sp>
    </p:spTree>
    <p:extLst>
      <p:ext uri="{BB962C8B-B14F-4D97-AF65-F5344CB8AC3E}">
        <p14:creationId xmlns:p14="http://schemas.microsoft.com/office/powerpoint/2010/main" val="3649610634"/>
      </p:ext>
    </p:extLst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BBFCE9-04E9-4970-BB23-423C6A27C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D4042-0592-FB4A-A509-5B46C21AF3AC}" type="datetime4">
              <a:rPr lang="en-US" smtClean="0"/>
              <a:t>January 17,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4E815D-E4F6-446A-8D5E-FD657571E6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Aggregates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0A0D36-18E5-4F5A-BB51-E5095307E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154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310499-261E-4E5B-8E17-191294BD9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Witnessing Problem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338AC0CD-E1BD-4756-BBC8-8104ACF76F25}"/>
              </a:ext>
            </a:extLst>
          </p:cNvPr>
          <p:cNvGraphicFramePr>
            <a:graphicFrameLocks noGrp="1"/>
          </p:cNvGraphicFramePr>
          <p:nvPr/>
        </p:nvGraphicFramePr>
        <p:xfrm>
          <a:off x="95075" y="4640802"/>
          <a:ext cx="475753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16FAD0BB-15AD-6A17-979E-A4DA6AE2E61E}"/>
              </a:ext>
            </a:extLst>
          </p:cNvPr>
          <p:cNvSpPr txBox="1"/>
          <p:nvPr/>
        </p:nvSpPr>
        <p:spPr>
          <a:xfrm>
            <a:off x="95075" y="4187555"/>
            <a:ext cx="10390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payroll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B912928-64D4-B6A9-C482-7FC04F7B7A38}"/>
              </a:ext>
            </a:extLst>
          </p:cNvPr>
          <p:cNvSpPr txBox="1"/>
          <p:nvPr/>
        </p:nvSpPr>
        <p:spPr>
          <a:xfrm>
            <a:off x="95075" y="869283"/>
            <a:ext cx="66383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Find the person with highest salary for each job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386C7A8-5DB5-646F-5CC6-E87C9D25AD52}"/>
              </a:ext>
            </a:extLst>
          </p:cNvPr>
          <p:cNvSpPr txBox="1"/>
          <p:nvPr/>
        </p:nvSpPr>
        <p:spPr>
          <a:xfrm>
            <a:off x="200197" y="1635867"/>
            <a:ext cx="7702750" cy="22467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P1.job, </a:t>
            </a:r>
            <a:r>
              <a:rPr lang="en-US" sz="28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P2.name, P2.salary</a:t>
            </a:r>
          </a:p>
          <a:p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payroll AS P1, </a:t>
            </a:r>
            <a:r>
              <a:rPr lang="en-US" sz="28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payroll AS P2</a:t>
            </a:r>
          </a:p>
          <a:p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 </a:t>
            </a:r>
            <a:r>
              <a:rPr lang="en-US" sz="28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P1.job = P2.job</a:t>
            </a:r>
            <a:endParaRPr lang="en-US" sz="2800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GROUP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BY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P1.job</a:t>
            </a:r>
            <a:r>
              <a:rPr lang="en-US" sz="28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P2.name, P2.salary</a:t>
            </a:r>
          </a:p>
          <a:p>
            <a:r>
              <a:rPr lang="en-US" sz="28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HAVING</a:t>
            </a:r>
            <a:r>
              <a:rPr lang="en-US" sz="28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P2.salary = MAX(P1.salary)</a:t>
            </a:r>
          </a:p>
        </p:txBody>
      </p:sp>
    </p:spTree>
    <p:extLst>
      <p:ext uri="{BB962C8B-B14F-4D97-AF65-F5344CB8AC3E}">
        <p14:creationId xmlns:p14="http://schemas.microsoft.com/office/powerpoint/2010/main" val="1698071206"/>
      </p:ext>
    </p:extLst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BBFCE9-04E9-4970-BB23-423C6A27C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913D4-5DFF-8F42-80E8-A4FF2EE621B4}" type="datetime4">
              <a:rPr lang="en-US" smtClean="0"/>
              <a:t>January 17,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4E815D-E4F6-446A-8D5E-FD657571E6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Aggregates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0A0D36-18E5-4F5A-BB51-E5095307E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155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310499-261E-4E5B-8E17-191294BD9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Witnessing Problem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338AC0CD-E1BD-4756-BBC8-8104ACF76F25}"/>
              </a:ext>
            </a:extLst>
          </p:cNvPr>
          <p:cNvGraphicFramePr>
            <a:graphicFrameLocks noGrp="1"/>
          </p:cNvGraphicFramePr>
          <p:nvPr/>
        </p:nvGraphicFramePr>
        <p:xfrm>
          <a:off x="95075" y="4640802"/>
          <a:ext cx="475753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16FAD0BB-15AD-6A17-979E-A4DA6AE2E61E}"/>
              </a:ext>
            </a:extLst>
          </p:cNvPr>
          <p:cNvSpPr txBox="1"/>
          <p:nvPr/>
        </p:nvSpPr>
        <p:spPr>
          <a:xfrm>
            <a:off x="95075" y="4187555"/>
            <a:ext cx="10390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payroll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B912928-64D4-B6A9-C482-7FC04F7B7A38}"/>
              </a:ext>
            </a:extLst>
          </p:cNvPr>
          <p:cNvSpPr txBox="1"/>
          <p:nvPr/>
        </p:nvSpPr>
        <p:spPr>
          <a:xfrm>
            <a:off x="95075" y="869283"/>
            <a:ext cx="66383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Find the person with highest salary for each job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386C7A8-5DB5-646F-5CC6-E87C9D25AD52}"/>
              </a:ext>
            </a:extLst>
          </p:cNvPr>
          <p:cNvSpPr txBox="1"/>
          <p:nvPr/>
        </p:nvSpPr>
        <p:spPr>
          <a:xfrm>
            <a:off x="200197" y="1635867"/>
            <a:ext cx="7702750" cy="22467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P1.job, </a:t>
            </a:r>
            <a:r>
              <a:rPr lang="en-US" sz="28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P2.name, P2.salary</a:t>
            </a:r>
          </a:p>
          <a:p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payroll AS P1, </a:t>
            </a:r>
            <a:r>
              <a:rPr lang="en-US" sz="28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payroll AS P2</a:t>
            </a:r>
          </a:p>
          <a:p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 </a:t>
            </a:r>
            <a:r>
              <a:rPr lang="en-US" sz="28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P1.job = P2.job</a:t>
            </a:r>
            <a:endParaRPr lang="en-US" sz="2800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GROUP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BY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P1.job</a:t>
            </a:r>
            <a:r>
              <a:rPr lang="en-US" sz="28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P2.name, P2.salary</a:t>
            </a:r>
          </a:p>
          <a:p>
            <a:r>
              <a:rPr lang="en-US" sz="28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HAVING</a:t>
            </a:r>
            <a:r>
              <a:rPr lang="en-US" sz="28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P2.salary = MAX(P1.salary)</a:t>
            </a:r>
          </a:p>
        </p:txBody>
      </p:sp>
      <p:sp>
        <p:nvSpPr>
          <p:cNvPr id="10" name="Oval Callout 9">
            <a:extLst>
              <a:ext uri="{FF2B5EF4-FFF2-40B4-BE49-F238E27FC236}">
                <a16:creationId xmlns:a16="http://schemas.microsoft.com/office/drawing/2014/main" id="{9668CD8B-E7A0-3DE2-C011-439C049F2AA1}"/>
              </a:ext>
            </a:extLst>
          </p:cNvPr>
          <p:cNvSpPr/>
          <p:nvPr/>
        </p:nvSpPr>
        <p:spPr>
          <a:xfrm>
            <a:off x="5685879" y="3842779"/>
            <a:ext cx="1612152" cy="519351"/>
          </a:xfrm>
          <a:prstGeom prst="wedgeEllipseCallout">
            <a:avLst>
              <a:gd name="adj1" fmla="val -67481"/>
              <a:gd name="adj2" fmla="val -96212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Incorrect!</a:t>
            </a:r>
          </a:p>
        </p:txBody>
      </p:sp>
    </p:spTree>
    <p:extLst>
      <p:ext uri="{BB962C8B-B14F-4D97-AF65-F5344CB8AC3E}">
        <p14:creationId xmlns:p14="http://schemas.microsoft.com/office/powerpoint/2010/main" val="2098163219"/>
      </p:ext>
    </p:extLst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BBFCE9-04E9-4970-BB23-423C6A27C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4806E-2097-C540-8FBB-06BED8D5DAF1}" type="datetime4">
              <a:rPr lang="en-US" smtClean="0"/>
              <a:t>January 17,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4E815D-E4F6-446A-8D5E-FD657571E6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Aggregates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0A0D36-18E5-4F5A-BB51-E5095307E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156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310499-261E-4E5B-8E17-191294BD9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Witnessing Problem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338AC0CD-E1BD-4756-BBC8-8104ACF76F25}"/>
              </a:ext>
            </a:extLst>
          </p:cNvPr>
          <p:cNvGraphicFramePr>
            <a:graphicFrameLocks noGrp="1"/>
          </p:cNvGraphicFramePr>
          <p:nvPr/>
        </p:nvGraphicFramePr>
        <p:xfrm>
          <a:off x="95075" y="4640802"/>
          <a:ext cx="475753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16FAD0BB-15AD-6A17-979E-A4DA6AE2E61E}"/>
              </a:ext>
            </a:extLst>
          </p:cNvPr>
          <p:cNvSpPr txBox="1"/>
          <p:nvPr/>
        </p:nvSpPr>
        <p:spPr>
          <a:xfrm>
            <a:off x="95075" y="4187555"/>
            <a:ext cx="10390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payroll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B912928-64D4-B6A9-C482-7FC04F7B7A38}"/>
              </a:ext>
            </a:extLst>
          </p:cNvPr>
          <p:cNvSpPr txBox="1"/>
          <p:nvPr/>
        </p:nvSpPr>
        <p:spPr>
          <a:xfrm>
            <a:off x="95075" y="869283"/>
            <a:ext cx="66383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Find the person with highest salary for each job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386C7A8-5DB5-646F-5CC6-E87C9D25AD52}"/>
              </a:ext>
            </a:extLst>
          </p:cNvPr>
          <p:cNvSpPr txBox="1"/>
          <p:nvPr/>
        </p:nvSpPr>
        <p:spPr>
          <a:xfrm>
            <a:off x="200197" y="1635867"/>
            <a:ext cx="7702750" cy="22467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P1.job, </a:t>
            </a:r>
            <a:r>
              <a:rPr lang="en-US" sz="28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P2.name, P2.salary</a:t>
            </a:r>
          </a:p>
          <a:p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payroll AS P1, payroll AS P2</a:t>
            </a:r>
          </a:p>
          <a:p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 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P1.job = P2.job</a:t>
            </a:r>
            <a:endParaRPr lang="en-US" sz="2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GROUP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BY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P1.job, </a:t>
            </a:r>
            <a:r>
              <a:rPr lang="en-US" sz="28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P2.name, P2.salary</a:t>
            </a:r>
          </a:p>
          <a:p>
            <a:r>
              <a:rPr lang="en-US" sz="28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HAVING</a:t>
            </a:r>
            <a:r>
              <a:rPr lang="en-US" sz="28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P2.salary = MAX(P1.salary)</a:t>
            </a:r>
          </a:p>
        </p:txBody>
      </p:sp>
      <p:sp>
        <p:nvSpPr>
          <p:cNvPr id="11" name="Oval Callout 10">
            <a:extLst>
              <a:ext uri="{FF2B5EF4-FFF2-40B4-BE49-F238E27FC236}">
                <a16:creationId xmlns:a16="http://schemas.microsoft.com/office/drawing/2014/main" id="{CF30DBEA-51F3-14C5-90AD-A73AE61C862E}"/>
              </a:ext>
            </a:extLst>
          </p:cNvPr>
          <p:cNvSpPr/>
          <p:nvPr/>
        </p:nvSpPr>
        <p:spPr>
          <a:xfrm>
            <a:off x="4793249" y="3842779"/>
            <a:ext cx="3397420" cy="519351"/>
          </a:xfrm>
          <a:prstGeom prst="wedgeEllipseCallout">
            <a:avLst>
              <a:gd name="adj1" fmla="val -45991"/>
              <a:gd name="adj2" fmla="val -79834"/>
            </a:avLst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Correct; but not done!</a:t>
            </a:r>
          </a:p>
        </p:txBody>
      </p:sp>
    </p:spTree>
    <p:extLst>
      <p:ext uri="{BB962C8B-B14F-4D97-AF65-F5344CB8AC3E}">
        <p14:creationId xmlns:p14="http://schemas.microsoft.com/office/powerpoint/2010/main" val="3620037296"/>
      </p:ext>
    </p:extLst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BBFCE9-04E9-4970-BB23-423C6A27C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BACC5-F523-B740-972A-72FB8706A04D}" type="datetime4">
              <a:rPr lang="en-US" smtClean="0"/>
              <a:t>January 17,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4E815D-E4F6-446A-8D5E-FD657571E6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Aggregates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0A0D36-18E5-4F5A-BB51-E5095307E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157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310499-261E-4E5B-8E17-191294BD9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Witnessing Problem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338AC0CD-E1BD-4756-BBC8-8104ACF76F25}"/>
              </a:ext>
            </a:extLst>
          </p:cNvPr>
          <p:cNvGraphicFramePr>
            <a:graphicFrameLocks noGrp="1"/>
          </p:cNvGraphicFramePr>
          <p:nvPr/>
        </p:nvGraphicFramePr>
        <p:xfrm>
          <a:off x="95075" y="4640802"/>
          <a:ext cx="475753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16FAD0BB-15AD-6A17-979E-A4DA6AE2E61E}"/>
              </a:ext>
            </a:extLst>
          </p:cNvPr>
          <p:cNvSpPr txBox="1"/>
          <p:nvPr/>
        </p:nvSpPr>
        <p:spPr>
          <a:xfrm>
            <a:off x="95075" y="4187555"/>
            <a:ext cx="10390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payroll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B912928-64D4-B6A9-C482-7FC04F7B7A38}"/>
              </a:ext>
            </a:extLst>
          </p:cNvPr>
          <p:cNvSpPr txBox="1"/>
          <p:nvPr/>
        </p:nvSpPr>
        <p:spPr>
          <a:xfrm>
            <a:off x="95075" y="869283"/>
            <a:ext cx="66383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Find the person with highest salary for each job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386C7A8-5DB5-646F-5CC6-E87C9D25AD52}"/>
              </a:ext>
            </a:extLst>
          </p:cNvPr>
          <p:cNvSpPr txBox="1"/>
          <p:nvPr/>
        </p:nvSpPr>
        <p:spPr>
          <a:xfrm>
            <a:off x="200197" y="1635867"/>
            <a:ext cx="7702750" cy="22467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P1.job, P2.name, P2.salary</a:t>
            </a:r>
          </a:p>
          <a:p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payroll AS P1, payroll AS P2</a:t>
            </a:r>
          </a:p>
          <a:p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 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P1.job = P2.job</a:t>
            </a:r>
            <a:endParaRPr lang="en-US" sz="2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GROUP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BY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P1.job, P2.name, P2.salary</a:t>
            </a:r>
          </a:p>
          <a:p>
            <a:r>
              <a:rPr lang="en-US" sz="28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HAVING</a:t>
            </a:r>
            <a:r>
              <a:rPr lang="en-US" sz="28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P2.salary = MAX(P1.salary)</a:t>
            </a:r>
          </a:p>
        </p:txBody>
      </p:sp>
      <p:sp>
        <p:nvSpPr>
          <p:cNvPr id="10" name="Oval Callout 9">
            <a:extLst>
              <a:ext uri="{FF2B5EF4-FFF2-40B4-BE49-F238E27FC236}">
                <a16:creationId xmlns:a16="http://schemas.microsoft.com/office/drawing/2014/main" id="{7BB72957-F4D4-03A6-34A9-06CCFCBC4B87}"/>
              </a:ext>
            </a:extLst>
          </p:cNvPr>
          <p:cNvSpPr/>
          <p:nvPr/>
        </p:nvSpPr>
        <p:spPr>
          <a:xfrm>
            <a:off x="5381010" y="4133233"/>
            <a:ext cx="3667915" cy="908864"/>
          </a:xfrm>
          <a:prstGeom prst="wedgeEllipseCallout">
            <a:avLst>
              <a:gd name="adj1" fmla="val -37583"/>
              <a:gd name="adj2" fmla="val -74375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Which P2 should </a:t>
            </a:r>
            <a:br>
              <a:rPr lang="en-US" dirty="0"/>
            </a:br>
            <a:r>
              <a:rPr lang="en-US" dirty="0"/>
              <a:t>we return for each job?</a:t>
            </a:r>
          </a:p>
        </p:txBody>
      </p:sp>
    </p:spTree>
    <p:extLst>
      <p:ext uri="{BB962C8B-B14F-4D97-AF65-F5344CB8AC3E}">
        <p14:creationId xmlns:p14="http://schemas.microsoft.com/office/powerpoint/2010/main" val="861347627"/>
      </p:ext>
    </p:extLst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BBFCE9-04E9-4970-BB23-423C6A27C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2D49C-5784-6C49-B808-0F4A91F484F6}" type="datetime4">
              <a:rPr lang="en-US" smtClean="0"/>
              <a:t>January 17,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4E815D-E4F6-446A-8D5E-FD657571E6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Aggregates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0A0D36-18E5-4F5A-BB51-E5095307E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158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310499-261E-4E5B-8E17-191294BD9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Witnessing Problem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338AC0CD-E1BD-4756-BBC8-8104ACF76F25}"/>
              </a:ext>
            </a:extLst>
          </p:cNvPr>
          <p:cNvGraphicFramePr>
            <a:graphicFrameLocks noGrp="1"/>
          </p:cNvGraphicFramePr>
          <p:nvPr/>
        </p:nvGraphicFramePr>
        <p:xfrm>
          <a:off x="95075" y="4640802"/>
          <a:ext cx="475753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16FAD0BB-15AD-6A17-979E-A4DA6AE2E61E}"/>
              </a:ext>
            </a:extLst>
          </p:cNvPr>
          <p:cNvSpPr txBox="1"/>
          <p:nvPr/>
        </p:nvSpPr>
        <p:spPr>
          <a:xfrm>
            <a:off x="95075" y="4187555"/>
            <a:ext cx="10390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payroll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B912928-64D4-B6A9-C482-7FC04F7B7A38}"/>
              </a:ext>
            </a:extLst>
          </p:cNvPr>
          <p:cNvSpPr txBox="1"/>
          <p:nvPr/>
        </p:nvSpPr>
        <p:spPr>
          <a:xfrm>
            <a:off x="95075" y="869283"/>
            <a:ext cx="66383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Find the person with highest salary for each job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386C7A8-5DB5-646F-5CC6-E87C9D25AD52}"/>
              </a:ext>
            </a:extLst>
          </p:cNvPr>
          <p:cNvSpPr txBox="1"/>
          <p:nvPr/>
        </p:nvSpPr>
        <p:spPr>
          <a:xfrm>
            <a:off x="200197" y="1635867"/>
            <a:ext cx="7702750" cy="22467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P1.job, P2.name, P2.salary</a:t>
            </a:r>
          </a:p>
          <a:p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payroll AS P1, payroll AS P2</a:t>
            </a:r>
          </a:p>
          <a:p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 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P1.job = P2.job</a:t>
            </a:r>
            <a:endParaRPr lang="en-US" sz="2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GROUP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BY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P1.job, P2.name, P2.salary</a:t>
            </a:r>
          </a:p>
          <a:p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HAVING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P2.salary = MAX(P1.salary)</a:t>
            </a:r>
          </a:p>
        </p:txBody>
      </p:sp>
    </p:spTree>
    <p:extLst>
      <p:ext uri="{BB962C8B-B14F-4D97-AF65-F5344CB8AC3E}">
        <p14:creationId xmlns:p14="http://schemas.microsoft.com/office/powerpoint/2010/main" val="2813343913"/>
      </p:ext>
    </p:extLst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BBFCE9-04E9-4970-BB23-423C6A27C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DE592-8447-5546-A5FE-E9768D3D95B6}" type="datetime4">
              <a:rPr lang="en-US" smtClean="0"/>
              <a:t>January 17,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4E815D-E4F6-446A-8D5E-FD657571E6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Aggregates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0A0D36-18E5-4F5A-BB51-E5095307E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159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310499-261E-4E5B-8E17-191294BD9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Witnessing Problem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338AC0CD-E1BD-4756-BBC8-8104ACF76F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6140925"/>
              </p:ext>
            </p:extLst>
          </p:nvPr>
        </p:nvGraphicFramePr>
        <p:xfrm>
          <a:off x="95075" y="5145759"/>
          <a:ext cx="2787266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7080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708838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524539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786809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249921">
                <a:tc>
                  <a:txBody>
                    <a:bodyPr/>
                    <a:lstStyle/>
                    <a:p>
                      <a:r>
                        <a:rPr lang="en-US" sz="1200" dirty="0" err="1"/>
                        <a:t>user_id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249921">
                <a:tc>
                  <a:txBody>
                    <a:bodyPr/>
                    <a:lstStyle/>
                    <a:p>
                      <a:r>
                        <a:rPr lang="en-US" sz="1200" dirty="0"/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249921">
                <a:tc>
                  <a:txBody>
                    <a:bodyPr/>
                    <a:lstStyle/>
                    <a:p>
                      <a:r>
                        <a:rPr lang="en-US" sz="1200" dirty="0"/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249921">
                <a:tc>
                  <a:txBody>
                    <a:bodyPr/>
                    <a:lstStyle/>
                    <a:p>
                      <a:r>
                        <a:rPr lang="en-US" sz="1200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249921">
                <a:tc>
                  <a:txBody>
                    <a:bodyPr/>
                    <a:lstStyle/>
                    <a:p>
                      <a:r>
                        <a:rPr lang="en-US" sz="1200" dirty="0"/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7B912928-64D4-B6A9-C482-7FC04F7B7A38}"/>
              </a:ext>
            </a:extLst>
          </p:cNvPr>
          <p:cNvSpPr txBox="1"/>
          <p:nvPr/>
        </p:nvSpPr>
        <p:spPr>
          <a:xfrm>
            <a:off x="95075" y="869283"/>
            <a:ext cx="66383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Find the person with highest salary for each job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386C7A8-5DB5-646F-5CC6-E87C9D25AD52}"/>
              </a:ext>
            </a:extLst>
          </p:cNvPr>
          <p:cNvSpPr txBox="1"/>
          <p:nvPr/>
        </p:nvSpPr>
        <p:spPr>
          <a:xfrm>
            <a:off x="95075" y="1264744"/>
            <a:ext cx="3943708" cy="116955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P1.job, P2.name, P2.salary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payroll AS P1, payroll AS P2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P1.job = P2.job</a:t>
            </a: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GROUP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BY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P1.job, P2.name, P2.salary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HAVING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MAX(P1.salary) = P2.salary;</a:t>
            </a:r>
          </a:p>
        </p:txBody>
      </p:sp>
    </p:spTree>
    <p:extLst>
      <p:ext uri="{BB962C8B-B14F-4D97-AF65-F5344CB8AC3E}">
        <p14:creationId xmlns:p14="http://schemas.microsoft.com/office/powerpoint/2010/main" val="5517432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776ED4-2390-85EB-244F-C7FFD323DF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5E530-05C7-422C-B8AF-0124112BFB5C}" type="datetime4">
              <a:rPr lang="en-US" smtClean="0"/>
              <a:t>January 17,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7F369D7-008A-9FB1-51BF-73FA2F7792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Aggregates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0792DB-C0D8-156A-FAB8-98612371C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16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0E31893-B372-1F55-775D-6BD8A3FC4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Semantics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A1A084-2694-D897-43A0-5236BFC10C7D}"/>
              </a:ext>
            </a:extLst>
          </p:cNvPr>
          <p:cNvSpPr txBox="1"/>
          <p:nvPr/>
        </p:nvSpPr>
        <p:spPr>
          <a:xfrm>
            <a:off x="2898300" y="1071088"/>
            <a:ext cx="3687228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SELECT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agg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attrs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FROM ... WHERE ...;</a:t>
            </a:r>
          </a:p>
        </p:txBody>
      </p:sp>
    </p:spTree>
    <p:extLst>
      <p:ext uri="{BB962C8B-B14F-4D97-AF65-F5344CB8AC3E}">
        <p14:creationId xmlns:p14="http://schemas.microsoft.com/office/powerpoint/2010/main" val="1459598903"/>
      </p:ext>
    </p:extLst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BBFCE9-04E9-4970-BB23-423C6A27C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F02C2-5D20-2144-8CE8-1D831D305918}" type="datetime4">
              <a:rPr lang="en-US" smtClean="0"/>
              <a:t>January 17,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4E815D-E4F6-446A-8D5E-FD657571E6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Aggregates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0A0D36-18E5-4F5A-BB51-E5095307E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160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310499-261E-4E5B-8E17-191294BD9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Witnessing Problem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338AC0CD-E1BD-4756-BBC8-8104ACF76F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7249332"/>
              </p:ext>
            </p:extLst>
          </p:nvPr>
        </p:nvGraphicFramePr>
        <p:xfrm>
          <a:off x="95075" y="5145759"/>
          <a:ext cx="2787266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7080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708838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524539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786809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249921">
                <a:tc>
                  <a:txBody>
                    <a:bodyPr/>
                    <a:lstStyle/>
                    <a:p>
                      <a:r>
                        <a:rPr lang="en-US" sz="1200" dirty="0" err="1"/>
                        <a:t>user_id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249921">
                <a:tc>
                  <a:txBody>
                    <a:bodyPr/>
                    <a:lstStyle/>
                    <a:p>
                      <a:r>
                        <a:rPr lang="en-US" sz="1200" dirty="0"/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249921">
                <a:tc>
                  <a:txBody>
                    <a:bodyPr/>
                    <a:lstStyle/>
                    <a:p>
                      <a:r>
                        <a:rPr lang="en-US" sz="1200" dirty="0"/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249921">
                <a:tc>
                  <a:txBody>
                    <a:bodyPr/>
                    <a:lstStyle/>
                    <a:p>
                      <a:r>
                        <a:rPr lang="en-US" sz="1200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249921">
                <a:tc>
                  <a:txBody>
                    <a:bodyPr/>
                    <a:lstStyle/>
                    <a:p>
                      <a:r>
                        <a:rPr lang="en-US" sz="1200" dirty="0"/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7B912928-64D4-B6A9-C482-7FC04F7B7A38}"/>
              </a:ext>
            </a:extLst>
          </p:cNvPr>
          <p:cNvSpPr txBox="1"/>
          <p:nvPr/>
        </p:nvSpPr>
        <p:spPr>
          <a:xfrm>
            <a:off x="95075" y="869283"/>
            <a:ext cx="66383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Find the person with highest salary for each job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386C7A8-5DB5-646F-5CC6-E87C9D25AD52}"/>
              </a:ext>
            </a:extLst>
          </p:cNvPr>
          <p:cNvSpPr txBox="1"/>
          <p:nvPr/>
        </p:nvSpPr>
        <p:spPr>
          <a:xfrm>
            <a:off x="95075" y="1264744"/>
            <a:ext cx="3943708" cy="116955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P1.job, P2.name, P2.salary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payroll AS P1, payroll AS P2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P1.job = P2.job</a:t>
            </a: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GROUP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BY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P1.job, P2.name, P2.salary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HAVING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MAX(P1.salary) = P2.salary;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61964E54-D2F6-FB61-61E0-E600C9643F4C}"/>
              </a:ext>
            </a:extLst>
          </p:cNvPr>
          <p:cNvGraphicFramePr>
            <a:graphicFrameLocks noGrp="1"/>
          </p:cNvGraphicFramePr>
          <p:nvPr/>
        </p:nvGraphicFramePr>
        <p:xfrm>
          <a:off x="364489" y="2607571"/>
          <a:ext cx="6285928" cy="246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5741">
                  <a:extLst>
                    <a:ext uri="{9D8B030D-6E8A-4147-A177-3AD203B41FA5}">
                      <a16:colId xmlns:a16="http://schemas.microsoft.com/office/drawing/2014/main" val="3187341183"/>
                    </a:ext>
                  </a:extLst>
                </a:gridCol>
                <a:gridCol w="785741">
                  <a:extLst>
                    <a:ext uri="{9D8B030D-6E8A-4147-A177-3AD203B41FA5}">
                      <a16:colId xmlns:a16="http://schemas.microsoft.com/office/drawing/2014/main" val="3280536347"/>
                    </a:ext>
                  </a:extLst>
                </a:gridCol>
                <a:gridCol w="785741">
                  <a:extLst>
                    <a:ext uri="{9D8B030D-6E8A-4147-A177-3AD203B41FA5}">
                      <a16:colId xmlns:a16="http://schemas.microsoft.com/office/drawing/2014/main" val="2502376286"/>
                    </a:ext>
                  </a:extLst>
                </a:gridCol>
                <a:gridCol w="785741">
                  <a:extLst>
                    <a:ext uri="{9D8B030D-6E8A-4147-A177-3AD203B41FA5}">
                      <a16:colId xmlns:a16="http://schemas.microsoft.com/office/drawing/2014/main" val="2245854298"/>
                    </a:ext>
                  </a:extLst>
                </a:gridCol>
                <a:gridCol w="785741">
                  <a:extLst>
                    <a:ext uri="{9D8B030D-6E8A-4147-A177-3AD203B41FA5}">
                      <a16:colId xmlns:a16="http://schemas.microsoft.com/office/drawing/2014/main" val="2014381519"/>
                    </a:ext>
                  </a:extLst>
                </a:gridCol>
                <a:gridCol w="785741">
                  <a:extLst>
                    <a:ext uri="{9D8B030D-6E8A-4147-A177-3AD203B41FA5}">
                      <a16:colId xmlns:a16="http://schemas.microsoft.com/office/drawing/2014/main" val="2371544250"/>
                    </a:ext>
                  </a:extLst>
                </a:gridCol>
                <a:gridCol w="785741">
                  <a:extLst>
                    <a:ext uri="{9D8B030D-6E8A-4147-A177-3AD203B41FA5}">
                      <a16:colId xmlns:a16="http://schemas.microsoft.com/office/drawing/2014/main" val="2285124285"/>
                    </a:ext>
                  </a:extLst>
                </a:gridCol>
                <a:gridCol w="785741">
                  <a:extLst>
                    <a:ext uri="{9D8B030D-6E8A-4147-A177-3AD203B41FA5}">
                      <a16:colId xmlns:a16="http://schemas.microsoft.com/office/drawing/2014/main" val="2622801086"/>
                    </a:ext>
                  </a:extLst>
                </a:gridCol>
              </a:tblGrid>
              <a:tr h="243545">
                <a:tc>
                  <a:txBody>
                    <a:bodyPr/>
                    <a:lstStyle/>
                    <a:p>
                      <a:r>
                        <a:rPr lang="en-US" sz="1200" dirty="0" err="1"/>
                        <a:t>user_id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salary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/>
                        <a:t>user_id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3430824"/>
                  </a:ext>
                </a:extLst>
              </a:tr>
              <a:tr h="243545">
                <a:tc>
                  <a:txBody>
                    <a:bodyPr/>
                    <a:lstStyle/>
                    <a:p>
                      <a:r>
                        <a:rPr lang="en-US" sz="1200" dirty="0"/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50000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0008197"/>
                  </a:ext>
                </a:extLst>
              </a:tr>
              <a:tr h="243545">
                <a:tc>
                  <a:txBody>
                    <a:bodyPr/>
                    <a:lstStyle/>
                    <a:p>
                      <a:r>
                        <a:rPr lang="en-US" sz="1200" dirty="0"/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60000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833955"/>
                  </a:ext>
                </a:extLst>
              </a:tr>
              <a:tr h="243545">
                <a:tc>
                  <a:txBody>
                    <a:bodyPr/>
                    <a:lstStyle/>
                    <a:p>
                      <a:r>
                        <a:rPr lang="en-US" sz="1200" dirty="0"/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50000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939835"/>
                  </a:ext>
                </a:extLst>
              </a:tr>
              <a:tr h="243545">
                <a:tc>
                  <a:txBody>
                    <a:bodyPr/>
                    <a:lstStyle/>
                    <a:p>
                      <a:r>
                        <a:rPr lang="en-US" sz="1200" dirty="0"/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60000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5898588"/>
                  </a:ext>
                </a:extLst>
              </a:tr>
              <a:tr h="243545">
                <a:tc>
                  <a:txBody>
                    <a:bodyPr/>
                    <a:lstStyle/>
                    <a:p>
                      <a:r>
                        <a:rPr lang="en-US" sz="1200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90000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1593492"/>
                  </a:ext>
                </a:extLst>
              </a:tr>
              <a:tr h="243545">
                <a:tc>
                  <a:txBody>
                    <a:bodyPr/>
                    <a:lstStyle/>
                    <a:p>
                      <a:r>
                        <a:rPr lang="en-US" sz="1200" dirty="0"/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100000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1559146"/>
                  </a:ext>
                </a:extLst>
              </a:tr>
              <a:tr h="243545">
                <a:tc>
                  <a:txBody>
                    <a:bodyPr/>
                    <a:lstStyle/>
                    <a:p>
                      <a:r>
                        <a:rPr lang="en-US" sz="1200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90000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7186012"/>
                  </a:ext>
                </a:extLst>
              </a:tr>
              <a:tr h="243545">
                <a:tc>
                  <a:txBody>
                    <a:bodyPr/>
                    <a:lstStyle/>
                    <a:p>
                      <a:r>
                        <a:rPr lang="en-US" sz="1200" dirty="0"/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100000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3458537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D0BD4BE8-6377-0382-2F02-3CF60ED7D134}"/>
              </a:ext>
            </a:extLst>
          </p:cNvPr>
          <p:cNvSpPr txBox="1"/>
          <p:nvPr/>
        </p:nvSpPr>
        <p:spPr>
          <a:xfrm>
            <a:off x="292798" y="2381852"/>
            <a:ext cx="4042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P1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BEB27D0-081A-4D86-CC6B-D12CC20DEABA}"/>
              </a:ext>
            </a:extLst>
          </p:cNvPr>
          <p:cNvSpPr txBox="1"/>
          <p:nvPr/>
        </p:nvSpPr>
        <p:spPr>
          <a:xfrm>
            <a:off x="3406897" y="2381852"/>
            <a:ext cx="4042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P2</a:t>
            </a:r>
          </a:p>
        </p:txBody>
      </p:sp>
      <p:sp>
        <p:nvSpPr>
          <p:cNvPr id="14" name="Oval Callout 13">
            <a:extLst>
              <a:ext uri="{FF2B5EF4-FFF2-40B4-BE49-F238E27FC236}">
                <a16:creationId xmlns:a16="http://schemas.microsoft.com/office/drawing/2014/main" id="{93F52B92-7DD0-C248-2AF9-5B32A144E885}"/>
              </a:ext>
            </a:extLst>
          </p:cNvPr>
          <p:cNvSpPr/>
          <p:nvPr/>
        </p:nvSpPr>
        <p:spPr>
          <a:xfrm>
            <a:off x="4195330" y="1664151"/>
            <a:ext cx="3595783" cy="519351"/>
          </a:xfrm>
          <a:prstGeom prst="wedgeEllipseCallout">
            <a:avLst>
              <a:gd name="adj1" fmla="val -25958"/>
              <a:gd name="adj2" fmla="val 99351"/>
            </a:avLst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payroll join with payroll</a:t>
            </a:r>
          </a:p>
        </p:txBody>
      </p:sp>
    </p:spTree>
    <p:extLst>
      <p:ext uri="{BB962C8B-B14F-4D97-AF65-F5344CB8AC3E}">
        <p14:creationId xmlns:p14="http://schemas.microsoft.com/office/powerpoint/2010/main" val="3541834671"/>
      </p:ext>
    </p:extLst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BBFCE9-04E9-4970-BB23-423C6A27C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D28FB-B8D1-8640-AEE9-70F60684F389}" type="datetime4">
              <a:rPr lang="en-US" smtClean="0"/>
              <a:t>January 17,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4E815D-E4F6-446A-8D5E-FD657571E6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Aggregates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0A0D36-18E5-4F5A-BB51-E5095307E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161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310499-261E-4E5B-8E17-191294BD9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Witnessing Problem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338AC0CD-E1BD-4756-BBC8-8104ACF76F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6232682"/>
              </p:ext>
            </p:extLst>
          </p:nvPr>
        </p:nvGraphicFramePr>
        <p:xfrm>
          <a:off x="95075" y="5145759"/>
          <a:ext cx="2787266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7080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708838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524539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786809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249921">
                <a:tc>
                  <a:txBody>
                    <a:bodyPr/>
                    <a:lstStyle/>
                    <a:p>
                      <a:r>
                        <a:rPr lang="en-US" sz="1200" dirty="0" err="1"/>
                        <a:t>user_id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249921">
                <a:tc>
                  <a:txBody>
                    <a:bodyPr/>
                    <a:lstStyle/>
                    <a:p>
                      <a:r>
                        <a:rPr lang="en-US" sz="1200" dirty="0"/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249921">
                <a:tc>
                  <a:txBody>
                    <a:bodyPr/>
                    <a:lstStyle/>
                    <a:p>
                      <a:r>
                        <a:rPr lang="en-US" sz="1200" dirty="0"/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249921">
                <a:tc>
                  <a:txBody>
                    <a:bodyPr/>
                    <a:lstStyle/>
                    <a:p>
                      <a:r>
                        <a:rPr lang="en-US" sz="1200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249921">
                <a:tc>
                  <a:txBody>
                    <a:bodyPr/>
                    <a:lstStyle/>
                    <a:p>
                      <a:r>
                        <a:rPr lang="en-US" sz="1200" dirty="0"/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7B912928-64D4-B6A9-C482-7FC04F7B7A38}"/>
              </a:ext>
            </a:extLst>
          </p:cNvPr>
          <p:cNvSpPr txBox="1"/>
          <p:nvPr/>
        </p:nvSpPr>
        <p:spPr>
          <a:xfrm>
            <a:off x="95075" y="869283"/>
            <a:ext cx="66383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Find the person with highest salary for each job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386C7A8-5DB5-646F-5CC6-E87C9D25AD52}"/>
              </a:ext>
            </a:extLst>
          </p:cNvPr>
          <p:cNvSpPr txBox="1"/>
          <p:nvPr/>
        </p:nvSpPr>
        <p:spPr>
          <a:xfrm>
            <a:off x="95075" y="1264744"/>
            <a:ext cx="3943708" cy="116955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P1.job, P2.name, P2.salary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payroll AS P1, payroll AS P2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P1.job = P2.job</a:t>
            </a: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GROUP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BY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P1.job, P2.name, P2.salary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HAVING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MAX(P1.salary) = P2.salary;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61964E54-D2F6-FB61-61E0-E600C9643F4C}"/>
              </a:ext>
            </a:extLst>
          </p:cNvPr>
          <p:cNvGraphicFramePr>
            <a:graphicFrameLocks noGrp="1"/>
          </p:cNvGraphicFramePr>
          <p:nvPr/>
        </p:nvGraphicFramePr>
        <p:xfrm>
          <a:off x="364489" y="2607571"/>
          <a:ext cx="6285928" cy="246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5741">
                  <a:extLst>
                    <a:ext uri="{9D8B030D-6E8A-4147-A177-3AD203B41FA5}">
                      <a16:colId xmlns:a16="http://schemas.microsoft.com/office/drawing/2014/main" val="3187341183"/>
                    </a:ext>
                  </a:extLst>
                </a:gridCol>
                <a:gridCol w="785741">
                  <a:extLst>
                    <a:ext uri="{9D8B030D-6E8A-4147-A177-3AD203B41FA5}">
                      <a16:colId xmlns:a16="http://schemas.microsoft.com/office/drawing/2014/main" val="3280536347"/>
                    </a:ext>
                  </a:extLst>
                </a:gridCol>
                <a:gridCol w="785741">
                  <a:extLst>
                    <a:ext uri="{9D8B030D-6E8A-4147-A177-3AD203B41FA5}">
                      <a16:colId xmlns:a16="http://schemas.microsoft.com/office/drawing/2014/main" val="2502376286"/>
                    </a:ext>
                  </a:extLst>
                </a:gridCol>
                <a:gridCol w="785741">
                  <a:extLst>
                    <a:ext uri="{9D8B030D-6E8A-4147-A177-3AD203B41FA5}">
                      <a16:colId xmlns:a16="http://schemas.microsoft.com/office/drawing/2014/main" val="2245854298"/>
                    </a:ext>
                  </a:extLst>
                </a:gridCol>
                <a:gridCol w="785741">
                  <a:extLst>
                    <a:ext uri="{9D8B030D-6E8A-4147-A177-3AD203B41FA5}">
                      <a16:colId xmlns:a16="http://schemas.microsoft.com/office/drawing/2014/main" val="2014381519"/>
                    </a:ext>
                  </a:extLst>
                </a:gridCol>
                <a:gridCol w="785741">
                  <a:extLst>
                    <a:ext uri="{9D8B030D-6E8A-4147-A177-3AD203B41FA5}">
                      <a16:colId xmlns:a16="http://schemas.microsoft.com/office/drawing/2014/main" val="2371544250"/>
                    </a:ext>
                  </a:extLst>
                </a:gridCol>
                <a:gridCol w="785741">
                  <a:extLst>
                    <a:ext uri="{9D8B030D-6E8A-4147-A177-3AD203B41FA5}">
                      <a16:colId xmlns:a16="http://schemas.microsoft.com/office/drawing/2014/main" val="2285124285"/>
                    </a:ext>
                  </a:extLst>
                </a:gridCol>
                <a:gridCol w="785741">
                  <a:extLst>
                    <a:ext uri="{9D8B030D-6E8A-4147-A177-3AD203B41FA5}">
                      <a16:colId xmlns:a16="http://schemas.microsoft.com/office/drawing/2014/main" val="2622801086"/>
                    </a:ext>
                  </a:extLst>
                </a:gridCol>
              </a:tblGrid>
              <a:tr h="243545">
                <a:tc>
                  <a:txBody>
                    <a:bodyPr/>
                    <a:lstStyle/>
                    <a:p>
                      <a:r>
                        <a:rPr lang="en-US" sz="1200" dirty="0" err="1"/>
                        <a:t>user_id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salary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/>
                        <a:t>user_id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3430824"/>
                  </a:ext>
                </a:extLst>
              </a:tr>
              <a:tr h="243545">
                <a:tc>
                  <a:txBody>
                    <a:bodyPr/>
                    <a:lstStyle/>
                    <a:p>
                      <a:r>
                        <a:rPr lang="en-US" sz="1200" dirty="0"/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50000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0008197"/>
                  </a:ext>
                </a:extLst>
              </a:tr>
              <a:tr h="243545">
                <a:tc>
                  <a:txBody>
                    <a:bodyPr/>
                    <a:lstStyle/>
                    <a:p>
                      <a:r>
                        <a:rPr lang="en-US" sz="1200" dirty="0"/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60000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833955"/>
                  </a:ext>
                </a:extLst>
              </a:tr>
              <a:tr h="243545">
                <a:tc>
                  <a:txBody>
                    <a:bodyPr/>
                    <a:lstStyle/>
                    <a:p>
                      <a:r>
                        <a:rPr lang="en-US" sz="1200" dirty="0"/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50000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939835"/>
                  </a:ext>
                </a:extLst>
              </a:tr>
              <a:tr h="243545">
                <a:tc>
                  <a:txBody>
                    <a:bodyPr/>
                    <a:lstStyle/>
                    <a:p>
                      <a:r>
                        <a:rPr lang="en-US" sz="1200" dirty="0"/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60000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5898588"/>
                  </a:ext>
                </a:extLst>
              </a:tr>
              <a:tr h="243545">
                <a:tc>
                  <a:txBody>
                    <a:bodyPr/>
                    <a:lstStyle/>
                    <a:p>
                      <a:r>
                        <a:rPr lang="en-US" sz="1200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90000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1593492"/>
                  </a:ext>
                </a:extLst>
              </a:tr>
              <a:tr h="243545">
                <a:tc>
                  <a:txBody>
                    <a:bodyPr/>
                    <a:lstStyle/>
                    <a:p>
                      <a:r>
                        <a:rPr lang="en-US" sz="1200" dirty="0"/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100000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1559146"/>
                  </a:ext>
                </a:extLst>
              </a:tr>
              <a:tr h="243545">
                <a:tc>
                  <a:txBody>
                    <a:bodyPr/>
                    <a:lstStyle/>
                    <a:p>
                      <a:r>
                        <a:rPr lang="en-US" sz="1200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90000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7186012"/>
                  </a:ext>
                </a:extLst>
              </a:tr>
              <a:tr h="243545">
                <a:tc>
                  <a:txBody>
                    <a:bodyPr/>
                    <a:lstStyle/>
                    <a:p>
                      <a:r>
                        <a:rPr lang="en-US" sz="1200" dirty="0"/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100000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3458537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D0BD4BE8-6377-0382-2F02-3CF60ED7D134}"/>
              </a:ext>
            </a:extLst>
          </p:cNvPr>
          <p:cNvSpPr txBox="1"/>
          <p:nvPr/>
        </p:nvSpPr>
        <p:spPr>
          <a:xfrm>
            <a:off x="292798" y="2381852"/>
            <a:ext cx="4042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P1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BEB27D0-081A-4D86-CC6B-D12CC20DEABA}"/>
              </a:ext>
            </a:extLst>
          </p:cNvPr>
          <p:cNvSpPr txBox="1"/>
          <p:nvPr/>
        </p:nvSpPr>
        <p:spPr>
          <a:xfrm>
            <a:off x="3406897" y="2381852"/>
            <a:ext cx="4042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P2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488A0B34-644A-F512-946A-69666A7319DA}"/>
              </a:ext>
            </a:extLst>
          </p:cNvPr>
          <p:cNvSpPr/>
          <p:nvPr/>
        </p:nvSpPr>
        <p:spPr>
          <a:xfrm>
            <a:off x="245480" y="2903597"/>
            <a:ext cx="6523945" cy="482739"/>
          </a:xfrm>
          <a:prstGeom prst="roundRect">
            <a:avLst/>
          </a:prstGeom>
          <a:noFill/>
          <a:ln w="38100"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BABF3371-19A2-1353-82ED-D85DB3057C7E}"/>
              </a:ext>
            </a:extLst>
          </p:cNvPr>
          <p:cNvSpPr/>
          <p:nvPr/>
        </p:nvSpPr>
        <p:spPr>
          <a:xfrm>
            <a:off x="245480" y="3447894"/>
            <a:ext cx="6523945" cy="482739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9BBDF07D-D450-B5E2-5942-5E8250B76E1D}"/>
              </a:ext>
            </a:extLst>
          </p:cNvPr>
          <p:cNvSpPr/>
          <p:nvPr/>
        </p:nvSpPr>
        <p:spPr>
          <a:xfrm>
            <a:off x="245479" y="3999941"/>
            <a:ext cx="6523945" cy="482739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958848F5-1A89-ED34-31DF-F890CF70CE39}"/>
              </a:ext>
            </a:extLst>
          </p:cNvPr>
          <p:cNvSpPr/>
          <p:nvPr/>
        </p:nvSpPr>
        <p:spPr>
          <a:xfrm>
            <a:off x="245478" y="4538196"/>
            <a:ext cx="6523945" cy="48273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Callout 2">
            <a:extLst>
              <a:ext uri="{FF2B5EF4-FFF2-40B4-BE49-F238E27FC236}">
                <a16:creationId xmlns:a16="http://schemas.microsoft.com/office/drawing/2014/main" id="{0DF76A1E-E06A-3E6F-57AF-C5AEA75BAA4B}"/>
              </a:ext>
            </a:extLst>
          </p:cNvPr>
          <p:cNvSpPr/>
          <p:nvPr/>
        </p:nvSpPr>
        <p:spPr>
          <a:xfrm>
            <a:off x="5189508" y="1643035"/>
            <a:ext cx="1594119" cy="519351"/>
          </a:xfrm>
          <a:prstGeom prst="wedgeEllipseCallout">
            <a:avLst>
              <a:gd name="adj1" fmla="val -66633"/>
              <a:gd name="adj2" fmla="val 87067"/>
            </a:avLst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Group by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F2FABE5-E1C9-7087-E7C0-91B43194ECDC}"/>
              </a:ext>
            </a:extLst>
          </p:cNvPr>
          <p:cNvSpPr/>
          <p:nvPr/>
        </p:nvSpPr>
        <p:spPr>
          <a:xfrm>
            <a:off x="1920949" y="2503603"/>
            <a:ext cx="673395" cy="482739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1E3214B-E7FA-A658-9B61-9E3240A407BB}"/>
              </a:ext>
            </a:extLst>
          </p:cNvPr>
          <p:cNvSpPr/>
          <p:nvPr/>
        </p:nvSpPr>
        <p:spPr>
          <a:xfrm>
            <a:off x="4285683" y="2487599"/>
            <a:ext cx="673395" cy="482739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9F1F411D-5025-EE35-DE6F-A82F62C9DBB6}"/>
              </a:ext>
            </a:extLst>
          </p:cNvPr>
          <p:cNvSpPr/>
          <p:nvPr/>
        </p:nvSpPr>
        <p:spPr>
          <a:xfrm>
            <a:off x="5847601" y="2503603"/>
            <a:ext cx="673395" cy="482739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656944"/>
      </p:ext>
    </p:extLst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BBFCE9-04E9-4970-BB23-423C6A27C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FB170-0C7E-D343-9FDC-18071E050D8F}" type="datetime4">
              <a:rPr lang="en-US" smtClean="0"/>
              <a:t>January 17,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4E815D-E4F6-446A-8D5E-FD657571E6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Aggregates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0A0D36-18E5-4F5A-BB51-E5095307E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162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310499-261E-4E5B-8E17-191294BD9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Witnessing Problem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338AC0CD-E1BD-4756-BBC8-8104ACF76F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7247827"/>
              </p:ext>
            </p:extLst>
          </p:nvPr>
        </p:nvGraphicFramePr>
        <p:xfrm>
          <a:off x="95075" y="5145759"/>
          <a:ext cx="2787266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7080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708838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524539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786809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249921">
                <a:tc>
                  <a:txBody>
                    <a:bodyPr/>
                    <a:lstStyle/>
                    <a:p>
                      <a:r>
                        <a:rPr lang="en-US" sz="1200" dirty="0" err="1"/>
                        <a:t>user_id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249921">
                <a:tc>
                  <a:txBody>
                    <a:bodyPr/>
                    <a:lstStyle/>
                    <a:p>
                      <a:r>
                        <a:rPr lang="en-US" sz="1200" dirty="0"/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249921">
                <a:tc>
                  <a:txBody>
                    <a:bodyPr/>
                    <a:lstStyle/>
                    <a:p>
                      <a:r>
                        <a:rPr lang="en-US" sz="1200" dirty="0"/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249921">
                <a:tc>
                  <a:txBody>
                    <a:bodyPr/>
                    <a:lstStyle/>
                    <a:p>
                      <a:r>
                        <a:rPr lang="en-US" sz="1200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249921">
                <a:tc>
                  <a:txBody>
                    <a:bodyPr/>
                    <a:lstStyle/>
                    <a:p>
                      <a:r>
                        <a:rPr lang="en-US" sz="1200" dirty="0"/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7B912928-64D4-B6A9-C482-7FC04F7B7A38}"/>
              </a:ext>
            </a:extLst>
          </p:cNvPr>
          <p:cNvSpPr txBox="1"/>
          <p:nvPr/>
        </p:nvSpPr>
        <p:spPr>
          <a:xfrm>
            <a:off x="95075" y="869283"/>
            <a:ext cx="66383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Find the person with highest salary for each job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386C7A8-5DB5-646F-5CC6-E87C9D25AD52}"/>
              </a:ext>
            </a:extLst>
          </p:cNvPr>
          <p:cNvSpPr txBox="1"/>
          <p:nvPr/>
        </p:nvSpPr>
        <p:spPr>
          <a:xfrm>
            <a:off x="95075" y="1264744"/>
            <a:ext cx="3943708" cy="116955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P1.job, P2.name, P2.salary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payroll AS P1, payroll AS P2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P1.job = P2.job</a:t>
            </a: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GROUP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BY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P1.job, P2.name, P2.salary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HAVING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MAX(P1.salary) = P2.salary;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61964E54-D2F6-FB61-61E0-E600C9643F4C}"/>
              </a:ext>
            </a:extLst>
          </p:cNvPr>
          <p:cNvGraphicFramePr>
            <a:graphicFrameLocks noGrp="1"/>
          </p:cNvGraphicFramePr>
          <p:nvPr/>
        </p:nvGraphicFramePr>
        <p:xfrm>
          <a:off x="364489" y="2607571"/>
          <a:ext cx="6285928" cy="246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5741">
                  <a:extLst>
                    <a:ext uri="{9D8B030D-6E8A-4147-A177-3AD203B41FA5}">
                      <a16:colId xmlns:a16="http://schemas.microsoft.com/office/drawing/2014/main" val="3187341183"/>
                    </a:ext>
                  </a:extLst>
                </a:gridCol>
                <a:gridCol w="785741">
                  <a:extLst>
                    <a:ext uri="{9D8B030D-6E8A-4147-A177-3AD203B41FA5}">
                      <a16:colId xmlns:a16="http://schemas.microsoft.com/office/drawing/2014/main" val="3280536347"/>
                    </a:ext>
                  </a:extLst>
                </a:gridCol>
                <a:gridCol w="785741">
                  <a:extLst>
                    <a:ext uri="{9D8B030D-6E8A-4147-A177-3AD203B41FA5}">
                      <a16:colId xmlns:a16="http://schemas.microsoft.com/office/drawing/2014/main" val="2502376286"/>
                    </a:ext>
                  </a:extLst>
                </a:gridCol>
                <a:gridCol w="785741">
                  <a:extLst>
                    <a:ext uri="{9D8B030D-6E8A-4147-A177-3AD203B41FA5}">
                      <a16:colId xmlns:a16="http://schemas.microsoft.com/office/drawing/2014/main" val="2245854298"/>
                    </a:ext>
                  </a:extLst>
                </a:gridCol>
                <a:gridCol w="785741">
                  <a:extLst>
                    <a:ext uri="{9D8B030D-6E8A-4147-A177-3AD203B41FA5}">
                      <a16:colId xmlns:a16="http://schemas.microsoft.com/office/drawing/2014/main" val="2014381519"/>
                    </a:ext>
                  </a:extLst>
                </a:gridCol>
                <a:gridCol w="785741">
                  <a:extLst>
                    <a:ext uri="{9D8B030D-6E8A-4147-A177-3AD203B41FA5}">
                      <a16:colId xmlns:a16="http://schemas.microsoft.com/office/drawing/2014/main" val="2371544250"/>
                    </a:ext>
                  </a:extLst>
                </a:gridCol>
                <a:gridCol w="785741">
                  <a:extLst>
                    <a:ext uri="{9D8B030D-6E8A-4147-A177-3AD203B41FA5}">
                      <a16:colId xmlns:a16="http://schemas.microsoft.com/office/drawing/2014/main" val="2285124285"/>
                    </a:ext>
                  </a:extLst>
                </a:gridCol>
                <a:gridCol w="785741">
                  <a:extLst>
                    <a:ext uri="{9D8B030D-6E8A-4147-A177-3AD203B41FA5}">
                      <a16:colId xmlns:a16="http://schemas.microsoft.com/office/drawing/2014/main" val="2622801086"/>
                    </a:ext>
                  </a:extLst>
                </a:gridCol>
              </a:tblGrid>
              <a:tr h="243545">
                <a:tc>
                  <a:txBody>
                    <a:bodyPr/>
                    <a:lstStyle/>
                    <a:p>
                      <a:r>
                        <a:rPr lang="en-US" sz="1200" dirty="0" err="1"/>
                        <a:t>user_id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salary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/>
                        <a:t>user_id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3430824"/>
                  </a:ext>
                </a:extLst>
              </a:tr>
              <a:tr h="243545">
                <a:tc>
                  <a:txBody>
                    <a:bodyPr/>
                    <a:lstStyle/>
                    <a:p>
                      <a:r>
                        <a:rPr lang="en-US" sz="1200" dirty="0"/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50000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0008197"/>
                  </a:ext>
                </a:extLst>
              </a:tr>
              <a:tr h="243545">
                <a:tc>
                  <a:txBody>
                    <a:bodyPr/>
                    <a:lstStyle/>
                    <a:p>
                      <a:r>
                        <a:rPr lang="en-US" sz="1200" dirty="0"/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60000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833955"/>
                  </a:ext>
                </a:extLst>
              </a:tr>
              <a:tr h="243545">
                <a:tc>
                  <a:txBody>
                    <a:bodyPr/>
                    <a:lstStyle/>
                    <a:p>
                      <a:r>
                        <a:rPr lang="en-US" sz="1200" dirty="0"/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50000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939835"/>
                  </a:ext>
                </a:extLst>
              </a:tr>
              <a:tr h="243545">
                <a:tc>
                  <a:txBody>
                    <a:bodyPr/>
                    <a:lstStyle/>
                    <a:p>
                      <a:r>
                        <a:rPr lang="en-US" sz="1200" dirty="0"/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60000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5898588"/>
                  </a:ext>
                </a:extLst>
              </a:tr>
              <a:tr h="243545">
                <a:tc>
                  <a:txBody>
                    <a:bodyPr/>
                    <a:lstStyle/>
                    <a:p>
                      <a:r>
                        <a:rPr lang="en-US" sz="1200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90000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1593492"/>
                  </a:ext>
                </a:extLst>
              </a:tr>
              <a:tr h="243545">
                <a:tc>
                  <a:txBody>
                    <a:bodyPr/>
                    <a:lstStyle/>
                    <a:p>
                      <a:r>
                        <a:rPr lang="en-US" sz="1200" dirty="0"/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100000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1559146"/>
                  </a:ext>
                </a:extLst>
              </a:tr>
              <a:tr h="243545">
                <a:tc>
                  <a:txBody>
                    <a:bodyPr/>
                    <a:lstStyle/>
                    <a:p>
                      <a:r>
                        <a:rPr lang="en-US" sz="1200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90000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7186012"/>
                  </a:ext>
                </a:extLst>
              </a:tr>
              <a:tr h="243545">
                <a:tc>
                  <a:txBody>
                    <a:bodyPr/>
                    <a:lstStyle/>
                    <a:p>
                      <a:r>
                        <a:rPr lang="en-US" sz="1200" dirty="0"/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100000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3458537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D0BD4BE8-6377-0382-2F02-3CF60ED7D134}"/>
              </a:ext>
            </a:extLst>
          </p:cNvPr>
          <p:cNvSpPr txBox="1"/>
          <p:nvPr/>
        </p:nvSpPr>
        <p:spPr>
          <a:xfrm>
            <a:off x="292798" y="2381852"/>
            <a:ext cx="4042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P1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BEB27D0-081A-4D86-CC6B-D12CC20DEABA}"/>
              </a:ext>
            </a:extLst>
          </p:cNvPr>
          <p:cNvSpPr txBox="1"/>
          <p:nvPr/>
        </p:nvSpPr>
        <p:spPr>
          <a:xfrm>
            <a:off x="3406897" y="2381852"/>
            <a:ext cx="4042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P2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488A0B34-644A-F512-946A-69666A7319DA}"/>
              </a:ext>
            </a:extLst>
          </p:cNvPr>
          <p:cNvSpPr/>
          <p:nvPr/>
        </p:nvSpPr>
        <p:spPr>
          <a:xfrm>
            <a:off x="245480" y="2903597"/>
            <a:ext cx="6523945" cy="482739"/>
          </a:xfrm>
          <a:prstGeom prst="roundRect">
            <a:avLst/>
          </a:prstGeom>
          <a:noFill/>
          <a:ln w="38100"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BABF3371-19A2-1353-82ED-D85DB3057C7E}"/>
              </a:ext>
            </a:extLst>
          </p:cNvPr>
          <p:cNvSpPr/>
          <p:nvPr/>
        </p:nvSpPr>
        <p:spPr>
          <a:xfrm>
            <a:off x="245480" y="3447894"/>
            <a:ext cx="6523945" cy="482739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9BBDF07D-D450-B5E2-5942-5E8250B76E1D}"/>
              </a:ext>
            </a:extLst>
          </p:cNvPr>
          <p:cNvSpPr/>
          <p:nvPr/>
        </p:nvSpPr>
        <p:spPr>
          <a:xfrm>
            <a:off x="245479" y="3999941"/>
            <a:ext cx="6523945" cy="482739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958848F5-1A89-ED34-31DF-F890CF70CE39}"/>
              </a:ext>
            </a:extLst>
          </p:cNvPr>
          <p:cNvSpPr/>
          <p:nvPr/>
        </p:nvSpPr>
        <p:spPr>
          <a:xfrm>
            <a:off x="245478" y="4538196"/>
            <a:ext cx="6523945" cy="48273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DD11559-A480-F99A-8568-018055F15924}"/>
              </a:ext>
            </a:extLst>
          </p:cNvPr>
          <p:cNvSpPr txBox="1"/>
          <p:nvPr/>
        </p:nvSpPr>
        <p:spPr>
          <a:xfrm>
            <a:off x="6888434" y="2991077"/>
            <a:ext cx="17203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max(salary)=60000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C23C55-3086-5B55-01A0-FEDA5A588901}"/>
              </a:ext>
            </a:extLst>
          </p:cNvPr>
          <p:cNvSpPr txBox="1"/>
          <p:nvPr/>
        </p:nvSpPr>
        <p:spPr>
          <a:xfrm>
            <a:off x="6894636" y="3535374"/>
            <a:ext cx="17203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max(salary)=60000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AB40A75-3E14-AAD9-5C8F-FD86C4C5DE0D}"/>
              </a:ext>
            </a:extLst>
          </p:cNvPr>
          <p:cNvSpPr txBox="1"/>
          <p:nvPr/>
        </p:nvSpPr>
        <p:spPr>
          <a:xfrm>
            <a:off x="6888434" y="4079671"/>
            <a:ext cx="18197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max(salary)=100000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210DD8C-8792-67E2-67D2-9158E3BC5353}"/>
              </a:ext>
            </a:extLst>
          </p:cNvPr>
          <p:cNvSpPr txBox="1"/>
          <p:nvPr/>
        </p:nvSpPr>
        <p:spPr>
          <a:xfrm>
            <a:off x="6888434" y="4625676"/>
            <a:ext cx="18197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max(salary)=100000</a:t>
            </a:r>
          </a:p>
        </p:txBody>
      </p:sp>
      <p:sp>
        <p:nvSpPr>
          <p:cNvPr id="3" name="Oval Callout 2">
            <a:extLst>
              <a:ext uri="{FF2B5EF4-FFF2-40B4-BE49-F238E27FC236}">
                <a16:creationId xmlns:a16="http://schemas.microsoft.com/office/drawing/2014/main" id="{558AD55D-B8FD-64C0-8B9F-6B15D7FA9C30}"/>
              </a:ext>
            </a:extLst>
          </p:cNvPr>
          <p:cNvSpPr/>
          <p:nvPr/>
        </p:nvSpPr>
        <p:spPr>
          <a:xfrm>
            <a:off x="4398915" y="1538972"/>
            <a:ext cx="3902344" cy="519351"/>
          </a:xfrm>
          <a:prstGeom prst="wedgeEllipseCallout">
            <a:avLst>
              <a:gd name="adj1" fmla="val -53806"/>
              <a:gd name="adj2" fmla="val 134036"/>
            </a:avLst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Compute max(P1.salary)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757C3128-FBC3-371F-E885-AACFA5FFD7BD}"/>
              </a:ext>
            </a:extLst>
          </p:cNvPr>
          <p:cNvSpPr/>
          <p:nvPr/>
        </p:nvSpPr>
        <p:spPr>
          <a:xfrm>
            <a:off x="2730776" y="2922273"/>
            <a:ext cx="676121" cy="456313"/>
          </a:xfrm>
          <a:prstGeom prst="round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E322ED9D-D7C5-8616-61DE-36BEC5ECE07D}"/>
              </a:ext>
            </a:extLst>
          </p:cNvPr>
          <p:cNvSpPr/>
          <p:nvPr/>
        </p:nvSpPr>
        <p:spPr>
          <a:xfrm>
            <a:off x="2730775" y="3470907"/>
            <a:ext cx="676121" cy="456313"/>
          </a:xfrm>
          <a:prstGeom prst="round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8D5BA050-DE3C-8B9A-0525-E732E675EBAE}"/>
              </a:ext>
            </a:extLst>
          </p:cNvPr>
          <p:cNvSpPr/>
          <p:nvPr/>
        </p:nvSpPr>
        <p:spPr>
          <a:xfrm>
            <a:off x="2730774" y="4040264"/>
            <a:ext cx="676121" cy="456313"/>
          </a:xfrm>
          <a:prstGeom prst="round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2476C90A-19A1-6563-9034-B1A7F464CFBA}"/>
              </a:ext>
            </a:extLst>
          </p:cNvPr>
          <p:cNvSpPr/>
          <p:nvPr/>
        </p:nvSpPr>
        <p:spPr>
          <a:xfrm>
            <a:off x="2730773" y="4565885"/>
            <a:ext cx="676121" cy="456313"/>
          </a:xfrm>
          <a:prstGeom prst="round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531222"/>
      </p:ext>
    </p:extLst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BBFCE9-04E9-4970-BB23-423C6A27C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6D395-439D-E549-B020-28A3253CF7C5}" type="datetime4">
              <a:rPr lang="en-US" smtClean="0"/>
              <a:t>January 17,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4E815D-E4F6-446A-8D5E-FD657571E6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Aggregates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0A0D36-18E5-4F5A-BB51-E5095307E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163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310499-261E-4E5B-8E17-191294BD9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Witnessing Problem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338AC0CD-E1BD-4756-BBC8-8104ACF76F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6629028"/>
              </p:ext>
            </p:extLst>
          </p:nvPr>
        </p:nvGraphicFramePr>
        <p:xfrm>
          <a:off x="95075" y="5145759"/>
          <a:ext cx="2787266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7080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708838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524539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786809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249921">
                <a:tc>
                  <a:txBody>
                    <a:bodyPr/>
                    <a:lstStyle/>
                    <a:p>
                      <a:r>
                        <a:rPr lang="en-US" sz="1200" dirty="0" err="1"/>
                        <a:t>user_id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249921">
                <a:tc>
                  <a:txBody>
                    <a:bodyPr/>
                    <a:lstStyle/>
                    <a:p>
                      <a:r>
                        <a:rPr lang="en-US" sz="1200" dirty="0"/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249921">
                <a:tc>
                  <a:txBody>
                    <a:bodyPr/>
                    <a:lstStyle/>
                    <a:p>
                      <a:r>
                        <a:rPr lang="en-US" sz="1200" dirty="0"/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249921">
                <a:tc>
                  <a:txBody>
                    <a:bodyPr/>
                    <a:lstStyle/>
                    <a:p>
                      <a:r>
                        <a:rPr lang="en-US" sz="1200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249921">
                <a:tc>
                  <a:txBody>
                    <a:bodyPr/>
                    <a:lstStyle/>
                    <a:p>
                      <a:r>
                        <a:rPr lang="en-US" sz="1200" dirty="0"/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7B912928-64D4-B6A9-C482-7FC04F7B7A38}"/>
              </a:ext>
            </a:extLst>
          </p:cNvPr>
          <p:cNvSpPr txBox="1"/>
          <p:nvPr/>
        </p:nvSpPr>
        <p:spPr>
          <a:xfrm>
            <a:off x="95075" y="869283"/>
            <a:ext cx="66383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Find the person with highest salary for each job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386C7A8-5DB5-646F-5CC6-E87C9D25AD52}"/>
              </a:ext>
            </a:extLst>
          </p:cNvPr>
          <p:cNvSpPr txBox="1"/>
          <p:nvPr/>
        </p:nvSpPr>
        <p:spPr>
          <a:xfrm>
            <a:off x="95075" y="1264744"/>
            <a:ext cx="3943708" cy="116955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P1.job, P2.name, P2.salary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payroll AS P1, payroll AS P2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P1.job = P2.job</a:t>
            </a: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GROUP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BY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P1.job, P2.name, P2.salary</a:t>
            </a:r>
          </a:p>
          <a:p>
            <a:r>
              <a:rPr lang="en-US" sz="1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HAVING</a:t>
            </a:r>
            <a:r>
              <a:rPr lang="en-US" sz="14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MAX(P1.salary) = P2.salary</a:t>
            </a:r>
            <a:r>
              <a:rPr lang="en-US" sz="14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61964E54-D2F6-FB61-61E0-E600C9643F4C}"/>
              </a:ext>
            </a:extLst>
          </p:cNvPr>
          <p:cNvGraphicFramePr>
            <a:graphicFrameLocks noGrp="1"/>
          </p:cNvGraphicFramePr>
          <p:nvPr/>
        </p:nvGraphicFramePr>
        <p:xfrm>
          <a:off x="364489" y="2607571"/>
          <a:ext cx="6285928" cy="246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5741">
                  <a:extLst>
                    <a:ext uri="{9D8B030D-6E8A-4147-A177-3AD203B41FA5}">
                      <a16:colId xmlns:a16="http://schemas.microsoft.com/office/drawing/2014/main" val="3187341183"/>
                    </a:ext>
                  </a:extLst>
                </a:gridCol>
                <a:gridCol w="785741">
                  <a:extLst>
                    <a:ext uri="{9D8B030D-6E8A-4147-A177-3AD203B41FA5}">
                      <a16:colId xmlns:a16="http://schemas.microsoft.com/office/drawing/2014/main" val="3280536347"/>
                    </a:ext>
                  </a:extLst>
                </a:gridCol>
                <a:gridCol w="785741">
                  <a:extLst>
                    <a:ext uri="{9D8B030D-6E8A-4147-A177-3AD203B41FA5}">
                      <a16:colId xmlns:a16="http://schemas.microsoft.com/office/drawing/2014/main" val="2502376286"/>
                    </a:ext>
                  </a:extLst>
                </a:gridCol>
                <a:gridCol w="785741">
                  <a:extLst>
                    <a:ext uri="{9D8B030D-6E8A-4147-A177-3AD203B41FA5}">
                      <a16:colId xmlns:a16="http://schemas.microsoft.com/office/drawing/2014/main" val="2245854298"/>
                    </a:ext>
                  </a:extLst>
                </a:gridCol>
                <a:gridCol w="785741">
                  <a:extLst>
                    <a:ext uri="{9D8B030D-6E8A-4147-A177-3AD203B41FA5}">
                      <a16:colId xmlns:a16="http://schemas.microsoft.com/office/drawing/2014/main" val="2014381519"/>
                    </a:ext>
                  </a:extLst>
                </a:gridCol>
                <a:gridCol w="785741">
                  <a:extLst>
                    <a:ext uri="{9D8B030D-6E8A-4147-A177-3AD203B41FA5}">
                      <a16:colId xmlns:a16="http://schemas.microsoft.com/office/drawing/2014/main" val="2371544250"/>
                    </a:ext>
                  </a:extLst>
                </a:gridCol>
                <a:gridCol w="785741">
                  <a:extLst>
                    <a:ext uri="{9D8B030D-6E8A-4147-A177-3AD203B41FA5}">
                      <a16:colId xmlns:a16="http://schemas.microsoft.com/office/drawing/2014/main" val="2285124285"/>
                    </a:ext>
                  </a:extLst>
                </a:gridCol>
                <a:gridCol w="785741">
                  <a:extLst>
                    <a:ext uri="{9D8B030D-6E8A-4147-A177-3AD203B41FA5}">
                      <a16:colId xmlns:a16="http://schemas.microsoft.com/office/drawing/2014/main" val="2622801086"/>
                    </a:ext>
                  </a:extLst>
                </a:gridCol>
              </a:tblGrid>
              <a:tr h="243545">
                <a:tc>
                  <a:txBody>
                    <a:bodyPr/>
                    <a:lstStyle/>
                    <a:p>
                      <a:r>
                        <a:rPr lang="en-US" sz="1200" dirty="0" err="1"/>
                        <a:t>user_id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salary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/>
                        <a:t>user_id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3430824"/>
                  </a:ext>
                </a:extLst>
              </a:tr>
              <a:tr h="243545">
                <a:tc>
                  <a:txBody>
                    <a:bodyPr/>
                    <a:lstStyle/>
                    <a:p>
                      <a:r>
                        <a:rPr lang="en-US" sz="1200" dirty="0"/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50000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0008197"/>
                  </a:ext>
                </a:extLst>
              </a:tr>
              <a:tr h="243545">
                <a:tc>
                  <a:txBody>
                    <a:bodyPr/>
                    <a:lstStyle/>
                    <a:p>
                      <a:r>
                        <a:rPr lang="en-US" sz="1200" dirty="0"/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60000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833955"/>
                  </a:ext>
                </a:extLst>
              </a:tr>
              <a:tr h="243545">
                <a:tc>
                  <a:txBody>
                    <a:bodyPr/>
                    <a:lstStyle/>
                    <a:p>
                      <a:r>
                        <a:rPr lang="en-US" sz="1200" dirty="0"/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50000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highlight>
                            <a:srgbClr val="FFFF00"/>
                          </a:highlight>
                        </a:rPr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939835"/>
                  </a:ext>
                </a:extLst>
              </a:tr>
              <a:tr h="243545">
                <a:tc>
                  <a:txBody>
                    <a:bodyPr/>
                    <a:lstStyle/>
                    <a:p>
                      <a:r>
                        <a:rPr lang="en-US" sz="1200" dirty="0"/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60000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highlight>
                            <a:srgbClr val="FFFF00"/>
                          </a:highlight>
                        </a:rPr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5898588"/>
                  </a:ext>
                </a:extLst>
              </a:tr>
              <a:tr h="243545">
                <a:tc>
                  <a:txBody>
                    <a:bodyPr/>
                    <a:lstStyle/>
                    <a:p>
                      <a:r>
                        <a:rPr lang="en-US" sz="1200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90000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1593492"/>
                  </a:ext>
                </a:extLst>
              </a:tr>
              <a:tr h="243545">
                <a:tc>
                  <a:txBody>
                    <a:bodyPr/>
                    <a:lstStyle/>
                    <a:p>
                      <a:r>
                        <a:rPr lang="en-US" sz="1200" dirty="0"/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100000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1559146"/>
                  </a:ext>
                </a:extLst>
              </a:tr>
              <a:tr h="243545">
                <a:tc>
                  <a:txBody>
                    <a:bodyPr/>
                    <a:lstStyle/>
                    <a:p>
                      <a:r>
                        <a:rPr lang="en-US" sz="1200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90000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highlight>
                            <a:srgbClr val="00FF00"/>
                          </a:highlight>
                        </a:rPr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7186012"/>
                  </a:ext>
                </a:extLst>
              </a:tr>
              <a:tr h="243545">
                <a:tc>
                  <a:txBody>
                    <a:bodyPr/>
                    <a:lstStyle/>
                    <a:p>
                      <a:r>
                        <a:rPr lang="en-US" sz="1200" dirty="0"/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100000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highlight>
                            <a:srgbClr val="00FF00"/>
                          </a:highlight>
                        </a:rPr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3458537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D0BD4BE8-6377-0382-2F02-3CF60ED7D134}"/>
              </a:ext>
            </a:extLst>
          </p:cNvPr>
          <p:cNvSpPr txBox="1"/>
          <p:nvPr/>
        </p:nvSpPr>
        <p:spPr>
          <a:xfrm>
            <a:off x="292798" y="2381852"/>
            <a:ext cx="4042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P1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BEB27D0-081A-4D86-CC6B-D12CC20DEABA}"/>
              </a:ext>
            </a:extLst>
          </p:cNvPr>
          <p:cNvSpPr txBox="1"/>
          <p:nvPr/>
        </p:nvSpPr>
        <p:spPr>
          <a:xfrm>
            <a:off x="3406897" y="2381852"/>
            <a:ext cx="4042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P2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488A0B34-644A-F512-946A-69666A7319DA}"/>
              </a:ext>
            </a:extLst>
          </p:cNvPr>
          <p:cNvSpPr/>
          <p:nvPr/>
        </p:nvSpPr>
        <p:spPr>
          <a:xfrm>
            <a:off x="245480" y="2903597"/>
            <a:ext cx="6523945" cy="482739"/>
          </a:xfrm>
          <a:prstGeom prst="roundRect">
            <a:avLst/>
          </a:prstGeom>
          <a:noFill/>
          <a:ln w="38100"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BABF3371-19A2-1353-82ED-D85DB3057C7E}"/>
              </a:ext>
            </a:extLst>
          </p:cNvPr>
          <p:cNvSpPr/>
          <p:nvPr/>
        </p:nvSpPr>
        <p:spPr>
          <a:xfrm>
            <a:off x="245480" y="3447894"/>
            <a:ext cx="6523945" cy="482739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9BBDF07D-D450-B5E2-5942-5E8250B76E1D}"/>
              </a:ext>
            </a:extLst>
          </p:cNvPr>
          <p:cNvSpPr/>
          <p:nvPr/>
        </p:nvSpPr>
        <p:spPr>
          <a:xfrm>
            <a:off x="245479" y="3999941"/>
            <a:ext cx="6523945" cy="48273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958848F5-1A89-ED34-31DF-F890CF70CE39}"/>
              </a:ext>
            </a:extLst>
          </p:cNvPr>
          <p:cNvSpPr/>
          <p:nvPr/>
        </p:nvSpPr>
        <p:spPr>
          <a:xfrm>
            <a:off x="245478" y="4538196"/>
            <a:ext cx="6523945" cy="482739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DD11559-A480-F99A-8568-018055F15924}"/>
              </a:ext>
            </a:extLst>
          </p:cNvPr>
          <p:cNvSpPr txBox="1"/>
          <p:nvPr/>
        </p:nvSpPr>
        <p:spPr>
          <a:xfrm>
            <a:off x="6888434" y="2991077"/>
            <a:ext cx="17203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max(salary)=60000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C23C55-3086-5B55-01A0-FEDA5A588901}"/>
              </a:ext>
            </a:extLst>
          </p:cNvPr>
          <p:cNvSpPr txBox="1"/>
          <p:nvPr/>
        </p:nvSpPr>
        <p:spPr>
          <a:xfrm>
            <a:off x="6894636" y="3535374"/>
            <a:ext cx="17203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max(salary)=</a:t>
            </a:r>
            <a:r>
              <a:rPr lang="en-US" sz="1400" dirty="0">
                <a:highlight>
                  <a:srgbClr val="FFFF00"/>
                </a:highlight>
              </a:rPr>
              <a:t>60000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AB40A75-3E14-AAD9-5C8F-FD86C4C5DE0D}"/>
              </a:ext>
            </a:extLst>
          </p:cNvPr>
          <p:cNvSpPr txBox="1"/>
          <p:nvPr/>
        </p:nvSpPr>
        <p:spPr>
          <a:xfrm>
            <a:off x="6888434" y="4079671"/>
            <a:ext cx="18197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max(salary)=100000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210DD8C-8792-67E2-67D2-9158E3BC5353}"/>
              </a:ext>
            </a:extLst>
          </p:cNvPr>
          <p:cNvSpPr txBox="1"/>
          <p:nvPr/>
        </p:nvSpPr>
        <p:spPr>
          <a:xfrm>
            <a:off x="6888434" y="4625676"/>
            <a:ext cx="18197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max(salary)=</a:t>
            </a:r>
            <a:r>
              <a:rPr lang="en-US" sz="1400" dirty="0">
                <a:highlight>
                  <a:srgbClr val="00FF00"/>
                </a:highlight>
              </a:rPr>
              <a:t>100000</a:t>
            </a:r>
          </a:p>
        </p:txBody>
      </p:sp>
      <p:sp>
        <p:nvSpPr>
          <p:cNvPr id="25" name="Multiply 24">
            <a:extLst>
              <a:ext uri="{FF2B5EF4-FFF2-40B4-BE49-F238E27FC236}">
                <a16:creationId xmlns:a16="http://schemas.microsoft.com/office/drawing/2014/main" id="{D2AAD9A2-2B7F-6187-3FF1-9AAA68AD2EC0}"/>
              </a:ext>
            </a:extLst>
          </p:cNvPr>
          <p:cNvSpPr/>
          <p:nvPr/>
        </p:nvSpPr>
        <p:spPr>
          <a:xfrm>
            <a:off x="1128253" y="2829756"/>
            <a:ext cx="4572000" cy="595678"/>
          </a:xfrm>
          <a:prstGeom prst="mathMultiply">
            <a:avLst>
              <a:gd name="adj1" fmla="val 6935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6" name="Multiply 25">
            <a:extLst>
              <a:ext uri="{FF2B5EF4-FFF2-40B4-BE49-F238E27FC236}">
                <a16:creationId xmlns:a16="http://schemas.microsoft.com/office/drawing/2014/main" id="{E5D3E338-D4F1-D7A0-F2CA-B0BCEFBFF768}"/>
              </a:ext>
            </a:extLst>
          </p:cNvPr>
          <p:cNvSpPr/>
          <p:nvPr/>
        </p:nvSpPr>
        <p:spPr>
          <a:xfrm>
            <a:off x="1029756" y="3966252"/>
            <a:ext cx="4572000" cy="595678"/>
          </a:xfrm>
          <a:prstGeom prst="mathMultiply">
            <a:avLst>
              <a:gd name="adj1" fmla="val 6935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7" name="Oval Callout 26">
            <a:extLst>
              <a:ext uri="{FF2B5EF4-FFF2-40B4-BE49-F238E27FC236}">
                <a16:creationId xmlns:a16="http://schemas.microsoft.com/office/drawing/2014/main" id="{EC6FE03A-546C-1DB0-E9A7-F11A030BBE44}"/>
              </a:ext>
            </a:extLst>
          </p:cNvPr>
          <p:cNvSpPr/>
          <p:nvPr/>
        </p:nvSpPr>
        <p:spPr>
          <a:xfrm>
            <a:off x="6364506" y="1616917"/>
            <a:ext cx="2489728" cy="519351"/>
          </a:xfrm>
          <a:prstGeom prst="wedgeEllipseCallout">
            <a:avLst>
              <a:gd name="adj1" fmla="val -19979"/>
              <a:gd name="adj2" fmla="val 122553"/>
            </a:avLst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Check HAVING</a:t>
            </a:r>
          </a:p>
        </p:txBody>
      </p:sp>
    </p:spTree>
    <p:extLst>
      <p:ext uri="{BB962C8B-B14F-4D97-AF65-F5344CB8AC3E}">
        <p14:creationId xmlns:p14="http://schemas.microsoft.com/office/powerpoint/2010/main" val="1927568014"/>
      </p:ext>
    </p:extLst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BBFCE9-04E9-4970-BB23-423C6A27C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779FC-ACFE-A14A-AD49-4478CA1F8F4D}" type="datetime4">
              <a:rPr lang="en-US" smtClean="0"/>
              <a:t>January 17,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4E815D-E4F6-446A-8D5E-FD657571E6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Aggregates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0A0D36-18E5-4F5A-BB51-E5095307E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164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310499-261E-4E5B-8E17-191294BD9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Witnessing Problem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338AC0CD-E1BD-4756-BBC8-8104ACF76F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6352802"/>
              </p:ext>
            </p:extLst>
          </p:nvPr>
        </p:nvGraphicFramePr>
        <p:xfrm>
          <a:off x="95075" y="5145759"/>
          <a:ext cx="2787266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7080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708838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524539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786809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249921">
                <a:tc>
                  <a:txBody>
                    <a:bodyPr/>
                    <a:lstStyle/>
                    <a:p>
                      <a:r>
                        <a:rPr lang="en-US" sz="1200" dirty="0" err="1"/>
                        <a:t>user_id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249921">
                <a:tc>
                  <a:txBody>
                    <a:bodyPr/>
                    <a:lstStyle/>
                    <a:p>
                      <a:r>
                        <a:rPr lang="en-US" sz="1200" dirty="0"/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249921">
                <a:tc>
                  <a:txBody>
                    <a:bodyPr/>
                    <a:lstStyle/>
                    <a:p>
                      <a:r>
                        <a:rPr lang="en-US" sz="1200" dirty="0"/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249921">
                <a:tc>
                  <a:txBody>
                    <a:bodyPr/>
                    <a:lstStyle/>
                    <a:p>
                      <a:r>
                        <a:rPr lang="en-US" sz="1200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249921">
                <a:tc>
                  <a:txBody>
                    <a:bodyPr/>
                    <a:lstStyle/>
                    <a:p>
                      <a:r>
                        <a:rPr lang="en-US" sz="1200" dirty="0"/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7B912928-64D4-B6A9-C482-7FC04F7B7A38}"/>
              </a:ext>
            </a:extLst>
          </p:cNvPr>
          <p:cNvSpPr txBox="1"/>
          <p:nvPr/>
        </p:nvSpPr>
        <p:spPr>
          <a:xfrm>
            <a:off x="95075" y="869283"/>
            <a:ext cx="66383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Find the person with highest salary for each job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386C7A8-5DB5-646F-5CC6-E87C9D25AD52}"/>
              </a:ext>
            </a:extLst>
          </p:cNvPr>
          <p:cNvSpPr txBox="1"/>
          <p:nvPr/>
        </p:nvSpPr>
        <p:spPr>
          <a:xfrm>
            <a:off x="95075" y="1264744"/>
            <a:ext cx="3943708" cy="116955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P1.job, P2.name, P2.salary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payroll AS P1, payroll AS P2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P1.job = P2.job</a:t>
            </a: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GROUP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BY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P1.job, P2.name, P2.salary</a:t>
            </a:r>
          </a:p>
          <a:p>
            <a:r>
              <a:rPr lang="en-US" sz="1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HAVING MAX(P1.salary) = P2.salary;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61964E54-D2F6-FB61-61E0-E600C9643F4C}"/>
              </a:ext>
            </a:extLst>
          </p:cNvPr>
          <p:cNvGraphicFramePr>
            <a:graphicFrameLocks noGrp="1"/>
          </p:cNvGraphicFramePr>
          <p:nvPr/>
        </p:nvGraphicFramePr>
        <p:xfrm>
          <a:off x="364489" y="2607571"/>
          <a:ext cx="6285928" cy="246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5741">
                  <a:extLst>
                    <a:ext uri="{9D8B030D-6E8A-4147-A177-3AD203B41FA5}">
                      <a16:colId xmlns:a16="http://schemas.microsoft.com/office/drawing/2014/main" val="3187341183"/>
                    </a:ext>
                  </a:extLst>
                </a:gridCol>
                <a:gridCol w="785741">
                  <a:extLst>
                    <a:ext uri="{9D8B030D-6E8A-4147-A177-3AD203B41FA5}">
                      <a16:colId xmlns:a16="http://schemas.microsoft.com/office/drawing/2014/main" val="3280536347"/>
                    </a:ext>
                  </a:extLst>
                </a:gridCol>
                <a:gridCol w="785741">
                  <a:extLst>
                    <a:ext uri="{9D8B030D-6E8A-4147-A177-3AD203B41FA5}">
                      <a16:colId xmlns:a16="http://schemas.microsoft.com/office/drawing/2014/main" val="2502376286"/>
                    </a:ext>
                  </a:extLst>
                </a:gridCol>
                <a:gridCol w="785741">
                  <a:extLst>
                    <a:ext uri="{9D8B030D-6E8A-4147-A177-3AD203B41FA5}">
                      <a16:colId xmlns:a16="http://schemas.microsoft.com/office/drawing/2014/main" val="2245854298"/>
                    </a:ext>
                  </a:extLst>
                </a:gridCol>
                <a:gridCol w="785741">
                  <a:extLst>
                    <a:ext uri="{9D8B030D-6E8A-4147-A177-3AD203B41FA5}">
                      <a16:colId xmlns:a16="http://schemas.microsoft.com/office/drawing/2014/main" val="2014381519"/>
                    </a:ext>
                  </a:extLst>
                </a:gridCol>
                <a:gridCol w="785741">
                  <a:extLst>
                    <a:ext uri="{9D8B030D-6E8A-4147-A177-3AD203B41FA5}">
                      <a16:colId xmlns:a16="http://schemas.microsoft.com/office/drawing/2014/main" val="2371544250"/>
                    </a:ext>
                  </a:extLst>
                </a:gridCol>
                <a:gridCol w="785741">
                  <a:extLst>
                    <a:ext uri="{9D8B030D-6E8A-4147-A177-3AD203B41FA5}">
                      <a16:colId xmlns:a16="http://schemas.microsoft.com/office/drawing/2014/main" val="2285124285"/>
                    </a:ext>
                  </a:extLst>
                </a:gridCol>
                <a:gridCol w="785741">
                  <a:extLst>
                    <a:ext uri="{9D8B030D-6E8A-4147-A177-3AD203B41FA5}">
                      <a16:colId xmlns:a16="http://schemas.microsoft.com/office/drawing/2014/main" val="2622801086"/>
                    </a:ext>
                  </a:extLst>
                </a:gridCol>
              </a:tblGrid>
              <a:tr h="243545">
                <a:tc>
                  <a:txBody>
                    <a:bodyPr/>
                    <a:lstStyle/>
                    <a:p>
                      <a:r>
                        <a:rPr lang="en-US" sz="1200" dirty="0" err="1"/>
                        <a:t>user_id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salary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/>
                        <a:t>user_id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3430824"/>
                  </a:ext>
                </a:extLst>
              </a:tr>
              <a:tr h="243545">
                <a:tc>
                  <a:txBody>
                    <a:bodyPr/>
                    <a:lstStyle/>
                    <a:p>
                      <a:r>
                        <a:rPr lang="en-US" sz="1200" dirty="0"/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50000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0008197"/>
                  </a:ext>
                </a:extLst>
              </a:tr>
              <a:tr h="243545">
                <a:tc>
                  <a:txBody>
                    <a:bodyPr/>
                    <a:lstStyle/>
                    <a:p>
                      <a:r>
                        <a:rPr lang="en-US" sz="1200" dirty="0"/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60000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833955"/>
                  </a:ext>
                </a:extLst>
              </a:tr>
              <a:tr h="243545">
                <a:tc>
                  <a:txBody>
                    <a:bodyPr/>
                    <a:lstStyle/>
                    <a:p>
                      <a:r>
                        <a:rPr lang="en-US" sz="1200" dirty="0"/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50000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highlight>
                            <a:srgbClr val="FFFF00"/>
                          </a:highlight>
                        </a:rPr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939835"/>
                  </a:ext>
                </a:extLst>
              </a:tr>
              <a:tr h="243545">
                <a:tc>
                  <a:txBody>
                    <a:bodyPr/>
                    <a:lstStyle/>
                    <a:p>
                      <a:r>
                        <a:rPr lang="en-US" sz="1200" dirty="0"/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60000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highlight>
                            <a:srgbClr val="FFFF00"/>
                          </a:highlight>
                        </a:rPr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5898588"/>
                  </a:ext>
                </a:extLst>
              </a:tr>
              <a:tr h="243545">
                <a:tc>
                  <a:txBody>
                    <a:bodyPr/>
                    <a:lstStyle/>
                    <a:p>
                      <a:r>
                        <a:rPr lang="en-US" sz="1200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90000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1593492"/>
                  </a:ext>
                </a:extLst>
              </a:tr>
              <a:tr h="243545">
                <a:tc>
                  <a:txBody>
                    <a:bodyPr/>
                    <a:lstStyle/>
                    <a:p>
                      <a:r>
                        <a:rPr lang="en-US" sz="1200" dirty="0"/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100000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1559146"/>
                  </a:ext>
                </a:extLst>
              </a:tr>
              <a:tr h="243545">
                <a:tc>
                  <a:txBody>
                    <a:bodyPr/>
                    <a:lstStyle/>
                    <a:p>
                      <a:r>
                        <a:rPr lang="en-US" sz="1200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90000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highlight>
                            <a:srgbClr val="00FF00"/>
                          </a:highlight>
                        </a:rPr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7186012"/>
                  </a:ext>
                </a:extLst>
              </a:tr>
              <a:tr h="243545">
                <a:tc>
                  <a:txBody>
                    <a:bodyPr/>
                    <a:lstStyle/>
                    <a:p>
                      <a:r>
                        <a:rPr lang="en-US" sz="1200" dirty="0"/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100000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highlight>
                            <a:srgbClr val="00FF00"/>
                          </a:highlight>
                        </a:rPr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3458537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D0BD4BE8-6377-0382-2F02-3CF60ED7D134}"/>
              </a:ext>
            </a:extLst>
          </p:cNvPr>
          <p:cNvSpPr txBox="1"/>
          <p:nvPr/>
        </p:nvSpPr>
        <p:spPr>
          <a:xfrm>
            <a:off x="292798" y="2381852"/>
            <a:ext cx="4042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P1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BEB27D0-081A-4D86-CC6B-D12CC20DEABA}"/>
              </a:ext>
            </a:extLst>
          </p:cNvPr>
          <p:cNvSpPr txBox="1"/>
          <p:nvPr/>
        </p:nvSpPr>
        <p:spPr>
          <a:xfrm>
            <a:off x="3406897" y="2381852"/>
            <a:ext cx="4042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P2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488A0B34-644A-F512-946A-69666A7319DA}"/>
              </a:ext>
            </a:extLst>
          </p:cNvPr>
          <p:cNvSpPr/>
          <p:nvPr/>
        </p:nvSpPr>
        <p:spPr>
          <a:xfrm>
            <a:off x="245480" y="2903597"/>
            <a:ext cx="6523945" cy="482739"/>
          </a:xfrm>
          <a:prstGeom prst="roundRect">
            <a:avLst/>
          </a:prstGeom>
          <a:noFill/>
          <a:ln w="38100"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BABF3371-19A2-1353-82ED-D85DB3057C7E}"/>
              </a:ext>
            </a:extLst>
          </p:cNvPr>
          <p:cNvSpPr/>
          <p:nvPr/>
        </p:nvSpPr>
        <p:spPr>
          <a:xfrm>
            <a:off x="245480" y="3447894"/>
            <a:ext cx="6523945" cy="482739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9BBDF07D-D450-B5E2-5942-5E8250B76E1D}"/>
              </a:ext>
            </a:extLst>
          </p:cNvPr>
          <p:cNvSpPr/>
          <p:nvPr/>
        </p:nvSpPr>
        <p:spPr>
          <a:xfrm>
            <a:off x="245479" y="3999941"/>
            <a:ext cx="6523945" cy="48273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958848F5-1A89-ED34-31DF-F890CF70CE39}"/>
              </a:ext>
            </a:extLst>
          </p:cNvPr>
          <p:cNvSpPr/>
          <p:nvPr/>
        </p:nvSpPr>
        <p:spPr>
          <a:xfrm>
            <a:off x="245478" y="4538196"/>
            <a:ext cx="6523945" cy="482739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DD11559-A480-F99A-8568-018055F15924}"/>
              </a:ext>
            </a:extLst>
          </p:cNvPr>
          <p:cNvSpPr txBox="1"/>
          <p:nvPr/>
        </p:nvSpPr>
        <p:spPr>
          <a:xfrm>
            <a:off x="6888434" y="2991077"/>
            <a:ext cx="17203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max(salary)=60000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C23C55-3086-5B55-01A0-FEDA5A588901}"/>
              </a:ext>
            </a:extLst>
          </p:cNvPr>
          <p:cNvSpPr txBox="1"/>
          <p:nvPr/>
        </p:nvSpPr>
        <p:spPr>
          <a:xfrm>
            <a:off x="6894636" y="3535374"/>
            <a:ext cx="17203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max(salary)=</a:t>
            </a:r>
            <a:r>
              <a:rPr lang="en-US" sz="1400" dirty="0">
                <a:highlight>
                  <a:srgbClr val="FFFF00"/>
                </a:highlight>
              </a:rPr>
              <a:t>60000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AB40A75-3E14-AAD9-5C8F-FD86C4C5DE0D}"/>
              </a:ext>
            </a:extLst>
          </p:cNvPr>
          <p:cNvSpPr txBox="1"/>
          <p:nvPr/>
        </p:nvSpPr>
        <p:spPr>
          <a:xfrm>
            <a:off x="6888434" y="4079671"/>
            <a:ext cx="18197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max(salary)=100000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210DD8C-8792-67E2-67D2-9158E3BC5353}"/>
              </a:ext>
            </a:extLst>
          </p:cNvPr>
          <p:cNvSpPr txBox="1"/>
          <p:nvPr/>
        </p:nvSpPr>
        <p:spPr>
          <a:xfrm>
            <a:off x="6888434" y="4625676"/>
            <a:ext cx="18197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max(salary)=</a:t>
            </a:r>
            <a:r>
              <a:rPr lang="en-US" sz="1400" dirty="0">
                <a:highlight>
                  <a:srgbClr val="00FF00"/>
                </a:highlight>
              </a:rPr>
              <a:t>100000</a:t>
            </a:r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F0BC7FCF-1A8E-35F4-8597-C20342E0C146}"/>
              </a:ext>
            </a:extLst>
          </p:cNvPr>
          <p:cNvGraphicFramePr>
            <a:graphicFrameLocks noGrp="1"/>
          </p:cNvGraphicFramePr>
          <p:nvPr/>
        </p:nvGraphicFramePr>
        <p:xfrm>
          <a:off x="5236611" y="5259163"/>
          <a:ext cx="3699977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3986">
                  <a:extLst>
                    <a:ext uri="{9D8B030D-6E8A-4147-A177-3AD203B41FA5}">
                      <a16:colId xmlns:a16="http://schemas.microsoft.com/office/drawing/2014/main" val="667438025"/>
                    </a:ext>
                  </a:extLst>
                </a:gridCol>
                <a:gridCol w="1261731">
                  <a:extLst>
                    <a:ext uri="{9D8B030D-6E8A-4147-A177-3AD203B41FA5}">
                      <a16:colId xmlns:a16="http://schemas.microsoft.com/office/drawing/2014/main" val="2984732389"/>
                    </a:ext>
                  </a:extLst>
                </a:gridCol>
                <a:gridCol w="1304260">
                  <a:extLst>
                    <a:ext uri="{9D8B030D-6E8A-4147-A177-3AD203B41FA5}">
                      <a16:colId xmlns:a16="http://schemas.microsoft.com/office/drawing/2014/main" val="473981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P1.job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P2.name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P2.salary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5463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81054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5398978"/>
                  </a:ext>
                </a:extLst>
              </a:tr>
            </a:tbl>
          </a:graphicData>
        </a:graphic>
      </p:graphicFrame>
      <p:sp>
        <p:nvSpPr>
          <p:cNvPr id="24" name="Bent Arrow 23">
            <a:extLst>
              <a:ext uri="{FF2B5EF4-FFF2-40B4-BE49-F238E27FC236}">
                <a16:creationId xmlns:a16="http://schemas.microsoft.com/office/drawing/2014/main" id="{94E69EA2-538B-782E-72D5-1C7437D1858E}"/>
              </a:ext>
            </a:extLst>
          </p:cNvPr>
          <p:cNvSpPr/>
          <p:nvPr/>
        </p:nvSpPr>
        <p:spPr>
          <a:xfrm flipV="1">
            <a:off x="4038783" y="5290419"/>
            <a:ext cx="868934" cy="868680"/>
          </a:xfrm>
          <a:prstGeom prst="bentArrow">
            <a:avLst>
              <a:gd name="adj1" fmla="val 14392"/>
              <a:gd name="adj2" fmla="val 20920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Multiply 2">
            <a:extLst>
              <a:ext uri="{FF2B5EF4-FFF2-40B4-BE49-F238E27FC236}">
                <a16:creationId xmlns:a16="http://schemas.microsoft.com/office/drawing/2014/main" id="{DBE03E97-5223-8430-B69A-5E365B502922}"/>
              </a:ext>
            </a:extLst>
          </p:cNvPr>
          <p:cNvSpPr/>
          <p:nvPr/>
        </p:nvSpPr>
        <p:spPr>
          <a:xfrm>
            <a:off x="1128253" y="2829756"/>
            <a:ext cx="4572000" cy="595678"/>
          </a:xfrm>
          <a:prstGeom prst="mathMultiply">
            <a:avLst>
              <a:gd name="adj1" fmla="val 6935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" name="Multiply 13">
            <a:extLst>
              <a:ext uri="{FF2B5EF4-FFF2-40B4-BE49-F238E27FC236}">
                <a16:creationId xmlns:a16="http://schemas.microsoft.com/office/drawing/2014/main" id="{DE38D896-AB6D-CD1A-15AF-1878072138B7}"/>
              </a:ext>
            </a:extLst>
          </p:cNvPr>
          <p:cNvSpPr/>
          <p:nvPr/>
        </p:nvSpPr>
        <p:spPr>
          <a:xfrm>
            <a:off x="1029756" y="3966252"/>
            <a:ext cx="4572000" cy="595678"/>
          </a:xfrm>
          <a:prstGeom prst="mathMultiply">
            <a:avLst>
              <a:gd name="adj1" fmla="val 6935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997925"/>
      </p:ext>
    </p:extLst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BBFCE9-04E9-4970-BB23-423C6A27C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5AD2F-5DE9-7149-B605-388A3EE0CAE5}" type="datetime4">
              <a:rPr lang="en-US" smtClean="0"/>
              <a:t>January 17,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4E815D-E4F6-446A-8D5E-FD657571E6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Aggregates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0A0D36-18E5-4F5A-BB51-E5095307E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165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310499-261E-4E5B-8E17-191294BD9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Witnessing Problem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338AC0CD-E1BD-4756-BBC8-8104ACF76F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664666"/>
              </p:ext>
            </p:extLst>
          </p:nvPr>
        </p:nvGraphicFramePr>
        <p:xfrm>
          <a:off x="95075" y="5145759"/>
          <a:ext cx="2787266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7080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708838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524539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786809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249921">
                <a:tc>
                  <a:txBody>
                    <a:bodyPr/>
                    <a:lstStyle/>
                    <a:p>
                      <a:r>
                        <a:rPr lang="en-US" sz="1200" dirty="0" err="1"/>
                        <a:t>user_id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249921">
                <a:tc>
                  <a:txBody>
                    <a:bodyPr/>
                    <a:lstStyle/>
                    <a:p>
                      <a:r>
                        <a:rPr lang="en-US" sz="1200" dirty="0"/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249921">
                <a:tc>
                  <a:txBody>
                    <a:bodyPr/>
                    <a:lstStyle/>
                    <a:p>
                      <a:r>
                        <a:rPr lang="en-US" sz="1200" dirty="0"/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249921">
                <a:tc>
                  <a:txBody>
                    <a:bodyPr/>
                    <a:lstStyle/>
                    <a:p>
                      <a:r>
                        <a:rPr lang="en-US" sz="1200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249921">
                <a:tc>
                  <a:txBody>
                    <a:bodyPr/>
                    <a:lstStyle/>
                    <a:p>
                      <a:r>
                        <a:rPr lang="en-US" sz="1200" dirty="0"/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7B912928-64D4-B6A9-C482-7FC04F7B7A38}"/>
              </a:ext>
            </a:extLst>
          </p:cNvPr>
          <p:cNvSpPr txBox="1"/>
          <p:nvPr/>
        </p:nvSpPr>
        <p:spPr>
          <a:xfrm>
            <a:off x="95075" y="869283"/>
            <a:ext cx="66383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Find the person with highest salary for each job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386C7A8-5DB5-646F-5CC6-E87C9D25AD52}"/>
              </a:ext>
            </a:extLst>
          </p:cNvPr>
          <p:cNvSpPr txBox="1"/>
          <p:nvPr/>
        </p:nvSpPr>
        <p:spPr>
          <a:xfrm>
            <a:off x="95075" y="1264744"/>
            <a:ext cx="3943708" cy="116955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P1.job, P2.name, P2.salary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payroll AS P1, payroll AS P2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P1.job = P2.job</a:t>
            </a: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GROUP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BY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P1.job, P2.name, P2.salary</a:t>
            </a:r>
          </a:p>
          <a:p>
            <a:r>
              <a:rPr lang="en-US" sz="1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HAVING MAX(P1.salary) = P2.salary;</a:t>
            </a:r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F0BC7FCF-1A8E-35F4-8597-C20342E0C146}"/>
              </a:ext>
            </a:extLst>
          </p:cNvPr>
          <p:cNvGraphicFramePr>
            <a:graphicFrameLocks noGrp="1"/>
          </p:cNvGraphicFramePr>
          <p:nvPr/>
        </p:nvGraphicFramePr>
        <p:xfrm>
          <a:off x="5236611" y="5259163"/>
          <a:ext cx="3699977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3986">
                  <a:extLst>
                    <a:ext uri="{9D8B030D-6E8A-4147-A177-3AD203B41FA5}">
                      <a16:colId xmlns:a16="http://schemas.microsoft.com/office/drawing/2014/main" val="667438025"/>
                    </a:ext>
                  </a:extLst>
                </a:gridCol>
                <a:gridCol w="1261731">
                  <a:extLst>
                    <a:ext uri="{9D8B030D-6E8A-4147-A177-3AD203B41FA5}">
                      <a16:colId xmlns:a16="http://schemas.microsoft.com/office/drawing/2014/main" val="2984732389"/>
                    </a:ext>
                  </a:extLst>
                </a:gridCol>
                <a:gridCol w="1304260">
                  <a:extLst>
                    <a:ext uri="{9D8B030D-6E8A-4147-A177-3AD203B41FA5}">
                      <a16:colId xmlns:a16="http://schemas.microsoft.com/office/drawing/2014/main" val="473981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P1.job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P2.name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P2.salary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5463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81054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5398978"/>
                  </a:ext>
                </a:extLst>
              </a:tr>
            </a:tbl>
          </a:graphicData>
        </a:graphic>
      </p:graphicFrame>
      <p:sp>
        <p:nvSpPr>
          <p:cNvPr id="24" name="Bent Arrow 23">
            <a:extLst>
              <a:ext uri="{FF2B5EF4-FFF2-40B4-BE49-F238E27FC236}">
                <a16:creationId xmlns:a16="http://schemas.microsoft.com/office/drawing/2014/main" id="{94E69EA2-538B-782E-72D5-1C7437D1858E}"/>
              </a:ext>
            </a:extLst>
          </p:cNvPr>
          <p:cNvSpPr/>
          <p:nvPr/>
        </p:nvSpPr>
        <p:spPr>
          <a:xfrm flipV="1">
            <a:off x="4038783" y="5290419"/>
            <a:ext cx="868934" cy="868680"/>
          </a:xfrm>
          <a:prstGeom prst="bentArrow">
            <a:avLst>
              <a:gd name="adj1" fmla="val 14392"/>
              <a:gd name="adj2" fmla="val 20920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E790ABE-AF84-EDAC-2331-96CDC9C76800}"/>
              </a:ext>
            </a:extLst>
          </p:cNvPr>
          <p:cNvSpPr txBox="1"/>
          <p:nvPr/>
        </p:nvSpPr>
        <p:spPr>
          <a:xfrm>
            <a:off x="5174511" y="4321940"/>
            <a:ext cx="36327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Final output has the witnesses</a:t>
            </a:r>
          </a:p>
        </p:txBody>
      </p:sp>
    </p:spTree>
    <p:extLst>
      <p:ext uri="{BB962C8B-B14F-4D97-AF65-F5344CB8AC3E}">
        <p14:creationId xmlns:p14="http://schemas.microsoft.com/office/powerpoint/2010/main" val="1194967751"/>
      </p:ext>
    </p:extLst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6612869-78F3-62F8-BC65-58BB17091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2550730-13DA-804B-CBD9-6426ADA5DD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Group-by can be subtle!</a:t>
            </a:r>
          </a:p>
          <a:p>
            <a:endParaRPr lang="en-US" dirty="0"/>
          </a:p>
          <a:p>
            <a:r>
              <a:rPr lang="en-US" dirty="0"/>
              <a:t>Empty groups</a:t>
            </a:r>
          </a:p>
          <a:p>
            <a:endParaRPr lang="en-US" dirty="0"/>
          </a:p>
          <a:p>
            <a:r>
              <a:rPr lang="en-US" dirty="0"/>
              <a:t>Having clause</a:t>
            </a:r>
          </a:p>
          <a:p>
            <a:endParaRPr lang="en-US" dirty="0"/>
          </a:p>
          <a:p>
            <a:r>
              <a:rPr lang="en-US" dirty="0"/>
              <a:t>Finding </a:t>
            </a:r>
            <a:r>
              <a:rPr lang="en-US"/>
              <a:t>the witness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BA3C29F-C690-146B-D00A-F633571CB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34E5D-16E7-9E43-B66F-491C0BD20A4A}" type="datetime4">
              <a:rPr lang="en-US" smtClean="0"/>
              <a:t>January 17,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9C03484-5E1F-2C8D-A9D4-04DB4F1C0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Aggregates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09DF1E-DB42-C4BF-459F-28F71745D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6308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776ED4-2390-85EB-244F-C7FFD323DF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5E530-05C7-422C-B8AF-0124112BFB5C}" type="datetime4">
              <a:rPr lang="en-US" smtClean="0"/>
              <a:t>January 17,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7F369D7-008A-9FB1-51BF-73FA2F7792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Aggregates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0792DB-C0D8-156A-FAB8-98612371C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17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0E31893-B372-1F55-775D-6BD8A3FC4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Semantics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A1A084-2694-D897-43A0-5236BFC10C7D}"/>
              </a:ext>
            </a:extLst>
          </p:cNvPr>
          <p:cNvSpPr txBox="1"/>
          <p:nvPr/>
        </p:nvSpPr>
        <p:spPr>
          <a:xfrm>
            <a:off x="2898300" y="1071088"/>
            <a:ext cx="3687228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SELECT </a:t>
            </a:r>
            <a:r>
              <a:rPr lang="en-US" sz="24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agg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attrs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FROM ... WHERE ...;</a:t>
            </a:r>
          </a:p>
        </p:txBody>
      </p:sp>
      <p:sp>
        <p:nvSpPr>
          <p:cNvPr id="8" name="Oval Callout 7">
            <a:extLst>
              <a:ext uri="{FF2B5EF4-FFF2-40B4-BE49-F238E27FC236}">
                <a16:creationId xmlns:a16="http://schemas.microsoft.com/office/drawing/2014/main" id="{86EB5F35-5B78-1CA5-5D8B-C484AA271F7B}"/>
              </a:ext>
            </a:extLst>
          </p:cNvPr>
          <p:cNvSpPr/>
          <p:nvPr/>
        </p:nvSpPr>
        <p:spPr>
          <a:xfrm>
            <a:off x="705687" y="741582"/>
            <a:ext cx="1641455" cy="822305"/>
          </a:xfrm>
          <a:prstGeom prst="wedgeEllipseCallout">
            <a:avLst>
              <a:gd name="adj1" fmla="val 84382"/>
              <a:gd name="adj2" fmla="val 18779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count</a:t>
            </a:r>
            <a:r>
              <a:rPr lang="en-US" sz="1600" dirty="0">
                <a:solidFill>
                  <a:schemeClr val="bg1"/>
                </a:solidFill>
              </a:rPr>
              <a:t> or</a:t>
            </a:r>
            <a:br>
              <a:rPr lang="en-US" sz="1600" dirty="0">
                <a:solidFill>
                  <a:schemeClr val="bg1"/>
                </a:solidFill>
              </a:rPr>
            </a:br>
            <a:r>
              <a:rPr lang="en-US" sz="1600" b="1" dirty="0">
                <a:solidFill>
                  <a:schemeClr val="bg1"/>
                </a:solidFill>
              </a:rPr>
              <a:t>sum</a:t>
            </a:r>
            <a:r>
              <a:rPr lang="en-US" sz="1600" dirty="0">
                <a:solidFill>
                  <a:schemeClr val="bg1"/>
                </a:solidFill>
              </a:rPr>
              <a:t>  or …</a:t>
            </a:r>
          </a:p>
        </p:txBody>
      </p:sp>
    </p:spTree>
    <p:extLst>
      <p:ext uri="{BB962C8B-B14F-4D97-AF65-F5344CB8AC3E}">
        <p14:creationId xmlns:p14="http://schemas.microsoft.com/office/powerpoint/2010/main" val="11002014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776ED4-2390-85EB-244F-C7FFD323DF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5E530-05C7-422C-B8AF-0124112BFB5C}" type="datetime4">
              <a:rPr lang="en-US" smtClean="0"/>
              <a:t>January 17,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7F369D7-008A-9FB1-51BF-73FA2F7792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Aggregates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0792DB-C0D8-156A-FAB8-98612371C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18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0E31893-B372-1F55-775D-6BD8A3FC4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Semantics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A1A084-2694-D897-43A0-5236BFC10C7D}"/>
              </a:ext>
            </a:extLst>
          </p:cNvPr>
          <p:cNvSpPr txBox="1"/>
          <p:nvPr/>
        </p:nvSpPr>
        <p:spPr>
          <a:xfrm>
            <a:off x="2898300" y="1071088"/>
            <a:ext cx="3687228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SELECT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agg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attrs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FROM ... WHERE ...;</a:t>
            </a:r>
          </a:p>
        </p:txBody>
      </p:sp>
      <p:sp>
        <p:nvSpPr>
          <p:cNvPr id="8" name="Oval Callout 7">
            <a:extLst>
              <a:ext uri="{FF2B5EF4-FFF2-40B4-BE49-F238E27FC236}">
                <a16:creationId xmlns:a16="http://schemas.microsoft.com/office/drawing/2014/main" id="{86EB5F35-5B78-1CA5-5D8B-C484AA271F7B}"/>
              </a:ext>
            </a:extLst>
          </p:cNvPr>
          <p:cNvSpPr/>
          <p:nvPr/>
        </p:nvSpPr>
        <p:spPr>
          <a:xfrm>
            <a:off x="729355" y="741582"/>
            <a:ext cx="1594119" cy="822305"/>
          </a:xfrm>
          <a:prstGeom prst="wedgeEllipseCallout">
            <a:avLst>
              <a:gd name="adj1" fmla="val 84382"/>
              <a:gd name="adj2" fmla="val 18779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1600" dirty="0"/>
              <a:t>count or</a:t>
            </a:r>
            <a:br>
              <a:rPr lang="en-US" sz="1600" dirty="0"/>
            </a:br>
            <a:r>
              <a:rPr lang="en-US" sz="1600" dirty="0"/>
              <a:t>sum  or …</a:t>
            </a:r>
          </a:p>
        </p:txBody>
      </p:sp>
      <p:sp>
        <p:nvSpPr>
          <p:cNvPr id="9" name="Oval Callout 8">
            <a:extLst>
              <a:ext uri="{FF2B5EF4-FFF2-40B4-BE49-F238E27FC236}">
                <a16:creationId xmlns:a16="http://schemas.microsoft.com/office/drawing/2014/main" id="{174D1D56-E9CB-2080-1B6C-0C0B53295B40}"/>
              </a:ext>
            </a:extLst>
          </p:cNvPr>
          <p:cNvSpPr/>
          <p:nvPr/>
        </p:nvSpPr>
        <p:spPr>
          <a:xfrm>
            <a:off x="6491270" y="790266"/>
            <a:ext cx="2365030" cy="476071"/>
          </a:xfrm>
          <a:prstGeom prst="wedgeEllipseCallout">
            <a:avLst>
              <a:gd name="adj1" fmla="val -61065"/>
              <a:gd name="adj2" fmla="val 68955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*</a:t>
            </a:r>
            <a:r>
              <a:rPr lang="en-US" sz="1600" dirty="0">
                <a:solidFill>
                  <a:schemeClr val="bg1"/>
                </a:solidFill>
              </a:rPr>
              <a:t> or </a:t>
            </a:r>
            <a:r>
              <a:rPr lang="en-US" sz="1600" b="1" dirty="0">
                <a:solidFill>
                  <a:schemeClr val="bg1"/>
                </a:solidFill>
              </a:rPr>
              <a:t>salary</a:t>
            </a:r>
            <a:r>
              <a:rPr lang="en-US" sz="1600" dirty="0">
                <a:solidFill>
                  <a:schemeClr val="bg1"/>
                </a:solidFill>
              </a:rPr>
              <a:t> or …</a:t>
            </a:r>
          </a:p>
        </p:txBody>
      </p:sp>
    </p:spTree>
    <p:extLst>
      <p:ext uri="{BB962C8B-B14F-4D97-AF65-F5344CB8AC3E}">
        <p14:creationId xmlns:p14="http://schemas.microsoft.com/office/powerpoint/2010/main" val="22343454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776ED4-2390-85EB-244F-C7FFD323DF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5E530-05C7-422C-B8AF-0124112BFB5C}" type="datetime4">
              <a:rPr lang="en-US" smtClean="0"/>
              <a:t>January 17,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7F369D7-008A-9FB1-51BF-73FA2F7792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Aggregates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0792DB-C0D8-156A-FAB8-98612371C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19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0E31893-B372-1F55-775D-6BD8A3FC4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Semantics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A1A084-2694-D897-43A0-5236BFC10C7D}"/>
              </a:ext>
            </a:extLst>
          </p:cNvPr>
          <p:cNvSpPr txBox="1"/>
          <p:nvPr/>
        </p:nvSpPr>
        <p:spPr>
          <a:xfrm>
            <a:off x="2898300" y="1071088"/>
            <a:ext cx="3687228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SELECT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agg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attrs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FROM ... WHERE ...;</a:t>
            </a:r>
          </a:p>
        </p:txBody>
      </p:sp>
      <p:sp>
        <p:nvSpPr>
          <p:cNvPr id="8" name="Oval Callout 7">
            <a:extLst>
              <a:ext uri="{FF2B5EF4-FFF2-40B4-BE49-F238E27FC236}">
                <a16:creationId xmlns:a16="http://schemas.microsoft.com/office/drawing/2014/main" id="{86EB5F35-5B78-1CA5-5D8B-C484AA271F7B}"/>
              </a:ext>
            </a:extLst>
          </p:cNvPr>
          <p:cNvSpPr/>
          <p:nvPr/>
        </p:nvSpPr>
        <p:spPr>
          <a:xfrm>
            <a:off x="729355" y="741582"/>
            <a:ext cx="1594119" cy="822305"/>
          </a:xfrm>
          <a:prstGeom prst="wedgeEllipseCallout">
            <a:avLst>
              <a:gd name="adj1" fmla="val 84382"/>
              <a:gd name="adj2" fmla="val 18779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1600" dirty="0"/>
              <a:t>count or</a:t>
            </a:r>
            <a:br>
              <a:rPr lang="en-US" sz="1600" dirty="0"/>
            </a:br>
            <a:r>
              <a:rPr lang="en-US" sz="1600" dirty="0"/>
              <a:t>sum  or …</a:t>
            </a:r>
          </a:p>
        </p:txBody>
      </p:sp>
      <p:sp>
        <p:nvSpPr>
          <p:cNvPr id="9" name="Oval Callout 8">
            <a:extLst>
              <a:ext uri="{FF2B5EF4-FFF2-40B4-BE49-F238E27FC236}">
                <a16:creationId xmlns:a16="http://schemas.microsoft.com/office/drawing/2014/main" id="{174D1D56-E9CB-2080-1B6C-0C0B53295B40}"/>
              </a:ext>
            </a:extLst>
          </p:cNvPr>
          <p:cNvSpPr/>
          <p:nvPr/>
        </p:nvSpPr>
        <p:spPr>
          <a:xfrm>
            <a:off x="6516065" y="790266"/>
            <a:ext cx="2315440" cy="476071"/>
          </a:xfrm>
          <a:prstGeom prst="wedgeEllipseCallout">
            <a:avLst>
              <a:gd name="adj1" fmla="val -61065"/>
              <a:gd name="adj2" fmla="val 68955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1600" dirty="0"/>
              <a:t>* or salary or …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B214D94-151C-53B3-AE15-2C9E738C8C37}"/>
              </a:ext>
            </a:extLst>
          </p:cNvPr>
          <p:cNvSpPr txBox="1"/>
          <p:nvPr/>
        </p:nvSpPr>
        <p:spPr>
          <a:xfrm>
            <a:off x="2898300" y="2752456"/>
            <a:ext cx="3687228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SELECT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attrs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FROM ... WHERE ...;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CD8A04A-52FF-78B8-768B-E2C3918362D3}"/>
              </a:ext>
            </a:extLst>
          </p:cNvPr>
          <p:cNvSpPr txBox="1"/>
          <p:nvPr/>
        </p:nvSpPr>
        <p:spPr>
          <a:xfrm>
            <a:off x="182769" y="2023517"/>
            <a:ext cx="235994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Step 1:</a:t>
            </a:r>
            <a:br>
              <a:rPr lang="en-US" sz="2400" dirty="0"/>
            </a:br>
            <a:r>
              <a:rPr lang="en-US" sz="2400" dirty="0"/>
              <a:t>drop aggregate,</a:t>
            </a:r>
            <a:br>
              <a:rPr lang="en-US" sz="2400" dirty="0"/>
            </a:br>
            <a:r>
              <a:rPr lang="en-US" sz="2400" dirty="0"/>
              <a:t>compute query</a:t>
            </a:r>
          </a:p>
        </p:txBody>
      </p:sp>
      <p:sp>
        <p:nvSpPr>
          <p:cNvPr id="19" name="Left Arrow 18">
            <a:extLst>
              <a:ext uri="{FF2B5EF4-FFF2-40B4-BE49-F238E27FC236}">
                <a16:creationId xmlns:a16="http://schemas.microsoft.com/office/drawing/2014/main" id="{86D54AC3-3F06-822D-CC9B-411A3B3354D9}"/>
              </a:ext>
            </a:extLst>
          </p:cNvPr>
          <p:cNvSpPr/>
          <p:nvPr/>
        </p:nvSpPr>
        <p:spPr>
          <a:xfrm rot="16200000">
            <a:off x="4482384" y="2261138"/>
            <a:ext cx="519060" cy="327827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7072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F37B6-F870-96E0-157A-5F8172B33F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Aggregates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8A10B6-FB7E-B78A-FA74-D35EA7A3BB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Aggregate: many values to one value</a:t>
            </a:r>
          </a:p>
          <a:p>
            <a:endParaRPr lang="en-US" sz="36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0E6E8F-6487-B1B4-CF7C-CCB03CCA0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4A3C5-36BB-4492-8D41-F881C0A0E2E9}" type="datetime4">
              <a:rPr lang="en-US" smtClean="0"/>
              <a:t>January 17,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5615C9-0881-7EB9-DF54-FD99649DF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Aggregates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4052ED-CB87-7534-0387-5B9FF472C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5286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776ED4-2390-85EB-244F-C7FFD323DF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5E530-05C7-422C-B8AF-0124112BFB5C}" type="datetime4">
              <a:rPr lang="en-US" smtClean="0"/>
              <a:t>January 17,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7F369D7-008A-9FB1-51BF-73FA2F7792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Aggregates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0792DB-C0D8-156A-FAB8-98612371C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20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0E31893-B372-1F55-775D-6BD8A3FC4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Semantics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A1A084-2694-D897-43A0-5236BFC10C7D}"/>
              </a:ext>
            </a:extLst>
          </p:cNvPr>
          <p:cNvSpPr txBox="1"/>
          <p:nvPr/>
        </p:nvSpPr>
        <p:spPr>
          <a:xfrm>
            <a:off x="2898300" y="1071088"/>
            <a:ext cx="3687228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SELECT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agg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attrs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FROM ... WHERE ...;</a:t>
            </a:r>
          </a:p>
        </p:txBody>
      </p:sp>
      <p:sp>
        <p:nvSpPr>
          <p:cNvPr id="8" name="Oval Callout 7">
            <a:extLst>
              <a:ext uri="{FF2B5EF4-FFF2-40B4-BE49-F238E27FC236}">
                <a16:creationId xmlns:a16="http://schemas.microsoft.com/office/drawing/2014/main" id="{86EB5F35-5B78-1CA5-5D8B-C484AA271F7B}"/>
              </a:ext>
            </a:extLst>
          </p:cNvPr>
          <p:cNvSpPr/>
          <p:nvPr/>
        </p:nvSpPr>
        <p:spPr>
          <a:xfrm>
            <a:off x="729355" y="741582"/>
            <a:ext cx="1594119" cy="822305"/>
          </a:xfrm>
          <a:prstGeom prst="wedgeEllipseCallout">
            <a:avLst>
              <a:gd name="adj1" fmla="val 84382"/>
              <a:gd name="adj2" fmla="val 18779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1600" dirty="0"/>
              <a:t>count or</a:t>
            </a:r>
            <a:br>
              <a:rPr lang="en-US" sz="1600" dirty="0"/>
            </a:br>
            <a:r>
              <a:rPr lang="en-US" sz="1600" dirty="0"/>
              <a:t>sum  or …</a:t>
            </a:r>
          </a:p>
        </p:txBody>
      </p:sp>
      <p:sp>
        <p:nvSpPr>
          <p:cNvPr id="9" name="Oval Callout 8">
            <a:extLst>
              <a:ext uri="{FF2B5EF4-FFF2-40B4-BE49-F238E27FC236}">
                <a16:creationId xmlns:a16="http://schemas.microsoft.com/office/drawing/2014/main" id="{174D1D56-E9CB-2080-1B6C-0C0B53295B40}"/>
              </a:ext>
            </a:extLst>
          </p:cNvPr>
          <p:cNvSpPr/>
          <p:nvPr/>
        </p:nvSpPr>
        <p:spPr>
          <a:xfrm>
            <a:off x="6516065" y="790266"/>
            <a:ext cx="2315440" cy="476071"/>
          </a:xfrm>
          <a:prstGeom prst="wedgeEllipseCallout">
            <a:avLst>
              <a:gd name="adj1" fmla="val -61065"/>
              <a:gd name="adj2" fmla="val 68955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1600" dirty="0"/>
              <a:t>* or salary or …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B214D94-151C-53B3-AE15-2C9E738C8C37}"/>
              </a:ext>
            </a:extLst>
          </p:cNvPr>
          <p:cNvSpPr txBox="1"/>
          <p:nvPr/>
        </p:nvSpPr>
        <p:spPr>
          <a:xfrm>
            <a:off x="2898300" y="2752456"/>
            <a:ext cx="3687228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SELECT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attrs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FROM ... WHERE ...;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E70C5C92-DBE4-2127-1A10-3C44A683B3F0}"/>
              </a:ext>
            </a:extLst>
          </p:cNvPr>
          <p:cNvGraphicFramePr>
            <a:graphicFrameLocks noGrp="1"/>
          </p:cNvGraphicFramePr>
          <p:nvPr/>
        </p:nvGraphicFramePr>
        <p:xfrm>
          <a:off x="6727023" y="4128777"/>
          <a:ext cx="1230469" cy="15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6841">
                  <a:extLst>
                    <a:ext uri="{9D8B030D-6E8A-4147-A177-3AD203B41FA5}">
                      <a16:colId xmlns:a16="http://schemas.microsoft.com/office/drawing/2014/main" val="4284784761"/>
                    </a:ext>
                  </a:extLst>
                </a:gridCol>
                <a:gridCol w="623628">
                  <a:extLst>
                    <a:ext uri="{9D8B030D-6E8A-4147-A177-3AD203B41FA5}">
                      <a16:colId xmlns:a16="http://schemas.microsoft.com/office/drawing/2014/main" val="2203215019"/>
                    </a:ext>
                  </a:extLst>
                </a:gridCol>
              </a:tblGrid>
              <a:tr h="145225">
                <a:tc>
                  <a:txBody>
                    <a:bodyPr/>
                    <a:lstStyle/>
                    <a:p>
                      <a:r>
                        <a:rPr lang="en-US" sz="1400" dirty="0" err="1"/>
                        <a:t>attrs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579287"/>
                  </a:ext>
                </a:extLst>
              </a:tr>
              <a:tr h="145225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9495015"/>
                  </a:ext>
                </a:extLst>
              </a:tr>
              <a:tr h="145225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9533684"/>
                  </a:ext>
                </a:extLst>
              </a:tr>
              <a:tr h="145225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928951"/>
                  </a:ext>
                </a:extLst>
              </a:tr>
              <a:tr h="145225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7195821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5CD8A04A-52FF-78B8-768B-E2C3918362D3}"/>
              </a:ext>
            </a:extLst>
          </p:cNvPr>
          <p:cNvSpPr txBox="1"/>
          <p:nvPr/>
        </p:nvSpPr>
        <p:spPr>
          <a:xfrm>
            <a:off x="182769" y="2023517"/>
            <a:ext cx="235994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Step 1:</a:t>
            </a:r>
            <a:br>
              <a:rPr lang="en-US" sz="2400" dirty="0"/>
            </a:br>
            <a:r>
              <a:rPr lang="en-US" sz="2400" dirty="0"/>
              <a:t>drop aggregate,</a:t>
            </a:r>
            <a:br>
              <a:rPr lang="en-US" sz="2400" dirty="0"/>
            </a:br>
            <a:r>
              <a:rPr lang="en-US" sz="2400" dirty="0"/>
              <a:t>compute query</a:t>
            </a:r>
          </a:p>
        </p:txBody>
      </p:sp>
      <p:sp>
        <p:nvSpPr>
          <p:cNvPr id="14" name="Bent Arrow 13">
            <a:extLst>
              <a:ext uri="{FF2B5EF4-FFF2-40B4-BE49-F238E27FC236}">
                <a16:creationId xmlns:a16="http://schemas.microsoft.com/office/drawing/2014/main" id="{E5B04768-9A7E-7B55-9BF9-1E14C50FA307}"/>
              </a:ext>
            </a:extLst>
          </p:cNvPr>
          <p:cNvSpPr/>
          <p:nvPr/>
        </p:nvSpPr>
        <p:spPr>
          <a:xfrm rot="5400000">
            <a:off x="6754455" y="3081379"/>
            <a:ext cx="813816" cy="868680"/>
          </a:xfrm>
          <a:prstGeom prst="ben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Left Arrow 18">
            <a:extLst>
              <a:ext uri="{FF2B5EF4-FFF2-40B4-BE49-F238E27FC236}">
                <a16:creationId xmlns:a16="http://schemas.microsoft.com/office/drawing/2014/main" id="{86D54AC3-3F06-822D-CC9B-411A3B3354D9}"/>
              </a:ext>
            </a:extLst>
          </p:cNvPr>
          <p:cNvSpPr/>
          <p:nvPr/>
        </p:nvSpPr>
        <p:spPr>
          <a:xfrm rot="16200000">
            <a:off x="4482384" y="2261138"/>
            <a:ext cx="519060" cy="327827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0216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776ED4-2390-85EB-244F-C7FFD323DF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5E530-05C7-422C-B8AF-0124112BFB5C}" type="datetime4">
              <a:rPr lang="en-US" smtClean="0"/>
              <a:t>January 17,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7F369D7-008A-9FB1-51BF-73FA2F7792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Aggregates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0792DB-C0D8-156A-FAB8-98612371C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21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0E31893-B372-1F55-775D-6BD8A3FC4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Semantics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A1A084-2694-D897-43A0-5236BFC10C7D}"/>
              </a:ext>
            </a:extLst>
          </p:cNvPr>
          <p:cNvSpPr txBox="1"/>
          <p:nvPr/>
        </p:nvSpPr>
        <p:spPr>
          <a:xfrm>
            <a:off x="2898300" y="1071088"/>
            <a:ext cx="3687228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SELECT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agg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attrs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FROM ... WHERE ...;</a:t>
            </a:r>
          </a:p>
        </p:txBody>
      </p:sp>
      <p:sp>
        <p:nvSpPr>
          <p:cNvPr id="8" name="Oval Callout 7">
            <a:extLst>
              <a:ext uri="{FF2B5EF4-FFF2-40B4-BE49-F238E27FC236}">
                <a16:creationId xmlns:a16="http://schemas.microsoft.com/office/drawing/2014/main" id="{86EB5F35-5B78-1CA5-5D8B-C484AA271F7B}"/>
              </a:ext>
            </a:extLst>
          </p:cNvPr>
          <p:cNvSpPr/>
          <p:nvPr/>
        </p:nvSpPr>
        <p:spPr>
          <a:xfrm>
            <a:off x="729355" y="741582"/>
            <a:ext cx="1594119" cy="822305"/>
          </a:xfrm>
          <a:prstGeom prst="wedgeEllipseCallout">
            <a:avLst>
              <a:gd name="adj1" fmla="val 84382"/>
              <a:gd name="adj2" fmla="val 18779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1600" dirty="0"/>
              <a:t>count or</a:t>
            </a:r>
            <a:br>
              <a:rPr lang="en-US" sz="1600" dirty="0"/>
            </a:br>
            <a:r>
              <a:rPr lang="en-US" sz="1600" dirty="0"/>
              <a:t>sum  or …</a:t>
            </a:r>
          </a:p>
        </p:txBody>
      </p:sp>
      <p:sp>
        <p:nvSpPr>
          <p:cNvPr id="9" name="Oval Callout 8">
            <a:extLst>
              <a:ext uri="{FF2B5EF4-FFF2-40B4-BE49-F238E27FC236}">
                <a16:creationId xmlns:a16="http://schemas.microsoft.com/office/drawing/2014/main" id="{174D1D56-E9CB-2080-1B6C-0C0B53295B40}"/>
              </a:ext>
            </a:extLst>
          </p:cNvPr>
          <p:cNvSpPr/>
          <p:nvPr/>
        </p:nvSpPr>
        <p:spPr>
          <a:xfrm>
            <a:off x="6516065" y="790266"/>
            <a:ext cx="2315440" cy="476071"/>
          </a:xfrm>
          <a:prstGeom prst="wedgeEllipseCallout">
            <a:avLst>
              <a:gd name="adj1" fmla="val -61065"/>
              <a:gd name="adj2" fmla="val 68955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1600" dirty="0"/>
              <a:t>* or salary or …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B214D94-151C-53B3-AE15-2C9E738C8C37}"/>
              </a:ext>
            </a:extLst>
          </p:cNvPr>
          <p:cNvSpPr txBox="1"/>
          <p:nvPr/>
        </p:nvSpPr>
        <p:spPr>
          <a:xfrm>
            <a:off x="2898300" y="2752456"/>
            <a:ext cx="3687228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SELECT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attrs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FROM ... WHERE ...;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E70C5C92-DBE4-2127-1A10-3C44A683B3F0}"/>
              </a:ext>
            </a:extLst>
          </p:cNvPr>
          <p:cNvGraphicFramePr>
            <a:graphicFrameLocks noGrp="1"/>
          </p:cNvGraphicFramePr>
          <p:nvPr/>
        </p:nvGraphicFramePr>
        <p:xfrm>
          <a:off x="6727023" y="4128777"/>
          <a:ext cx="1230469" cy="15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6841">
                  <a:extLst>
                    <a:ext uri="{9D8B030D-6E8A-4147-A177-3AD203B41FA5}">
                      <a16:colId xmlns:a16="http://schemas.microsoft.com/office/drawing/2014/main" val="4284784761"/>
                    </a:ext>
                  </a:extLst>
                </a:gridCol>
                <a:gridCol w="623628">
                  <a:extLst>
                    <a:ext uri="{9D8B030D-6E8A-4147-A177-3AD203B41FA5}">
                      <a16:colId xmlns:a16="http://schemas.microsoft.com/office/drawing/2014/main" val="2203215019"/>
                    </a:ext>
                  </a:extLst>
                </a:gridCol>
              </a:tblGrid>
              <a:tr h="145225">
                <a:tc>
                  <a:txBody>
                    <a:bodyPr/>
                    <a:lstStyle/>
                    <a:p>
                      <a:r>
                        <a:rPr lang="en-US" sz="1400" dirty="0" err="1"/>
                        <a:t>attrs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579287"/>
                  </a:ext>
                </a:extLst>
              </a:tr>
              <a:tr h="145225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9495015"/>
                  </a:ext>
                </a:extLst>
              </a:tr>
              <a:tr h="145225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9533684"/>
                  </a:ext>
                </a:extLst>
              </a:tr>
              <a:tr h="145225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928951"/>
                  </a:ext>
                </a:extLst>
              </a:tr>
              <a:tr h="145225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7195821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5CD8A04A-52FF-78B8-768B-E2C3918362D3}"/>
              </a:ext>
            </a:extLst>
          </p:cNvPr>
          <p:cNvSpPr txBox="1"/>
          <p:nvPr/>
        </p:nvSpPr>
        <p:spPr>
          <a:xfrm>
            <a:off x="182769" y="2023517"/>
            <a:ext cx="235994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Step 1:</a:t>
            </a:r>
            <a:br>
              <a:rPr lang="en-US" sz="2400" dirty="0"/>
            </a:br>
            <a:r>
              <a:rPr lang="en-US" sz="2400" dirty="0"/>
              <a:t>drop aggregate,</a:t>
            </a:r>
            <a:br>
              <a:rPr lang="en-US" sz="2400" dirty="0"/>
            </a:br>
            <a:r>
              <a:rPr lang="en-US" sz="2400" dirty="0"/>
              <a:t>compute query</a:t>
            </a:r>
          </a:p>
        </p:txBody>
      </p:sp>
      <p:sp>
        <p:nvSpPr>
          <p:cNvPr id="14" name="Bent Arrow 13">
            <a:extLst>
              <a:ext uri="{FF2B5EF4-FFF2-40B4-BE49-F238E27FC236}">
                <a16:creationId xmlns:a16="http://schemas.microsoft.com/office/drawing/2014/main" id="{E5B04768-9A7E-7B55-9BF9-1E14C50FA307}"/>
              </a:ext>
            </a:extLst>
          </p:cNvPr>
          <p:cNvSpPr/>
          <p:nvPr/>
        </p:nvSpPr>
        <p:spPr>
          <a:xfrm rot="5400000">
            <a:off x="6754455" y="3081379"/>
            <a:ext cx="813816" cy="868680"/>
          </a:xfrm>
          <a:prstGeom prst="ben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5398D86-1C1D-9FB4-A9ED-3B9CC67F1322}"/>
              </a:ext>
            </a:extLst>
          </p:cNvPr>
          <p:cNvSpPr txBox="1"/>
          <p:nvPr/>
        </p:nvSpPr>
        <p:spPr>
          <a:xfrm>
            <a:off x="182769" y="4371351"/>
            <a:ext cx="23952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Step 2:</a:t>
            </a:r>
            <a:br>
              <a:rPr lang="en-US" sz="2400" dirty="0"/>
            </a:br>
            <a:r>
              <a:rPr lang="en-US" sz="2400" dirty="0"/>
              <a:t>apply aggregate</a:t>
            </a:r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AE487E02-F7D9-2B88-C23F-7A133E048023}"/>
              </a:ext>
            </a:extLst>
          </p:cNvPr>
          <p:cNvGraphicFramePr>
            <a:graphicFrameLocks noGrp="1"/>
          </p:cNvGraphicFramePr>
          <p:nvPr/>
        </p:nvGraphicFramePr>
        <p:xfrm>
          <a:off x="3026965" y="4592748"/>
          <a:ext cx="606841" cy="60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6841">
                  <a:extLst>
                    <a:ext uri="{9D8B030D-6E8A-4147-A177-3AD203B41FA5}">
                      <a16:colId xmlns:a16="http://schemas.microsoft.com/office/drawing/2014/main" val="905762230"/>
                    </a:ext>
                  </a:extLst>
                </a:gridCol>
              </a:tblGrid>
              <a:tr h="145225">
                <a:tc>
                  <a:txBody>
                    <a:bodyPr/>
                    <a:lstStyle/>
                    <a:p>
                      <a:r>
                        <a:rPr lang="en-US" sz="1400" dirty="0" err="1"/>
                        <a:t>agg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0945262"/>
                  </a:ext>
                </a:extLst>
              </a:tr>
              <a:tr h="145225">
                <a:tc>
                  <a:txBody>
                    <a:bodyPr/>
                    <a:lstStyle/>
                    <a:p>
                      <a:r>
                        <a:rPr lang="en-US" sz="1400" dirty="0"/>
                        <a:t>55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903917"/>
                  </a:ext>
                </a:extLst>
              </a:tr>
            </a:tbl>
          </a:graphicData>
        </a:graphic>
      </p:graphicFrame>
      <p:sp>
        <p:nvSpPr>
          <p:cNvPr id="18" name="Left Arrow 17">
            <a:extLst>
              <a:ext uri="{FF2B5EF4-FFF2-40B4-BE49-F238E27FC236}">
                <a16:creationId xmlns:a16="http://schemas.microsoft.com/office/drawing/2014/main" id="{43B6ED4D-D9E7-CB97-FA78-9A075A9EE1BD}"/>
              </a:ext>
            </a:extLst>
          </p:cNvPr>
          <p:cNvSpPr/>
          <p:nvPr/>
        </p:nvSpPr>
        <p:spPr>
          <a:xfrm>
            <a:off x="4082796" y="4721648"/>
            <a:ext cx="2144393" cy="338257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Left Arrow 18">
            <a:extLst>
              <a:ext uri="{FF2B5EF4-FFF2-40B4-BE49-F238E27FC236}">
                <a16:creationId xmlns:a16="http://schemas.microsoft.com/office/drawing/2014/main" id="{86D54AC3-3F06-822D-CC9B-411A3B3354D9}"/>
              </a:ext>
            </a:extLst>
          </p:cNvPr>
          <p:cNvSpPr/>
          <p:nvPr/>
        </p:nvSpPr>
        <p:spPr>
          <a:xfrm rot="16200000">
            <a:off x="4482384" y="2261138"/>
            <a:ext cx="519060" cy="327827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0315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E4ED681-EF0F-AB57-6ECF-BC1F4C733E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5E530-05C7-422C-B8AF-0124112BFB5C}" type="datetime4">
              <a:rPr lang="en-US" smtClean="0"/>
              <a:t>January 17,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89B472-1F0E-91FD-4991-7E46F0B746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Aggregates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89D94E-BF6C-5B88-E50A-36BAF5B04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22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2BB130A-5D01-0245-3D66-651C99B3F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FE88CF2-262A-950A-2191-B643C2916105}"/>
              </a:ext>
            </a:extLst>
          </p:cNvPr>
          <p:cNvGraphicFramePr>
            <a:graphicFrameLocks noGrp="1"/>
          </p:cNvGraphicFramePr>
          <p:nvPr/>
        </p:nvGraphicFramePr>
        <p:xfrm>
          <a:off x="118764" y="4661550"/>
          <a:ext cx="475753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2F78C7DA-4AC5-8F2E-B06D-2C0BB7841FF7}"/>
              </a:ext>
            </a:extLst>
          </p:cNvPr>
          <p:cNvSpPr txBox="1"/>
          <p:nvPr/>
        </p:nvSpPr>
        <p:spPr>
          <a:xfrm>
            <a:off x="118764" y="4292218"/>
            <a:ext cx="1388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payroll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DB59E57-2883-1D2D-7C2B-9702986A9ED7}"/>
              </a:ext>
            </a:extLst>
          </p:cNvPr>
          <p:cNvSpPr txBox="1"/>
          <p:nvPr/>
        </p:nvSpPr>
        <p:spPr>
          <a:xfrm>
            <a:off x="167749" y="805516"/>
            <a:ext cx="2949846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count(*)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payroll;</a:t>
            </a:r>
          </a:p>
        </p:txBody>
      </p:sp>
    </p:spTree>
    <p:extLst>
      <p:ext uri="{BB962C8B-B14F-4D97-AF65-F5344CB8AC3E}">
        <p14:creationId xmlns:p14="http://schemas.microsoft.com/office/powerpoint/2010/main" val="32910431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E4ED681-EF0F-AB57-6ECF-BC1F4C733E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5E530-05C7-422C-B8AF-0124112BFB5C}" type="datetime4">
              <a:rPr lang="en-US" smtClean="0"/>
              <a:t>January 17,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89B472-1F0E-91FD-4991-7E46F0B746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Aggregates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89D94E-BF6C-5B88-E50A-36BAF5B04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23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2BB130A-5D01-0245-3D66-651C99B3F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FE88CF2-262A-950A-2191-B643C2916105}"/>
              </a:ext>
            </a:extLst>
          </p:cNvPr>
          <p:cNvGraphicFramePr>
            <a:graphicFrameLocks noGrp="1"/>
          </p:cNvGraphicFramePr>
          <p:nvPr/>
        </p:nvGraphicFramePr>
        <p:xfrm>
          <a:off x="118764" y="4661550"/>
          <a:ext cx="475753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2F78C7DA-4AC5-8F2E-B06D-2C0BB7841FF7}"/>
              </a:ext>
            </a:extLst>
          </p:cNvPr>
          <p:cNvSpPr txBox="1"/>
          <p:nvPr/>
        </p:nvSpPr>
        <p:spPr>
          <a:xfrm>
            <a:off x="118764" y="4292218"/>
            <a:ext cx="1388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payroll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DB59E57-2883-1D2D-7C2B-9702986A9ED7}"/>
              </a:ext>
            </a:extLst>
          </p:cNvPr>
          <p:cNvSpPr txBox="1"/>
          <p:nvPr/>
        </p:nvSpPr>
        <p:spPr>
          <a:xfrm>
            <a:off x="167749" y="805516"/>
            <a:ext cx="2949846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count(*)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payroll;</a:t>
            </a:r>
          </a:p>
        </p:txBody>
      </p:sp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317401AE-8CEF-9592-19E5-F1AA2ACA64E7}"/>
              </a:ext>
            </a:extLst>
          </p:cNvPr>
          <p:cNvGraphicFramePr>
            <a:graphicFrameLocks noGrp="1"/>
          </p:cNvGraphicFramePr>
          <p:nvPr/>
        </p:nvGraphicFramePr>
        <p:xfrm>
          <a:off x="8387922" y="896536"/>
          <a:ext cx="428653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653">
                  <a:extLst>
                    <a:ext uri="{9D8B030D-6E8A-4147-A177-3AD203B41FA5}">
                      <a16:colId xmlns:a16="http://schemas.microsoft.com/office/drawing/2014/main" val="23948063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73186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8998652"/>
                  </a:ext>
                </a:extLst>
              </a:tr>
            </a:tbl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14EA7F2B-E1CD-D2BD-D9A2-F03E3C7DC73B}"/>
              </a:ext>
            </a:extLst>
          </p:cNvPr>
          <p:cNvSpPr txBox="1"/>
          <p:nvPr/>
        </p:nvSpPr>
        <p:spPr>
          <a:xfrm>
            <a:off x="4505444" y="805516"/>
            <a:ext cx="2581156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payroll;</a:t>
            </a:r>
          </a:p>
        </p:txBody>
      </p:sp>
      <p:sp>
        <p:nvSpPr>
          <p:cNvPr id="24" name="Right Arrow 23">
            <a:extLst>
              <a:ext uri="{FF2B5EF4-FFF2-40B4-BE49-F238E27FC236}">
                <a16:creationId xmlns:a16="http://schemas.microsoft.com/office/drawing/2014/main" id="{30C855FB-86EA-4DD7-2368-83548807D37A}"/>
              </a:ext>
            </a:extLst>
          </p:cNvPr>
          <p:cNvSpPr/>
          <p:nvPr/>
        </p:nvSpPr>
        <p:spPr>
          <a:xfrm>
            <a:off x="3643000" y="960736"/>
            <a:ext cx="709582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>
            <a:extLst>
              <a:ext uri="{FF2B5EF4-FFF2-40B4-BE49-F238E27FC236}">
                <a16:creationId xmlns:a16="http://schemas.microsoft.com/office/drawing/2014/main" id="{40865954-2361-0273-BC6D-40DAD51A351D}"/>
              </a:ext>
            </a:extLst>
          </p:cNvPr>
          <p:cNvSpPr/>
          <p:nvPr/>
        </p:nvSpPr>
        <p:spPr>
          <a:xfrm>
            <a:off x="7372616" y="971804"/>
            <a:ext cx="709582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9025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E4ED681-EF0F-AB57-6ECF-BC1F4C733E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5E530-05C7-422C-B8AF-0124112BFB5C}" type="datetime4">
              <a:rPr lang="en-US" smtClean="0"/>
              <a:t>January 17,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89B472-1F0E-91FD-4991-7E46F0B746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Aggregates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89D94E-BF6C-5B88-E50A-36BAF5B04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24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2BB130A-5D01-0245-3D66-651C99B3F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FE88CF2-262A-950A-2191-B643C2916105}"/>
              </a:ext>
            </a:extLst>
          </p:cNvPr>
          <p:cNvGraphicFramePr>
            <a:graphicFrameLocks noGrp="1"/>
          </p:cNvGraphicFramePr>
          <p:nvPr/>
        </p:nvGraphicFramePr>
        <p:xfrm>
          <a:off x="118764" y="4661550"/>
          <a:ext cx="475753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2F78C7DA-4AC5-8F2E-B06D-2C0BB7841FF7}"/>
              </a:ext>
            </a:extLst>
          </p:cNvPr>
          <p:cNvSpPr txBox="1"/>
          <p:nvPr/>
        </p:nvSpPr>
        <p:spPr>
          <a:xfrm>
            <a:off x="118764" y="4292218"/>
            <a:ext cx="1388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payroll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DB59E57-2883-1D2D-7C2B-9702986A9ED7}"/>
              </a:ext>
            </a:extLst>
          </p:cNvPr>
          <p:cNvSpPr txBox="1"/>
          <p:nvPr/>
        </p:nvSpPr>
        <p:spPr>
          <a:xfrm>
            <a:off x="167749" y="805516"/>
            <a:ext cx="2949846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count(*)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payroll;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868F0DC-808A-A808-80D8-EBA89D2FF87C}"/>
              </a:ext>
            </a:extLst>
          </p:cNvPr>
          <p:cNvSpPr txBox="1"/>
          <p:nvPr/>
        </p:nvSpPr>
        <p:spPr>
          <a:xfrm>
            <a:off x="167749" y="2303982"/>
            <a:ext cx="3318537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count(job)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payroll;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9E632F9-12A5-656F-C763-8AFAD77E30E4}"/>
              </a:ext>
            </a:extLst>
          </p:cNvPr>
          <p:cNvSpPr txBox="1"/>
          <p:nvPr/>
        </p:nvSpPr>
        <p:spPr>
          <a:xfrm>
            <a:off x="167749" y="1840590"/>
            <a:ext cx="4583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How many jobs are there in this institution?</a:t>
            </a:r>
          </a:p>
        </p:txBody>
      </p:sp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317401AE-8CEF-9592-19E5-F1AA2ACA64E7}"/>
              </a:ext>
            </a:extLst>
          </p:cNvPr>
          <p:cNvGraphicFramePr>
            <a:graphicFrameLocks noGrp="1"/>
          </p:cNvGraphicFramePr>
          <p:nvPr/>
        </p:nvGraphicFramePr>
        <p:xfrm>
          <a:off x="8387922" y="896536"/>
          <a:ext cx="428653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653">
                  <a:extLst>
                    <a:ext uri="{9D8B030D-6E8A-4147-A177-3AD203B41FA5}">
                      <a16:colId xmlns:a16="http://schemas.microsoft.com/office/drawing/2014/main" val="23948063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73186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8998652"/>
                  </a:ext>
                </a:extLst>
              </a:tr>
            </a:tbl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14EA7F2B-E1CD-D2BD-D9A2-F03E3C7DC73B}"/>
              </a:ext>
            </a:extLst>
          </p:cNvPr>
          <p:cNvSpPr txBox="1"/>
          <p:nvPr/>
        </p:nvSpPr>
        <p:spPr>
          <a:xfrm>
            <a:off x="4505444" y="805516"/>
            <a:ext cx="2581156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payroll;</a:t>
            </a:r>
          </a:p>
        </p:txBody>
      </p:sp>
      <p:sp>
        <p:nvSpPr>
          <p:cNvPr id="24" name="Right Arrow 23">
            <a:extLst>
              <a:ext uri="{FF2B5EF4-FFF2-40B4-BE49-F238E27FC236}">
                <a16:creationId xmlns:a16="http://schemas.microsoft.com/office/drawing/2014/main" id="{30C855FB-86EA-4DD7-2368-83548807D37A}"/>
              </a:ext>
            </a:extLst>
          </p:cNvPr>
          <p:cNvSpPr/>
          <p:nvPr/>
        </p:nvSpPr>
        <p:spPr>
          <a:xfrm>
            <a:off x="3643000" y="960736"/>
            <a:ext cx="709582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>
            <a:extLst>
              <a:ext uri="{FF2B5EF4-FFF2-40B4-BE49-F238E27FC236}">
                <a16:creationId xmlns:a16="http://schemas.microsoft.com/office/drawing/2014/main" id="{40865954-2361-0273-BC6D-40DAD51A351D}"/>
              </a:ext>
            </a:extLst>
          </p:cNvPr>
          <p:cNvSpPr/>
          <p:nvPr/>
        </p:nvSpPr>
        <p:spPr>
          <a:xfrm>
            <a:off x="7372616" y="971804"/>
            <a:ext cx="709582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3631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E4ED681-EF0F-AB57-6ECF-BC1F4C733E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5E530-05C7-422C-B8AF-0124112BFB5C}" type="datetime4">
              <a:rPr lang="en-US" smtClean="0"/>
              <a:t>January 17,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89B472-1F0E-91FD-4991-7E46F0B746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Aggregates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89D94E-BF6C-5B88-E50A-36BAF5B04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25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2BB130A-5D01-0245-3D66-651C99B3F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FE88CF2-262A-950A-2191-B643C2916105}"/>
              </a:ext>
            </a:extLst>
          </p:cNvPr>
          <p:cNvGraphicFramePr>
            <a:graphicFrameLocks noGrp="1"/>
          </p:cNvGraphicFramePr>
          <p:nvPr/>
        </p:nvGraphicFramePr>
        <p:xfrm>
          <a:off x="118764" y="4661550"/>
          <a:ext cx="475753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2F78C7DA-4AC5-8F2E-B06D-2C0BB7841FF7}"/>
              </a:ext>
            </a:extLst>
          </p:cNvPr>
          <p:cNvSpPr txBox="1"/>
          <p:nvPr/>
        </p:nvSpPr>
        <p:spPr>
          <a:xfrm>
            <a:off x="118764" y="4292218"/>
            <a:ext cx="1388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payroll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DB59E57-2883-1D2D-7C2B-9702986A9ED7}"/>
              </a:ext>
            </a:extLst>
          </p:cNvPr>
          <p:cNvSpPr txBox="1"/>
          <p:nvPr/>
        </p:nvSpPr>
        <p:spPr>
          <a:xfrm>
            <a:off x="167749" y="805516"/>
            <a:ext cx="2949846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count(*)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payroll;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868F0DC-808A-A808-80D8-EBA89D2FF87C}"/>
              </a:ext>
            </a:extLst>
          </p:cNvPr>
          <p:cNvSpPr txBox="1"/>
          <p:nvPr/>
        </p:nvSpPr>
        <p:spPr>
          <a:xfrm>
            <a:off x="167749" y="2303982"/>
            <a:ext cx="3318537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count(job)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payroll;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9E632F9-12A5-656F-C763-8AFAD77E30E4}"/>
              </a:ext>
            </a:extLst>
          </p:cNvPr>
          <p:cNvSpPr txBox="1"/>
          <p:nvPr/>
        </p:nvSpPr>
        <p:spPr>
          <a:xfrm>
            <a:off x="167749" y="1840590"/>
            <a:ext cx="4583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How many jobs are there in this institution?</a:t>
            </a:r>
          </a:p>
        </p:txBody>
      </p:sp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317401AE-8CEF-9592-19E5-F1AA2ACA64E7}"/>
              </a:ext>
            </a:extLst>
          </p:cNvPr>
          <p:cNvGraphicFramePr>
            <a:graphicFrameLocks noGrp="1"/>
          </p:cNvGraphicFramePr>
          <p:nvPr/>
        </p:nvGraphicFramePr>
        <p:xfrm>
          <a:off x="8387922" y="896536"/>
          <a:ext cx="428653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653">
                  <a:extLst>
                    <a:ext uri="{9D8B030D-6E8A-4147-A177-3AD203B41FA5}">
                      <a16:colId xmlns:a16="http://schemas.microsoft.com/office/drawing/2014/main" val="23948063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73186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8998652"/>
                  </a:ext>
                </a:extLst>
              </a:tr>
            </a:tbl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14EA7F2B-E1CD-D2BD-D9A2-F03E3C7DC73B}"/>
              </a:ext>
            </a:extLst>
          </p:cNvPr>
          <p:cNvSpPr txBox="1"/>
          <p:nvPr/>
        </p:nvSpPr>
        <p:spPr>
          <a:xfrm>
            <a:off x="4505444" y="805516"/>
            <a:ext cx="2581156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payroll;</a:t>
            </a:r>
          </a:p>
        </p:txBody>
      </p:sp>
      <p:sp>
        <p:nvSpPr>
          <p:cNvPr id="24" name="Right Arrow 23">
            <a:extLst>
              <a:ext uri="{FF2B5EF4-FFF2-40B4-BE49-F238E27FC236}">
                <a16:creationId xmlns:a16="http://schemas.microsoft.com/office/drawing/2014/main" id="{30C855FB-86EA-4DD7-2368-83548807D37A}"/>
              </a:ext>
            </a:extLst>
          </p:cNvPr>
          <p:cNvSpPr/>
          <p:nvPr/>
        </p:nvSpPr>
        <p:spPr>
          <a:xfrm>
            <a:off x="3643000" y="960736"/>
            <a:ext cx="709582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>
            <a:extLst>
              <a:ext uri="{FF2B5EF4-FFF2-40B4-BE49-F238E27FC236}">
                <a16:creationId xmlns:a16="http://schemas.microsoft.com/office/drawing/2014/main" id="{40865954-2361-0273-BC6D-40DAD51A351D}"/>
              </a:ext>
            </a:extLst>
          </p:cNvPr>
          <p:cNvSpPr/>
          <p:nvPr/>
        </p:nvSpPr>
        <p:spPr>
          <a:xfrm>
            <a:off x="7372616" y="971804"/>
            <a:ext cx="709582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41DD0AA-51B3-D4A2-9D40-BF4434EA6ECA}"/>
              </a:ext>
            </a:extLst>
          </p:cNvPr>
          <p:cNvSpPr txBox="1"/>
          <p:nvPr/>
        </p:nvSpPr>
        <p:spPr>
          <a:xfrm>
            <a:off x="3026303" y="3504310"/>
            <a:ext cx="2581156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job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payroll;</a:t>
            </a:r>
          </a:p>
        </p:txBody>
      </p:sp>
      <p:sp>
        <p:nvSpPr>
          <p:cNvPr id="11" name="Bent Arrow 10">
            <a:extLst>
              <a:ext uri="{FF2B5EF4-FFF2-40B4-BE49-F238E27FC236}">
                <a16:creationId xmlns:a16="http://schemas.microsoft.com/office/drawing/2014/main" id="{DF4013F9-5C8F-0BEE-375F-AB0BDF8A74F0}"/>
              </a:ext>
            </a:extLst>
          </p:cNvPr>
          <p:cNvSpPr/>
          <p:nvPr/>
        </p:nvSpPr>
        <p:spPr>
          <a:xfrm flipV="1">
            <a:off x="2338286" y="3277172"/>
            <a:ext cx="393896" cy="967661"/>
          </a:xfrm>
          <a:prstGeom prst="ben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Bent Arrow 13">
            <a:extLst>
              <a:ext uri="{FF2B5EF4-FFF2-40B4-BE49-F238E27FC236}">
                <a16:creationId xmlns:a16="http://schemas.microsoft.com/office/drawing/2014/main" id="{6731CF3B-C2FD-BA4B-C8C7-1264C120558F}"/>
              </a:ext>
            </a:extLst>
          </p:cNvPr>
          <p:cNvSpPr/>
          <p:nvPr/>
        </p:nvSpPr>
        <p:spPr>
          <a:xfrm rot="16200000" flipV="1">
            <a:off x="5993096" y="3799659"/>
            <a:ext cx="393896" cy="527557"/>
          </a:xfrm>
          <a:prstGeom prst="ben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DE8EAC6-BCCC-E893-FCC2-37EBE7E8CB07}"/>
              </a:ext>
            </a:extLst>
          </p:cNvPr>
          <p:cNvSpPr txBox="1"/>
          <p:nvPr/>
        </p:nvSpPr>
        <p:spPr>
          <a:xfrm>
            <a:off x="6005689" y="2545752"/>
            <a:ext cx="61266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0637938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56C556-D932-B65F-28F5-39D4159098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E026318-EE97-F63F-210E-5D41F4575F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5E530-05C7-422C-B8AF-0124112BFB5C}" type="datetime4">
              <a:rPr lang="en-US" smtClean="0"/>
              <a:t>January 17,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EDFE98B-F9ED-5CE2-ACAC-4CB2FAAC33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Aggregates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5B28F3-C019-AC84-188F-98ADA1792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26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F773966-6D85-6FB3-0E79-924C09AFD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5B606A1-8A9C-A3B4-4D27-B31156A3135D}"/>
              </a:ext>
            </a:extLst>
          </p:cNvPr>
          <p:cNvGraphicFramePr>
            <a:graphicFrameLocks noGrp="1"/>
          </p:cNvGraphicFramePr>
          <p:nvPr/>
        </p:nvGraphicFramePr>
        <p:xfrm>
          <a:off x="118764" y="4661550"/>
          <a:ext cx="475753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63B693E2-BC77-BB9F-B27B-1D5E03E18C00}"/>
              </a:ext>
            </a:extLst>
          </p:cNvPr>
          <p:cNvSpPr txBox="1"/>
          <p:nvPr/>
        </p:nvSpPr>
        <p:spPr>
          <a:xfrm>
            <a:off x="118764" y="4292218"/>
            <a:ext cx="1388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payroll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E7A4F8-DA93-1C6A-1C61-163E2B6D97A4}"/>
              </a:ext>
            </a:extLst>
          </p:cNvPr>
          <p:cNvSpPr txBox="1"/>
          <p:nvPr/>
        </p:nvSpPr>
        <p:spPr>
          <a:xfrm>
            <a:off x="167749" y="805516"/>
            <a:ext cx="2949846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count(*)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payroll;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C77AA20-8D9A-250F-FB31-44C40C38348F}"/>
              </a:ext>
            </a:extLst>
          </p:cNvPr>
          <p:cNvSpPr txBox="1"/>
          <p:nvPr/>
        </p:nvSpPr>
        <p:spPr>
          <a:xfrm>
            <a:off x="167749" y="2303982"/>
            <a:ext cx="3318537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count(job)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payroll;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9B7093B-C58D-0CB1-E2E6-529EDB6FE662}"/>
              </a:ext>
            </a:extLst>
          </p:cNvPr>
          <p:cNvSpPr txBox="1"/>
          <p:nvPr/>
        </p:nvSpPr>
        <p:spPr>
          <a:xfrm>
            <a:off x="167749" y="1840590"/>
            <a:ext cx="4583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How many jobs are there in this institution?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260B6CD0-8C58-C623-213C-D4BFCADE4384}"/>
              </a:ext>
            </a:extLst>
          </p:cNvPr>
          <p:cNvGraphicFramePr>
            <a:graphicFrameLocks noGrp="1"/>
          </p:cNvGraphicFramePr>
          <p:nvPr/>
        </p:nvGraphicFramePr>
        <p:xfrm>
          <a:off x="6295476" y="1906803"/>
          <a:ext cx="803329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3329">
                  <a:extLst>
                    <a:ext uri="{9D8B030D-6E8A-4147-A177-3AD203B41FA5}">
                      <a16:colId xmlns:a16="http://schemas.microsoft.com/office/drawing/2014/main" val="27777014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job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36366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69869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30443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37447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3620165"/>
                  </a:ext>
                </a:extLst>
              </a:tr>
            </a:tbl>
          </a:graphicData>
        </a:graphic>
      </p:graphicFrame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52C88E5F-6384-A47A-E47B-0B9CD537B50E}"/>
              </a:ext>
            </a:extLst>
          </p:cNvPr>
          <p:cNvGraphicFramePr>
            <a:graphicFrameLocks noGrp="1"/>
          </p:cNvGraphicFramePr>
          <p:nvPr/>
        </p:nvGraphicFramePr>
        <p:xfrm>
          <a:off x="8387922" y="896536"/>
          <a:ext cx="428653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653">
                  <a:extLst>
                    <a:ext uri="{9D8B030D-6E8A-4147-A177-3AD203B41FA5}">
                      <a16:colId xmlns:a16="http://schemas.microsoft.com/office/drawing/2014/main" val="23948063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73186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8998652"/>
                  </a:ext>
                </a:extLst>
              </a:tr>
            </a:tbl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EB9AEA3A-02C9-8C55-1B89-71A4AE5FC13B}"/>
              </a:ext>
            </a:extLst>
          </p:cNvPr>
          <p:cNvSpPr txBox="1"/>
          <p:nvPr/>
        </p:nvSpPr>
        <p:spPr>
          <a:xfrm>
            <a:off x="4505444" y="805516"/>
            <a:ext cx="2581156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payroll;</a:t>
            </a:r>
          </a:p>
        </p:txBody>
      </p:sp>
      <p:sp>
        <p:nvSpPr>
          <p:cNvPr id="24" name="Right Arrow 23">
            <a:extLst>
              <a:ext uri="{FF2B5EF4-FFF2-40B4-BE49-F238E27FC236}">
                <a16:creationId xmlns:a16="http://schemas.microsoft.com/office/drawing/2014/main" id="{BAC95672-2B8B-B2F9-CABF-653C46678573}"/>
              </a:ext>
            </a:extLst>
          </p:cNvPr>
          <p:cNvSpPr/>
          <p:nvPr/>
        </p:nvSpPr>
        <p:spPr>
          <a:xfrm>
            <a:off x="3643000" y="960736"/>
            <a:ext cx="709582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>
            <a:extLst>
              <a:ext uri="{FF2B5EF4-FFF2-40B4-BE49-F238E27FC236}">
                <a16:creationId xmlns:a16="http://schemas.microsoft.com/office/drawing/2014/main" id="{7EC029D9-0A36-5DBF-4EC3-FEDC1635D7A0}"/>
              </a:ext>
            </a:extLst>
          </p:cNvPr>
          <p:cNvSpPr/>
          <p:nvPr/>
        </p:nvSpPr>
        <p:spPr>
          <a:xfrm>
            <a:off x="7372616" y="971804"/>
            <a:ext cx="709582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AA9B6E0-4DAA-A1DC-C60E-F69FD586BCAC}"/>
              </a:ext>
            </a:extLst>
          </p:cNvPr>
          <p:cNvSpPr txBox="1"/>
          <p:nvPr/>
        </p:nvSpPr>
        <p:spPr>
          <a:xfrm>
            <a:off x="3026303" y="3504310"/>
            <a:ext cx="2581156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job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payroll;</a:t>
            </a:r>
          </a:p>
        </p:txBody>
      </p:sp>
      <p:sp>
        <p:nvSpPr>
          <p:cNvPr id="11" name="Bent Arrow 10">
            <a:extLst>
              <a:ext uri="{FF2B5EF4-FFF2-40B4-BE49-F238E27FC236}">
                <a16:creationId xmlns:a16="http://schemas.microsoft.com/office/drawing/2014/main" id="{801E5C4B-DDA0-4263-0073-0A43036864DA}"/>
              </a:ext>
            </a:extLst>
          </p:cNvPr>
          <p:cNvSpPr/>
          <p:nvPr/>
        </p:nvSpPr>
        <p:spPr>
          <a:xfrm flipV="1">
            <a:off x="2338286" y="3277172"/>
            <a:ext cx="393896" cy="967661"/>
          </a:xfrm>
          <a:prstGeom prst="ben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Bent Arrow 13">
            <a:extLst>
              <a:ext uri="{FF2B5EF4-FFF2-40B4-BE49-F238E27FC236}">
                <a16:creationId xmlns:a16="http://schemas.microsoft.com/office/drawing/2014/main" id="{4F5C55BA-B895-1E83-AA7A-FE74D1486BD0}"/>
              </a:ext>
            </a:extLst>
          </p:cNvPr>
          <p:cNvSpPr/>
          <p:nvPr/>
        </p:nvSpPr>
        <p:spPr>
          <a:xfrm rot="16200000" flipV="1">
            <a:off x="5993096" y="3799659"/>
            <a:ext cx="393896" cy="527557"/>
          </a:xfrm>
          <a:prstGeom prst="ben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6926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E4ED681-EF0F-AB57-6ECF-BC1F4C733E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5E530-05C7-422C-B8AF-0124112BFB5C}" type="datetime4">
              <a:rPr lang="en-US" smtClean="0"/>
              <a:t>January 17,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89B472-1F0E-91FD-4991-7E46F0B746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Aggregates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89D94E-BF6C-5B88-E50A-36BAF5B04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27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2BB130A-5D01-0245-3D66-651C99B3F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FE88CF2-262A-950A-2191-B643C2916105}"/>
              </a:ext>
            </a:extLst>
          </p:cNvPr>
          <p:cNvGraphicFramePr>
            <a:graphicFrameLocks noGrp="1"/>
          </p:cNvGraphicFramePr>
          <p:nvPr/>
        </p:nvGraphicFramePr>
        <p:xfrm>
          <a:off x="118764" y="4661550"/>
          <a:ext cx="475753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2F78C7DA-4AC5-8F2E-B06D-2C0BB7841FF7}"/>
              </a:ext>
            </a:extLst>
          </p:cNvPr>
          <p:cNvSpPr txBox="1"/>
          <p:nvPr/>
        </p:nvSpPr>
        <p:spPr>
          <a:xfrm>
            <a:off x="118764" y="4292218"/>
            <a:ext cx="1388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payroll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DB59E57-2883-1D2D-7C2B-9702986A9ED7}"/>
              </a:ext>
            </a:extLst>
          </p:cNvPr>
          <p:cNvSpPr txBox="1"/>
          <p:nvPr/>
        </p:nvSpPr>
        <p:spPr>
          <a:xfrm>
            <a:off x="167749" y="805516"/>
            <a:ext cx="2949846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count(*)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payroll;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868F0DC-808A-A808-80D8-EBA89D2FF87C}"/>
              </a:ext>
            </a:extLst>
          </p:cNvPr>
          <p:cNvSpPr txBox="1"/>
          <p:nvPr/>
        </p:nvSpPr>
        <p:spPr>
          <a:xfrm>
            <a:off x="167749" y="2303982"/>
            <a:ext cx="3318537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count(job)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payroll;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E8E847FC-0A07-7CC1-B039-C723945434BA}"/>
              </a:ext>
            </a:extLst>
          </p:cNvPr>
          <p:cNvGraphicFramePr>
            <a:graphicFrameLocks noGrp="1"/>
          </p:cNvGraphicFramePr>
          <p:nvPr/>
        </p:nvGraphicFramePr>
        <p:xfrm>
          <a:off x="8387922" y="2357940"/>
          <a:ext cx="428653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653">
                  <a:extLst>
                    <a:ext uri="{9D8B030D-6E8A-4147-A177-3AD203B41FA5}">
                      <a16:colId xmlns:a16="http://schemas.microsoft.com/office/drawing/2014/main" val="23948063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73186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8998652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D9E632F9-12A5-656F-C763-8AFAD77E30E4}"/>
              </a:ext>
            </a:extLst>
          </p:cNvPr>
          <p:cNvSpPr txBox="1"/>
          <p:nvPr/>
        </p:nvSpPr>
        <p:spPr>
          <a:xfrm>
            <a:off x="167749" y="1840590"/>
            <a:ext cx="4583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How many jobs are there in this institution?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EFAF71FF-B2F8-5494-3A48-765926A20187}"/>
              </a:ext>
            </a:extLst>
          </p:cNvPr>
          <p:cNvGraphicFramePr>
            <a:graphicFrameLocks noGrp="1"/>
          </p:cNvGraphicFramePr>
          <p:nvPr/>
        </p:nvGraphicFramePr>
        <p:xfrm>
          <a:off x="6295476" y="1906803"/>
          <a:ext cx="803329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3329">
                  <a:extLst>
                    <a:ext uri="{9D8B030D-6E8A-4147-A177-3AD203B41FA5}">
                      <a16:colId xmlns:a16="http://schemas.microsoft.com/office/drawing/2014/main" val="27777014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job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36366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69869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30443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37447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3620165"/>
                  </a:ext>
                </a:extLst>
              </a:tr>
            </a:tbl>
          </a:graphicData>
        </a:graphic>
      </p:graphicFrame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317401AE-8CEF-9592-19E5-F1AA2ACA64E7}"/>
              </a:ext>
            </a:extLst>
          </p:cNvPr>
          <p:cNvGraphicFramePr>
            <a:graphicFrameLocks noGrp="1"/>
          </p:cNvGraphicFramePr>
          <p:nvPr/>
        </p:nvGraphicFramePr>
        <p:xfrm>
          <a:off x="8387922" y="896536"/>
          <a:ext cx="428653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653">
                  <a:extLst>
                    <a:ext uri="{9D8B030D-6E8A-4147-A177-3AD203B41FA5}">
                      <a16:colId xmlns:a16="http://schemas.microsoft.com/office/drawing/2014/main" val="23948063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73186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8998652"/>
                  </a:ext>
                </a:extLst>
              </a:tr>
            </a:tbl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14EA7F2B-E1CD-D2BD-D9A2-F03E3C7DC73B}"/>
              </a:ext>
            </a:extLst>
          </p:cNvPr>
          <p:cNvSpPr txBox="1"/>
          <p:nvPr/>
        </p:nvSpPr>
        <p:spPr>
          <a:xfrm>
            <a:off x="4505444" y="805516"/>
            <a:ext cx="2581156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payroll;</a:t>
            </a:r>
          </a:p>
        </p:txBody>
      </p:sp>
      <p:sp>
        <p:nvSpPr>
          <p:cNvPr id="24" name="Right Arrow 23">
            <a:extLst>
              <a:ext uri="{FF2B5EF4-FFF2-40B4-BE49-F238E27FC236}">
                <a16:creationId xmlns:a16="http://schemas.microsoft.com/office/drawing/2014/main" id="{30C855FB-86EA-4DD7-2368-83548807D37A}"/>
              </a:ext>
            </a:extLst>
          </p:cNvPr>
          <p:cNvSpPr/>
          <p:nvPr/>
        </p:nvSpPr>
        <p:spPr>
          <a:xfrm>
            <a:off x="3643000" y="960736"/>
            <a:ext cx="709582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>
            <a:extLst>
              <a:ext uri="{FF2B5EF4-FFF2-40B4-BE49-F238E27FC236}">
                <a16:creationId xmlns:a16="http://schemas.microsoft.com/office/drawing/2014/main" id="{40865954-2361-0273-BC6D-40DAD51A351D}"/>
              </a:ext>
            </a:extLst>
          </p:cNvPr>
          <p:cNvSpPr/>
          <p:nvPr/>
        </p:nvSpPr>
        <p:spPr>
          <a:xfrm>
            <a:off x="7372616" y="971804"/>
            <a:ext cx="709582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Arrow 25">
            <a:extLst>
              <a:ext uri="{FF2B5EF4-FFF2-40B4-BE49-F238E27FC236}">
                <a16:creationId xmlns:a16="http://schemas.microsoft.com/office/drawing/2014/main" id="{CD4903D1-66B4-9DC9-5354-E667E9393356}"/>
              </a:ext>
            </a:extLst>
          </p:cNvPr>
          <p:cNvSpPr/>
          <p:nvPr/>
        </p:nvSpPr>
        <p:spPr>
          <a:xfrm>
            <a:off x="7372616" y="2550086"/>
            <a:ext cx="709582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ight Arrow 28">
            <a:extLst>
              <a:ext uri="{FF2B5EF4-FFF2-40B4-BE49-F238E27FC236}">
                <a16:creationId xmlns:a16="http://schemas.microsoft.com/office/drawing/2014/main" id="{7DB02EEE-7661-D926-1167-374FB30D3E61}"/>
              </a:ext>
            </a:extLst>
          </p:cNvPr>
          <p:cNvSpPr/>
          <p:nvPr/>
        </p:nvSpPr>
        <p:spPr>
          <a:xfrm>
            <a:off x="5296127" y="2543741"/>
            <a:ext cx="709582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5354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E4ED681-EF0F-AB57-6ECF-BC1F4C733E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5E530-05C7-422C-B8AF-0124112BFB5C}" type="datetime4">
              <a:rPr lang="en-US" smtClean="0"/>
              <a:t>January 17,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89B472-1F0E-91FD-4991-7E46F0B746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Aggregates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89D94E-BF6C-5B88-E50A-36BAF5B04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28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2BB130A-5D01-0245-3D66-651C99B3F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FE88CF2-262A-950A-2191-B643C2916105}"/>
              </a:ext>
            </a:extLst>
          </p:cNvPr>
          <p:cNvGraphicFramePr>
            <a:graphicFrameLocks noGrp="1"/>
          </p:cNvGraphicFramePr>
          <p:nvPr/>
        </p:nvGraphicFramePr>
        <p:xfrm>
          <a:off x="118764" y="4661550"/>
          <a:ext cx="475753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2F78C7DA-4AC5-8F2E-B06D-2C0BB7841FF7}"/>
              </a:ext>
            </a:extLst>
          </p:cNvPr>
          <p:cNvSpPr txBox="1"/>
          <p:nvPr/>
        </p:nvSpPr>
        <p:spPr>
          <a:xfrm>
            <a:off x="118764" y="4292218"/>
            <a:ext cx="1388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payroll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DB59E57-2883-1D2D-7C2B-9702986A9ED7}"/>
              </a:ext>
            </a:extLst>
          </p:cNvPr>
          <p:cNvSpPr txBox="1"/>
          <p:nvPr/>
        </p:nvSpPr>
        <p:spPr>
          <a:xfrm>
            <a:off x="167749" y="805516"/>
            <a:ext cx="2949846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count(*)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payroll;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868F0DC-808A-A808-80D8-EBA89D2FF87C}"/>
              </a:ext>
            </a:extLst>
          </p:cNvPr>
          <p:cNvSpPr txBox="1"/>
          <p:nvPr/>
        </p:nvSpPr>
        <p:spPr>
          <a:xfrm>
            <a:off x="167749" y="2303982"/>
            <a:ext cx="3318537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count(job)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payroll;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E8E847FC-0A07-7CC1-B039-C723945434BA}"/>
              </a:ext>
            </a:extLst>
          </p:cNvPr>
          <p:cNvGraphicFramePr>
            <a:graphicFrameLocks noGrp="1"/>
          </p:cNvGraphicFramePr>
          <p:nvPr/>
        </p:nvGraphicFramePr>
        <p:xfrm>
          <a:off x="8387922" y="2357940"/>
          <a:ext cx="428653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653">
                  <a:extLst>
                    <a:ext uri="{9D8B030D-6E8A-4147-A177-3AD203B41FA5}">
                      <a16:colId xmlns:a16="http://schemas.microsoft.com/office/drawing/2014/main" val="23948063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73186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8998652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D9E632F9-12A5-656F-C763-8AFAD77E30E4}"/>
              </a:ext>
            </a:extLst>
          </p:cNvPr>
          <p:cNvSpPr txBox="1"/>
          <p:nvPr/>
        </p:nvSpPr>
        <p:spPr>
          <a:xfrm>
            <a:off x="167749" y="1840590"/>
            <a:ext cx="4583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How many jobs are there in this institution?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EFAF71FF-B2F8-5494-3A48-765926A20187}"/>
              </a:ext>
            </a:extLst>
          </p:cNvPr>
          <p:cNvGraphicFramePr>
            <a:graphicFrameLocks noGrp="1"/>
          </p:cNvGraphicFramePr>
          <p:nvPr/>
        </p:nvGraphicFramePr>
        <p:xfrm>
          <a:off x="6295476" y="1906803"/>
          <a:ext cx="803329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3329">
                  <a:extLst>
                    <a:ext uri="{9D8B030D-6E8A-4147-A177-3AD203B41FA5}">
                      <a16:colId xmlns:a16="http://schemas.microsoft.com/office/drawing/2014/main" val="27777014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job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36366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69869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30443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37447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3620165"/>
                  </a:ext>
                </a:extLst>
              </a:tr>
            </a:tbl>
          </a:graphicData>
        </a:graphic>
      </p:graphicFrame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317401AE-8CEF-9592-19E5-F1AA2ACA64E7}"/>
              </a:ext>
            </a:extLst>
          </p:cNvPr>
          <p:cNvGraphicFramePr>
            <a:graphicFrameLocks noGrp="1"/>
          </p:cNvGraphicFramePr>
          <p:nvPr/>
        </p:nvGraphicFramePr>
        <p:xfrm>
          <a:off x="8387922" y="896536"/>
          <a:ext cx="428653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653">
                  <a:extLst>
                    <a:ext uri="{9D8B030D-6E8A-4147-A177-3AD203B41FA5}">
                      <a16:colId xmlns:a16="http://schemas.microsoft.com/office/drawing/2014/main" val="23948063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73186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8998652"/>
                  </a:ext>
                </a:extLst>
              </a:tr>
            </a:tbl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14EA7F2B-E1CD-D2BD-D9A2-F03E3C7DC73B}"/>
              </a:ext>
            </a:extLst>
          </p:cNvPr>
          <p:cNvSpPr txBox="1"/>
          <p:nvPr/>
        </p:nvSpPr>
        <p:spPr>
          <a:xfrm>
            <a:off x="4505444" y="805516"/>
            <a:ext cx="2581156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payroll;</a:t>
            </a:r>
          </a:p>
        </p:txBody>
      </p:sp>
      <p:sp>
        <p:nvSpPr>
          <p:cNvPr id="24" name="Right Arrow 23">
            <a:extLst>
              <a:ext uri="{FF2B5EF4-FFF2-40B4-BE49-F238E27FC236}">
                <a16:creationId xmlns:a16="http://schemas.microsoft.com/office/drawing/2014/main" id="{30C855FB-86EA-4DD7-2368-83548807D37A}"/>
              </a:ext>
            </a:extLst>
          </p:cNvPr>
          <p:cNvSpPr/>
          <p:nvPr/>
        </p:nvSpPr>
        <p:spPr>
          <a:xfrm>
            <a:off x="3643000" y="960736"/>
            <a:ext cx="709582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>
            <a:extLst>
              <a:ext uri="{FF2B5EF4-FFF2-40B4-BE49-F238E27FC236}">
                <a16:creationId xmlns:a16="http://schemas.microsoft.com/office/drawing/2014/main" id="{40865954-2361-0273-BC6D-40DAD51A351D}"/>
              </a:ext>
            </a:extLst>
          </p:cNvPr>
          <p:cNvSpPr/>
          <p:nvPr/>
        </p:nvSpPr>
        <p:spPr>
          <a:xfrm>
            <a:off x="7372616" y="971804"/>
            <a:ext cx="709582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Arrow 25">
            <a:extLst>
              <a:ext uri="{FF2B5EF4-FFF2-40B4-BE49-F238E27FC236}">
                <a16:creationId xmlns:a16="http://schemas.microsoft.com/office/drawing/2014/main" id="{CD4903D1-66B4-9DC9-5354-E667E9393356}"/>
              </a:ext>
            </a:extLst>
          </p:cNvPr>
          <p:cNvSpPr/>
          <p:nvPr/>
        </p:nvSpPr>
        <p:spPr>
          <a:xfrm>
            <a:off x="7372616" y="2550086"/>
            <a:ext cx="709582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ight Arrow 28">
            <a:extLst>
              <a:ext uri="{FF2B5EF4-FFF2-40B4-BE49-F238E27FC236}">
                <a16:creationId xmlns:a16="http://schemas.microsoft.com/office/drawing/2014/main" id="{7DB02EEE-7661-D926-1167-374FB30D3E61}"/>
              </a:ext>
            </a:extLst>
          </p:cNvPr>
          <p:cNvSpPr/>
          <p:nvPr/>
        </p:nvSpPr>
        <p:spPr>
          <a:xfrm>
            <a:off x="5296127" y="2543741"/>
            <a:ext cx="709582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Callout 8">
            <a:extLst>
              <a:ext uri="{FF2B5EF4-FFF2-40B4-BE49-F238E27FC236}">
                <a16:creationId xmlns:a16="http://schemas.microsoft.com/office/drawing/2014/main" id="{1CA2C820-B498-BAD8-BE43-049A673907EB}"/>
              </a:ext>
            </a:extLst>
          </p:cNvPr>
          <p:cNvSpPr/>
          <p:nvPr/>
        </p:nvSpPr>
        <p:spPr>
          <a:xfrm>
            <a:off x="7461455" y="3609017"/>
            <a:ext cx="1630184" cy="519351"/>
          </a:xfrm>
          <a:prstGeom prst="wedgeEllipseCallout">
            <a:avLst>
              <a:gd name="adj1" fmla="val 11281"/>
              <a:gd name="adj2" fmla="val -117598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WRONG!</a:t>
            </a:r>
          </a:p>
        </p:txBody>
      </p:sp>
    </p:spTree>
    <p:extLst>
      <p:ext uri="{BB962C8B-B14F-4D97-AF65-F5344CB8AC3E}">
        <p14:creationId xmlns:p14="http://schemas.microsoft.com/office/powerpoint/2010/main" val="22984561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E4ED681-EF0F-AB57-6ECF-BC1F4C733E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5E530-05C7-422C-B8AF-0124112BFB5C}" type="datetime4">
              <a:rPr lang="en-US" smtClean="0"/>
              <a:t>January 17,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89B472-1F0E-91FD-4991-7E46F0B746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Aggregates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89D94E-BF6C-5B88-E50A-36BAF5B04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29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2BB130A-5D01-0245-3D66-651C99B3F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FE88CF2-262A-950A-2191-B643C2916105}"/>
              </a:ext>
            </a:extLst>
          </p:cNvPr>
          <p:cNvGraphicFramePr>
            <a:graphicFrameLocks noGrp="1"/>
          </p:cNvGraphicFramePr>
          <p:nvPr/>
        </p:nvGraphicFramePr>
        <p:xfrm>
          <a:off x="118764" y="4661550"/>
          <a:ext cx="475753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2F78C7DA-4AC5-8F2E-B06D-2C0BB7841FF7}"/>
              </a:ext>
            </a:extLst>
          </p:cNvPr>
          <p:cNvSpPr txBox="1"/>
          <p:nvPr/>
        </p:nvSpPr>
        <p:spPr>
          <a:xfrm>
            <a:off x="118764" y="4292218"/>
            <a:ext cx="1388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payroll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DB59E57-2883-1D2D-7C2B-9702986A9ED7}"/>
              </a:ext>
            </a:extLst>
          </p:cNvPr>
          <p:cNvSpPr txBox="1"/>
          <p:nvPr/>
        </p:nvSpPr>
        <p:spPr>
          <a:xfrm>
            <a:off x="167749" y="805516"/>
            <a:ext cx="2949846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count(*)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payroll;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868F0DC-808A-A808-80D8-EBA89D2FF87C}"/>
              </a:ext>
            </a:extLst>
          </p:cNvPr>
          <p:cNvSpPr txBox="1"/>
          <p:nvPr/>
        </p:nvSpPr>
        <p:spPr>
          <a:xfrm>
            <a:off x="167749" y="2303982"/>
            <a:ext cx="3318537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count(job)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payroll;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E8E847FC-0A07-7CC1-B039-C723945434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0425467"/>
              </p:ext>
            </p:extLst>
          </p:nvPr>
        </p:nvGraphicFramePr>
        <p:xfrm>
          <a:off x="8387922" y="2357940"/>
          <a:ext cx="428653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653">
                  <a:extLst>
                    <a:ext uri="{9D8B030D-6E8A-4147-A177-3AD203B41FA5}">
                      <a16:colId xmlns:a16="http://schemas.microsoft.com/office/drawing/2014/main" val="23948063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73186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8998652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D9E632F9-12A5-656F-C763-8AFAD77E30E4}"/>
              </a:ext>
            </a:extLst>
          </p:cNvPr>
          <p:cNvSpPr txBox="1"/>
          <p:nvPr/>
        </p:nvSpPr>
        <p:spPr>
          <a:xfrm>
            <a:off x="167749" y="1840590"/>
            <a:ext cx="4583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How many jobs are there in this institution?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EFAF71FF-B2F8-5494-3A48-765926A201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7566135"/>
              </p:ext>
            </p:extLst>
          </p:nvPr>
        </p:nvGraphicFramePr>
        <p:xfrm>
          <a:off x="6295476" y="1906803"/>
          <a:ext cx="803329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3329">
                  <a:extLst>
                    <a:ext uri="{9D8B030D-6E8A-4147-A177-3AD203B41FA5}">
                      <a16:colId xmlns:a16="http://schemas.microsoft.com/office/drawing/2014/main" val="27777014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job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36366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69869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30443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37447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3620165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9D574FE9-F464-C6B8-EC1B-56A6A4870BC3}"/>
              </a:ext>
            </a:extLst>
          </p:cNvPr>
          <p:cNvSpPr txBox="1"/>
          <p:nvPr/>
        </p:nvSpPr>
        <p:spPr>
          <a:xfrm>
            <a:off x="167749" y="3435331"/>
            <a:ext cx="4977645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count(</a:t>
            </a:r>
            <a:r>
              <a:rPr lang="en-US" sz="24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DISTINCT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job)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payroll;</a:t>
            </a:r>
          </a:p>
        </p:txBody>
      </p:sp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317401AE-8CEF-9592-19E5-F1AA2ACA64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8786817"/>
              </p:ext>
            </p:extLst>
          </p:nvPr>
        </p:nvGraphicFramePr>
        <p:xfrm>
          <a:off x="8387922" y="896536"/>
          <a:ext cx="428653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653">
                  <a:extLst>
                    <a:ext uri="{9D8B030D-6E8A-4147-A177-3AD203B41FA5}">
                      <a16:colId xmlns:a16="http://schemas.microsoft.com/office/drawing/2014/main" val="23948063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73186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8998652"/>
                  </a:ext>
                </a:extLst>
              </a:tr>
            </a:tbl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14EA7F2B-E1CD-D2BD-D9A2-F03E3C7DC73B}"/>
              </a:ext>
            </a:extLst>
          </p:cNvPr>
          <p:cNvSpPr txBox="1"/>
          <p:nvPr/>
        </p:nvSpPr>
        <p:spPr>
          <a:xfrm>
            <a:off x="4505444" y="805516"/>
            <a:ext cx="2581156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payroll;</a:t>
            </a:r>
          </a:p>
        </p:txBody>
      </p:sp>
      <p:sp>
        <p:nvSpPr>
          <p:cNvPr id="24" name="Right Arrow 23">
            <a:extLst>
              <a:ext uri="{FF2B5EF4-FFF2-40B4-BE49-F238E27FC236}">
                <a16:creationId xmlns:a16="http://schemas.microsoft.com/office/drawing/2014/main" id="{30C855FB-86EA-4DD7-2368-83548807D37A}"/>
              </a:ext>
            </a:extLst>
          </p:cNvPr>
          <p:cNvSpPr/>
          <p:nvPr/>
        </p:nvSpPr>
        <p:spPr>
          <a:xfrm>
            <a:off x="3643000" y="960736"/>
            <a:ext cx="709582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>
            <a:extLst>
              <a:ext uri="{FF2B5EF4-FFF2-40B4-BE49-F238E27FC236}">
                <a16:creationId xmlns:a16="http://schemas.microsoft.com/office/drawing/2014/main" id="{40865954-2361-0273-BC6D-40DAD51A351D}"/>
              </a:ext>
            </a:extLst>
          </p:cNvPr>
          <p:cNvSpPr/>
          <p:nvPr/>
        </p:nvSpPr>
        <p:spPr>
          <a:xfrm>
            <a:off x="7372616" y="971804"/>
            <a:ext cx="709582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Arrow 25">
            <a:extLst>
              <a:ext uri="{FF2B5EF4-FFF2-40B4-BE49-F238E27FC236}">
                <a16:creationId xmlns:a16="http://schemas.microsoft.com/office/drawing/2014/main" id="{CD4903D1-66B4-9DC9-5354-E667E9393356}"/>
              </a:ext>
            </a:extLst>
          </p:cNvPr>
          <p:cNvSpPr/>
          <p:nvPr/>
        </p:nvSpPr>
        <p:spPr>
          <a:xfrm>
            <a:off x="7372616" y="2550086"/>
            <a:ext cx="709582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ight Arrow 28">
            <a:extLst>
              <a:ext uri="{FF2B5EF4-FFF2-40B4-BE49-F238E27FC236}">
                <a16:creationId xmlns:a16="http://schemas.microsoft.com/office/drawing/2014/main" id="{7DB02EEE-7661-D926-1167-374FB30D3E61}"/>
              </a:ext>
            </a:extLst>
          </p:cNvPr>
          <p:cNvSpPr/>
          <p:nvPr/>
        </p:nvSpPr>
        <p:spPr>
          <a:xfrm>
            <a:off x="5296127" y="2543741"/>
            <a:ext cx="709582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8151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F37B6-F870-96E0-157A-5F8172B33F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Aggregates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8A10B6-FB7E-B78A-FA74-D35EA7A3BB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Aggregate: many values to one value</a:t>
            </a:r>
          </a:p>
          <a:p>
            <a:endParaRPr lang="en-US" sz="3600" dirty="0"/>
          </a:p>
          <a:p>
            <a:endParaRPr lang="en-US" sz="3600" dirty="0"/>
          </a:p>
          <a:p>
            <a:r>
              <a:rPr lang="en-US" sz="3600" dirty="0"/>
              <a:t>Aggregates in SQL:</a:t>
            </a:r>
          </a:p>
          <a:p>
            <a:pPr lvl="1"/>
            <a:r>
              <a:rPr lang="en-US" sz="3200" dirty="0"/>
              <a:t>sum(1, 4, 3, 4) = 1+4+3+4 = 12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0E6E8F-6487-B1B4-CF7C-CCB03CCA0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4A3C5-36BB-4492-8D41-F881C0A0E2E9}" type="datetime4">
              <a:rPr lang="en-US" smtClean="0"/>
              <a:t>January 17,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5615C9-0881-7EB9-DF54-FD99649DF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Aggregates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4052ED-CB87-7534-0387-5B9FF472C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5170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E4ED681-EF0F-AB57-6ECF-BC1F4C733E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5E530-05C7-422C-B8AF-0124112BFB5C}" type="datetime4">
              <a:rPr lang="en-US" smtClean="0"/>
              <a:t>January 17,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89B472-1F0E-91FD-4991-7E46F0B746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Aggregates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89D94E-BF6C-5B88-E50A-36BAF5B04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30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2BB130A-5D01-0245-3D66-651C99B3F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FE88CF2-262A-950A-2191-B643C2916105}"/>
              </a:ext>
            </a:extLst>
          </p:cNvPr>
          <p:cNvGraphicFramePr>
            <a:graphicFrameLocks noGrp="1"/>
          </p:cNvGraphicFramePr>
          <p:nvPr/>
        </p:nvGraphicFramePr>
        <p:xfrm>
          <a:off x="118764" y="4661550"/>
          <a:ext cx="475753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2F78C7DA-4AC5-8F2E-B06D-2C0BB7841FF7}"/>
              </a:ext>
            </a:extLst>
          </p:cNvPr>
          <p:cNvSpPr txBox="1"/>
          <p:nvPr/>
        </p:nvSpPr>
        <p:spPr>
          <a:xfrm>
            <a:off x="118764" y="4292218"/>
            <a:ext cx="1388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payroll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DB59E57-2883-1D2D-7C2B-9702986A9ED7}"/>
              </a:ext>
            </a:extLst>
          </p:cNvPr>
          <p:cNvSpPr txBox="1"/>
          <p:nvPr/>
        </p:nvSpPr>
        <p:spPr>
          <a:xfrm>
            <a:off x="167749" y="805516"/>
            <a:ext cx="2949846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count(*)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payroll;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868F0DC-808A-A808-80D8-EBA89D2FF87C}"/>
              </a:ext>
            </a:extLst>
          </p:cNvPr>
          <p:cNvSpPr txBox="1"/>
          <p:nvPr/>
        </p:nvSpPr>
        <p:spPr>
          <a:xfrm>
            <a:off x="167749" y="2303982"/>
            <a:ext cx="3318537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count(job)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payroll;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E8E847FC-0A07-7CC1-B039-C723945434BA}"/>
              </a:ext>
            </a:extLst>
          </p:cNvPr>
          <p:cNvGraphicFramePr>
            <a:graphicFrameLocks noGrp="1"/>
          </p:cNvGraphicFramePr>
          <p:nvPr/>
        </p:nvGraphicFramePr>
        <p:xfrm>
          <a:off x="8387922" y="2357940"/>
          <a:ext cx="428653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653">
                  <a:extLst>
                    <a:ext uri="{9D8B030D-6E8A-4147-A177-3AD203B41FA5}">
                      <a16:colId xmlns:a16="http://schemas.microsoft.com/office/drawing/2014/main" val="23948063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73186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8998652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D9E632F9-12A5-656F-C763-8AFAD77E30E4}"/>
              </a:ext>
            </a:extLst>
          </p:cNvPr>
          <p:cNvSpPr txBox="1"/>
          <p:nvPr/>
        </p:nvSpPr>
        <p:spPr>
          <a:xfrm>
            <a:off x="167749" y="1840590"/>
            <a:ext cx="4583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How many jobs are there in this institution?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EFAF71FF-B2F8-5494-3A48-765926A20187}"/>
              </a:ext>
            </a:extLst>
          </p:cNvPr>
          <p:cNvGraphicFramePr>
            <a:graphicFrameLocks noGrp="1"/>
          </p:cNvGraphicFramePr>
          <p:nvPr/>
        </p:nvGraphicFramePr>
        <p:xfrm>
          <a:off x="6295476" y="1906803"/>
          <a:ext cx="803329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3329">
                  <a:extLst>
                    <a:ext uri="{9D8B030D-6E8A-4147-A177-3AD203B41FA5}">
                      <a16:colId xmlns:a16="http://schemas.microsoft.com/office/drawing/2014/main" val="27777014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job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36366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69869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30443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37447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3620165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9D574FE9-F464-C6B8-EC1B-56A6A4870BC3}"/>
              </a:ext>
            </a:extLst>
          </p:cNvPr>
          <p:cNvSpPr txBox="1"/>
          <p:nvPr/>
        </p:nvSpPr>
        <p:spPr>
          <a:xfrm>
            <a:off x="167749" y="3435331"/>
            <a:ext cx="4977645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count(</a:t>
            </a:r>
            <a:r>
              <a:rPr lang="en-US" sz="24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DISTINCT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job)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payroll;</a:t>
            </a:r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92DDB4A6-70D5-E734-4F0E-F532BA863F3A}"/>
              </a:ext>
            </a:extLst>
          </p:cNvPr>
          <p:cNvGraphicFramePr>
            <a:graphicFrameLocks noGrp="1"/>
          </p:cNvGraphicFramePr>
          <p:nvPr/>
        </p:nvGraphicFramePr>
        <p:xfrm>
          <a:off x="6294692" y="4150150"/>
          <a:ext cx="803329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3329">
                  <a:extLst>
                    <a:ext uri="{9D8B030D-6E8A-4147-A177-3AD203B41FA5}">
                      <a16:colId xmlns:a16="http://schemas.microsoft.com/office/drawing/2014/main" val="27777014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job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36366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69869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3620165"/>
                  </a:ext>
                </a:extLst>
              </a:tr>
            </a:tbl>
          </a:graphicData>
        </a:graphic>
      </p:graphicFrame>
      <p:sp>
        <p:nvSpPr>
          <p:cNvPr id="18" name="Right Arrow 17">
            <a:extLst>
              <a:ext uri="{FF2B5EF4-FFF2-40B4-BE49-F238E27FC236}">
                <a16:creationId xmlns:a16="http://schemas.microsoft.com/office/drawing/2014/main" id="{23FBC1CF-F213-A436-808B-51A65DEEE302}"/>
              </a:ext>
            </a:extLst>
          </p:cNvPr>
          <p:cNvSpPr/>
          <p:nvPr/>
        </p:nvSpPr>
        <p:spPr>
          <a:xfrm rot="1800000">
            <a:off x="5294459" y="4094277"/>
            <a:ext cx="710561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317401AE-8CEF-9592-19E5-F1AA2ACA64E7}"/>
              </a:ext>
            </a:extLst>
          </p:cNvPr>
          <p:cNvGraphicFramePr>
            <a:graphicFrameLocks noGrp="1"/>
          </p:cNvGraphicFramePr>
          <p:nvPr/>
        </p:nvGraphicFramePr>
        <p:xfrm>
          <a:off x="8387922" y="896536"/>
          <a:ext cx="428653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653">
                  <a:extLst>
                    <a:ext uri="{9D8B030D-6E8A-4147-A177-3AD203B41FA5}">
                      <a16:colId xmlns:a16="http://schemas.microsoft.com/office/drawing/2014/main" val="23948063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73186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8998652"/>
                  </a:ext>
                </a:extLst>
              </a:tr>
            </a:tbl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14EA7F2B-E1CD-D2BD-D9A2-F03E3C7DC73B}"/>
              </a:ext>
            </a:extLst>
          </p:cNvPr>
          <p:cNvSpPr txBox="1"/>
          <p:nvPr/>
        </p:nvSpPr>
        <p:spPr>
          <a:xfrm>
            <a:off x="4505444" y="805516"/>
            <a:ext cx="2581156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payroll;</a:t>
            </a:r>
          </a:p>
        </p:txBody>
      </p:sp>
      <p:sp>
        <p:nvSpPr>
          <p:cNvPr id="24" name="Right Arrow 23">
            <a:extLst>
              <a:ext uri="{FF2B5EF4-FFF2-40B4-BE49-F238E27FC236}">
                <a16:creationId xmlns:a16="http://schemas.microsoft.com/office/drawing/2014/main" id="{30C855FB-86EA-4DD7-2368-83548807D37A}"/>
              </a:ext>
            </a:extLst>
          </p:cNvPr>
          <p:cNvSpPr/>
          <p:nvPr/>
        </p:nvSpPr>
        <p:spPr>
          <a:xfrm>
            <a:off x="3643000" y="960736"/>
            <a:ext cx="709582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>
            <a:extLst>
              <a:ext uri="{FF2B5EF4-FFF2-40B4-BE49-F238E27FC236}">
                <a16:creationId xmlns:a16="http://schemas.microsoft.com/office/drawing/2014/main" id="{40865954-2361-0273-BC6D-40DAD51A351D}"/>
              </a:ext>
            </a:extLst>
          </p:cNvPr>
          <p:cNvSpPr/>
          <p:nvPr/>
        </p:nvSpPr>
        <p:spPr>
          <a:xfrm>
            <a:off x="7372616" y="971804"/>
            <a:ext cx="709582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Arrow 25">
            <a:extLst>
              <a:ext uri="{FF2B5EF4-FFF2-40B4-BE49-F238E27FC236}">
                <a16:creationId xmlns:a16="http://schemas.microsoft.com/office/drawing/2014/main" id="{CD4903D1-66B4-9DC9-5354-E667E9393356}"/>
              </a:ext>
            </a:extLst>
          </p:cNvPr>
          <p:cNvSpPr/>
          <p:nvPr/>
        </p:nvSpPr>
        <p:spPr>
          <a:xfrm>
            <a:off x="7372616" y="2550086"/>
            <a:ext cx="709582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ight Arrow 28">
            <a:extLst>
              <a:ext uri="{FF2B5EF4-FFF2-40B4-BE49-F238E27FC236}">
                <a16:creationId xmlns:a16="http://schemas.microsoft.com/office/drawing/2014/main" id="{7DB02EEE-7661-D926-1167-374FB30D3E61}"/>
              </a:ext>
            </a:extLst>
          </p:cNvPr>
          <p:cNvSpPr/>
          <p:nvPr/>
        </p:nvSpPr>
        <p:spPr>
          <a:xfrm>
            <a:off x="5296127" y="2543741"/>
            <a:ext cx="709582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846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E4ED681-EF0F-AB57-6ECF-BC1F4C733E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5E530-05C7-422C-B8AF-0124112BFB5C}" type="datetime4">
              <a:rPr lang="en-US" smtClean="0"/>
              <a:t>January 17,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89B472-1F0E-91FD-4991-7E46F0B746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Aggregates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89D94E-BF6C-5B88-E50A-36BAF5B04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31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2BB130A-5D01-0245-3D66-651C99B3F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FE88CF2-262A-950A-2191-B643C2916105}"/>
              </a:ext>
            </a:extLst>
          </p:cNvPr>
          <p:cNvGraphicFramePr>
            <a:graphicFrameLocks noGrp="1"/>
          </p:cNvGraphicFramePr>
          <p:nvPr/>
        </p:nvGraphicFramePr>
        <p:xfrm>
          <a:off x="118764" y="4661550"/>
          <a:ext cx="475753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2F78C7DA-4AC5-8F2E-B06D-2C0BB7841FF7}"/>
              </a:ext>
            </a:extLst>
          </p:cNvPr>
          <p:cNvSpPr txBox="1"/>
          <p:nvPr/>
        </p:nvSpPr>
        <p:spPr>
          <a:xfrm>
            <a:off x="118764" y="4292218"/>
            <a:ext cx="1388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payroll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DB59E57-2883-1D2D-7C2B-9702986A9ED7}"/>
              </a:ext>
            </a:extLst>
          </p:cNvPr>
          <p:cNvSpPr txBox="1"/>
          <p:nvPr/>
        </p:nvSpPr>
        <p:spPr>
          <a:xfrm>
            <a:off x="167749" y="805516"/>
            <a:ext cx="2949846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count(*)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payroll;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868F0DC-808A-A808-80D8-EBA89D2FF87C}"/>
              </a:ext>
            </a:extLst>
          </p:cNvPr>
          <p:cNvSpPr txBox="1"/>
          <p:nvPr/>
        </p:nvSpPr>
        <p:spPr>
          <a:xfrm>
            <a:off x="167749" y="2303982"/>
            <a:ext cx="3318537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count(job)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payroll;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E8E847FC-0A07-7CC1-B039-C723945434BA}"/>
              </a:ext>
            </a:extLst>
          </p:cNvPr>
          <p:cNvGraphicFramePr>
            <a:graphicFrameLocks noGrp="1"/>
          </p:cNvGraphicFramePr>
          <p:nvPr/>
        </p:nvGraphicFramePr>
        <p:xfrm>
          <a:off x="8387922" y="2357940"/>
          <a:ext cx="428653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653">
                  <a:extLst>
                    <a:ext uri="{9D8B030D-6E8A-4147-A177-3AD203B41FA5}">
                      <a16:colId xmlns:a16="http://schemas.microsoft.com/office/drawing/2014/main" val="23948063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73186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8998652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D9E632F9-12A5-656F-C763-8AFAD77E30E4}"/>
              </a:ext>
            </a:extLst>
          </p:cNvPr>
          <p:cNvSpPr txBox="1"/>
          <p:nvPr/>
        </p:nvSpPr>
        <p:spPr>
          <a:xfrm>
            <a:off x="167749" y="1840590"/>
            <a:ext cx="4583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How many jobs are there in this institution?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EFAF71FF-B2F8-5494-3A48-765926A20187}"/>
              </a:ext>
            </a:extLst>
          </p:cNvPr>
          <p:cNvGraphicFramePr>
            <a:graphicFrameLocks noGrp="1"/>
          </p:cNvGraphicFramePr>
          <p:nvPr/>
        </p:nvGraphicFramePr>
        <p:xfrm>
          <a:off x="6295476" y="1906803"/>
          <a:ext cx="803329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3329">
                  <a:extLst>
                    <a:ext uri="{9D8B030D-6E8A-4147-A177-3AD203B41FA5}">
                      <a16:colId xmlns:a16="http://schemas.microsoft.com/office/drawing/2014/main" val="27777014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job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36366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69869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30443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37447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3620165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9D574FE9-F464-C6B8-EC1B-56A6A4870BC3}"/>
              </a:ext>
            </a:extLst>
          </p:cNvPr>
          <p:cNvSpPr txBox="1"/>
          <p:nvPr/>
        </p:nvSpPr>
        <p:spPr>
          <a:xfrm>
            <a:off x="167749" y="3435331"/>
            <a:ext cx="4977645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count(</a:t>
            </a:r>
            <a:r>
              <a:rPr lang="en-US" sz="24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DISTINCT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job)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payroll;</a:t>
            </a:r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92DDB4A6-70D5-E734-4F0E-F532BA863F3A}"/>
              </a:ext>
            </a:extLst>
          </p:cNvPr>
          <p:cNvGraphicFramePr>
            <a:graphicFrameLocks noGrp="1"/>
          </p:cNvGraphicFramePr>
          <p:nvPr/>
        </p:nvGraphicFramePr>
        <p:xfrm>
          <a:off x="6294692" y="4150150"/>
          <a:ext cx="803329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3329">
                  <a:extLst>
                    <a:ext uri="{9D8B030D-6E8A-4147-A177-3AD203B41FA5}">
                      <a16:colId xmlns:a16="http://schemas.microsoft.com/office/drawing/2014/main" val="27777014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job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36366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69869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3620165"/>
                  </a:ext>
                </a:extLst>
              </a:tr>
            </a:tbl>
          </a:graphicData>
        </a:graphic>
      </p:graphicFrame>
      <p:sp>
        <p:nvSpPr>
          <p:cNvPr id="18" name="Right Arrow 17">
            <a:extLst>
              <a:ext uri="{FF2B5EF4-FFF2-40B4-BE49-F238E27FC236}">
                <a16:creationId xmlns:a16="http://schemas.microsoft.com/office/drawing/2014/main" id="{23FBC1CF-F213-A436-808B-51A65DEEE302}"/>
              </a:ext>
            </a:extLst>
          </p:cNvPr>
          <p:cNvSpPr/>
          <p:nvPr/>
        </p:nvSpPr>
        <p:spPr>
          <a:xfrm rot="1800000">
            <a:off x="5294459" y="4094277"/>
            <a:ext cx="710561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317401AE-8CEF-9592-19E5-F1AA2ACA64E7}"/>
              </a:ext>
            </a:extLst>
          </p:cNvPr>
          <p:cNvGraphicFramePr>
            <a:graphicFrameLocks noGrp="1"/>
          </p:cNvGraphicFramePr>
          <p:nvPr/>
        </p:nvGraphicFramePr>
        <p:xfrm>
          <a:off x="8387922" y="896536"/>
          <a:ext cx="428653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653">
                  <a:extLst>
                    <a:ext uri="{9D8B030D-6E8A-4147-A177-3AD203B41FA5}">
                      <a16:colId xmlns:a16="http://schemas.microsoft.com/office/drawing/2014/main" val="23948063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73186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8998652"/>
                  </a:ext>
                </a:extLst>
              </a:tr>
            </a:tbl>
          </a:graphicData>
        </a:graphic>
      </p:graphicFrame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766BA1A8-356C-9071-F9AC-C8D5E48BC41B}"/>
              </a:ext>
            </a:extLst>
          </p:cNvPr>
          <p:cNvGraphicFramePr>
            <a:graphicFrameLocks noGrp="1"/>
          </p:cNvGraphicFramePr>
          <p:nvPr/>
        </p:nvGraphicFramePr>
        <p:xfrm>
          <a:off x="8387923" y="4274807"/>
          <a:ext cx="428653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653">
                  <a:extLst>
                    <a:ext uri="{9D8B030D-6E8A-4147-A177-3AD203B41FA5}">
                      <a16:colId xmlns:a16="http://schemas.microsoft.com/office/drawing/2014/main" val="23948063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73186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8998652"/>
                  </a:ext>
                </a:extLst>
              </a:tr>
            </a:tbl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14EA7F2B-E1CD-D2BD-D9A2-F03E3C7DC73B}"/>
              </a:ext>
            </a:extLst>
          </p:cNvPr>
          <p:cNvSpPr txBox="1"/>
          <p:nvPr/>
        </p:nvSpPr>
        <p:spPr>
          <a:xfrm>
            <a:off x="4505444" y="805516"/>
            <a:ext cx="2581156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payroll;</a:t>
            </a:r>
          </a:p>
        </p:txBody>
      </p:sp>
      <p:sp>
        <p:nvSpPr>
          <p:cNvPr id="24" name="Right Arrow 23">
            <a:extLst>
              <a:ext uri="{FF2B5EF4-FFF2-40B4-BE49-F238E27FC236}">
                <a16:creationId xmlns:a16="http://schemas.microsoft.com/office/drawing/2014/main" id="{30C855FB-86EA-4DD7-2368-83548807D37A}"/>
              </a:ext>
            </a:extLst>
          </p:cNvPr>
          <p:cNvSpPr/>
          <p:nvPr/>
        </p:nvSpPr>
        <p:spPr>
          <a:xfrm>
            <a:off x="3643000" y="960736"/>
            <a:ext cx="709582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>
            <a:extLst>
              <a:ext uri="{FF2B5EF4-FFF2-40B4-BE49-F238E27FC236}">
                <a16:creationId xmlns:a16="http://schemas.microsoft.com/office/drawing/2014/main" id="{40865954-2361-0273-BC6D-40DAD51A351D}"/>
              </a:ext>
            </a:extLst>
          </p:cNvPr>
          <p:cNvSpPr/>
          <p:nvPr/>
        </p:nvSpPr>
        <p:spPr>
          <a:xfrm>
            <a:off x="7372616" y="971804"/>
            <a:ext cx="709582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Arrow 25">
            <a:extLst>
              <a:ext uri="{FF2B5EF4-FFF2-40B4-BE49-F238E27FC236}">
                <a16:creationId xmlns:a16="http://schemas.microsoft.com/office/drawing/2014/main" id="{CD4903D1-66B4-9DC9-5354-E667E9393356}"/>
              </a:ext>
            </a:extLst>
          </p:cNvPr>
          <p:cNvSpPr/>
          <p:nvPr/>
        </p:nvSpPr>
        <p:spPr>
          <a:xfrm>
            <a:off x="7372616" y="2550086"/>
            <a:ext cx="709582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ight Arrow 26">
            <a:extLst>
              <a:ext uri="{FF2B5EF4-FFF2-40B4-BE49-F238E27FC236}">
                <a16:creationId xmlns:a16="http://schemas.microsoft.com/office/drawing/2014/main" id="{688D9BDC-5567-6E98-AA7A-7E8515486A15}"/>
              </a:ext>
            </a:extLst>
          </p:cNvPr>
          <p:cNvSpPr/>
          <p:nvPr/>
        </p:nvSpPr>
        <p:spPr>
          <a:xfrm>
            <a:off x="7372616" y="4403331"/>
            <a:ext cx="709582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ight Arrow 28">
            <a:extLst>
              <a:ext uri="{FF2B5EF4-FFF2-40B4-BE49-F238E27FC236}">
                <a16:creationId xmlns:a16="http://schemas.microsoft.com/office/drawing/2014/main" id="{7DB02EEE-7661-D926-1167-374FB30D3E61}"/>
              </a:ext>
            </a:extLst>
          </p:cNvPr>
          <p:cNvSpPr/>
          <p:nvPr/>
        </p:nvSpPr>
        <p:spPr>
          <a:xfrm>
            <a:off x="5296127" y="2543741"/>
            <a:ext cx="709582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Callout 29">
            <a:extLst>
              <a:ext uri="{FF2B5EF4-FFF2-40B4-BE49-F238E27FC236}">
                <a16:creationId xmlns:a16="http://schemas.microsoft.com/office/drawing/2014/main" id="{88AD1DC3-FEA7-4468-D922-BE25CC0B4175}"/>
              </a:ext>
            </a:extLst>
          </p:cNvPr>
          <p:cNvSpPr/>
          <p:nvPr/>
        </p:nvSpPr>
        <p:spPr>
          <a:xfrm>
            <a:off x="7278624" y="5411633"/>
            <a:ext cx="1323624" cy="519351"/>
          </a:xfrm>
          <a:prstGeom prst="wedgeEllipseCallout">
            <a:avLst>
              <a:gd name="adj1" fmla="val 29744"/>
              <a:gd name="adj2" fmla="val -88030"/>
            </a:avLst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Correct</a:t>
            </a:r>
          </a:p>
        </p:txBody>
      </p:sp>
    </p:spTree>
    <p:extLst>
      <p:ext uri="{BB962C8B-B14F-4D97-AF65-F5344CB8AC3E}">
        <p14:creationId xmlns:p14="http://schemas.microsoft.com/office/powerpoint/2010/main" val="40861535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E0D274-5AE0-D3A7-6072-45E0A6BAC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Aggregates and NULLs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F9ECFB7-9C69-E7BB-BA0A-24210491CBB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Aggregates ignore NULLs:</a:t>
                </a:r>
              </a:p>
              <a:p>
                <a:endParaRPr lang="en-US" dirty="0"/>
              </a:p>
              <a:p>
                <a:r>
                  <a:rPr lang="en-US" dirty="0"/>
                  <a:t>Sum: same as 0</a:t>
                </a:r>
              </a:p>
              <a:p>
                <a:endParaRPr lang="en-US" dirty="0"/>
              </a:p>
              <a:p>
                <a:r>
                  <a:rPr lang="en-US" dirty="0"/>
                  <a:t>Avg: NOT the same as 0</a:t>
                </a:r>
              </a:p>
              <a:p>
                <a:endParaRPr lang="en-US" dirty="0"/>
              </a:p>
              <a:p>
                <a:r>
                  <a:rPr lang="en-US" dirty="0"/>
                  <a:t>Min/max: same 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+∞, −∞</m:t>
                    </m:r>
                  </m:oMath>
                </a14:m>
                <a:endParaRPr lang="en-US" b="0" dirty="0"/>
              </a:p>
              <a:p>
                <a:endParaRPr lang="en-US" dirty="0"/>
              </a:p>
              <a:p>
                <a:r>
                  <a:rPr lang="en-US" dirty="0"/>
                  <a:t>count: doesn’t include them, but it’s more subtle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F9ECFB7-9C69-E7BB-BA0A-24210491CBB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97" t="-19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9CF5E3-1786-84FB-4F77-62EB174448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4A3C5-36BB-4492-8D41-F881C0A0E2E9}" type="datetime4">
              <a:rPr lang="en-US" smtClean="0"/>
              <a:t>January 17,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484CF7-8199-8DD2-8DEB-994057C3C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Aggregates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EC2959-BD81-CBEE-3535-E2D2A4A8F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3694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02D5D3C-1460-C90F-1806-F16B7E182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5E530-05C7-422C-B8AF-0124112BFB5C}" type="datetime4">
              <a:rPr lang="en-US" smtClean="0"/>
              <a:t>January 17,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EFF7F4A-5C9F-0867-2075-868689093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Aggregates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9BF68F-0B9E-AE74-BE3A-E888FE8C9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33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5DD42F9-EB45-F119-6094-3176D7D4E5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Aggregates and NULLs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46621EE-0E71-77DA-9DC1-78064A5610CE}"/>
              </a:ext>
            </a:extLst>
          </p:cNvPr>
          <p:cNvGraphicFramePr>
            <a:graphicFrameLocks noGrp="1"/>
          </p:cNvGraphicFramePr>
          <p:nvPr/>
        </p:nvGraphicFramePr>
        <p:xfrm>
          <a:off x="63740" y="4353876"/>
          <a:ext cx="4757532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NULL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NULL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NULL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NULL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7333688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8031F6CF-60EB-EE50-E818-F97059F1EC5D}"/>
              </a:ext>
            </a:extLst>
          </p:cNvPr>
          <p:cNvSpPr txBox="1"/>
          <p:nvPr/>
        </p:nvSpPr>
        <p:spPr>
          <a:xfrm>
            <a:off x="63740" y="3894891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payroll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5B07B7F-C25A-DA70-D0E4-9212BC565657}"/>
              </a:ext>
            </a:extLst>
          </p:cNvPr>
          <p:cNvSpPr txBox="1"/>
          <p:nvPr/>
        </p:nvSpPr>
        <p:spPr>
          <a:xfrm>
            <a:off x="112932" y="1411726"/>
            <a:ext cx="3502882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sum(salary)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payroll;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4F50EB5F-5565-49D7-060D-3E6B703173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1416845"/>
              </p:ext>
            </p:extLst>
          </p:nvPr>
        </p:nvGraphicFramePr>
        <p:xfrm>
          <a:off x="3665853" y="1453445"/>
          <a:ext cx="1083429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3429">
                  <a:extLst>
                    <a:ext uri="{9D8B030D-6E8A-4147-A177-3AD203B41FA5}">
                      <a16:colId xmlns:a16="http://schemas.microsoft.com/office/drawing/2014/main" val="23948063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sum(…)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73186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8998652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82AF160A-5CFB-9925-2098-A977ADB40821}"/>
              </a:ext>
            </a:extLst>
          </p:cNvPr>
          <p:cNvSpPr txBox="1"/>
          <p:nvPr/>
        </p:nvSpPr>
        <p:spPr>
          <a:xfrm>
            <a:off x="5376035" y="1593452"/>
            <a:ext cx="34563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50000 + 60000 + 90000</a:t>
            </a:r>
          </a:p>
        </p:txBody>
      </p:sp>
    </p:spTree>
    <p:extLst>
      <p:ext uri="{BB962C8B-B14F-4D97-AF65-F5344CB8AC3E}">
        <p14:creationId xmlns:p14="http://schemas.microsoft.com/office/powerpoint/2010/main" val="13768193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02D5D3C-1460-C90F-1806-F16B7E182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5E530-05C7-422C-B8AF-0124112BFB5C}" type="datetime4">
              <a:rPr lang="en-US" smtClean="0"/>
              <a:t>January 17,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EFF7F4A-5C9F-0867-2075-868689093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Aggregates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9BF68F-0B9E-AE74-BE3A-E888FE8C9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34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5DD42F9-EB45-F119-6094-3176D7D4E5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Aggregates and NULLs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46621EE-0E71-77DA-9DC1-78064A5610CE}"/>
              </a:ext>
            </a:extLst>
          </p:cNvPr>
          <p:cNvGraphicFramePr>
            <a:graphicFrameLocks noGrp="1"/>
          </p:cNvGraphicFramePr>
          <p:nvPr/>
        </p:nvGraphicFramePr>
        <p:xfrm>
          <a:off x="63740" y="4353876"/>
          <a:ext cx="4757532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NULL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NULL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NULL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NULL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7333688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8031F6CF-60EB-EE50-E818-F97059F1EC5D}"/>
              </a:ext>
            </a:extLst>
          </p:cNvPr>
          <p:cNvSpPr txBox="1"/>
          <p:nvPr/>
        </p:nvSpPr>
        <p:spPr>
          <a:xfrm>
            <a:off x="63740" y="3894891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payroll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5B07B7F-C25A-DA70-D0E4-9212BC565657}"/>
              </a:ext>
            </a:extLst>
          </p:cNvPr>
          <p:cNvSpPr txBox="1"/>
          <p:nvPr/>
        </p:nvSpPr>
        <p:spPr>
          <a:xfrm>
            <a:off x="112932" y="1411726"/>
            <a:ext cx="3502882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sum(salary)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payroll;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4B47C11-58F5-5062-3215-1B2AB0041CF4}"/>
              </a:ext>
            </a:extLst>
          </p:cNvPr>
          <p:cNvSpPr txBox="1"/>
          <p:nvPr/>
        </p:nvSpPr>
        <p:spPr>
          <a:xfrm>
            <a:off x="112932" y="3002267"/>
            <a:ext cx="3502882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avg(salary)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payroll;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4F50EB5F-5565-49D7-060D-3E6B7031733F}"/>
              </a:ext>
            </a:extLst>
          </p:cNvPr>
          <p:cNvGraphicFramePr>
            <a:graphicFrameLocks noGrp="1"/>
          </p:cNvGraphicFramePr>
          <p:nvPr/>
        </p:nvGraphicFramePr>
        <p:xfrm>
          <a:off x="3665853" y="1453445"/>
          <a:ext cx="1083429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3429">
                  <a:extLst>
                    <a:ext uri="{9D8B030D-6E8A-4147-A177-3AD203B41FA5}">
                      <a16:colId xmlns:a16="http://schemas.microsoft.com/office/drawing/2014/main" val="23948063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sum(…)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73186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8998652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25D71825-0736-10BE-23D0-0F34F176C83C}"/>
              </a:ext>
            </a:extLst>
          </p:cNvPr>
          <p:cNvGraphicFramePr>
            <a:graphicFrameLocks noGrp="1"/>
          </p:cNvGraphicFramePr>
          <p:nvPr/>
        </p:nvGraphicFramePr>
        <p:xfrm>
          <a:off x="3665853" y="3115702"/>
          <a:ext cx="1083429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3429">
                  <a:extLst>
                    <a:ext uri="{9D8B030D-6E8A-4147-A177-3AD203B41FA5}">
                      <a16:colId xmlns:a16="http://schemas.microsoft.com/office/drawing/2014/main" val="23948063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avg(…)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73186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66667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8998652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69D5CA05-2E55-5072-D334-A5E35F095F27}"/>
              </a:ext>
            </a:extLst>
          </p:cNvPr>
          <p:cNvSpPr txBox="1"/>
          <p:nvPr/>
        </p:nvSpPr>
        <p:spPr>
          <a:xfrm>
            <a:off x="5376035" y="2655545"/>
            <a:ext cx="34211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NULLs are just ignored.</a:t>
            </a:r>
          </a:p>
          <a:p>
            <a:r>
              <a:rPr lang="en-US" sz="2400" dirty="0"/>
              <a:t>Just as you expected.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CFB93D6-EA74-52C7-C1B0-84745E4DFEB5}"/>
              </a:ext>
            </a:extLst>
          </p:cNvPr>
          <p:cNvSpPr txBox="1"/>
          <p:nvPr/>
        </p:nvSpPr>
        <p:spPr>
          <a:xfrm>
            <a:off x="5376035" y="1593452"/>
            <a:ext cx="34563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50000 + 60000 + 90000</a:t>
            </a:r>
          </a:p>
        </p:txBody>
      </p:sp>
    </p:spTree>
    <p:extLst>
      <p:ext uri="{BB962C8B-B14F-4D97-AF65-F5344CB8AC3E}">
        <p14:creationId xmlns:p14="http://schemas.microsoft.com/office/powerpoint/2010/main" val="232572656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810F9D3-2A25-F4E7-A56A-480579BAB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Discussion: Aggregates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F1FD930-088D-C0FD-A2E5-D1D133B809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Semantics: two steps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NULLs are ignored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2270B6-2DD6-A72F-5A40-320BAC264A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5E530-05C7-422C-B8AF-0124112BFB5C}" type="datetime4">
              <a:rPr lang="en-US" smtClean="0"/>
              <a:t>January 17,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5C13FD-A174-1A58-522B-1B622C6E0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Aggregates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878F24-900D-B3FA-BC27-B390158DA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68955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EAB3A9-6896-B955-B1E8-75BE9951A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4A3C5-36BB-4492-8D41-F881C0A0E2E9}" type="datetime4">
              <a:rPr lang="en-US" smtClean="0"/>
              <a:t>January 17,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EBD7BB-B186-4899-93A9-F4A3A6632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Aggregates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817920-28F3-BBE9-AA20-296A26CDC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36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4C0C026E-5765-DB62-2C43-917BCBAD1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F04E714-F0F4-4044-9916-5188053819EC}"/>
              </a:ext>
            </a:extLst>
          </p:cNvPr>
          <p:cNvSpPr txBox="1"/>
          <p:nvPr/>
        </p:nvSpPr>
        <p:spPr>
          <a:xfrm>
            <a:off x="1498083" y="3013501"/>
            <a:ext cx="6147837" cy="83099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4800" dirty="0"/>
              <a:t>Aggregates and Joins</a:t>
            </a:r>
          </a:p>
        </p:txBody>
      </p:sp>
    </p:spTree>
    <p:extLst>
      <p:ext uri="{BB962C8B-B14F-4D97-AF65-F5344CB8AC3E}">
        <p14:creationId xmlns:p14="http://schemas.microsoft.com/office/powerpoint/2010/main" val="81704711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E1BD7F9-5407-27CD-ADE6-B203DE100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Aggregates and Joins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3210062-E69C-6895-C4F0-09BA0E47E8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Joins combine records from multiple tables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Aggregates: many values to one value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Together they form a very powerful SQL tool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7CAB450-CB6E-85D1-7787-E3C9F4178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5E530-05C7-422C-B8AF-0124112BFB5C}" type="datetime4">
              <a:rPr lang="en-US" smtClean="0"/>
              <a:t>January 17,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3517316-9A1F-8BBC-D523-9963DBE7B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Aggregates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18A0EE-8578-333D-88FB-CC4A03D81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1451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4147C6A-0800-8FA6-938D-78E8B9E22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5E530-05C7-422C-B8AF-0124112BFB5C}" type="datetime4">
              <a:rPr lang="en-US" smtClean="0"/>
              <a:t>January 17,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794B50-C4D1-C498-306F-C3023F110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Aggregates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435069-64DF-CD6E-7696-37EB8FF98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38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28BE320-F7AC-7579-D476-9F4E77B8A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Aggregates and Joins</a:t>
            </a:r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5A782EE-D9A6-A8B7-B95C-1996C6438D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0775087"/>
              </p:ext>
            </p:extLst>
          </p:nvPr>
        </p:nvGraphicFramePr>
        <p:xfrm>
          <a:off x="785650" y="4689123"/>
          <a:ext cx="475753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00FF00"/>
                          </a:highlight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CC620680-0199-DCF6-50BF-27C6FB9D26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481158"/>
              </p:ext>
            </p:extLst>
          </p:nvPr>
        </p:nvGraphicFramePr>
        <p:xfrm>
          <a:off x="5952006" y="4689123"/>
          <a:ext cx="2378766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1258474472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32434715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5458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Charger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196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00FF00"/>
                          </a:highlight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Pinto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569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Civic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20613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Pinto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6174394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61277369-2A4A-A4C2-656A-5F9522ECFBF9}"/>
              </a:ext>
            </a:extLst>
          </p:cNvPr>
          <p:cNvSpPr txBox="1"/>
          <p:nvPr/>
        </p:nvSpPr>
        <p:spPr>
          <a:xfrm>
            <a:off x="785650" y="4319791"/>
            <a:ext cx="1388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payroll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7AD3184-817A-2CAD-D493-1466861B66EB}"/>
              </a:ext>
            </a:extLst>
          </p:cNvPr>
          <p:cNvSpPr txBox="1"/>
          <p:nvPr/>
        </p:nvSpPr>
        <p:spPr>
          <a:xfrm>
            <a:off x="5951624" y="4319791"/>
            <a:ext cx="1017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regist</a:t>
            </a:r>
            <a:endParaRPr lang="en-US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E85EF64-5609-2394-7869-E34C1BE372FC}"/>
              </a:ext>
            </a:extLst>
          </p:cNvPr>
          <p:cNvSpPr txBox="1"/>
          <p:nvPr/>
        </p:nvSpPr>
        <p:spPr>
          <a:xfrm>
            <a:off x="272226" y="1054003"/>
            <a:ext cx="5134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Find the average salary of people driving a Pinto</a:t>
            </a:r>
          </a:p>
        </p:txBody>
      </p:sp>
    </p:spTree>
    <p:extLst>
      <p:ext uri="{BB962C8B-B14F-4D97-AF65-F5344CB8AC3E}">
        <p14:creationId xmlns:p14="http://schemas.microsoft.com/office/powerpoint/2010/main" val="120404648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4147C6A-0800-8FA6-938D-78E8B9E22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5E530-05C7-422C-B8AF-0124112BFB5C}" type="datetime4">
              <a:rPr lang="en-US" smtClean="0"/>
              <a:t>January 17,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794B50-C4D1-C498-306F-C3023F110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Aggregates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435069-64DF-CD6E-7696-37EB8FF98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39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28BE320-F7AC-7579-D476-9F4E77B8A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Aggregates and Joins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1277369-2A4A-A4C2-656A-5F9522ECFBF9}"/>
              </a:ext>
            </a:extLst>
          </p:cNvPr>
          <p:cNvSpPr txBox="1"/>
          <p:nvPr/>
        </p:nvSpPr>
        <p:spPr>
          <a:xfrm>
            <a:off x="785650" y="4319791"/>
            <a:ext cx="1388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payroll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7AD3184-817A-2CAD-D493-1466861B66EB}"/>
              </a:ext>
            </a:extLst>
          </p:cNvPr>
          <p:cNvSpPr txBox="1"/>
          <p:nvPr/>
        </p:nvSpPr>
        <p:spPr>
          <a:xfrm>
            <a:off x="5951624" y="4319791"/>
            <a:ext cx="1017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regist</a:t>
            </a:r>
            <a:endParaRPr lang="en-US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A1926ED-75C7-4416-02BD-8B64006EA797}"/>
              </a:ext>
            </a:extLst>
          </p:cNvPr>
          <p:cNvSpPr txBox="1"/>
          <p:nvPr/>
        </p:nvSpPr>
        <p:spPr>
          <a:xfrm>
            <a:off x="203674" y="1759477"/>
            <a:ext cx="5161991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avg(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P.salary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payroll P,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regist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R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P.user_id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R.user_id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and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R.car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‘Pinto’;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E85EF64-5609-2394-7869-E34C1BE372FC}"/>
              </a:ext>
            </a:extLst>
          </p:cNvPr>
          <p:cNvSpPr txBox="1"/>
          <p:nvPr/>
        </p:nvSpPr>
        <p:spPr>
          <a:xfrm>
            <a:off x="272226" y="1054003"/>
            <a:ext cx="5134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Find the average salary of people driving a Pinto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B9297FD9-2D6B-2765-8730-9BCFEE0814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5154796"/>
              </p:ext>
            </p:extLst>
          </p:nvPr>
        </p:nvGraphicFramePr>
        <p:xfrm>
          <a:off x="785650" y="4689123"/>
          <a:ext cx="475753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00FF00"/>
                          </a:highlight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B701D5FA-1F78-8A6B-AA31-949914D7FC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7503867"/>
              </p:ext>
            </p:extLst>
          </p:nvPr>
        </p:nvGraphicFramePr>
        <p:xfrm>
          <a:off x="5952006" y="4689123"/>
          <a:ext cx="2378766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1258474472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32434715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5458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Charger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196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00FF00"/>
                          </a:highlight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Pinto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569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Civic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20613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Pinto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61743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91026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ED3E95-4A74-2A06-3317-EBD36083C6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F369FA-FCE9-86F9-0CC2-5949479DD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Aggregates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E24FB7-9E03-6B0A-78F7-1BFE1BEB3C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Aggregate: many values to one value</a:t>
            </a:r>
          </a:p>
          <a:p>
            <a:endParaRPr lang="en-US" sz="3600" dirty="0"/>
          </a:p>
          <a:p>
            <a:endParaRPr lang="en-US" sz="3600" dirty="0"/>
          </a:p>
          <a:p>
            <a:r>
              <a:rPr lang="en-US" sz="3600" dirty="0"/>
              <a:t>Aggregates in SQL:</a:t>
            </a:r>
          </a:p>
          <a:p>
            <a:pPr lvl="1"/>
            <a:r>
              <a:rPr lang="en-US" sz="3200" dirty="0"/>
              <a:t>sum(1, 4, 3, 4) = 1+4+3+4 = 12</a:t>
            </a:r>
          </a:p>
          <a:p>
            <a:pPr lvl="1"/>
            <a:r>
              <a:rPr lang="en-US" sz="3200" dirty="0"/>
              <a:t>max(1, 4, 3, 4) = 4</a:t>
            </a:r>
          </a:p>
          <a:p>
            <a:pPr lvl="1"/>
            <a:r>
              <a:rPr lang="en-US" sz="3200" dirty="0"/>
              <a:t>min(1, 4, 3, 4) = 1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3AB8D4-EE43-B8C5-1198-2C820C536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4A3C5-36BB-4492-8D41-F881C0A0E2E9}" type="datetime4">
              <a:rPr lang="en-US" smtClean="0"/>
              <a:t>January 17,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3F860A-31B6-B2E1-641A-63DA0F56E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Aggregates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C1FACA-9CF4-14E9-0701-A681BC85A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21147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4147C6A-0800-8FA6-938D-78E8B9E22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5E530-05C7-422C-B8AF-0124112BFB5C}" type="datetime4">
              <a:rPr lang="en-US" smtClean="0"/>
              <a:t>January 17,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794B50-C4D1-C498-306F-C3023F110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Aggregates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435069-64DF-CD6E-7696-37EB8FF98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40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28BE320-F7AC-7579-D476-9F4E77B8A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Aggregates and Joins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1277369-2A4A-A4C2-656A-5F9522ECFBF9}"/>
              </a:ext>
            </a:extLst>
          </p:cNvPr>
          <p:cNvSpPr txBox="1"/>
          <p:nvPr/>
        </p:nvSpPr>
        <p:spPr>
          <a:xfrm>
            <a:off x="785650" y="4319791"/>
            <a:ext cx="1388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payroll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7AD3184-817A-2CAD-D493-1466861B66EB}"/>
              </a:ext>
            </a:extLst>
          </p:cNvPr>
          <p:cNvSpPr txBox="1"/>
          <p:nvPr/>
        </p:nvSpPr>
        <p:spPr>
          <a:xfrm>
            <a:off x="5951624" y="4319791"/>
            <a:ext cx="1017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regist</a:t>
            </a:r>
            <a:endParaRPr lang="en-US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A1926ED-75C7-4416-02BD-8B64006EA797}"/>
              </a:ext>
            </a:extLst>
          </p:cNvPr>
          <p:cNvSpPr txBox="1"/>
          <p:nvPr/>
        </p:nvSpPr>
        <p:spPr>
          <a:xfrm>
            <a:off x="203674" y="1759477"/>
            <a:ext cx="5161991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avg(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P.salary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payroll P,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regist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R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P.user_id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R.user_id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and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R.car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‘Pinto’;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E85EF64-5609-2394-7869-E34C1BE372FC}"/>
              </a:ext>
            </a:extLst>
          </p:cNvPr>
          <p:cNvSpPr txBox="1"/>
          <p:nvPr/>
        </p:nvSpPr>
        <p:spPr>
          <a:xfrm>
            <a:off x="272226" y="1054003"/>
            <a:ext cx="5134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Find the average salary of people driving a Pinto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88105698-3C50-982D-0CF3-E3E50ED866DD}"/>
              </a:ext>
            </a:extLst>
          </p:cNvPr>
          <p:cNvGraphicFramePr>
            <a:graphicFrameLocks noGrp="1"/>
          </p:cNvGraphicFramePr>
          <p:nvPr/>
        </p:nvGraphicFramePr>
        <p:xfrm>
          <a:off x="6115050" y="2061662"/>
          <a:ext cx="1934654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8827">
                  <a:extLst>
                    <a:ext uri="{9D8B030D-6E8A-4147-A177-3AD203B41FA5}">
                      <a16:colId xmlns:a16="http://schemas.microsoft.com/office/drawing/2014/main" val="3353965051"/>
                    </a:ext>
                  </a:extLst>
                </a:gridCol>
                <a:gridCol w="985827">
                  <a:extLst>
                    <a:ext uri="{9D8B030D-6E8A-4147-A177-3AD203B41FA5}">
                      <a16:colId xmlns:a16="http://schemas.microsoft.com/office/drawing/2014/main" val="25701258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name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4715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Jack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0654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Magda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4598221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3EE91A6A-1EAC-9A19-8416-A418518FC7AD}"/>
              </a:ext>
            </a:extLst>
          </p:cNvPr>
          <p:cNvSpPr txBox="1"/>
          <p:nvPr/>
        </p:nvSpPr>
        <p:spPr>
          <a:xfrm>
            <a:off x="5596405" y="726113"/>
            <a:ext cx="3493264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P.salary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payroll P,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regist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R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...;</a:t>
            </a:r>
          </a:p>
        </p:txBody>
      </p:sp>
      <p:sp>
        <p:nvSpPr>
          <p:cNvPr id="18" name="Down Arrow 17">
            <a:extLst>
              <a:ext uri="{FF2B5EF4-FFF2-40B4-BE49-F238E27FC236}">
                <a16:creationId xmlns:a16="http://schemas.microsoft.com/office/drawing/2014/main" id="{B65358BF-69D5-41B5-6FFC-F1331955DDE0}"/>
              </a:ext>
            </a:extLst>
          </p:cNvPr>
          <p:cNvSpPr/>
          <p:nvPr/>
        </p:nvSpPr>
        <p:spPr>
          <a:xfrm>
            <a:off x="7343037" y="1722168"/>
            <a:ext cx="287863" cy="274319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21E6ADB6-3879-38B0-7E23-1F88BF448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5154796"/>
              </p:ext>
            </p:extLst>
          </p:nvPr>
        </p:nvGraphicFramePr>
        <p:xfrm>
          <a:off x="785650" y="4689123"/>
          <a:ext cx="475753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00FF00"/>
                          </a:highlight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1EDD927F-34E7-A3BC-46B2-B29C46F357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7503867"/>
              </p:ext>
            </p:extLst>
          </p:nvPr>
        </p:nvGraphicFramePr>
        <p:xfrm>
          <a:off x="5952006" y="4689123"/>
          <a:ext cx="2378766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1258474472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32434715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5458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Charger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196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00FF00"/>
                          </a:highlight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Pinto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569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Civic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20613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Pinto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61743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383716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4147C6A-0800-8FA6-938D-78E8B9E22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5E530-05C7-422C-B8AF-0124112BFB5C}" type="datetime4">
              <a:rPr lang="en-US" smtClean="0"/>
              <a:t>January 17,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794B50-C4D1-C498-306F-C3023F110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Aggregates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435069-64DF-CD6E-7696-37EB8FF98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41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28BE320-F7AC-7579-D476-9F4E77B8A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Aggregates and Joins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1277369-2A4A-A4C2-656A-5F9522ECFBF9}"/>
              </a:ext>
            </a:extLst>
          </p:cNvPr>
          <p:cNvSpPr txBox="1"/>
          <p:nvPr/>
        </p:nvSpPr>
        <p:spPr>
          <a:xfrm>
            <a:off x="785650" y="4319791"/>
            <a:ext cx="1388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payroll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7AD3184-817A-2CAD-D493-1466861B66EB}"/>
              </a:ext>
            </a:extLst>
          </p:cNvPr>
          <p:cNvSpPr txBox="1"/>
          <p:nvPr/>
        </p:nvSpPr>
        <p:spPr>
          <a:xfrm>
            <a:off x="5951624" y="4319791"/>
            <a:ext cx="1017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regist</a:t>
            </a:r>
            <a:endParaRPr lang="en-US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A1926ED-75C7-4416-02BD-8B64006EA797}"/>
              </a:ext>
            </a:extLst>
          </p:cNvPr>
          <p:cNvSpPr txBox="1"/>
          <p:nvPr/>
        </p:nvSpPr>
        <p:spPr>
          <a:xfrm>
            <a:off x="203674" y="1759477"/>
            <a:ext cx="5161991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avg(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P.salary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payroll P,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regist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R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P.user_id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R.user_id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and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R.car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‘Pinto’;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E85EF64-5609-2394-7869-E34C1BE372FC}"/>
              </a:ext>
            </a:extLst>
          </p:cNvPr>
          <p:cNvSpPr txBox="1"/>
          <p:nvPr/>
        </p:nvSpPr>
        <p:spPr>
          <a:xfrm>
            <a:off x="272226" y="1054003"/>
            <a:ext cx="5134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Find the average salary of people driving a Pinto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88105698-3C50-982D-0CF3-E3E50ED866DD}"/>
              </a:ext>
            </a:extLst>
          </p:cNvPr>
          <p:cNvGraphicFramePr>
            <a:graphicFrameLocks noGrp="1"/>
          </p:cNvGraphicFramePr>
          <p:nvPr/>
        </p:nvGraphicFramePr>
        <p:xfrm>
          <a:off x="6115050" y="2061662"/>
          <a:ext cx="1934654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8827">
                  <a:extLst>
                    <a:ext uri="{9D8B030D-6E8A-4147-A177-3AD203B41FA5}">
                      <a16:colId xmlns:a16="http://schemas.microsoft.com/office/drawing/2014/main" val="3353965051"/>
                    </a:ext>
                  </a:extLst>
                </a:gridCol>
                <a:gridCol w="985827">
                  <a:extLst>
                    <a:ext uri="{9D8B030D-6E8A-4147-A177-3AD203B41FA5}">
                      <a16:colId xmlns:a16="http://schemas.microsoft.com/office/drawing/2014/main" val="25701258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name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4715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Jack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0654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Magda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4598221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3EE91A6A-1EAC-9A19-8416-A418518FC7AD}"/>
              </a:ext>
            </a:extLst>
          </p:cNvPr>
          <p:cNvSpPr txBox="1"/>
          <p:nvPr/>
        </p:nvSpPr>
        <p:spPr>
          <a:xfrm>
            <a:off x="5596405" y="726113"/>
            <a:ext cx="3493264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P.salary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payroll P,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regist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R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...;</a:t>
            </a: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FC51DFAF-8821-4099-D100-8670CE034236}"/>
              </a:ext>
            </a:extLst>
          </p:cNvPr>
          <p:cNvGraphicFramePr>
            <a:graphicFrameLocks noGrp="1"/>
          </p:cNvGraphicFramePr>
          <p:nvPr/>
        </p:nvGraphicFramePr>
        <p:xfrm>
          <a:off x="7063877" y="3535927"/>
          <a:ext cx="985827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5827">
                  <a:extLst>
                    <a:ext uri="{9D8B030D-6E8A-4147-A177-3AD203B41FA5}">
                      <a16:colId xmlns:a16="http://schemas.microsoft.com/office/drawing/2014/main" val="164510655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avg(…)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40079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7192852"/>
                  </a:ext>
                </a:extLst>
              </a:tr>
            </a:tbl>
          </a:graphicData>
        </a:graphic>
      </p:graphicFrame>
      <p:sp>
        <p:nvSpPr>
          <p:cNvPr id="18" name="Down Arrow 17">
            <a:extLst>
              <a:ext uri="{FF2B5EF4-FFF2-40B4-BE49-F238E27FC236}">
                <a16:creationId xmlns:a16="http://schemas.microsoft.com/office/drawing/2014/main" id="{B65358BF-69D5-41B5-6FFC-F1331955DDE0}"/>
              </a:ext>
            </a:extLst>
          </p:cNvPr>
          <p:cNvSpPr/>
          <p:nvPr/>
        </p:nvSpPr>
        <p:spPr>
          <a:xfrm>
            <a:off x="7343037" y="1722168"/>
            <a:ext cx="287863" cy="274319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own Arrow 18">
            <a:extLst>
              <a:ext uri="{FF2B5EF4-FFF2-40B4-BE49-F238E27FC236}">
                <a16:creationId xmlns:a16="http://schemas.microsoft.com/office/drawing/2014/main" id="{BC8354CB-86EB-BC2A-4438-B018AD1FE28B}"/>
              </a:ext>
            </a:extLst>
          </p:cNvPr>
          <p:cNvSpPr/>
          <p:nvPr/>
        </p:nvSpPr>
        <p:spPr>
          <a:xfrm>
            <a:off x="7412858" y="3242399"/>
            <a:ext cx="287863" cy="274319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C5D17D36-A3CA-96F8-3FC9-115C04823A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5154796"/>
              </p:ext>
            </p:extLst>
          </p:nvPr>
        </p:nvGraphicFramePr>
        <p:xfrm>
          <a:off x="785650" y="4689123"/>
          <a:ext cx="475753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00FF00"/>
                          </a:highlight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2EAFECD9-639A-360D-4CF8-04D52CB4D7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7503867"/>
              </p:ext>
            </p:extLst>
          </p:nvPr>
        </p:nvGraphicFramePr>
        <p:xfrm>
          <a:off x="5952006" y="4689123"/>
          <a:ext cx="2378766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1258474472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32434715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5458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Charger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196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00FF00"/>
                          </a:highlight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Pinto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569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Civic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20613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Pinto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61743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221772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52FC983-E405-9C01-5358-5FD75B28E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Duplicates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3B7C228-3778-AA72-5DC7-D2444E97E2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Need to watch for duplicates introduced when we join two tables</a:t>
            </a:r>
          </a:p>
          <a:p>
            <a:endParaRPr lang="en-US" dirty="0"/>
          </a:p>
          <a:p>
            <a:r>
              <a:rPr lang="en-US" dirty="0"/>
              <a:t>Sometimes duplicates are easy to deal with, e.g. COUNT(DISTINCT …)</a:t>
            </a:r>
          </a:p>
          <a:p>
            <a:endParaRPr lang="en-US" dirty="0"/>
          </a:p>
          <a:p>
            <a:r>
              <a:rPr lang="en-US" dirty="0"/>
              <a:t>Sometimes they are much harder to deal with, and we will discuss this in future lectures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9AADEEC-39F1-E3B0-BD18-2448C4AE26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5E530-05C7-422C-B8AF-0124112BFB5C}" type="datetime4">
              <a:rPr lang="en-US" smtClean="0"/>
              <a:t>January 17,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D22BC8-4065-5AA0-0F93-A21ED4CE7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Aggregates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9B85EA-8278-E794-8F97-AEFAAA2C8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11985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DECC8D-119A-371E-1D67-B3535F859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5E530-05C7-422C-B8AF-0124112BFB5C}" type="datetime4">
              <a:rPr lang="en-US" smtClean="0"/>
              <a:t>January 17,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E66E6A-A23E-4F43-FD3C-7F0FC4066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Aggregates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3DAFDF-75C9-CDC1-1B9A-7C323D85F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43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0693B71-37F3-45F0-1C75-BFAD402D6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Duplicates</a:t>
            </a:r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B21F00C-14AC-4B2B-970F-D99BA8086E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3089919"/>
              </p:ext>
            </p:extLst>
          </p:nvPr>
        </p:nvGraphicFramePr>
        <p:xfrm>
          <a:off x="570178" y="4650372"/>
          <a:ext cx="475753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00FF00"/>
                          </a:highlight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2D1EBCA5-B1C5-3AC8-CCA8-D6FC2D4D7265}"/>
              </a:ext>
            </a:extLst>
          </p:cNvPr>
          <p:cNvSpPr txBox="1"/>
          <p:nvPr/>
        </p:nvSpPr>
        <p:spPr>
          <a:xfrm>
            <a:off x="503701" y="4246336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payroll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7A0D7BDD-FC21-A330-D7F2-55E1B1A738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7193675"/>
              </p:ext>
            </p:extLst>
          </p:nvPr>
        </p:nvGraphicFramePr>
        <p:xfrm>
          <a:off x="5736534" y="4960088"/>
          <a:ext cx="2378766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1258474472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32434715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5458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00FF00"/>
                          </a:highlight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Charger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196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Civic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20613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Pinto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6174394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E7CD4671-2EEA-4F67-3428-45715654D043}"/>
              </a:ext>
            </a:extLst>
          </p:cNvPr>
          <p:cNvSpPr txBox="1"/>
          <p:nvPr/>
        </p:nvSpPr>
        <p:spPr>
          <a:xfrm>
            <a:off x="5698518" y="4574738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regist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E489B73-0F1E-D9A1-0B33-0964F3FB1EF1}"/>
              </a:ext>
            </a:extLst>
          </p:cNvPr>
          <p:cNvSpPr txBox="1"/>
          <p:nvPr/>
        </p:nvSpPr>
        <p:spPr>
          <a:xfrm>
            <a:off x="154813" y="784747"/>
            <a:ext cx="3300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How many people drive a car?</a:t>
            </a:r>
          </a:p>
        </p:txBody>
      </p:sp>
    </p:spTree>
    <p:extLst>
      <p:ext uri="{BB962C8B-B14F-4D97-AF65-F5344CB8AC3E}">
        <p14:creationId xmlns:p14="http://schemas.microsoft.com/office/powerpoint/2010/main" val="166915066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DECC8D-119A-371E-1D67-B3535F859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5E530-05C7-422C-B8AF-0124112BFB5C}" type="datetime4">
              <a:rPr lang="en-US" smtClean="0"/>
              <a:t>January 17,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E66E6A-A23E-4F43-FD3C-7F0FC4066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Aggregates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3DAFDF-75C9-CDC1-1B9A-7C323D85F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44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0693B71-37F3-45F0-1C75-BFAD402D6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Duplicates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1EBCA5-B1C5-3AC8-CCA8-D6FC2D4D7265}"/>
              </a:ext>
            </a:extLst>
          </p:cNvPr>
          <p:cNvSpPr txBox="1"/>
          <p:nvPr/>
        </p:nvSpPr>
        <p:spPr>
          <a:xfrm>
            <a:off x="503701" y="4246336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payroll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7CD4671-2EEA-4F67-3428-45715654D043}"/>
              </a:ext>
            </a:extLst>
          </p:cNvPr>
          <p:cNvSpPr txBox="1"/>
          <p:nvPr/>
        </p:nvSpPr>
        <p:spPr>
          <a:xfrm>
            <a:off x="5698518" y="4574738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regist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E489B73-0F1E-D9A1-0B33-0964F3FB1EF1}"/>
              </a:ext>
            </a:extLst>
          </p:cNvPr>
          <p:cNvSpPr txBox="1"/>
          <p:nvPr/>
        </p:nvSpPr>
        <p:spPr>
          <a:xfrm>
            <a:off x="154813" y="784747"/>
            <a:ext cx="3300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How many people drive a car?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75ACB6D-D303-C0C6-7D62-22C915DE0D2A}"/>
              </a:ext>
            </a:extLst>
          </p:cNvPr>
          <p:cNvSpPr txBox="1"/>
          <p:nvPr/>
        </p:nvSpPr>
        <p:spPr>
          <a:xfrm>
            <a:off x="154813" y="1223027"/>
            <a:ext cx="5346335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count(*)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payroll P,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regist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R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P.user_id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R.user_id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1A8F50BE-1A2F-4645-906A-8F0BEB9D3D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4346057"/>
              </p:ext>
            </p:extLst>
          </p:nvPr>
        </p:nvGraphicFramePr>
        <p:xfrm>
          <a:off x="570178" y="4650372"/>
          <a:ext cx="475753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00FF00"/>
                          </a:highlight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5F6301B2-1733-FEF0-7FC6-81A3707680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0206800"/>
              </p:ext>
            </p:extLst>
          </p:nvPr>
        </p:nvGraphicFramePr>
        <p:xfrm>
          <a:off x="5736534" y="4960088"/>
          <a:ext cx="2378766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1258474472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32434715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5458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00FF00"/>
                          </a:highlight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Charger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196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Civic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20613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Pinto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61743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629640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DECC8D-119A-371E-1D67-B3535F859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5E530-05C7-422C-B8AF-0124112BFB5C}" type="datetime4">
              <a:rPr lang="en-US" smtClean="0"/>
              <a:t>January 17,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E66E6A-A23E-4F43-FD3C-7F0FC4066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Aggregates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3DAFDF-75C9-CDC1-1B9A-7C323D85F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45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0693B71-37F3-45F0-1C75-BFAD402D6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Duplicates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1EBCA5-B1C5-3AC8-CCA8-D6FC2D4D7265}"/>
              </a:ext>
            </a:extLst>
          </p:cNvPr>
          <p:cNvSpPr txBox="1"/>
          <p:nvPr/>
        </p:nvSpPr>
        <p:spPr>
          <a:xfrm>
            <a:off x="503701" y="4246336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payroll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7CD4671-2EEA-4F67-3428-45715654D043}"/>
              </a:ext>
            </a:extLst>
          </p:cNvPr>
          <p:cNvSpPr txBox="1"/>
          <p:nvPr/>
        </p:nvSpPr>
        <p:spPr>
          <a:xfrm>
            <a:off x="5698518" y="4574738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regist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E489B73-0F1E-D9A1-0B33-0964F3FB1EF1}"/>
              </a:ext>
            </a:extLst>
          </p:cNvPr>
          <p:cNvSpPr txBox="1"/>
          <p:nvPr/>
        </p:nvSpPr>
        <p:spPr>
          <a:xfrm>
            <a:off x="154813" y="784747"/>
            <a:ext cx="3300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How many people drive a car?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75ACB6D-D303-C0C6-7D62-22C915DE0D2A}"/>
              </a:ext>
            </a:extLst>
          </p:cNvPr>
          <p:cNvSpPr txBox="1"/>
          <p:nvPr/>
        </p:nvSpPr>
        <p:spPr>
          <a:xfrm>
            <a:off x="154813" y="1223027"/>
            <a:ext cx="5346335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count(*)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payroll P,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regist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R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P.user_id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R.user_id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035E27F-2B4B-D70A-86E9-ECDEF9475DEA}"/>
              </a:ext>
            </a:extLst>
          </p:cNvPr>
          <p:cNvSpPr txBox="1"/>
          <p:nvPr/>
        </p:nvSpPr>
        <p:spPr>
          <a:xfrm>
            <a:off x="5889571" y="886060"/>
            <a:ext cx="142539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...;</a:t>
            </a:r>
          </a:p>
        </p:txBody>
      </p:sp>
      <p:sp>
        <p:nvSpPr>
          <p:cNvPr id="14" name="Down Arrow 13">
            <a:extLst>
              <a:ext uri="{FF2B5EF4-FFF2-40B4-BE49-F238E27FC236}">
                <a16:creationId xmlns:a16="http://schemas.microsoft.com/office/drawing/2014/main" id="{67553744-3D04-6D11-AD08-45AA4A024A78}"/>
              </a:ext>
            </a:extLst>
          </p:cNvPr>
          <p:cNvSpPr/>
          <p:nvPr/>
        </p:nvSpPr>
        <p:spPr>
          <a:xfrm>
            <a:off x="6537209" y="1762395"/>
            <a:ext cx="287863" cy="686879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437325FE-44CA-534A-741B-1C9930C07B14}"/>
              </a:ext>
            </a:extLst>
          </p:cNvPr>
          <p:cNvGraphicFramePr>
            <a:graphicFrameLocks noGrp="1"/>
          </p:cNvGraphicFramePr>
          <p:nvPr/>
        </p:nvGraphicFramePr>
        <p:xfrm>
          <a:off x="4488238" y="2613749"/>
          <a:ext cx="4501657" cy="1432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0295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753857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537471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767817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  <a:gridCol w="802718">
                  <a:extLst>
                    <a:ext uri="{9D8B030D-6E8A-4147-A177-3AD203B41FA5}">
                      <a16:colId xmlns:a16="http://schemas.microsoft.com/office/drawing/2014/main" val="1303228316"/>
                    </a:ext>
                  </a:extLst>
                </a:gridCol>
                <a:gridCol w="879499">
                  <a:extLst>
                    <a:ext uri="{9D8B030D-6E8A-4147-A177-3AD203B41FA5}">
                      <a16:colId xmlns:a16="http://schemas.microsoft.com/office/drawing/2014/main" val="350745246"/>
                    </a:ext>
                  </a:extLst>
                </a:gridCol>
              </a:tblGrid>
              <a:tr h="215346">
                <a:tc>
                  <a:txBody>
                    <a:bodyPr/>
                    <a:lstStyle/>
                    <a:p>
                      <a:r>
                        <a:rPr lang="en-US" sz="1400" dirty="0" err="1"/>
                        <a:t>user_id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salary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user_id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215346">
                <a:tc>
                  <a:txBody>
                    <a:bodyPr/>
                    <a:lstStyle/>
                    <a:p>
                      <a:r>
                        <a:rPr lang="en-US" sz="1400" dirty="0"/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50000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Charger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215346">
                <a:tc>
                  <a:txBody>
                    <a:bodyPr/>
                    <a:lstStyle/>
                    <a:p>
                      <a:r>
                        <a:rPr lang="en-US" sz="1400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90000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Civic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215346">
                <a:tc>
                  <a:txBody>
                    <a:bodyPr/>
                    <a:lstStyle/>
                    <a:p>
                      <a:r>
                        <a:rPr lang="en-US" sz="1400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90000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Pinto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D16EC5FB-67BD-87EE-5D25-55D286C52F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4346057"/>
              </p:ext>
            </p:extLst>
          </p:nvPr>
        </p:nvGraphicFramePr>
        <p:xfrm>
          <a:off x="570178" y="4650372"/>
          <a:ext cx="475753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00FF00"/>
                          </a:highlight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630C65F0-10A6-9AD8-CA8A-B954F8D862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0206800"/>
              </p:ext>
            </p:extLst>
          </p:nvPr>
        </p:nvGraphicFramePr>
        <p:xfrm>
          <a:off x="5736534" y="4960088"/>
          <a:ext cx="2378766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1258474472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32434715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5458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00FF00"/>
                          </a:highlight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Charger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196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Civic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20613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Pinto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61743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361931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DECC8D-119A-371E-1D67-B3535F859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5E530-05C7-422C-B8AF-0124112BFB5C}" type="datetime4">
              <a:rPr lang="en-US" smtClean="0"/>
              <a:t>January 17,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E66E6A-A23E-4F43-FD3C-7F0FC4066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Aggregates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3DAFDF-75C9-CDC1-1B9A-7C323D85F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46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0693B71-37F3-45F0-1C75-BFAD402D6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Duplicates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1EBCA5-B1C5-3AC8-CCA8-D6FC2D4D7265}"/>
              </a:ext>
            </a:extLst>
          </p:cNvPr>
          <p:cNvSpPr txBox="1"/>
          <p:nvPr/>
        </p:nvSpPr>
        <p:spPr>
          <a:xfrm>
            <a:off x="503701" y="4246336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payroll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7CD4671-2EEA-4F67-3428-45715654D043}"/>
              </a:ext>
            </a:extLst>
          </p:cNvPr>
          <p:cNvSpPr txBox="1"/>
          <p:nvPr/>
        </p:nvSpPr>
        <p:spPr>
          <a:xfrm>
            <a:off x="5698518" y="4574738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regist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E489B73-0F1E-D9A1-0B33-0964F3FB1EF1}"/>
              </a:ext>
            </a:extLst>
          </p:cNvPr>
          <p:cNvSpPr txBox="1"/>
          <p:nvPr/>
        </p:nvSpPr>
        <p:spPr>
          <a:xfrm>
            <a:off x="154813" y="784747"/>
            <a:ext cx="3300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How many people drive a car?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75ACB6D-D303-C0C6-7D62-22C915DE0D2A}"/>
              </a:ext>
            </a:extLst>
          </p:cNvPr>
          <p:cNvSpPr txBox="1"/>
          <p:nvPr/>
        </p:nvSpPr>
        <p:spPr>
          <a:xfrm>
            <a:off x="154813" y="1223027"/>
            <a:ext cx="5346335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count(*)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payroll P,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regist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R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P.user_id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R.user_id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035E27F-2B4B-D70A-86E9-ECDEF9475DEA}"/>
              </a:ext>
            </a:extLst>
          </p:cNvPr>
          <p:cNvSpPr txBox="1"/>
          <p:nvPr/>
        </p:nvSpPr>
        <p:spPr>
          <a:xfrm>
            <a:off x="5889571" y="886060"/>
            <a:ext cx="142539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...;</a:t>
            </a:r>
          </a:p>
        </p:txBody>
      </p:sp>
      <p:sp>
        <p:nvSpPr>
          <p:cNvPr id="14" name="Down Arrow 13">
            <a:extLst>
              <a:ext uri="{FF2B5EF4-FFF2-40B4-BE49-F238E27FC236}">
                <a16:creationId xmlns:a16="http://schemas.microsoft.com/office/drawing/2014/main" id="{67553744-3D04-6D11-AD08-45AA4A024A78}"/>
              </a:ext>
            </a:extLst>
          </p:cNvPr>
          <p:cNvSpPr/>
          <p:nvPr/>
        </p:nvSpPr>
        <p:spPr>
          <a:xfrm>
            <a:off x="6537209" y="1762395"/>
            <a:ext cx="287863" cy="686879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437325FE-44CA-534A-741B-1C9930C07B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8217736"/>
              </p:ext>
            </p:extLst>
          </p:nvPr>
        </p:nvGraphicFramePr>
        <p:xfrm>
          <a:off x="4488238" y="2613749"/>
          <a:ext cx="4501657" cy="1432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0295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753857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537471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767817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  <a:gridCol w="802718">
                  <a:extLst>
                    <a:ext uri="{9D8B030D-6E8A-4147-A177-3AD203B41FA5}">
                      <a16:colId xmlns:a16="http://schemas.microsoft.com/office/drawing/2014/main" val="1303228316"/>
                    </a:ext>
                  </a:extLst>
                </a:gridCol>
                <a:gridCol w="879499">
                  <a:extLst>
                    <a:ext uri="{9D8B030D-6E8A-4147-A177-3AD203B41FA5}">
                      <a16:colId xmlns:a16="http://schemas.microsoft.com/office/drawing/2014/main" val="350745246"/>
                    </a:ext>
                  </a:extLst>
                </a:gridCol>
              </a:tblGrid>
              <a:tr h="215346">
                <a:tc>
                  <a:txBody>
                    <a:bodyPr/>
                    <a:lstStyle/>
                    <a:p>
                      <a:r>
                        <a:rPr lang="en-US" sz="1400" dirty="0" err="1"/>
                        <a:t>user_id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salary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user_id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215346">
                <a:tc>
                  <a:txBody>
                    <a:bodyPr/>
                    <a:lstStyle/>
                    <a:p>
                      <a:r>
                        <a:rPr lang="en-US" sz="1400" dirty="0"/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50000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Charger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215346">
                <a:tc>
                  <a:txBody>
                    <a:bodyPr/>
                    <a:lstStyle/>
                    <a:p>
                      <a:r>
                        <a:rPr lang="en-US" sz="1400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90000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Civic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215346">
                <a:tc>
                  <a:txBody>
                    <a:bodyPr/>
                    <a:lstStyle/>
                    <a:p>
                      <a:r>
                        <a:rPr lang="en-US" sz="1400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90000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Pinto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EA558D3D-A936-B605-5182-5743FBD5C1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0675067"/>
              </p:ext>
            </p:extLst>
          </p:nvPr>
        </p:nvGraphicFramePr>
        <p:xfrm>
          <a:off x="1805265" y="2965346"/>
          <a:ext cx="955844" cy="60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5844">
                  <a:extLst>
                    <a:ext uri="{9D8B030D-6E8A-4147-A177-3AD203B41FA5}">
                      <a16:colId xmlns:a16="http://schemas.microsoft.com/office/drawing/2014/main" val="2675636808"/>
                    </a:ext>
                  </a:extLst>
                </a:gridCol>
              </a:tblGrid>
              <a:tr h="215346">
                <a:tc>
                  <a:txBody>
                    <a:bodyPr/>
                    <a:lstStyle/>
                    <a:p>
                      <a:r>
                        <a:rPr lang="en-US" sz="1400" dirty="0"/>
                        <a:t>count(*)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6252108"/>
                  </a:ext>
                </a:extLst>
              </a:tr>
              <a:tr h="215346">
                <a:tc>
                  <a:txBody>
                    <a:bodyPr/>
                    <a:lstStyle/>
                    <a:p>
                      <a:r>
                        <a:rPr lang="en-US" sz="14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5895946"/>
                  </a:ext>
                </a:extLst>
              </a:tr>
            </a:tbl>
          </a:graphicData>
        </a:graphic>
      </p:graphicFrame>
      <p:sp>
        <p:nvSpPr>
          <p:cNvPr id="18" name="Left Arrow 17">
            <a:extLst>
              <a:ext uri="{FF2B5EF4-FFF2-40B4-BE49-F238E27FC236}">
                <a16:creationId xmlns:a16="http://schemas.microsoft.com/office/drawing/2014/main" id="{51C5ECC2-29CE-785D-2EDD-C0A81F59BD58}"/>
              </a:ext>
            </a:extLst>
          </p:cNvPr>
          <p:cNvSpPr/>
          <p:nvPr/>
        </p:nvSpPr>
        <p:spPr>
          <a:xfrm>
            <a:off x="3266711" y="3182950"/>
            <a:ext cx="847166" cy="307370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Callout 18">
            <a:extLst>
              <a:ext uri="{FF2B5EF4-FFF2-40B4-BE49-F238E27FC236}">
                <a16:creationId xmlns:a16="http://schemas.microsoft.com/office/drawing/2014/main" id="{BEA0E3AD-26DF-A676-2941-96166E84359E}"/>
              </a:ext>
            </a:extLst>
          </p:cNvPr>
          <p:cNvSpPr/>
          <p:nvPr/>
        </p:nvSpPr>
        <p:spPr>
          <a:xfrm>
            <a:off x="181332" y="3110625"/>
            <a:ext cx="1299730" cy="519351"/>
          </a:xfrm>
          <a:prstGeom prst="wedgeEllipseCallout">
            <a:avLst>
              <a:gd name="adj1" fmla="val 66705"/>
              <a:gd name="adj2" fmla="val 19492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Wrong!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101AAAC8-58E5-60BE-9C94-067C6989F0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4346057"/>
              </p:ext>
            </p:extLst>
          </p:nvPr>
        </p:nvGraphicFramePr>
        <p:xfrm>
          <a:off x="570178" y="4650372"/>
          <a:ext cx="475753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00FF00"/>
                          </a:highlight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0171EDFC-07A0-77D8-BA13-2F85C9CE18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0206800"/>
              </p:ext>
            </p:extLst>
          </p:nvPr>
        </p:nvGraphicFramePr>
        <p:xfrm>
          <a:off x="5736534" y="4960088"/>
          <a:ext cx="2378766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1258474472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32434715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5458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00FF00"/>
                          </a:highlight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Charger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196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Civic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20613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Pinto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61743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010993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DECC8D-119A-371E-1D67-B3535F859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5E530-05C7-422C-B8AF-0124112BFB5C}" type="datetime4">
              <a:rPr lang="en-US" smtClean="0"/>
              <a:t>January 17,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E66E6A-A23E-4F43-FD3C-7F0FC4066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Aggregates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3DAFDF-75C9-CDC1-1B9A-7C323D85F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47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0693B71-37F3-45F0-1C75-BFAD402D6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Duplicates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1EBCA5-B1C5-3AC8-CCA8-D6FC2D4D7265}"/>
              </a:ext>
            </a:extLst>
          </p:cNvPr>
          <p:cNvSpPr txBox="1"/>
          <p:nvPr/>
        </p:nvSpPr>
        <p:spPr>
          <a:xfrm>
            <a:off x="503701" y="4246336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payroll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7CD4671-2EEA-4F67-3428-45715654D043}"/>
              </a:ext>
            </a:extLst>
          </p:cNvPr>
          <p:cNvSpPr txBox="1"/>
          <p:nvPr/>
        </p:nvSpPr>
        <p:spPr>
          <a:xfrm>
            <a:off x="5698518" y="4574738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regist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E489B73-0F1E-D9A1-0B33-0964F3FB1EF1}"/>
              </a:ext>
            </a:extLst>
          </p:cNvPr>
          <p:cNvSpPr txBox="1"/>
          <p:nvPr/>
        </p:nvSpPr>
        <p:spPr>
          <a:xfrm>
            <a:off x="154813" y="784747"/>
            <a:ext cx="3300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How many people drive a car?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75ACB6D-D303-C0C6-7D62-22C915DE0D2A}"/>
              </a:ext>
            </a:extLst>
          </p:cNvPr>
          <p:cNvSpPr txBox="1"/>
          <p:nvPr/>
        </p:nvSpPr>
        <p:spPr>
          <a:xfrm>
            <a:off x="154813" y="1223027"/>
            <a:ext cx="5715026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count(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DISTINCT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user_id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payroll P,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regist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R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P.user_id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R.user_id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069EEFE6-CDEA-3147-5EF2-1264F21C52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4346057"/>
              </p:ext>
            </p:extLst>
          </p:nvPr>
        </p:nvGraphicFramePr>
        <p:xfrm>
          <a:off x="570178" y="4650372"/>
          <a:ext cx="475753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00FF00"/>
                          </a:highlight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CEB69040-390A-F276-D2B9-10F26D77AC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0206800"/>
              </p:ext>
            </p:extLst>
          </p:nvPr>
        </p:nvGraphicFramePr>
        <p:xfrm>
          <a:off x="5736534" y="4960088"/>
          <a:ext cx="2378766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1258474472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32434715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5458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00FF00"/>
                          </a:highlight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Charger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196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Civic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20613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Pinto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61743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9080766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DECC8D-119A-371E-1D67-B3535F859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5E530-05C7-422C-B8AF-0124112BFB5C}" type="datetime4">
              <a:rPr lang="en-US" smtClean="0"/>
              <a:t>January 17,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E66E6A-A23E-4F43-FD3C-7F0FC4066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Aggregates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3DAFDF-75C9-CDC1-1B9A-7C323D85F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48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0693B71-37F3-45F0-1C75-BFAD402D6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Duplicates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1EBCA5-B1C5-3AC8-CCA8-D6FC2D4D7265}"/>
              </a:ext>
            </a:extLst>
          </p:cNvPr>
          <p:cNvSpPr txBox="1"/>
          <p:nvPr/>
        </p:nvSpPr>
        <p:spPr>
          <a:xfrm>
            <a:off x="503701" y="4246336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payroll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7CD4671-2EEA-4F67-3428-45715654D043}"/>
              </a:ext>
            </a:extLst>
          </p:cNvPr>
          <p:cNvSpPr txBox="1"/>
          <p:nvPr/>
        </p:nvSpPr>
        <p:spPr>
          <a:xfrm>
            <a:off x="5698518" y="4574738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regist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E489B73-0F1E-D9A1-0B33-0964F3FB1EF1}"/>
              </a:ext>
            </a:extLst>
          </p:cNvPr>
          <p:cNvSpPr txBox="1"/>
          <p:nvPr/>
        </p:nvSpPr>
        <p:spPr>
          <a:xfrm>
            <a:off x="154813" y="784747"/>
            <a:ext cx="3300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How many people drive a car?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75ACB6D-D303-C0C6-7D62-22C915DE0D2A}"/>
              </a:ext>
            </a:extLst>
          </p:cNvPr>
          <p:cNvSpPr txBox="1"/>
          <p:nvPr/>
        </p:nvSpPr>
        <p:spPr>
          <a:xfrm>
            <a:off x="154813" y="1223027"/>
            <a:ext cx="5715026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count(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DISTINCT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user_id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payroll P,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regist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R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P.user_id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R.user_id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035E27F-2B4B-D70A-86E9-ECDEF9475DEA}"/>
              </a:ext>
            </a:extLst>
          </p:cNvPr>
          <p:cNvSpPr txBox="1"/>
          <p:nvPr/>
        </p:nvSpPr>
        <p:spPr>
          <a:xfrm>
            <a:off x="5889571" y="886060"/>
            <a:ext cx="3355406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DISTINCT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user_id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...;</a:t>
            </a: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437325FE-44CA-534A-741B-1C9930C07B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2005381"/>
              </p:ext>
            </p:extLst>
          </p:nvPr>
        </p:nvGraphicFramePr>
        <p:xfrm>
          <a:off x="6382893" y="2828824"/>
          <a:ext cx="760295" cy="112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0295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</a:tblGrid>
              <a:tr h="215346">
                <a:tc>
                  <a:txBody>
                    <a:bodyPr/>
                    <a:lstStyle/>
                    <a:p>
                      <a:r>
                        <a:rPr lang="en-US" sz="1400" dirty="0" err="1"/>
                        <a:t>user_id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215346">
                <a:tc>
                  <a:txBody>
                    <a:bodyPr/>
                    <a:lstStyle/>
                    <a:p>
                      <a:r>
                        <a:rPr lang="en-US" sz="1400" dirty="0">
                          <a:highlight>
                            <a:srgbClr val="00FF00"/>
                          </a:highlight>
                        </a:rPr>
                        <a:t>123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215346">
                <a:tc>
                  <a:txBody>
                    <a:bodyPr/>
                    <a:lstStyle/>
                    <a:p>
                      <a:r>
                        <a:rPr lang="en-US" sz="1400" dirty="0">
                          <a:highlight>
                            <a:srgbClr val="FFFF00"/>
                          </a:highlight>
                        </a:rPr>
                        <a:t>567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</a:tbl>
          </a:graphicData>
        </a:graphic>
      </p:graphicFrame>
      <p:sp>
        <p:nvSpPr>
          <p:cNvPr id="13" name="Down Arrow 12">
            <a:extLst>
              <a:ext uri="{FF2B5EF4-FFF2-40B4-BE49-F238E27FC236}">
                <a16:creationId xmlns:a16="http://schemas.microsoft.com/office/drawing/2014/main" id="{308D2687-48B4-BCBC-E54C-BCFA4FA0C9F8}"/>
              </a:ext>
            </a:extLst>
          </p:cNvPr>
          <p:cNvSpPr/>
          <p:nvPr/>
        </p:nvSpPr>
        <p:spPr>
          <a:xfrm>
            <a:off x="6537209" y="1762395"/>
            <a:ext cx="287863" cy="686879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D6EDC660-CA30-7B9A-8415-38CFC0F4E6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4346057"/>
              </p:ext>
            </p:extLst>
          </p:nvPr>
        </p:nvGraphicFramePr>
        <p:xfrm>
          <a:off x="570178" y="4650372"/>
          <a:ext cx="475753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00FF00"/>
                          </a:highlight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5785C4FF-C344-D263-4E47-73CCE2E129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0206800"/>
              </p:ext>
            </p:extLst>
          </p:nvPr>
        </p:nvGraphicFramePr>
        <p:xfrm>
          <a:off x="5736534" y="4960088"/>
          <a:ext cx="2378766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1258474472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32434715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5458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00FF00"/>
                          </a:highlight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Charger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196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Civic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20613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Pinto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61743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093497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DECC8D-119A-371E-1D67-B3535F859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5E530-05C7-422C-B8AF-0124112BFB5C}" type="datetime4">
              <a:rPr lang="en-US" smtClean="0"/>
              <a:t>January 17,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E66E6A-A23E-4F43-FD3C-7F0FC4066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Aggregates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3DAFDF-75C9-CDC1-1B9A-7C323D85F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49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0693B71-37F3-45F0-1C75-BFAD402D6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Duplicates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1EBCA5-B1C5-3AC8-CCA8-D6FC2D4D7265}"/>
              </a:ext>
            </a:extLst>
          </p:cNvPr>
          <p:cNvSpPr txBox="1"/>
          <p:nvPr/>
        </p:nvSpPr>
        <p:spPr>
          <a:xfrm>
            <a:off x="503701" y="4246336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payroll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7CD4671-2EEA-4F67-3428-45715654D043}"/>
              </a:ext>
            </a:extLst>
          </p:cNvPr>
          <p:cNvSpPr txBox="1"/>
          <p:nvPr/>
        </p:nvSpPr>
        <p:spPr>
          <a:xfrm>
            <a:off x="5698518" y="4574738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regist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E489B73-0F1E-D9A1-0B33-0964F3FB1EF1}"/>
              </a:ext>
            </a:extLst>
          </p:cNvPr>
          <p:cNvSpPr txBox="1"/>
          <p:nvPr/>
        </p:nvSpPr>
        <p:spPr>
          <a:xfrm>
            <a:off x="154813" y="784747"/>
            <a:ext cx="3300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How many people drive a car?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75ACB6D-D303-C0C6-7D62-22C915DE0D2A}"/>
              </a:ext>
            </a:extLst>
          </p:cNvPr>
          <p:cNvSpPr txBox="1"/>
          <p:nvPr/>
        </p:nvSpPr>
        <p:spPr>
          <a:xfrm>
            <a:off x="154813" y="1223027"/>
            <a:ext cx="5715026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count(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DISTINCT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user_id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payroll P,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regist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R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P.user_id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R.user_id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035E27F-2B4B-D70A-86E9-ECDEF9475DEA}"/>
              </a:ext>
            </a:extLst>
          </p:cNvPr>
          <p:cNvSpPr txBox="1"/>
          <p:nvPr/>
        </p:nvSpPr>
        <p:spPr>
          <a:xfrm>
            <a:off x="5889571" y="886060"/>
            <a:ext cx="3355406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DISTINCT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user_id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...;</a:t>
            </a:r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EA558D3D-A936-B605-5182-5743FBD5C14B}"/>
              </a:ext>
            </a:extLst>
          </p:cNvPr>
          <p:cNvGraphicFramePr>
            <a:graphicFrameLocks noGrp="1"/>
          </p:cNvGraphicFramePr>
          <p:nvPr/>
        </p:nvGraphicFramePr>
        <p:xfrm>
          <a:off x="1805265" y="2965346"/>
          <a:ext cx="955844" cy="60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5844">
                  <a:extLst>
                    <a:ext uri="{9D8B030D-6E8A-4147-A177-3AD203B41FA5}">
                      <a16:colId xmlns:a16="http://schemas.microsoft.com/office/drawing/2014/main" val="2675636808"/>
                    </a:ext>
                  </a:extLst>
                </a:gridCol>
              </a:tblGrid>
              <a:tr h="215346">
                <a:tc>
                  <a:txBody>
                    <a:bodyPr/>
                    <a:lstStyle/>
                    <a:p>
                      <a:r>
                        <a:rPr lang="en-US" sz="1400" dirty="0"/>
                        <a:t>count(*)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6252108"/>
                  </a:ext>
                </a:extLst>
              </a:tr>
              <a:tr h="215346">
                <a:tc>
                  <a:txBody>
                    <a:bodyPr/>
                    <a:lstStyle/>
                    <a:p>
                      <a:r>
                        <a:rPr lang="en-US" sz="14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5895946"/>
                  </a:ext>
                </a:extLst>
              </a:tr>
            </a:tbl>
          </a:graphicData>
        </a:graphic>
      </p:graphicFrame>
      <p:sp>
        <p:nvSpPr>
          <p:cNvPr id="18" name="Left Arrow 17">
            <a:extLst>
              <a:ext uri="{FF2B5EF4-FFF2-40B4-BE49-F238E27FC236}">
                <a16:creationId xmlns:a16="http://schemas.microsoft.com/office/drawing/2014/main" id="{51C5ECC2-29CE-785D-2EDD-C0A81F59BD58}"/>
              </a:ext>
            </a:extLst>
          </p:cNvPr>
          <p:cNvSpPr/>
          <p:nvPr/>
        </p:nvSpPr>
        <p:spPr>
          <a:xfrm>
            <a:off x="4679263" y="3179336"/>
            <a:ext cx="847166" cy="307370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Callout 18">
            <a:extLst>
              <a:ext uri="{FF2B5EF4-FFF2-40B4-BE49-F238E27FC236}">
                <a16:creationId xmlns:a16="http://schemas.microsoft.com/office/drawing/2014/main" id="{BEA0E3AD-26DF-A676-2941-96166E84359E}"/>
              </a:ext>
            </a:extLst>
          </p:cNvPr>
          <p:cNvSpPr/>
          <p:nvPr/>
        </p:nvSpPr>
        <p:spPr>
          <a:xfrm>
            <a:off x="277583" y="3110625"/>
            <a:ext cx="1107228" cy="519351"/>
          </a:xfrm>
          <a:prstGeom prst="wedgeEllipseCallout">
            <a:avLst>
              <a:gd name="adj1" fmla="val 66705"/>
              <a:gd name="adj2" fmla="val 19492"/>
            </a:avLst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Right!</a:t>
            </a:r>
          </a:p>
        </p:txBody>
      </p:sp>
      <p:sp>
        <p:nvSpPr>
          <p:cNvPr id="13" name="Down Arrow 12">
            <a:extLst>
              <a:ext uri="{FF2B5EF4-FFF2-40B4-BE49-F238E27FC236}">
                <a16:creationId xmlns:a16="http://schemas.microsoft.com/office/drawing/2014/main" id="{308D2687-48B4-BCBC-E54C-BCFA4FA0C9F8}"/>
              </a:ext>
            </a:extLst>
          </p:cNvPr>
          <p:cNvSpPr/>
          <p:nvPr/>
        </p:nvSpPr>
        <p:spPr>
          <a:xfrm>
            <a:off x="6537209" y="1762395"/>
            <a:ext cx="287863" cy="686879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8031E7F4-193D-F4BA-CA58-F73E069EDC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2695579"/>
              </p:ext>
            </p:extLst>
          </p:nvPr>
        </p:nvGraphicFramePr>
        <p:xfrm>
          <a:off x="6382893" y="2828824"/>
          <a:ext cx="760295" cy="112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0295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</a:tblGrid>
              <a:tr h="215346">
                <a:tc>
                  <a:txBody>
                    <a:bodyPr/>
                    <a:lstStyle/>
                    <a:p>
                      <a:r>
                        <a:rPr lang="en-US" sz="1400" dirty="0" err="1"/>
                        <a:t>user_id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215346">
                <a:tc>
                  <a:txBody>
                    <a:bodyPr/>
                    <a:lstStyle/>
                    <a:p>
                      <a:r>
                        <a:rPr lang="en-US" sz="1400" dirty="0">
                          <a:highlight>
                            <a:srgbClr val="00FF00"/>
                          </a:highlight>
                        </a:rPr>
                        <a:t>123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215346">
                <a:tc>
                  <a:txBody>
                    <a:bodyPr/>
                    <a:lstStyle/>
                    <a:p>
                      <a:r>
                        <a:rPr lang="en-US" sz="1400" dirty="0">
                          <a:highlight>
                            <a:srgbClr val="FFFF00"/>
                          </a:highlight>
                        </a:rPr>
                        <a:t>567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6E605A6C-E047-E255-AA70-B0432ED0A6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6116397"/>
              </p:ext>
            </p:extLst>
          </p:nvPr>
        </p:nvGraphicFramePr>
        <p:xfrm>
          <a:off x="570178" y="4650372"/>
          <a:ext cx="475753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00FF00"/>
                          </a:highlight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</a:tbl>
          </a:graphicData>
        </a:graphic>
      </p:graphicFrame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C246C5DE-934A-8425-A2A0-D331022451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9723709"/>
              </p:ext>
            </p:extLst>
          </p:nvPr>
        </p:nvGraphicFramePr>
        <p:xfrm>
          <a:off x="5736534" y="4960088"/>
          <a:ext cx="2378766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1258474472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32434715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5458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00FF00"/>
                          </a:highlight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Charger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196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Civic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20613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Pinto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61743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44375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C328C0-38A9-7894-8EDF-15B58F7C4A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346E45-B482-C239-D4A7-5E1FDA250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Aggregates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E3F42F-F28A-12CF-48EE-E9F58B73F0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Aggregate: many values to one value</a:t>
            </a:r>
          </a:p>
          <a:p>
            <a:endParaRPr lang="en-US" sz="3600" dirty="0"/>
          </a:p>
          <a:p>
            <a:endParaRPr lang="en-US" sz="3600" dirty="0"/>
          </a:p>
          <a:p>
            <a:r>
              <a:rPr lang="en-US" sz="3600" dirty="0"/>
              <a:t>Aggregates in SQL:</a:t>
            </a:r>
          </a:p>
          <a:p>
            <a:pPr lvl="1"/>
            <a:r>
              <a:rPr lang="en-US" sz="3200" dirty="0"/>
              <a:t>sum(1, 4, 3, 4) = 1+4+3+4 = 12</a:t>
            </a:r>
          </a:p>
          <a:p>
            <a:pPr lvl="1"/>
            <a:r>
              <a:rPr lang="en-US" sz="3200" dirty="0"/>
              <a:t>max(1, 4, 3, 4) = 4</a:t>
            </a:r>
          </a:p>
          <a:p>
            <a:pPr lvl="1"/>
            <a:r>
              <a:rPr lang="en-US" sz="3200" dirty="0"/>
              <a:t>min(1, 4, 3, 4) = 1</a:t>
            </a:r>
          </a:p>
          <a:p>
            <a:pPr lvl="1"/>
            <a:r>
              <a:rPr lang="en-US" sz="3200" dirty="0"/>
              <a:t>count(1, 4, 3, 4) = 4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A75D10-F7D4-3156-A6A5-2FD226D18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4A3C5-36BB-4492-8D41-F881C0A0E2E9}" type="datetime4">
              <a:rPr lang="en-US" smtClean="0"/>
              <a:t>January 17,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E9910D-70EC-7F11-7684-07AA7C2D3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Aggregates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14233A-ACF8-77E8-62D2-ACA95368B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28689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DECC8D-119A-371E-1D67-B3535F859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5E530-05C7-422C-B8AF-0124112BFB5C}" type="datetime4">
              <a:rPr lang="en-US" smtClean="0"/>
              <a:t>January 17,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E66E6A-A23E-4F43-FD3C-7F0FC4066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Aggregates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3DAFDF-75C9-CDC1-1B9A-7C323D85F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50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0693B71-37F3-45F0-1C75-BFAD402D6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Duplicates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1EBCA5-B1C5-3AC8-CCA8-D6FC2D4D7265}"/>
              </a:ext>
            </a:extLst>
          </p:cNvPr>
          <p:cNvSpPr txBox="1"/>
          <p:nvPr/>
        </p:nvSpPr>
        <p:spPr>
          <a:xfrm>
            <a:off x="503701" y="4246336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payroll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7CD4671-2EEA-4F67-3428-45715654D043}"/>
              </a:ext>
            </a:extLst>
          </p:cNvPr>
          <p:cNvSpPr txBox="1"/>
          <p:nvPr/>
        </p:nvSpPr>
        <p:spPr>
          <a:xfrm>
            <a:off x="5698518" y="4574738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regist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E489B73-0F1E-D9A1-0B33-0964F3FB1EF1}"/>
              </a:ext>
            </a:extLst>
          </p:cNvPr>
          <p:cNvSpPr txBox="1"/>
          <p:nvPr/>
        </p:nvSpPr>
        <p:spPr>
          <a:xfrm>
            <a:off x="154813" y="784747"/>
            <a:ext cx="4442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What is the average salary of car drivers?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75ACB6D-D303-C0C6-7D62-22C915DE0D2A}"/>
              </a:ext>
            </a:extLst>
          </p:cNvPr>
          <p:cNvSpPr txBox="1"/>
          <p:nvPr/>
        </p:nvSpPr>
        <p:spPr>
          <a:xfrm>
            <a:off x="154813" y="1223027"/>
            <a:ext cx="5346335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avg(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P.salary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payroll P,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regist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R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P.user_id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R.user_id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7760F47C-7A16-7461-CCE8-6A239A0628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6116397"/>
              </p:ext>
            </p:extLst>
          </p:nvPr>
        </p:nvGraphicFramePr>
        <p:xfrm>
          <a:off x="570178" y="4650372"/>
          <a:ext cx="475753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00FF00"/>
                          </a:highlight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1D9992CD-A5BD-D366-625B-DC6034A33C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9723709"/>
              </p:ext>
            </p:extLst>
          </p:nvPr>
        </p:nvGraphicFramePr>
        <p:xfrm>
          <a:off x="5736534" y="4960088"/>
          <a:ext cx="2378766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1258474472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32434715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5458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00FF00"/>
                          </a:highlight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Charger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196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Civic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20613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Pinto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61743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9313839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DECC8D-119A-371E-1D67-B3535F859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5E530-05C7-422C-B8AF-0124112BFB5C}" type="datetime4">
              <a:rPr lang="en-US" smtClean="0"/>
              <a:t>January 17,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E66E6A-A23E-4F43-FD3C-7F0FC4066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Aggregates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3DAFDF-75C9-CDC1-1B9A-7C323D85F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51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0693B71-37F3-45F0-1C75-BFAD402D6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Duplicates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1EBCA5-B1C5-3AC8-CCA8-D6FC2D4D7265}"/>
              </a:ext>
            </a:extLst>
          </p:cNvPr>
          <p:cNvSpPr txBox="1"/>
          <p:nvPr/>
        </p:nvSpPr>
        <p:spPr>
          <a:xfrm>
            <a:off x="503701" y="4246336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payroll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7CD4671-2EEA-4F67-3428-45715654D043}"/>
              </a:ext>
            </a:extLst>
          </p:cNvPr>
          <p:cNvSpPr txBox="1"/>
          <p:nvPr/>
        </p:nvSpPr>
        <p:spPr>
          <a:xfrm>
            <a:off x="5698518" y="4574738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regist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E489B73-0F1E-D9A1-0B33-0964F3FB1EF1}"/>
              </a:ext>
            </a:extLst>
          </p:cNvPr>
          <p:cNvSpPr txBox="1"/>
          <p:nvPr/>
        </p:nvSpPr>
        <p:spPr>
          <a:xfrm>
            <a:off x="154813" y="784747"/>
            <a:ext cx="4442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What is the average salary of car drivers?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75ACB6D-D303-C0C6-7D62-22C915DE0D2A}"/>
              </a:ext>
            </a:extLst>
          </p:cNvPr>
          <p:cNvSpPr txBox="1"/>
          <p:nvPr/>
        </p:nvSpPr>
        <p:spPr>
          <a:xfrm>
            <a:off x="154813" y="1223027"/>
            <a:ext cx="5346335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avg(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P.salary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payroll P,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regist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R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P.user_id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R.user_id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035E27F-2B4B-D70A-86E9-ECDEF9475DEA}"/>
              </a:ext>
            </a:extLst>
          </p:cNvPr>
          <p:cNvSpPr txBox="1"/>
          <p:nvPr/>
        </p:nvSpPr>
        <p:spPr>
          <a:xfrm>
            <a:off x="5889571" y="886060"/>
            <a:ext cx="225254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P.salary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...;</a:t>
            </a: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437325FE-44CA-534A-741B-1C9930C07B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8636531"/>
              </p:ext>
            </p:extLst>
          </p:nvPr>
        </p:nvGraphicFramePr>
        <p:xfrm>
          <a:off x="5978044" y="2630138"/>
          <a:ext cx="1522880" cy="121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1440">
                  <a:extLst>
                    <a:ext uri="{9D8B030D-6E8A-4147-A177-3AD203B41FA5}">
                      <a16:colId xmlns:a16="http://schemas.microsoft.com/office/drawing/2014/main" val="2461369908"/>
                    </a:ext>
                  </a:extLst>
                </a:gridCol>
                <a:gridCol w="761440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</a:tblGrid>
              <a:tr h="215346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name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215346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Jack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215346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Magda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215346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Magda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1706500"/>
                  </a:ext>
                </a:extLst>
              </a:tr>
            </a:tbl>
          </a:graphicData>
        </a:graphic>
      </p:graphicFrame>
      <p:sp>
        <p:nvSpPr>
          <p:cNvPr id="13" name="Down Arrow 12">
            <a:extLst>
              <a:ext uri="{FF2B5EF4-FFF2-40B4-BE49-F238E27FC236}">
                <a16:creationId xmlns:a16="http://schemas.microsoft.com/office/drawing/2014/main" id="{308D2687-48B4-BCBC-E54C-BCFA4FA0C9F8}"/>
              </a:ext>
            </a:extLst>
          </p:cNvPr>
          <p:cNvSpPr/>
          <p:nvPr/>
        </p:nvSpPr>
        <p:spPr>
          <a:xfrm>
            <a:off x="6537209" y="1762395"/>
            <a:ext cx="287863" cy="686879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1A779DAB-36FE-D054-4B92-6DEF1A0601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7826955"/>
              </p:ext>
            </p:extLst>
          </p:nvPr>
        </p:nvGraphicFramePr>
        <p:xfrm>
          <a:off x="570178" y="4650372"/>
          <a:ext cx="475753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00FF00"/>
                          </a:highlight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75769063-FFBE-7ED7-2289-C2F6018670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9905262"/>
              </p:ext>
            </p:extLst>
          </p:nvPr>
        </p:nvGraphicFramePr>
        <p:xfrm>
          <a:off x="5736534" y="4960088"/>
          <a:ext cx="2378766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1258474472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32434715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5458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00FF00"/>
                          </a:highlight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Charger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196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Civic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20613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Pinto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61743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531628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DECC8D-119A-371E-1D67-B3535F859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5E530-05C7-422C-B8AF-0124112BFB5C}" type="datetime4">
              <a:rPr lang="en-US" smtClean="0"/>
              <a:t>January 17,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E66E6A-A23E-4F43-FD3C-7F0FC4066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Aggregates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3DAFDF-75C9-CDC1-1B9A-7C323D85F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52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0693B71-37F3-45F0-1C75-BFAD402D6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Duplicates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1EBCA5-B1C5-3AC8-CCA8-D6FC2D4D7265}"/>
              </a:ext>
            </a:extLst>
          </p:cNvPr>
          <p:cNvSpPr txBox="1"/>
          <p:nvPr/>
        </p:nvSpPr>
        <p:spPr>
          <a:xfrm>
            <a:off x="503701" y="4246336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payroll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7CD4671-2EEA-4F67-3428-45715654D043}"/>
              </a:ext>
            </a:extLst>
          </p:cNvPr>
          <p:cNvSpPr txBox="1"/>
          <p:nvPr/>
        </p:nvSpPr>
        <p:spPr>
          <a:xfrm>
            <a:off x="5698518" y="4574738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regist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E489B73-0F1E-D9A1-0B33-0964F3FB1EF1}"/>
              </a:ext>
            </a:extLst>
          </p:cNvPr>
          <p:cNvSpPr txBox="1"/>
          <p:nvPr/>
        </p:nvSpPr>
        <p:spPr>
          <a:xfrm>
            <a:off x="154813" y="784747"/>
            <a:ext cx="4442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What is the average salary of car drivers?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75ACB6D-D303-C0C6-7D62-22C915DE0D2A}"/>
              </a:ext>
            </a:extLst>
          </p:cNvPr>
          <p:cNvSpPr txBox="1"/>
          <p:nvPr/>
        </p:nvSpPr>
        <p:spPr>
          <a:xfrm>
            <a:off x="154813" y="1223027"/>
            <a:ext cx="5346335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avg(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P.salary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payroll P,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regist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R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P.user_id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R.user_id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035E27F-2B4B-D70A-86E9-ECDEF9475DEA}"/>
              </a:ext>
            </a:extLst>
          </p:cNvPr>
          <p:cNvSpPr txBox="1"/>
          <p:nvPr/>
        </p:nvSpPr>
        <p:spPr>
          <a:xfrm>
            <a:off x="5889571" y="886060"/>
            <a:ext cx="225254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P.salary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...;</a:t>
            </a: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437325FE-44CA-534A-741B-1C9930C07B14}"/>
              </a:ext>
            </a:extLst>
          </p:cNvPr>
          <p:cNvGraphicFramePr>
            <a:graphicFrameLocks noGrp="1"/>
          </p:cNvGraphicFramePr>
          <p:nvPr/>
        </p:nvGraphicFramePr>
        <p:xfrm>
          <a:off x="5978044" y="2630138"/>
          <a:ext cx="1522880" cy="121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1440">
                  <a:extLst>
                    <a:ext uri="{9D8B030D-6E8A-4147-A177-3AD203B41FA5}">
                      <a16:colId xmlns:a16="http://schemas.microsoft.com/office/drawing/2014/main" val="2461369908"/>
                    </a:ext>
                  </a:extLst>
                </a:gridCol>
                <a:gridCol w="761440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</a:tblGrid>
              <a:tr h="215346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name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215346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Jack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215346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Magda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215346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Magda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1706500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EA558D3D-A936-B605-5182-5743FBD5C14B}"/>
              </a:ext>
            </a:extLst>
          </p:cNvPr>
          <p:cNvGraphicFramePr>
            <a:graphicFrameLocks noGrp="1"/>
          </p:cNvGraphicFramePr>
          <p:nvPr/>
        </p:nvGraphicFramePr>
        <p:xfrm>
          <a:off x="1805265" y="2965346"/>
          <a:ext cx="955844" cy="60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5844">
                  <a:extLst>
                    <a:ext uri="{9D8B030D-6E8A-4147-A177-3AD203B41FA5}">
                      <a16:colId xmlns:a16="http://schemas.microsoft.com/office/drawing/2014/main" val="2675636808"/>
                    </a:ext>
                  </a:extLst>
                </a:gridCol>
              </a:tblGrid>
              <a:tr h="215346">
                <a:tc>
                  <a:txBody>
                    <a:bodyPr/>
                    <a:lstStyle/>
                    <a:p>
                      <a:r>
                        <a:rPr lang="en-US" sz="1400" dirty="0"/>
                        <a:t>avg(…)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6252108"/>
                  </a:ext>
                </a:extLst>
              </a:tr>
              <a:tr h="215346">
                <a:tc>
                  <a:txBody>
                    <a:bodyPr/>
                    <a:lstStyle/>
                    <a:p>
                      <a:r>
                        <a:rPr lang="en-US" sz="1400" dirty="0"/>
                        <a:t>76667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5895946"/>
                  </a:ext>
                </a:extLst>
              </a:tr>
            </a:tbl>
          </a:graphicData>
        </a:graphic>
      </p:graphicFrame>
      <p:sp>
        <p:nvSpPr>
          <p:cNvPr id="18" name="Left Arrow 17">
            <a:extLst>
              <a:ext uri="{FF2B5EF4-FFF2-40B4-BE49-F238E27FC236}">
                <a16:creationId xmlns:a16="http://schemas.microsoft.com/office/drawing/2014/main" id="{51C5ECC2-29CE-785D-2EDD-C0A81F59BD58}"/>
              </a:ext>
            </a:extLst>
          </p:cNvPr>
          <p:cNvSpPr/>
          <p:nvPr/>
        </p:nvSpPr>
        <p:spPr>
          <a:xfrm>
            <a:off x="4679263" y="3179336"/>
            <a:ext cx="847166" cy="307370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>
            <a:extLst>
              <a:ext uri="{FF2B5EF4-FFF2-40B4-BE49-F238E27FC236}">
                <a16:creationId xmlns:a16="http://schemas.microsoft.com/office/drawing/2014/main" id="{308D2687-48B4-BCBC-E54C-BCFA4FA0C9F8}"/>
              </a:ext>
            </a:extLst>
          </p:cNvPr>
          <p:cNvSpPr/>
          <p:nvPr/>
        </p:nvSpPr>
        <p:spPr>
          <a:xfrm>
            <a:off x="6537209" y="1762395"/>
            <a:ext cx="287863" cy="686879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59427240-E0D6-861C-C61B-10B4117906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7826955"/>
              </p:ext>
            </p:extLst>
          </p:nvPr>
        </p:nvGraphicFramePr>
        <p:xfrm>
          <a:off x="570178" y="4650372"/>
          <a:ext cx="475753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00FF00"/>
                          </a:highlight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9355493A-1442-7CA9-36E8-8A9F7478DB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9905262"/>
              </p:ext>
            </p:extLst>
          </p:nvPr>
        </p:nvGraphicFramePr>
        <p:xfrm>
          <a:off x="5736534" y="4960088"/>
          <a:ext cx="2378766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1258474472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32434715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5458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00FF00"/>
                          </a:highlight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Charger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196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Civic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20613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Pinto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61743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711169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DECC8D-119A-371E-1D67-B3535F859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5E530-05C7-422C-B8AF-0124112BFB5C}" type="datetime4">
              <a:rPr lang="en-US" smtClean="0"/>
              <a:t>January 17,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E66E6A-A23E-4F43-FD3C-7F0FC4066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Aggregates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3DAFDF-75C9-CDC1-1B9A-7C323D85F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53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0693B71-37F3-45F0-1C75-BFAD402D6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Duplicates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1EBCA5-B1C5-3AC8-CCA8-D6FC2D4D7265}"/>
              </a:ext>
            </a:extLst>
          </p:cNvPr>
          <p:cNvSpPr txBox="1"/>
          <p:nvPr/>
        </p:nvSpPr>
        <p:spPr>
          <a:xfrm>
            <a:off x="503701" y="4246336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payroll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7CD4671-2EEA-4F67-3428-45715654D043}"/>
              </a:ext>
            </a:extLst>
          </p:cNvPr>
          <p:cNvSpPr txBox="1"/>
          <p:nvPr/>
        </p:nvSpPr>
        <p:spPr>
          <a:xfrm>
            <a:off x="5698518" y="4574738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regist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E489B73-0F1E-D9A1-0B33-0964F3FB1EF1}"/>
              </a:ext>
            </a:extLst>
          </p:cNvPr>
          <p:cNvSpPr txBox="1"/>
          <p:nvPr/>
        </p:nvSpPr>
        <p:spPr>
          <a:xfrm>
            <a:off x="154813" y="784747"/>
            <a:ext cx="4442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What is the average salary of car drivers?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75ACB6D-D303-C0C6-7D62-22C915DE0D2A}"/>
              </a:ext>
            </a:extLst>
          </p:cNvPr>
          <p:cNvSpPr txBox="1"/>
          <p:nvPr/>
        </p:nvSpPr>
        <p:spPr>
          <a:xfrm>
            <a:off x="154813" y="1223027"/>
            <a:ext cx="5346335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avg(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P.salary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payroll P,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regist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R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P.user_id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R.user_id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035E27F-2B4B-D70A-86E9-ECDEF9475DEA}"/>
              </a:ext>
            </a:extLst>
          </p:cNvPr>
          <p:cNvSpPr txBox="1"/>
          <p:nvPr/>
        </p:nvSpPr>
        <p:spPr>
          <a:xfrm>
            <a:off x="5889571" y="886060"/>
            <a:ext cx="225254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P.salary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...;</a:t>
            </a: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437325FE-44CA-534A-741B-1C9930C07B14}"/>
              </a:ext>
            </a:extLst>
          </p:cNvPr>
          <p:cNvGraphicFramePr>
            <a:graphicFrameLocks noGrp="1"/>
          </p:cNvGraphicFramePr>
          <p:nvPr/>
        </p:nvGraphicFramePr>
        <p:xfrm>
          <a:off x="5978044" y="2630138"/>
          <a:ext cx="1522880" cy="121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1440">
                  <a:extLst>
                    <a:ext uri="{9D8B030D-6E8A-4147-A177-3AD203B41FA5}">
                      <a16:colId xmlns:a16="http://schemas.microsoft.com/office/drawing/2014/main" val="2461369908"/>
                    </a:ext>
                  </a:extLst>
                </a:gridCol>
                <a:gridCol w="761440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</a:tblGrid>
              <a:tr h="215346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name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215346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Jack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215346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Magda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215346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Magda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1706500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EA558D3D-A936-B605-5182-5743FBD5C14B}"/>
              </a:ext>
            </a:extLst>
          </p:cNvPr>
          <p:cNvGraphicFramePr>
            <a:graphicFrameLocks noGrp="1"/>
          </p:cNvGraphicFramePr>
          <p:nvPr/>
        </p:nvGraphicFramePr>
        <p:xfrm>
          <a:off x="1805265" y="2965346"/>
          <a:ext cx="955844" cy="60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5844">
                  <a:extLst>
                    <a:ext uri="{9D8B030D-6E8A-4147-A177-3AD203B41FA5}">
                      <a16:colId xmlns:a16="http://schemas.microsoft.com/office/drawing/2014/main" val="2675636808"/>
                    </a:ext>
                  </a:extLst>
                </a:gridCol>
              </a:tblGrid>
              <a:tr h="215346">
                <a:tc>
                  <a:txBody>
                    <a:bodyPr/>
                    <a:lstStyle/>
                    <a:p>
                      <a:r>
                        <a:rPr lang="en-US" sz="1400" dirty="0"/>
                        <a:t>avg(…)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6252108"/>
                  </a:ext>
                </a:extLst>
              </a:tr>
              <a:tr h="215346">
                <a:tc>
                  <a:txBody>
                    <a:bodyPr/>
                    <a:lstStyle/>
                    <a:p>
                      <a:r>
                        <a:rPr lang="en-US" sz="1400" dirty="0"/>
                        <a:t>76667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5895946"/>
                  </a:ext>
                </a:extLst>
              </a:tr>
            </a:tbl>
          </a:graphicData>
        </a:graphic>
      </p:graphicFrame>
      <p:sp>
        <p:nvSpPr>
          <p:cNvPr id="18" name="Left Arrow 17">
            <a:extLst>
              <a:ext uri="{FF2B5EF4-FFF2-40B4-BE49-F238E27FC236}">
                <a16:creationId xmlns:a16="http://schemas.microsoft.com/office/drawing/2014/main" id="{51C5ECC2-29CE-785D-2EDD-C0A81F59BD58}"/>
              </a:ext>
            </a:extLst>
          </p:cNvPr>
          <p:cNvSpPr/>
          <p:nvPr/>
        </p:nvSpPr>
        <p:spPr>
          <a:xfrm>
            <a:off x="4679263" y="3179336"/>
            <a:ext cx="847166" cy="307370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Callout 18">
            <a:extLst>
              <a:ext uri="{FF2B5EF4-FFF2-40B4-BE49-F238E27FC236}">
                <a16:creationId xmlns:a16="http://schemas.microsoft.com/office/drawing/2014/main" id="{BEA0E3AD-26DF-A676-2941-96166E84359E}"/>
              </a:ext>
            </a:extLst>
          </p:cNvPr>
          <p:cNvSpPr/>
          <p:nvPr/>
        </p:nvSpPr>
        <p:spPr>
          <a:xfrm>
            <a:off x="181332" y="3110625"/>
            <a:ext cx="1299730" cy="519351"/>
          </a:xfrm>
          <a:prstGeom prst="wedgeEllipseCallout">
            <a:avLst>
              <a:gd name="adj1" fmla="val 66705"/>
              <a:gd name="adj2" fmla="val 19492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Wrong!</a:t>
            </a:r>
          </a:p>
        </p:txBody>
      </p:sp>
      <p:sp>
        <p:nvSpPr>
          <p:cNvPr id="13" name="Down Arrow 12">
            <a:extLst>
              <a:ext uri="{FF2B5EF4-FFF2-40B4-BE49-F238E27FC236}">
                <a16:creationId xmlns:a16="http://schemas.microsoft.com/office/drawing/2014/main" id="{308D2687-48B4-BCBC-E54C-BCFA4FA0C9F8}"/>
              </a:ext>
            </a:extLst>
          </p:cNvPr>
          <p:cNvSpPr/>
          <p:nvPr/>
        </p:nvSpPr>
        <p:spPr>
          <a:xfrm>
            <a:off x="6537209" y="1762395"/>
            <a:ext cx="287863" cy="686879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Callout 13">
            <a:extLst>
              <a:ext uri="{FF2B5EF4-FFF2-40B4-BE49-F238E27FC236}">
                <a16:creationId xmlns:a16="http://schemas.microsoft.com/office/drawing/2014/main" id="{644D6FC2-A94A-8322-AB43-604B8CE8E955}"/>
              </a:ext>
            </a:extLst>
          </p:cNvPr>
          <p:cNvSpPr/>
          <p:nvPr/>
        </p:nvSpPr>
        <p:spPr>
          <a:xfrm>
            <a:off x="7461645" y="3110625"/>
            <a:ext cx="1702317" cy="519351"/>
          </a:xfrm>
          <a:prstGeom prst="wedgeEllipseCallout">
            <a:avLst>
              <a:gd name="adj1" fmla="val -55920"/>
              <a:gd name="adj2" fmla="val 53092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Duplicate!</a:t>
            </a: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4DBD2A36-D59C-67AB-892B-000EA5BB89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7826955"/>
              </p:ext>
            </p:extLst>
          </p:nvPr>
        </p:nvGraphicFramePr>
        <p:xfrm>
          <a:off x="570178" y="4650372"/>
          <a:ext cx="475753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00FF00"/>
                          </a:highlight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</a:tbl>
          </a:graphicData>
        </a:graphic>
      </p:graphicFrame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9D9E1CA7-9F48-31EE-EF10-CC3B5F95C8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9905262"/>
              </p:ext>
            </p:extLst>
          </p:nvPr>
        </p:nvGraphicFramePr>
        <p:xfrm>
          <a:off x="5736534" y="4960088"/>
          <a:ext cx="2378766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1258474472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32434715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5458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00FF00"/>
                          </a:highlight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Charger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196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Civic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20613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Pinto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61743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941945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DECC8D-119A-371E-1D67-B3535F859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5E530-05C7-422C-B8AF-0124112BFB5C}" type="datetime4">
              <a:rPr lang="en-US" smtClean="0"/>
              <a:t>January 17,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E66E6A-A23E-4F43-FD3C-7F0FC4066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Aggregates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3DAFDF-75C9-CDC1-1B9A-7C323D85F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54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0693B71-37F3-45F0-1C75-BFAD402D6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Duplicates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1EBCA5-B1C5-3AC8-CCA8-D6FC2D4D7265}"/>
              </a:ext>
            </a:extLst>
          </p:cNvPr>
          <p:cNvSpPr txBox="1"/>
          <p:nvPr/>
        </p:nvSpPr>
        <p:spPr>
          <a:xfrm>
            <a:off x="503701" y="4246336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payroll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7CD4671-2EEA-4F67-3428-45715654D043}"/>
              </a:ext>
            </a:extLst>
          </p:cNvPr>
          <p:cNvSpPr txBox="1"/>
          <p:nvPr/>
        </p:nvSpPr>
        <p:spPr>
          <a:xfrm>
            <a:off x="5698518" y="4574738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regist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E489B73-0F1E-D9A1-0B33-0964F3FB1EF1}"/>
              </a:ext>
            </a:extLst>
          </p:cNvPr>
          <p:cNvSpPr txBox="1"/>
          <p:nvPr/>
        </p:nvSpPr>
        <p:spPr>
          <a:xfrm>
            <a:off x="154813" y="784747"/>
            <a:ext cx="4442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What is the average salary of car drivers?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75ACB6D-D303-C0C6-7D62-22C915DE0D2A}"/>
              </a:ext>
            </a:extLst>
          </p:cNvPr>
          <p:cNvSpPr txBox="1"/>
          <p:nvPr/>
        </p:nvSpPr>
        <p:spPr>
          <a:xfrm>
            <a:off x="154813" y="1223027"/>
            <a:ext cx="5530681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avg(DISTINCT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P.salary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payroll P,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regist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R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P.user_id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R.user_id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</p:txBody>
      </p:sp>
      <p:sp>
        <p:nvSpPr>
          <p:cNvPr id="16" name="Oval Callout 15">
            <a:extLst>
              <a:ext uri="{FF2B5EF4-FFF2-40B4-BE49-F238E27FC236}">
                <a16:creationId xmlns:a16="http://schemas.microsoft.com/office/drawing/2014/main" id="{094BDD10-AE65-350E-0419-CC49B246B9BD}"/>
              </a:ext>
            </a:extLst>
          </p:cNvPr>
          <p:cNvSpPr/>
          <p:nvPr/>
        </p:nvSpPr>
        <p:spPr>
          <a:xfrm>
            <a:off x="267011" y="3005036"/>
            <a:ext cx="3445658" cy="519351"/>
          </a:xfrm>
          <a:prstGeom prst="wedgeEllipseCallout">
            <a:avLst>
              <a:gd name="adj1" fmla="val 10157"/>
              <a:gd name="adj2" fmla="val -152542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Does DISTINCT fix it?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6250BA7C-CD90-1083-E7B3-AD5015D9AC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7826955"/>
              </p:ext>
            </p:extLst>
          </p:nvPr>
        </p:nvGraphicFramePr>
        <p:xfrm>
          <a:off x="570178" y="4650372"/>
          <a:ext cx="475753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00FF00"/>
                          </a:highlight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229A9084-4720-AC11-38F1-061219DCD7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9905262"/>
              </p:ext>
            </p:extLst>
          </p:nvPr>
        </p:nvGraphicFramePr>
        <p:xfrm>
          <a:off x="5736534" y="4960088"/>
          <a:ext cx="2378766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1258474472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32434715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5458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00FF00"/>
                          </a:highlight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Charger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196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Civic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20613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Pinto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61743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012085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DECC8D-119A-371E-1D67-B3535F859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5E530-05C7-422C-B8AF-0124112BFB5C}" type="datetime4">
              <a:rPr lang="en-US" smtClean="0"/>
              <a:t>January 17,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E66E6A-A23E-4F43-FD3C-7F0FC4066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Aggregates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3DAFDF-75C9-CDC1-1B9A-7C323D85F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55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0693B71-37F3-45F0-1C75-BFAD402D6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Duplicates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1EBCA5-B1C5-3AC8-CCA8-D6FC2D4D7265}"/>
              </a:ext>
            </a:extLst>
          </p:cNvPr>
          <p:cNvSpPr txBox="1"/>
          <p:nvPr/>
        </p:nvSpPr>
        <p:spPr>
          <a:xfrm>
            <a:off x="503701" y="4246336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payroll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7A0D7BDD-FC21-A330-D7F2-55E1B1A738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2152493"/>
              </p:ext>
            </p:extLst>
          </p:nvPr>
        </p:nvGraphicFramePr>
        <p:xfrm>
          <a:off x="5736534" y="4667031"/>
          <a:ext cx="2378766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1258474472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32434715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5458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00FF00"/>
                          </a:highlight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Charger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196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Tesla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20613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Civic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61743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Pinto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9344744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E7CD4671-2EEA-4F67-3428-45715654D043}"/>
              </a:ext>
            </a:extLst>
          </p:cNvPr>
          <p:cNvSpPr txBox="1"/>
          <p:nvPr/>
        </p:nvSpPr>
        <p:spPr>
          <a:xfrm>
            <a:off x="5685494" y="4246336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regist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E489B73-0F1E-D9A1-0B33-0964F3FB1EF1}"/>
              </a:ext>
            </a:extLst>
          </p:cNvPr>
          <p:cNvSpPr txBox="1"/>
          <p:nvPr/>
        </p:nvSpPr>
        <p:spPr>
          <a:xfrm>
            <a:off x="154813" y="784747"/>
            <a:ext cx="4442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What is the average salary of car drivers?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75ACB6D-D303-C0C6-7D62-22C915DE0D2A}"/>
              </a:ext>
            </a:extLst>
          </p:cNvPr>
          <p:cNvSpPr txBox="1"/>
          <p:nvPr/>
        </p:nvSpPr>
        <p:spPr>
          <a:xfrm>
            <a:off x="154813" y="1223027"/>
            <a:ext cx="5530681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avg(DISTINCT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P.salary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payroll P,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regist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R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P.user_id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R.user_id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035E27F-2B4B-D70A-86E9-ECDEF9475DEA}"/>
              </a:ext>
            </a:extLst>
          </p:cNvPr>
          <p:cNvSpPr txBox="1"/>
          <p:nvPr/>
        </p:nvSpPr>
        <p:spPr>
          <a:xfrm>
            <a:off x="5736534" y="877382"/>
            <a:ext cx="3493264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DISTINCT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P.salary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...;</a:t>
            </a:r>
          </a:p>
        </p:txBody>
      </p:sp>
      <p:sp>
        <p:nvSpPr>
          <p:cNvPr id="16" name="Oval Callout 15">
            <a:extLst>
              <a:ext uri="{FF2B5EF4-FFF2-40B4-BE49-F238E27FC236}">
                <a16:creationId xmlns:a16="http://schemas.microsoft.com/office/drawing/2014/main" id="{094BDD10-AE65-350E-0419-CC49B246B9BD}"/>
              </a:ext>
            </a:extLst>
          </p:cNvPr>
          <p:cNvSpPr/>
          <p:nvPr/>
        </p:nvSpPr>
        <p:spPr>
          <a:xfrm>
            <a:off x="267011" y="3005036"/>
            <a:ext cx="3445658" cy="519351"/>
          </a:xfrm>
          <a:prstGeom prst="wedgeEllipseCallout">
            <a:avLst>
              <a:gd name="adj1" fmla="val 10157"/>
              <a:gd name="adj2" fmla="val -152542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Does DISTINCT fix it?</a:t>
            </a:r>
          </a:p>
        </p:txBody>
      </p: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3DD66633-3EDB-C505-6784-9FA8E5B064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9555246"/>
              </p:ext>
            </p:extLst>
          </p:nvPr>
        </p:nvGraphicFramePr>
        <p:xfrm>
          <a:off x="570178" y="4650372"/>
          <a:ext cx="475753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00FF00"/>
                          </a:highlight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216134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D480D7-32EF-E3DE-160A-FC8C254577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D497E76-52AE-07AB-B3DB-A2C8F4D0B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5E530-05C7-422C-B8AF-0124112BFB5C}" type="datetime4">
              <a:rPr lang="en-US" smtClean="0"/>
              <a:t>January 17,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E6F2C9-6C61-7559-496F-660E5D43D8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Aggregates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892B72-00C9-2A3E-6F02-BA589FAB1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56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0089B4C-E8A6-22BD-AB08-0D308E240A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Duplicates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AD5A724-B2A3-E8F8-1B5B-90D8A2A6F5E3}"/>
              </a:ext>
            </a:extLst>
          </p:cNvPr>
          <p:cNvSpPr txBox="1"/>
          <p:nvPr/>
        </p:nvSpPr>
        <p:spPr>
          <a:xfrm>
            <a:off x="503701" y="4246336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payroll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C76E5E62-E99F-AB08-EF78-D61501C30F3D}"/>
              </a:ext>
            </a:extLst>
          </p:cNvPr>
          <p:cNvGraphicFramePr>
            <a:graphicFrameLocks noGrp="1"/>
          </p:cNvGraphicFramePr>
          <p:nvPr/>
        </p:nvGraphicFramePr>
        <p:xfrm>
          <a:off x="5736534" y="4667031"/>
          <a:ext cx="2378766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1258474472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32434715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5458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00FF00"/>
                          </a:highlight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Charger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196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Tesla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20613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Civic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61743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Pinto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9344744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3D937852-B186-C3BD-EEE3-E79352737834}"/>
              </a:ext>
            </a:extLst>
          </p:cNvPr>
          <p:cNvSpPr txBox="1"/>
          <p:nvPr/>
        </p:nvSpPr>
        <p:spPr>
          <a:xfrm>
            <a:off x="5685494" y="4246336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regist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6DC3484-6FCD-37F2-F8F4-8B789261C9DD}"/>
              </a:ext>
            </a:extLst>
          </p:cNvPr>
          <p:cNvSpPr txBox="1"/>
          <p:nvPr/>
        </p:nvSpPr>
        <p:spPr>
          <a:xfrm>
            <a:off x="154813" y="784747"/>
            <a:ext cx="4442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What is the average salary of car drivers?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5AFE2CE-39AC-9458-D99C-9EF477676E23}"/>
              </a:ext>
            </a:extLst>
          </p:cNvPr>
          <p:cNvSpPr txBox="1"/>
          <p:nvPr/>
        </p:nvSpPr>
        <p:spPr>
          <a:xfrm>
            <a:off x="154813" y="1223027"/>
            <a:ext cx="5530681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avg(DISTINCT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P.salary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payroll P,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regist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R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P.user_id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R.user_id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AE844F5-12E5-8DFB-BA4D-6909604652DE}"/>
              </a:ext>
            </a:extLst>
          </p:cNvPr>
          <p:cNvSpPr txBox="1"/>
          <p:nvPr/>
        </p:nvSpPr>
        <p:spPr>
          <a:xfrm>
            <a:off x="5736534" y="877382"/>
            <a:ext cx="3493264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DISTINCT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P.salary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...;</a:t>
            </a: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67E20BB5-9DB6-38C6-781B-C44B9D471C6E}"/>
              </a:ext>
            </a:extLst>
          </p:cNvPr>
          <p:cNvGraphicFramePr>
            <a:graphicFrameLocks noGrp="1"/>
          </p:cNvGraphicFramePr>
          <p:nvPr/>
        </p:nvGraphicFramePr>
        <p:xfrm>
          <a:off x="7869582" y="2643753"/>
          <a:ext cx="7614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1440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</a:tblGrid>
              <a:tr h="215346">
                <a:tc>
                  <a:txBody>
                    <a:bodyPr/>
                    <a:lstStyle/>
                    <a:p>
                      <a:r>
                        <a:rPr lang="en-US" sz="1400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215346">
                <a:tc>
                  <a:txBody>
                    <a:bodyPr/>
                    <a:lstStyle/>
                    <a:p>
                      <a:r>
                        <a:rPr lang="en-US" sz="1400" dirty="0"/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1706500"/>
                  </a:ext>
                </a:extLst>
              </a:tr>
              <a:tr h="215346">
                <a:tc>
                  <a:txBody>
                    <a:bodyPr/>
                    <a:lstStyle/>
                    <a:p>
                      <a:r>
                        <a:rPr lang="en-US" sz="1400" dirty="0"/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1060264"/>
                  </a:ext>
                </a:extLst>
              </a:tr>
            </a:tbl>
          </a:graphicData>
        </a:graphic>
      </p:graphicFrame>
      <p:sp>
        <p:nvSpPr>
          <p:cNvPr id="18" name="Left Arrow 17">
            <a:extLst>
              <a:ext uri="{FF2B5EF4-FFF2-40B4-BE49-F238E27FC236}">
                <a16:creationId xmlns:a16="http://schemas.microsoft.com/office/drawing/2014/main" id="{41387C5A-7EA0-E34F-552F-752BAE4F891C}"/>
              </a:ext>
            </a:extLst>
          </p:cNvPr>
          <p:cNvSpPr/>
          <p:nvPr/>
        </p:nvSpPr>
        <p:spPr>
          <a:xfrm>
            <a:off x="6763491" y="3054954"/>
            <a:ext cx="847166" cy="307370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>
            <a:extLst>
              <a:ext uri="{FF2B5EF4-FFF2-40B4-BE49-F238E27FC236}">
                <a16:creationId xmlns:a16="http://schemas.microsoft.com/office/drawing/2014/main" id="{4E1AFA76-6515-406B-F682-ED6E870C868E}"/>
              </a:ext>
            </a:extLst>
          </p:cNvPr>
          <p:cNvSpPr/>
          <p:nvPr/>
        </p:nvSpPr>
        <p:spPr>
          <a:xfrm>
            <a:off x="8106370" y="1734712"/>
            <a:ext cx="287863" cy="686879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Callout 15">
            <a:extLst>
              <a:ext uri="{FF2B5EF4-FFF2-40B4-BE49-F238E27FC236}">
                <a16:creationId xmlns:a16="http://schemas.microsoft.com/office/drawing/2014/main" id="{2A96F85D-FF73-D1DA-26D4-F1AF3B787525}"/>
              </a:ext>
            </a:extLst>
          </p:cNvPr>
          <p:cNvSpPr/>
          <p:nvPr/>
        </p:nvSpPr>
        <p:spPr>
          <a:xfrm>
            <a:off x="267011" y="3005036"/>
            <a:ext cx="3445658" cy="519351"/>
          </a:xfrm>
          <a:prstGeom prst="wedgeEllipseCallout">
            <a:avLst>
              <a:gd name="adj1" fmla="val 10157"/>
              <a:gd name="adj2" fmla="val -152542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Does DISTINCT fix it?</a:t>
            </a:r>
          </a:p>
        </p:txBody>
      </p: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5B4E2168-6BD7-B4A4-10DF-08F0458BA633}"/>
              </a:ext>
            </a:extLst>
          </p:cNvPr>
          <p:cNvGraphicFramePr>
            <a:graphicFrameLocks noGrp="1"/>
          </p:cNvGraphicFramePr>
          <p:nvPr/>
        </p:nvGraphicFramePr>
        <p:xfrm>
          <a:off x="570178" y="4650372"/>
          <a:ext cx="475753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00FF00"/>
                          </a:highlight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</a:tbl>
          </a:graphicData>
        </a:graphic>
      </p:graphicFrame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75FBAD84-25E6-2EE1-C0EE-E8C713BA698F}"/>
              </a:ext>
            </a:extLst>
          </p:cNvPr>
          <p:cNvGraphicFramePr>
            <a:graphicFrameLocks noGrp="1"/>
          </p:cNvGraphicFramePr>
          <p:nvPr/>
        </p:nvGraphicFramePr>
        <p:xfrm>
          <a:off x="5159206" y="2800641"/>
          <a:ext cx="955844" cy="60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5844">
                  <a:extLst>
                    <a:ext uri="{9D8B030D-6E8A-4147-A177-3AD203B41FA5}">
                      <a16:colId xmlns:a16="http://schemas.microsoft.com/office/drawing/2014/main" val="2675636808"/>
                    </a:ext>
                  </a:extLst>
                </a:gridCol>
              </a:tblGrid>
              <a:tr h="215346">
                <a:tc>
                  <a:txBody>
                    <a:bodyPr/>
                    <a:lstStyle/>
                    <a:p>
                      <a:r>
                        <a:rPr lang="en-US" sz="1400" dirty="0"/>
                        <a:t>avg(…)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6252108"/>
                  </a:ext>
                </a:extLst>
              </a:tr>
              <a:tr h="215346">
                <a:tc>
                  <a:txBody>
                    <a:bodyPr/>
                    <a:lstStyle/>
                    <a:p>
                      <a:r>
                        <a:rPr lang="en-US" sz="1400" dirty="0"/>
                        <a:t>70000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5895946"/>
                  </a:ext>
                </a:extLst>
              </a:tr>
            </a:tbl>
          </a:graphicData>
        </a:graphic>
      </p:graphicFrame>
      <p:sp>
        <p:nvSpPr>
          <p:cNvPr id="22" name="Oval Callout 21">
            <a:extLst>
              <a:ext uri="{FF2B5EF4-FFF2-40B4-BE49-F238E27FC236}">
                <a16:creationId xmlns:a16="http://schemas.microsoft.com/office/drawing/2014/main" id="{DEEDE614-B88C-BE60-9E91-B8E2A792DF69}"/>
              </a:ext>
            </a:extLst>
          </p:cNvPr>
          <p:cNvSpPr/>
          <p:nvPr/>
        </p:nvSpPr>
        <p:spPr>
          <a:xfrm>
            <a:off x="3947190" y="3484585"/>
            <a:ext cx="1299730" cy="519351"/>
          </a:xfrm>
          <a:prstGeom prst="wedgeEllipseCallout">
            <a:avLst>
              <a:gd name="adj1" fmla="val 45223"/>
              <a:gd name="adj2" fmla="val -74589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Wrong!</a:t>
            </a:r>
          </a:p>
        </p:txBody>
      </p:sp>
    </p:spTree>
    <p:extLst>
      <p:ext uri="{BB962C8B-B14F-4D97-AF65-F5344CB8AC3E}">
        <p14:creationId xmlns:p14="http://schemas.microsoft.com/office/powerpoint/2010/main" val="40680747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5DD2DBE6-CCC1-0168-23D6-E3E07653C8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8707527"/>
              </p:ext>
            </p:extLst>
          </p:nvPr>
        </p:nvGraphicFramePr>
        <p:xfrm>
          <a:off x="5736534" y="4667031"/>
          <a:ext cx="2378766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1258474472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32434715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5458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00FF00"/>
                          </a:highlight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Charger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196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Tesla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20613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Civic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61743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Pinto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9344744"/>
                  </a:ext>
                </a:extLst>
              </a:tr>
            </a:tbl>
          </a:graphicData>
        </a:graphic>
      </p:graphicFrame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99EBAF19-6F1D-666A-78BF-8BA2E7E560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6677491"/>
              </p:ext>
            </p:extLst>
          </p:nvPr>
        </p:nvGraphicFramePr>
        <p:xfrm>
          <a:off x="570178" y="4650372"/>
          <a:ext cx="475753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00FF00"/>
                          </a:highlight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</a:tbl>
          </a:graphicData>
        </a:graphic>
      </p:graphicFrame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DECC8D-119A-371E-1D67-B3535F859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5E530-05C7-422C-B8AF-0124112BFB5C}" type="datetime4">
              <a:rPr lang="en-US" smtClean="0"/>
              <a:t>January 17,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E66E6A-A23E-4F43-FD3C-7F0FC4066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Aggregates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3DAFDF-75C9-CDC1-1B9A-7C323D85F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57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0693B71-37F3-45F0-1C75-BFAD402D6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Duplicates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1EBCA5-B1C5-3AC8-CCA8-D6FC2D4D7265}"/>
              </a:ext>
            </a:extLst>
          </p:cNvPr>
          <p:cNvSpPr txBox="1"/>
          <p:nvPr/>
        </p:nvSpPr>
        <p:spPr>
          <a:xfrm>
            <a:off x="503701" y="4246336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payroll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7CD4671-2EEA-4F67-3428-45715654D043}"/>
              </a:ext>
            </a:extLst>
          </p:cNvPr>
          <p:cNvSpPr txBox="1"/>
          <p:nvPr/>
        </p:nvSpPr>
        <p:spPr>
          <a:xfrm>
            <a:off x="5685494" y="4246336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regist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E489B73-0F1E-D9A1-0B33-0964F3FB1EF1}"/>
              </a:ext>
            </a:extLst>
          </p:cNvPr>
          <p:cNvSpPr txBox="1"/>
          <p:nvPr/>
        </p:nvSpPr>
        <p:spPr>
          <a:xfrm>
            <a:off x="154813" y="784747"/>
            <a:ext cx="4442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What is the average salary of car drivers?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75ACB6D-D303-C0C6-7D62-22C915DE0D2A}"/>
              </a:ext>
            </a:extLst>
          </p:cNvPr>
          <p:cNvSpPr txBox="1"/>
          <p:nvPr/>
        </p:nvSpPr>
        <p:spPr>
          <a:xfrm>
            <a:off x="154813" y="1223027"/>
            <a:ext cx="5530681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avg(DISTINCT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P.salary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payroll P,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regist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R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P.user_id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R.user_id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035E27F-2B4B-D70A-86E9-ECDEF9475DEA}"/>
              </a:ext>
            </a:extLst>
          </p:cNvPr>
          <p:cNvSpPr txBox="1"/>
          <p:nvPr/>
        </p:nvSpPr>
        <p:spPr>
          <a:xfrm>
            <a:off x="5736534" y="877382"/>
            <a:ext cx="3493264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DISTINCT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P.salary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...;</a:t>
            </a: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437325FE-44CA-534A-741B-1C9930C07B14}"/>
              </a:ext>
            </a:extLst>
          </p:cNvPr>
          <p:cNvGraphicFramePr>
            <a:graphicFrameLocks noGrp="1"/>
          </p:cNvGraphicFramePr>
          <p:nvPr/>
        </p:nvGraphicFramePr>
        <p:xfrm>
          <a:off x="7869582" y="2643753"/>
          <a:ext cx="7614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1440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</a:tblGrid>
              <a:tr h="215346">
                <a:tc>
                  <a:txBody>
                    <a:bodyPr/>
                    <a:lstStyle/>
                    <a:p>
                      <a:r>
                        <a:rPr lang="en-US" sz="1400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215346">
                <a:tc>
                  <a:txBody>
                    <a:bodyPr/>
                    <a:lstStyle/>
                    <a:p>
                      <a:r>
                        <a:rPr lang="en-US" sz="1400" dirty="0"/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1706500"/>
                  </a:ext>
                </a:extLst>
              </a:tr>
              <a:tr h="215346">
                <a:tc>
                  <a:txBody>
                    <a:bodyPr/>
                    <a:lstStyle/>
                    <a:p>
                      <a:r>
                        <a:rPr lang="en-US" sz="1400" dirty="0"/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1060264"/>
                  </a:ext>
                </a:extLst>
              </a:tr>
            </a:tbl>
          </a:graphicData>
        </a:graphic>
      </p:graphicFrame>
      <p:sp>
        <p:nvSpPr>
          <p:cNvPr id="18" name="Left Arrow 17">
            <a:extLst>
              <a:ext uri="{FF2B5EF4-FFF2-40B4-BE49-F238E27FC236}">
                <a16:creationId xmlns:a16="http://schemas.microsoft.com/office/drawing/2014/main" id="{51C5ECC2-29CE-785D-2EDD-C0A81F59BD58}"/>
              </a:ext>
            </a:extLst>
          </p:cNvPr>
          <p:cNvSpPr/>
          <p:nvPr/>
        </p:nvSpPr>
        <p:spPr>
          <a:xfrm>
            <a:off x="6763491" y="3054954"/>
            <a:ext cx="847166" cy="307370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>
            <a:extLst>
              <a:ext uri="{FF2B5EF4-FFF2-40B4-BE49-F238E27FC236}">
                <a16:creationId xmlns:a16="http://schemas.microsoft.com/office/drawing/2014/main" id="{308D2687-48B4-BCBC-E54C-BCFA4FA0C9F8}"/>
              </a:ext>
            </a:extLst>
          </p:cNvPr>
          <p:cNvSpPr/>
          <p:nvPr/>
        </p:nvSpPr>
        <p:spPr>
          <a:xfrm>
            <a:off x="8106370" y="1734712"/>
            <a:ext cx="287863" cy="686879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Callout 15">
            <a:extLst>
              <a:ext uri="{FF2B5EF4-FFF2-40B4-BE49-F238E27FC236}">
                <a16:creationId xmlns:a16="http://schemas.microsoft.com/office/drawing/2014/main" id="{094BDD10-AE65-350E-0419-CC49B246B9BD}"/>
              </a:ext>
            </a:extLst>
          </p:cNvPr>
          <p:cNvSpPr/>
          <p:nvPr/>
        </p:nvSpPr>
        <p:spPr>
          <a:xfrm>
            <a:off x="267011" y="3005036"/>
            <a:ext cx="3445658" cy="519351"/>
          </a:xfrm>
          <a:prstGeom prst="wedgeEllipseCallout">
            <a:avLst>
              <a:gd name="adj1" fmla="val 10157"/>
              <a:gd name="adj2" fmla="val -152542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Does DISTINCT fix it?</a:t>
            </a:r>
          </a:p>
        </p:txBody>
      </p:sp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B1F50B5F-5C10-E45E-9E76-1DC8C6989F03}"/>
              </a:ext>
            </a:extLst>
          </p:cNvPr>
          <p:cNvGraphicFramePr>
            <a:graphicFrameLocks noGrp="1"/>
          </p:cNvGraphicFramePr>
          <p:nvPr/>
        </p:nvGraphicFramePr>
        <p:xfrm>
          <a:off x="5159206" y="2800641"/>
          <a:ext cx="955844" cy="60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5844">
                  <a:extLst>
                    <a:ext uri="{9D8B030D-6E8A-4147-A177-3AD203B41FA5}">
                      <a16:colId xmlns:a16="http://schemas.microsoft.com/office/drawing/2014/main" val="2675636808"/>
                    </a:ext>
                  </a:extLst>
                </a:gridCol>
              </a:tblGrid>
              <a:tr h="215346">
                <a:tc>
                  <a:txBody>
                    <a:bodyPr/>
                    <a:lstStyle/>
                    <a:p>
                      <a:r>
                        <a:rPr lang="en-US" sz="1400" dirty="0"/>
                        <a:t>avg(…)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6252108"/>
                  </a:ext>
                </a:extLst>
              </a:tr>
              <a:tr h="215346">
                <a:tc>
                  <a:txBody>
                    <a:bodyPr/>
                    <a:lstStyle/>
                    <a:p>
                      <a:r>
                        <a:rPr lang="en-US" sz="1400" dirty="0"/>
                        <a:t>70000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5895946"/>
                  </a:ext>
                </a:extLst>
              </a:tr>
            </a:tbl>
          </a:graphicData>
        </a:graphic>
      </p:graphicFrame>
      <p:sp>
        <p:nvSpPr>
          <p:cNvPr id="22" name="Oval Callout 21">
            <a:extLst>
              <a:ext uri="{FF2B5EF4-FFF2-40B4-BE49-F238E27FC236}">
                <a16:creationId xmlns:a16="http://schemas.microsoft.com/office/drawing/2014/main" id="{A26A6323-69B8-CE97-337C-B0B34CE96427}"/>
              </a:ext>
            </a:extLst>
          </p:cNvPr>
          <p:cNvSpPr/>
          <p:nvPr/>
        </p:nvSpPr>
        <p:spPr>
          <a:xfrm>
            <a:off x="3947190" y="3484585"/>
            <a:ext cx="1299730" cy="519351"/>
          </a:xfrm>
          <a:prstGeom prst="wedgeEllipseCallout">
            <a:avLst>
              <a:gd name="adj1" fmla="val 45223"/>
              <a:gd name="adj2" fmla="val -74589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Wrong!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EA0A8D36-7268-7DCC-559B-69BB4DB66217}"/>
              </a:ext>
            </a:extLst>
          </p:cNvPr>
          <p:cNvSpPr/>
          <p:nvPr/>
        </p:nvSpPr>
        <p:spPr>
          <a:xfrm>
            <a:off x="4114800" y="5052783"/>
            <a:ext cx="1212910" cy="1110691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Callout 13">
            <a:extLst>
              <a:ext uri="{FF2B5EF4-FFF2-40B4-BE49-F238E27FC236}">
                <a16:creationId xmlns:a16="http://schemas.microsoft.com/office/drawing/2014/main" id="{51A9E22E-391D-BFA7-C114-305D77F00C7C}"/>
              </a:ext>
            </a:extLst>
          </p:cNvPr>
          <p:cNvSpPr/>
          <p:nvPr/>
        </p:nvSpPr>
        <p:spPr>
          <a:xfrm>
            <a:off x="1162802" y="3572667"/>
            <a:ext cx="2549867" cy="908864"/>
          </a:xfrm>
          <a:prstGeom prst="wedgeEllipseCallout">
            <a:avLst>
              <a:gd name="adj1" fmla="val 66301"/>
              <a:gd name="adj2" fmla="val 110501"/>
            </a:avLst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Correct answer:</a:t>
            </a:r>
          </a:p>
          <a:p>
            <a:pPr algn="ctr"/>
            <a:r>
              <a:rPr lang="en-US" dirty="0"/>
              <a:t>63333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F782ADA0-84BF-BA84-7CB4-605CBCD3280F}"/>
              </a:ext>
            </a:extLst>
          </p:cNvPr>
          <p:cNvSpPr/>
          <p:nvPr/>
        </p:nvSpPr>
        <p:spPr>
          <a:xfrm>
            <a:off x="3896449" y="1595989"/>
            <a:ext cx="3950576" cy="919401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400" dirty="0"/>
              <a:t>This query is harder to fix.</a:t>
            </a:r>
            <a:br>
              <a:rPr lang="en-US" sz="2400" dirty="0"/>
            </a:br>
            <a:r>
              <a:rPr lang="en-US" sz="2400" dirty="0"/>
              <a:t>We will discuss it later</a:t>
            </a:r>
          </a:p>
        </p:txBody>
      </p:sp>
    </p:spTree>
    <p:extLst>
      <p:ext uri="{BB962C8B-B14F-4D97-AF65-F5344CB8AC3E}">
        <p14:creationId xmlns:p14="http://schemas.microsoft.com/office/powerpoint/2010/main" val="248161923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99492D8-2AF6-7731-CFFB-93AB1C071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so far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6AE2B2-9A07-C234-88C9-49D148E001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Aggregates</a:t>
            </a:r>
          </a:p>
          <a:p>
            <a:pPr lvl="1"/>
            <a:r>
              <a:rPr lang="en-US" dirty="0"/>
              <a:t>sum, min, max, count, avg</a:t>
            </a:r>
          </a:p>
          <a:p>
            <a:pPr lvl="1"/>
            <a:r>
              <a:rPr lang="en-US" dirty="0"/>
              <a:t>Two steps semantics</a:t>
            </a:r>
          </a:p>
          <a:p>
            <a:pPr lvl="1"/>
            <a:r>
              <a:rPr lang="en-US" dirty="0"/>
              <a:t>Subtle interactions with joins, duplicates, nulls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6AD5B74-90D0-D008-0A0E-EB8682FCFA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5E530-05C7-422C-B8AF-0124112BFB5C}" type="datetime4">
              <a:rPr lang="en-US" smtClean="0"/>
              <a:t>January 17,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FEDB4FE-7780-E5E8-562F-3584B0BFC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Aggregates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2589F3-D412-0A65-2BF8-5E562A1B5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19248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7C5570-DDF2-49AB-8AF1-FE230D919E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106E3-66EC-A64E-BD6C-846A63EE199C}" type="datetime4">
              <a:rPr lang="en-US" smtClean="0"/>
              <a:t>January 17,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DCD6CF-B71B-44FF-AE3C-1FDF1BFC9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Aggregates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580C46-7500-49E2-9C57-1F24359EC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59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DAD3C1-0D5D-4A4B-A2C9-6453A33BD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Aggregates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D00675B9-8DD5-4F39-804E-60D165016306}"/>
              </a:ext>
            </a:extLst>
          </p:cNvPr>
          <p:cNvGraphicFramePr>
            <a:graphicFrameLocks noGrp="1"/>
          </p:cNvGraphicFramePr>
          <p:nvPr/>
        </p:nvGraphicFramePr>
        <p:xfrm>
          <a:off x="118764" y="4661550"/>
          <a:ext cx="475753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E4170FBE-A0CB-8FCB-A591-7FD6A7946416}"/>
              </a:ext>
            </a:extLst>
          </p:cNvPr>
          <p:cNvSpPr txBox="1"/>
          <p:nvPr/>
        </p:nvSpPr>
        <p:spPr>
          <a:xfrm>
            <a:off x="121614" y="996121"/>
            <a:ext cx="3871573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count(*) as C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payroll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job = ‘TA’;</a:t>
            </a:r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28D53ABF-7623-D36A-749A-561AB7049AC3}"/>
              </a:ext>
            </a:extLst>
          </p:cNvPr>
          <p:cNvGraphicFramePr>
            <a:graphicFrameLocks noGrp="1"/>
          </p:cNvGraphicFramePr>
          <p:nvPr/>
        </p:nvGraphicFramePr>
        <p:xfrm>
          <a:off x="7587493" y="1225445"/>
          <a:ext cx="619642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9642">
                  <a:extLst>
                    <a:ext uri="{9D8B030D-6E8A-4147-A177-3AD203B41FA5}">
                      <a16:colId xmlns:a16="http://schemas.microsoft.com/office/drawing/2014/main" val="23948063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73186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8998652"/>
                  </a:ext>
                </a:extLst>
              </a:tr>
            </a:tbl>
          </a:graphicData>
        </a:graphic>
      </p:graphicFrame>
      <p:sp>
        <p:nvSpPr>
          <p:cNvPr id="8" name="Right Arrow 7">
            <a:extLst>
              <a:ext uri="{FF2B5EF4-FFF2-40B4-BE49-F238E27FC236}">
                <a16:creationId xmlns:a16="http://schemas.microsoft.com/office/drawing/2014/main" id="{70AA4946-A760-A665-3C67-C9AF77F29043}"/>
              </a:ext>
            </a:extLst>
          </p:cNvPr>
          <p:cNvSpPr/>
          <p:nvPr/>
        </p:nvSpPr>
        <p:spPr>
          <a:xfrm>
            <a:off x="6332132" y="1468351"/>
            <a:ext cx="978408" cy="30014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Callout 16">
            <a:extLst>
              <a:ext uri="{FF2B5EF4-FFF2-40B4-BE49-F238E27FC236}">
                <a16:creationId xmlns:a16="http://schemas.microsoft.com/office/drawing/2014/main" id="{D9D4299A-B3AA-CBBA-EB88-BEBF90D16604}"/>
              </a:ext>
            </a:extLst>
          </p:cNvPr>
          <p:cNvSpPr/>
          <p:nvPr/>
        </p:nvSpPr>
        <p:spPr>
          <a:xfrm>
            <a:off x="4270140" y="716857"/>
            <a:ext cx="2243306" cy="519351"/>
          </a:xfrm>
          <a:prstGeom prst="wedgeEllipseCallout">
            <a:avLst>
              <a:gd name="adj1" fmla="val -67324"/>
              <a:gd name="adj2" fmla="val 43392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May use alias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9244729-2505-6F82-1F00-188A10F73735}"/>
              </a:ext>
            </a:extLst>
          </p:cNvPr>
          <p:cNvSpPr txBox="1"/>
          <p:nvPr/>
        </p:nvSpPr>
        <p:spPr>
          <a:xfrm>
            <a:off x="118764" y="4292218"/>
            <a:ext cx="1388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payroll</a:t>
            </a:r>
          </a:p>
        </p:txBody>
      </p:sp>
    </p:spTree>
    <p:extLst>
      <p:ext uri="{BB962C8B-B14F-4D97-AF65-F5344CB8AC3E}">
        <p14:creationId xmlns:p14="http://schemas.microsoft.com/office/powerpoint/2010/main" val="30234152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DB1B9E-61C3-A934-18F0-E54F00920A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F382A-ECB8-41C3-2489-A44F740F3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Aggregates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62CFA5-6E0B-64CF-343E-65A759C30F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Aggregate: many values to one value</a:t>
            </a:r>
          </a:p>
          <a:p>
            <a:endParaRPr lang="en-US" sz="3600" dirty="0"/>
          </a:p>
          <a:p>
            <a:endParaRPr lang="en-US" sz="3600" dirty="0"/>
          </a:p>
          <a:p>
            <a:r>
              <a:rPr lang="en-US" sz="3600" dirty="0"/>
              <a:t>Aggregates in SQL:</a:t>
            </a:r>
          </a:p>
          <a:p>
            <a:pPr lvl="1"/>
            <a:r>
              <a:rPr lang="en-US" sz="3200" dirty="0"/>
              <a:t>sum(1, 4, 3, 4) = 1+4+3+4 = 12</a:t>
            </a:r>
          </a:p>
          <a:p>
            <a:pPr lvl="1"/>
            <a:r>
              <a:rPr lang="en-US" sz="3200" dirty="0"/>
              <a:t>max(1, 4, 3, 4) = 4</a:t>
            </a:r>
          </a:p>
          <a:p>
            <a:pPr lvl="1"/>
            <a:r>
              <a:rPr lang="en-US" sz="3200" dirty="0"/>
              <a:t>min(1, 4, 3, 4) = 1</a:t>
            </a:r>
          </a:p>
          <a:p>
            <a:pPr lvl="1"/>
            <a:r>
              <a:rPr lang="en-US" sz="3200" dirty="0"/>
              <a:t>count(1, 4, 3, 4) = 4</a:t>
            </a:r>
          </a:p>
          <a:p>
            <a:pPr lvl="1"/>
            <a:r>
              <a:rPr lang="en-US" sz="3200" dirty="0"/>
              <a:t>avg(1, 4, 3, 4) = 3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E63F7A-47C2-6FDD-AFCE-E623A0EFF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4A3C5-36BB-4492-8D41-F881C0A0E2E9}" type="datetime4">
              <a:rPr lang="en-US" smtClean="0"/>
              <a:t>January 17,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220EAC-14D1-4C45-2F86-BB55D61EB9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Aggregates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0E50AC-2ABC-E1D9-8FBC-B6C263367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33512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7C5570-DDF2-49AB-8AF1-FE230D919E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DF44F-9D1E-F944-8CFE-EF9B3A03F62B}" type="datetime4">
              <a:rPr lang="en-US" smtClean="0"/>
              <a:t>January 17,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DCD6CF-B71B-44FF-AE3C-1FDF1BFC9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Aggregates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580C46-7500-49E2-9C57-1F24359EC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60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DAD3C1-0D5D-4A4B-A2C9-6453A33BD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Aggregates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D00675B9-8DD5-4F39-804E-60D165016306}"/>
              </a:ext>
            </a:extLst>
          </p:cNvPr>
          <p:cNvGraphicFramePr>
            <a:graphicFrameLocks noGrp="1"/>
          </p:cNvGraphicFramePr>
          <p:nvPr/>
        </p:nvGraphicFramePr>
        <p:xfrm>
          <a:off x="118764" y="4661550"/>
          <a:ext cx="475753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482C950A-23AD-4957-97F2-BD093EA37E1C}"/>
              </a:ext>
            </a:extLst>
          </p:cNvPr>
          <p:cNvSpPr txBox="1"/>
          <p:nvPr/>
        </p:nvSpPr>
        <p:spPr>
          <a:xfrm>
            <a:off x="118764" y="4292218"/>
            <a:ext cx="1388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payroll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4170FBE-A0CB-8FCB-A591-7FD6A7946416}"/>
              </a:ext>
            </a:extLst>
          </p:cNvPr>
          <p:cNvSpPr txBox="1"/>
          <p:nvPr/>
        </p:nvSpPr>
        <p:spPr>
          <a:xfrm>
            <a:off x="121614" y="996121"/>
            <a:ext cx="3871573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count(*) as C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payroll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job = ‘TA’;</a:t>
            </a:r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28D53ABF-7623-D36A-749A-561AB7049AC3}"/>
              </a:ext>
            </a:extLst>
          </p:cNvPr>
          <p:cNvGraphicFramePr>
            <a:graphicFrameLocks noGrp="1"/>
          </p:cNvGraphicFramePr>
          <p:nvPr/>
        </p:nvGraphicFramePr>
        <p:xfrm>
          <a:off x="7587493" y="1225445"/>
          <a:ext cx="619642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9642">
                  <a:extLst>
                    <a:ext uri="{9D8B030D-6E8A-4147-A177-3AD203B41FA5}">
                      <a16:colId xmlns:a16="http://schemas.microsoft.com/office/drawing/2014/main" val="23948063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73186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8998652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BDB360C3-827B-C96A-93E6-932123DB46CB}"/>
              </a:ext>
            </a:extLst>
          </p:cNvPr>
          <p:cNvSpPr txBox="1"/>
          <p:nvPr/>
        </p:nvSpPr>
        <p:spPr>
          <a:xfrm>
            <a:off x="118764" y="2555808"/>
            <a:ext cx="7189789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count(*) as C, avg(salary) as A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payroll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job = ‘TA’;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4704A61-70AC-093E-EF14-FBA67F2A71C7}"/>
              </a:ext>
            </a:extLst>
          </p:cNvPr>
          <p:cNvGraphicFramePr>
            <a:graphicFrameLocks noGrp="1"/>
          </p:cNvGraphicFramePr>
          <p:nvPr/>
        </p:nvGraphicFramePr>
        <p:xfrm>
          <a:off x="7587493" y="2785133"/>
          <a:ext cx="1437743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1662">
                  <a:extLst>
                    <a:ext uri="{9D8B030D-6E8A-4147-A177-3AD203B41FA5}">
                      <a16:colId xmlns:a16="http://schemas.microsoft.com/office/drawing/2014/main" val="2394806304"/>
                    </a:ext>
                  </a:extLst>
                </a:gridCol>
                <a:gridCol w="896081">
                  <a:extLst>
                    <a:ext uri="{9D8B030D-6E8A-4147-A177-3AD203B41FA5}">
                      <a16:colId xmlns:a16="http://schemas.microsoft.com/office/drawing/2014/main" val="412515197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73186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55000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8998652"/>
                  </a:ext>
                </a:extLst>
              </a:tr>
            </a:tbl>
          </a:graphicData>
        </a:graphic>
      </p:graphicFrame>
      <p:sp>
        <p:nvSpPr>
          <p:cNvPr id="8" name="Right Arrow 7">
            <a:extLst>
              <a:ext uri="{FF2B5EF4-FFF2-40B4-BE49-F238E27FC236}">
                <a16:creationId xmlns:a16="http://schemas.microsoft.com/office/drawing/2014/main" id="{70AA4946-A760-A665-3C67-C9AF77F29043}"/>
              </a:ext>
            </a:extLst>
          </p:cNvPr>
          <p:cNvSpPr/>
          <p:nvPr/>
        </p:nvSpPr>
        <p:spPr>
          <a:xfrm>
            <a:off x="6332132" y="1468351"/>
            <a:ext cx="978408" cy="30014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>
            <a:extLst>
              <a:ext uri="{FF2B5EF4-FFF2-40B4-BE49-F238E27FC236}">
                <a16:creationId xmlns:a16="http://schemas.microsoft.com/office/drawing/2014/main" id="{8B8593E1-48BD-19C6-E4CF-F4172F9A827E}"/>
              </a:ext>
            </a:extLst>
          </p:cNvPr>
          <p:cNvSpPr/>
          <p:nvPr/>
        </p:nvSpPr>
        <p:spPr>
          <a:xfrm>
            <a:off x="6330144" y="3005901"/>
            <a:ext cx="978408" cy="30014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Callout 15">
            <a:extLst>
              <a:ext uri="{FF2B5EF4-FFF2-40B4-BE49-F238E27FC236}">
                <a16:creationId xmlns:a16="http://schemas.microsoft.com/office/drawing/2014/main" id="{6F513E00-0FDA-3E40-B08B-8C6FFA6C5010}"/>
              </a:ext>
            </a:extLst>
          </p:cNvPr>
          <p:cNvSpPr/>
          <p:nvPr/>
        </p:nvSpPr>
        <p:spPr>
          <a:xfrm>
            <a:off x="5919335" y="4335472"/>
            <a:ext cx="2778435" cy="908864"/>
          </a:xfrm>
          <a:prstGeom prst="wedgeEllipseCallout">
            <a:avLst>
              <a:gd name="adj1" fmla="val -39202"/>
              <a:gd name="adj2" fmla="val -106742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We may compute</a:t>
            </a:r>
            <a:br>
              <a:rPr lang="en-US" dirty="0"/>
            </a:br>
            <a:r>
              <a:rPr lang="en-US" dirty="0"/>
              <a:t>several aggreges</a:t>
            </a:r>
          </a:p>
        </p:txBody>
      </p:sp>
      <p:sp>
        <p:nvSpPr>
          <p:cNvPr id="17" name="Oval Callout 16">
            <a:extLst>
              <a:ext uri="{FF2B5EF4-FFF2-40B4-BE49-F238E27FC236}">
                <a16:creationId xmlns:a16="http://schemas.microsoft.com/office/drawing/2014/main" id="{D9D4299A-B3AA-CBBA-EB88-BEBF90D16604}"/>
              </a:ext>
            </a:extLst>
          </p:cNvPr>
          <p:cNvSpPr/>
          <p:nvPr/>
        </p:nvSpPr>
        <p:spPr>
          <a:xfrm>
            <a:off x="4270140" y="716857"/>
            <a:ext cx="2243306" cy="519351"/>
          </a:xfrm>
          <a:prstGeom prst="wedgeEllipseCallout">
            <a:avLst>
              <a:gd name="adj1" fmla="val -67324"/>
              <a:gd name="adj2" fmla="val 43392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May use alias</a:t>
            </a:r>
          </a:p>
        </p:txBody>
      </p:sp>
    </p:spTree>
    <p:extLst>
      <p:ext uri="{BB962C8B-B14F-4D97-AF65-F5344CB8AC3E}">
        <p14:creationId xmlns:p14="http://schemas.microsoft.com/office/powerpoint/2010/main" val="94856200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9AB1461-9E17-52F7-21FC-1DAA7BA231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95033-57F2-5240-AC2F-45294D88F37C}" type="datetime4">
              <a:rPr lang="en-US" smtClean="0"/>
              <a:t>January 17,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CFD0F2-4895-2EDE-796B-063F36F90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Aggregates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E20D51-DB2B-A2EF-5BAA-5CA7658A5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61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421CF7B-4F47-A1E8-26A7-E72CFA87E8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B649711-B182-946B-2280-A43F4C2F3142}"/>
              </a:ext>
            </a:extLst>
          </p:cNvPr>
          <p:cNvSpPr txBox="1"/>
          <p:nvPr/>
        </p:nvSpPr>
        <p:spPr>
          <a:xfrm>
            <a:off x="2860581" y="3013501"/>
            <a:ext cx="3422860" cy="83099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4800" dirty="0"/>
              <a:t>GROUP BY</a:t>
            </a:r>
          </a:p>
        </p:txBody>
      </p:sp>
    </p:spTree>
    <p:extLst>
      <p:ext uri="{BB962C8B-B14F-4D97-AF65-F5344CB8AC3E}">
        <p14:creationId xmlns:p14="http://schemas.microsoft.com/office/powerpoint/2010/main" val="96741175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A1EC2D8-DF9E-5BFE-6415-F0607AD0EA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Group By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1C4992A-F129-7C2F-8A74-54BD8D937A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So far, a single aggregate, or a tuple of aggregates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Next: compute a set of aggregates, one per group: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37BF9B-2C5B-C8B6-4EE0-96E0F0635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103BB-91BF-2942-870F-347BD0B6470E}" type="datetime4">
              <a:rPr lang="en-US" smtClean="0"/>
              <a:t>January 17,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44BF7BF-C696-EB84-CF28-AE5C31FFE2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Aggregates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1E87CB-535E-2A8B-B154-FB66ECA30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62</a:t>
            </a:fld>
            <a:endParaRPr lang="en-US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3CF7A5AA-BAC7-EC7C-64F2-23536B29591D}"/>
              </a:ext>
            </a:extLst>
          </p:cNvPr>
          <p:cNvGraphicFramePr>
            <a:graphicFrameLocks noGrp="1"/>
          </p:cNvGraphicFramePr>
          <p:nvPr/>
        </p:nvGraphicFramePr>
        <p:xfrm>
          <a:off x="3685617" y="2200342"/>
          <a:ext cx="4910027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7748">
                  <a:extLst>
                    <a:ext uri="{9D8B030D-6E8A-4147-A177-3AD203B41FA5}">
                      <a16:colId xmlns:a16="http://schemas.microsoft.com/office/drawing/2014/main" val="2394806304"/>
                    </a:ext>
                  </a:extLst>
                </a:gridCol>
                <a:gridCol w="1502735">
                  <a:extLst>
                    <a:ext uri="{9D8B030D-6E8A-4147-A177-3AD203B41FA5}">
                      <a16:colId xmlns:a16="http://schemas.microsoft.com/office/drawing/2014/main" val="4125151973"/>
                    </a:ext>
                  </a:extLst>
                </a:gridCol>
                <a:gridCol w="2289544">
                  <a:extLst>
                    <a:ext uri="{9D8B030D-6E8A-4147-A177-3AD203B41FA5}">
                      <a16:colId xmlns:a16="http://schemas.microsoft.com/office/drawing/2014/main" val="27055745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count(*)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avg(salary)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count(distinct job)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73186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8998652"/>
                  </a:ext>
                </a:extLst>
              </a:tr>
            </a:tbl>
          </a:graphicData>
        </a:graphic>
      </p:graphicFrame>
      <p:sp>
        <p:nvSpPr>
          <p:cNvPr id="10" name="Right Arrow 9">
            <a:extLst>
              <a:ext uri="{FF2B5EF4-FFF2-40B4-BE49-F238E27FC236}">
                <a16:creationId xmlns:a16="http://schemas.microsoft.com/office/drawing/2014/main" id="{62144150-8B53-25F6-C1AE-94B38C310B94}"/>
              </a:ext>
            </a:extLst>
          </p:cNvPr>
          <p:cNvSpPr/>
          <p:nvPr/>
        </p:nvSpPr>
        <p:spPr>
          <a:xfrm>
            <a:off x="2493779" y="4850032"/>
            <a:ext cx="978408" cy="30014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648D2690-D543-A57C-A4F6-6089679314C1}"/>
              </a:ext>
            </a:extLst>
          </p:cNvPr>
          <p:cNvGraphicFramePr>
            <a:graphicFrameLocks noGrp="1"/>
          </p:cNvGraphicFramePr>
          <p:nvPr/>
        </p:nvGraphicFramePr>
        <p:xfrm>
          <a:off x="5857211" y="4258423"/>
          <a:ext cx="2620483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7748">
                  <a:extLst>
                    <a:ext uri="{9D8B030D-6E8A-4147-A177-3AD203B41FA5}">
                      <a16:colId xmlns:a16="http://schemas.microsoft.com/office/drawing/2014/main" val="2394806304"/>
                    </a:ext>
                  </a:extLst>
                </a:gridCol>
                <a:gridCol w="1502735">
                  <a:extLst>
                    <a:ext uri="{9D8B030D-6E8A-4147-A177-3AD203B41FA5}">
                      <a16:colId xmlns:a16="http://schemas.microsoft.com/office/drawing/2014/main" val="412515197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count(*)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73186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89986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8459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7649562"/>
                  </a:ext>
                </a:extLst>
              </a:tr>
            </a:tbl>
          </a:graphicData>
        </a:graphic>
      </p:graphicFrame>
      <p:sp>
        <p:nvSpPr>
          <p:cNvPr id="12" name="Right Arrow 11">
            <a:extLst>
              <a:ext uri="{FF2B5EF4-FFF2-40B4-BE49-F238E27FC236}">
                <a16:creationId xmlns:a16="http://schemas.microsoft.com/office/drawing/2014/main" id="{39B838C5-449B-B059-67FE-A2689A167E42}"/>
              </a:ext>
            </a:extLst>
          </p:cNvPr>
          <p:cNvSpPr/>
          <p:nvPr/>
        </p:nvSpPr>
        <p:spPr>
          <a:xfrm>
            <a:off x="2493779" y="2421111"/>
            <a:ext cx="978408" cy="30014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01551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7C5570-DDF2-49AB-8AF1-FE230D919E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E4AFB-4F25-EB40-B612-84172AB0EC0D}" type="datetime4">
              <a:rPr lang="en-US" smtClean="0"/>
              <a:t>January 17,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DCD6CF-B71B-44FF-AE3C-1FDF1BFC9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Aggregates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580C46-7500-49E2-9C57-1F24359EC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63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DAD3C1-0D5D-4A4B-A2C9-6453A33BD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Group By Basics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D00675B9-8DD5-4F39-804E-60D165016306}"/>
              </a:ext>
            </a:extLst>
          </p:cNvPr>
          <p:cNvGraphicFramePr>
            <a:graphicFrameLocks noGrp="1"/>
          </p:cNvGraphicFramePr>
          <p:nvPr/>
        </p:nvGraphicFramePr>
        <p:xfrm>
          <a:off x="118764" y="4661550"/>
          <a:ext cx="475753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482C950A-23AD-4957-97F2-BD093EA37E1C}"/>
              </a:ext>
            </a:extLst>
          </p:cNvPr>
          <p:cNvSpPr txBox="1"/>
          <p:nvPr/>
        </p:nvSpPr>
        <p:spPr>
          <a:xfrm>
            <a:off x="118764" y="4292218"/>
            <a:ext cx="1388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payroll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4170FBE-A0CB-8FCB-A591-7FD6A7946416}"/>
              </a:ext>
            </a:extLst>
          </p:cNvPr>
          <p:cNvSpPr txBox="1"/>
          <p:nvPr/>
        </p:nvSpPr>
        <p:spPr>
          <a:xfrm>
            <a:off x="121614" y="996121"/>
            <a:ext cx="4424609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job, avg(salary)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payroll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GROUP BY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job;</a:t>
            </a:r>
          </a:p>
        </p:txBody>
      </p:sp>
    </p:spTree>
    <p:extLst>
      <p:ext uri="{BB962C8B-B14F-4D97-AF65-F5344CB8AC3E}">
        <p14:creationId xmlns:p14="http://schemas.microsoft.com/office/powerpoint/2010/main" val="179628574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7C5570-DDF2-49AB-8AF1-FE230D919E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E7564-7772-3A48-848C-3D0DB604EB96}" type="datetime4">
              <a:rPr lang="en-US" smtClean="0"/>
              <a:t>January 17,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DCD6CF-B71B-44FF-AE3C-1FDF1BFC9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Aggregates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580C46-7500-49E2-9C57-1F24359EC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64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DAD3C1-0D5D-4A4B-A2C9-6453A33BD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Group By Basics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D00675B9-8DD5-4F39-804E-60D1650163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8001270"/>
              </p:ext>
            </p:extLst>
          </p:nvPr>
        </p:nvGraphicFramePr>
        <p:xfrm>
          <a:off x="118764" y="4661550"/>
          <a:ext cx="475753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00FF00"/>
                          </a:highlight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00FF00"/>
                          </a:highlight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482C950A-23AD-4957-97F2-BD093EA37E1C}"/>
              </a:ext>
            </a:extLst>
          </p:cNvPr>
          <p:cNvSpPr txBox="1"/>
          <p:nvPr/>
        </p:nvSpPr>
        <p:spPr>
          <a:xfrm>
            <a:off x="118764" y="4292218"/>
            <a:ext cx="1388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payroll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B7707D4A-A405-B5FA-31CC-6879D68DE977}"/>
              </a:ext>
            </a:extLst>
          </p:cNvPr>
          <p:cNvSpPr/>
          <p:nvPr/>
        </p:nvSpPr>
        <p:spPr>
          <a:xfrm>
            <a:off x="118764" y="5053427"/>
            <a:ext cx="4757532" cy="721894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1EA76D03-6EF6-6FD6-525A-4CEB8AF43312}"/>
              </a:ext>
            </a:extLst>
          </p:cNvPr>
          <p:cNvSpPr/>
          <p:nvPr/>
        </p:nvSpPr>
        <p:spPr>
          <a:xfrm>
            <a:off x="118764" y="5830192"/>
            <a:ext cx="4757532" cy="721894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F5C6685-F76C-9E7A-B6AF-57D5DE58B825}"/>
              </a:ext>
            </a:extLst>
          </p:cNvPr>
          <p:cNvSpPr txBox="1"/>
          <p:nvPr/>
        </p:nvSpPr>
        <p:spPr>
          <a:xfrm>
            <a:off x="121614" y="996121"/>
            <a:ext cx="4424609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job, avg(salary)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payroll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GROUP BY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job;</a:t>
            </a:r>
          </a:p>
        </p:txBody>
      </p:sp>
    </p:spTree>
    <p:extLst>
      <p:ext uri="{BB962C8B-B14F-4D97-AF65-F5344CB8AC3E}">
        <p14:creationId xmlns:p14="http://schemas.microsoft.com/office/powerpoint/2010/main" val="136104689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7C5570-DDF2-49AB-8AF1-FE230D919E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A62A6-41D8-3C49-AC44-A12AECE9C4C2}" type="datetime4">
              <a:rPr lang="en-US" smtClean="0"/>
              <a:t>January 17,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DCD6CF-B71B-44FF-AE3C-1FDF1BFC9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Aggregates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580C46-7500-49E2-9C57-1F24359EC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65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DAD3C1-0D5D-4A4B-A2C9-6453A33BD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Group By Basics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D00675B9-8DD5-4F39-804E-60D1650163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3516173"/>
              </p:ext>
            </p:extLst>
          </p:nvPr>
        </p:nvGraphicFramePr>
        <p:xfrm>
          <a:off x="118764" y="4661550"/>
          <a:ext cx="475753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00FF00"/>
                          </a:highlight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00FF00"/>
                          </a:highlight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482C950A-23AD-4957-97F2-BD093EA37E1C}"/>
              </a:ext>
            </a:extLst>
          </p:cNvPr>
          <p:cNvSpPr txBox="1"/>
          <p:nvPr/>
        </p:nvSpPr>
        <p:spPr>
          <a:xfrm>
            <a:off x="118764" y="4292218"/>
            <a:ext cx="1388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payroll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B7707D4A-A405-B5FA-31CC-6879D68DE977}"/>
              </a:ext>
            </a:extLst>
          </p:cNvPr>
          <p:cNvSpPr/>
          <p:nvPr/>
        </p:nvSpPr>
        <p:spPr>
          <a:xfrm>
            <a:off x="118764" y="5053427"/>
            <a:ext cx="4757532" cy="721894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1EA76D03-6EF6-6FD6-525A-4CEB8AF43312}"/>
              </a:ext>
            </a:extLst>
          </p:cNvPr>
          <p:cNvSpPr/>
          <p:nvPr/>
        </p:nvSpPr>
        <p:spPr>
          <a:xfrm>
            <a:off x="118764" y="5830192"/>
            <a:ext cx="4757532" cy="721894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ight Arrow 2">
            <a:extLst>
              <a:ext uri="{FF2B5EF4-FFF2-40B4-BE49-F238E27FC236}">
                <a16:creationId xmlns:a16="http://schemas.microsoft.com/office/drawing/2014/main" id="{A1BB9A9F-40EA-9809-EA37-8C6FD3C56BF0}"/>
              </a:ext>
            </a:extLst>
          </p:cNvPr>
          <p:cNvSpPr/>
          <p:nvPr/>
        </p:nvSpPr>
        <p:spPr>
          <a:xfrm>
            <a:off x="5337544" y="522413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F5C6685-F76C-9E7A-B6AF-57D5DE58B825}"/>
              </a:ext>
            </a:extLst>
          </p:cNvPr>
          <p:cNvSpPr txBox="1"/>
          <p:nvPr/>
        </p:nvSpPr>
        <p:spPr>
          <a:xfrm>
            <a:off x="121614" y="996121"/>
            <a:ext cx="4424609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job, avg(salary)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payroll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GROUP BY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job;</a:t>
            </a: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2D7B9F34-60BA-ADF7-E9C8-AC378D5C9B12}"/>
              </a:ext>
            </a:extLst>
          </p:cNvPr>
          <p:cNvGraphicFramePr>
            <a:graphicFrameLocks noGrp="1"/>
          </p:cNvGraphicFramePr>
          <p:nvPr/>
        </p:nvGraphicFramePr>
        <p:xfrm>
          <a:off x="6404753" y="4858114"/>
          <a:ext cx="2620483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7748">
                  <a:extLst>
                    <a:ext uri="{9D8B030D-6E8A-4147-A177-3AD203B41FA5}">
                      <a16:colId xmlns:a16="http://schemas.microsoft.com/office/drawing/2014/main" val="2394806304"/>
                    </a:ext>
                  </a:extLst>
                </a:gridCol>
                <a:gridCol w="1502735">
                  <a:extLst>
                    <a:ext uri="{9D8B030D-6E8A-4147-A177-3AD203B41FA5}">
                      <a16:colId xmlns:a16="http://schemas.microsoft.com/office/drawing/2014/main" val="412515197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avg(salary)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73186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55000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89986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00FF00"/>
                          </a:highlight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95000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8459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20693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538F49-2E32-0EA4-053C-BD713575AC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81564-BD42-C149-B534-390DB2928459}" type="datetime4">
              <a:rPr lang="en-US" smtClean="0"/>
              <a:t>January 17,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0AEE86-867A-7D33-C492-62CF29764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Aggregates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13603E-04B5-81FE-78E2-0A0A51450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66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A1A9A32-6B59-50A5-02BE-C3480DBAA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Group By Basics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AB22CE3-B42E-875E-7B96-7DCB6E231198}"/>
              </a:ext>
            </a:extLst>
          </p:cNvPr>
          <p:cNvGraphicFramePr>
            <a:graphicFrameLocks noGrp="1"/>
          </p:cNvGraphicFramePr>
          <p:nvPr/>
        </p:nvGraphicFramePr>
        <p:xfrm>
          <a:off x="185409" y="3883080"/>
          <a:ext cx="3847875" cy="25603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822604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893134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942754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27387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product</a:t>
                      </a:r>
                      <a:endParaRPr sz="18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price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quant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month</a:t>
                      </a:r>
                      <a:endParaRPr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27387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Bagel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3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20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Jan</a:t>
                      </a:r>
                      <a:endParaRPr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27387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/>
                        <a:t>Bagel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/>
                        <a:t>5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/>
                        <a:t>10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/>
                        <a:t>Jan</a:t>
                      </a:r>
                      <a:endParaRPr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643364856"/>
                  </a:ext>
                </a:extLst>
              </a:tr>
              <a:tr h="27387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Bagel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1.50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20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March</a:t>
                      </a:r>
                      <a:endParaRPr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27387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Banana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0.5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50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Feb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27387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Banana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5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10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Feb</a:t>
                      </a:r>
                      <a:endParaRPr sz="18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  <a:tr h="27387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Apple</a:t>
                      </a:r>
                      <a:endParaRPr sz="18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4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10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March</a:t>
                      </a:r>
                      <a:endParaRPr sz="18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2733919394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3C5A3B3F-BA37-59C7-E6CC-60BA41DA620A}"/>
              </a:ext>
            </a:extLst>
          </p:cNvPr>
          <p:cNvSpPr txBox="1"/>
          <p:nvPr/>
        </p:nvSpPr>
        <p:spPr>
          <a:xfrm>
            <a:off x="185409" y="3415247"/>
            <a:ext cx="8547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sales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CE780DE-99E5-E09A-662D-3042CDF8820F}"/>
              </a:ext>
            </a:extLst>
          </p:cNvPr>
          <p:cNvSpPr txBox="1"/>
          <p:nvPr/>
        </p:nvSpPr>
        <p:spPr>
          <a:xfrm>
            <a:off x="176117" y="878941"/>
            <a:ext cx="42274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Find total revenue for each product.</a:t>
            </a:r>
          </a:p>
        </p:txBody>
      </p:sp>
    </p:spTree>
    <p:extLst>
      <p:ext uri="{BB962C8B-B14F-4D97-AF65-F5344CB8AC3E}">
        <p14:creationId xmlns:p14="http://schemas.microsoft.com/office/powerpoint/2010/main" val="50443650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538F49-2E32-0EA4-053C-BD713575AC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81564-BD42-C149-B534-390DB2928459}" type="datetime4">
              <a:rPr lang="en-US" smtClean="0"/>
              <a:t>January 17,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0AEE86-867A-7D33-C492-62CF29764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Aggregates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13603E-04B5-81FE-78E2-0A0A51450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67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A1A9A32-6B59-50A5-02BE-C3480DBAA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Group By Basics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AB22CE3-B42E-875E-7B96-7DCB6E2311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9184762"/>
              </p:ext>
            </p:extLst>
          </p:nvPr>
        </p:nvGraphicFramePr>
        <p:xfrm>
          <a:off x="185409" y="3883080"/>
          <a:ext cx="3847875" cy="25603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822604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893134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942754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27387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product</a:t>
                      </a:r>
                      <a:endParaRPr sz="18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price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quant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month</a:t>
                      </a:r>
                      <a:endParaRPr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27387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Bagel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3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20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Jan</a:t>
                      </a:r>
                      <a:endParaRPr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27387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/>
                        <a:t>Bagel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/>
                        <a:t>5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/>
                        <a:t>10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/>
                        <a:t>Jan</a:t>
                      </a:r>
                      <a:endParaRPr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643364856"/>
                  </a:ext>
                </a:extLst>
              </a:tr>
              <a:tr h="27387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Bagel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1.50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20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March</a:t>
                      </a:r>
                      <a:endParaRPr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27387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Banana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0.5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50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Feb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27387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Banana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5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10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Feb</a:t>
                      </a:r>
                      <a:endParaRPr sz="18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  <a:tr h="27387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Apple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4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10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March</a:t>
                      </a:r>
                      <a:endParaRPr sz="18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2733919394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3C5A3B3F-BA37-59C7-E6CC-60BA41DA620A}"/>
              </a:ext>
            </a:extLst>
          </p:cNvPr>
          <p:cNvSpPr txBox="1"/>
          <p:nvPr/>
        </p:nvSpPr>
        <p:spPr>
          <a:xfrm>
            <a:off x="185409" y="3415247"/>
            <a:ext cx="8547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sales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D7B79C0-AA4B-F95A-E718-447B4E378851}"/>
              </a:ext>
            </a:extLst>
          </p:cNvPr>
          <p:cNvSpPr txBox="1"/>
          <p:nvPr/>
        </p:nvSpPr>
        <p:spPr>
          <a:xfrm>
            <a:off x="176117" y="1426365"/>
            <a:ext cx="7374135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product, sum(price*quant)as rev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sales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GROUP BY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product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CE780DE-99E5-E09A-662D-3042CDF8820F}"/>
              </a:ext>
            </a:extLst>
          </p:cNvPr>
          <p:cNvSpPr txBox="1"/>
          <p:nvPr/>
        </p:nvSpPr>
        <p:spPr>
          <a:xfrm>
            <a:off x="176117" y="878941"/>
            <a:ext cx="42274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Find total revenue for each product.</a:t>
            </a:r>
          </a:p>
        </p:txBody>
      </p:sp>
    </p:spTree>
    <p:extLst>
      <p:ext uri="{BB962C8B-B14F-4D97-AF65-F5344CB8AC3E}">
        <p14:creationId xmlns:p14="http://schemas.microsoft.com/office/powerpoint/2010/main" val="90260806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538F49-2E32-0EA4-053C-BD713575AC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DD190-F053-4346-A440-1346AF381878}" type="datetime4">
              <a:rPr lang="en-US" smtClean="0"/>
              <a:t>January 17,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0AEE86-867A-7D33-C492-62CF29764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Aggregates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13603E-04B5-81FE-78E2-0A0A51450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68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A1A9A32-6B59-50A5-02BE-C3480DBAA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Group By Basics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AB22CE3-B42E-875E-7B96-7DCB6E2311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5008771"/>
              </p:ext>
            </p:extLst>
          </p:nvPr>
        </p:nvGraphicFramePr>
        <p:xfrm>
          <a:off x="185409" y="3883080"/>
          <a:ext cx="3847875" cy="25603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822604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893134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942754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27387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product</a:t>
                      </a:r>
                      <a:endParaRPr sz="18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price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quant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month</a:t>
                      </a:r>
                      <a:endParaRPr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27387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Bagel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3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20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Jan</a:t>
                      </a:r>
                      <a:endParaRPr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27387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/>
                        <a:t>Bagel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/>
                        <a:t>5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/>
                        <a:t>10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/>
                        <a:t>Jan</a:t>
                      </a:r>
                      <a:endParaRPr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643364856"/>
                  </a:ext>
                </a:extLst>
              </a:tr>
              <a:tr h="27387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Bagel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1.50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20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March</a:t>
                      </a:r>
                      <a:endParaRPr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27387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Banana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0.5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50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Feb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27387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Banana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5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10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Feb</a:t>
                      </a:r>
                      <a:endParaRPr sz="18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  <a:tr h="27387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Apple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4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10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March</a:t>
                      </a:r>
                      <a:endParaRPr sz="18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2733919394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3C5A3B3F-BA37-59C7-E6CC-60BA41DA620A}"/>
              </a:ext>
            </a:extLst>
          </p:cNvPr>
          <p:cNvSpPr txBox="1"/>
          <p:nvPr/>
        </p:nvSpPr>
        <p:spPr>
          <a:xfrm>
            <a:off x="185409" y="3415247"/>
            <a:ext cx="8547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sales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CE780DE-99E5-E09A-662D-3042CDF8820F}"/>
              </a:ext>
            </a:extLst>
          </p:cNvPr>
          <p:cNvSpPr txBox="1"/>
          <p:nvPr/>
        </p:nvSpPr>
        <p:spPr>
          <a:xfrm>
            <a:off x="176117" y="878941"/>
            <a:ext cx="42274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Find total revenue for each product.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1CE3844A-A479-3B6D-ADA7-9FBFCDA8D7B2}"/>
              </a:ext>
            </a:extLst>
          </p:cNvPr>
          <p:cNvSpPr/>
          <p:nvPr/>
        </p:nvSpPr>
        <p:spPr>
          <a:xfrm>
            <a:off x="118764" y="4272312"/>
            <a:ext cx="4006669" cy="102270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E3A267FC-43FD-7474-BCF8-2EBE18254129}"/>
              </a:ext>
            </a:extLst>
          </p:cNvPr>
          <p:cNvSpPr/>
          <p:nvPr/>
        </p:nvSpPr>
        <p:spPr>
          <a:xfrm>
            <a:off x="118764" y="5391022"/>
            <a:ext cx="4006669" cy="588037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9A11F7C0-9800-EFC3-8E77-F5A01E83A233}"/>
              </a:ext>
            </a:extLst>
          </p:cNvPr>
          <p:cNvSpPr/>
          <p:nvPr/>
        </p:nvSpPr>
        <p:spPr>
          <a:xfrm>
            <a:off x="106011" y="6162378"/>
            <a:ext cx="4006669" cy="274319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ACE4E6-24C4-9214-D570-EA12BB3E2592}"/>
              </a:ext>
            </a:extLst>
          </p:cNvPr>
          <p:cNvSpPr txBox="1"/>
          <p:nvPr/>
        </p:nvSpPr>
        <p:spPr>
          <a:xfrm>
            <a:off x="176117" y="1426365"/>
            <a:ext cx="7374135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product, sum(price*quant)as rev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sales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GROUP BY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product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407563618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538F49-2E32-0EA4-053C-BD713575AC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DD190-F053-4346-A440-1346AF381878}" type="datetime4">
              <a:rPr lang="en-US" smtClean="0"/>
              <a:t>January 17,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0AEE86-867A-7D33-C492-62CF29764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Aggregates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13603E-04B5-81FE-78E2-0A0A51450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69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A1A9A32-6B59-50A5-02BE-C3480DBAA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Group By Basics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AB22CE3-B42E-875E-7B96-7DCB6E231198}"/>
              </a:ext>
            </a:extLst>
          </p:cNvPr>
          <p:cNvGraphicFramePr>
            <a:graphicFrameLocks noGrp="1"/>
          </p:cNvGraphicFramePr>
          <p:nvPr/>
        </p:nvGraphicFramePr>
        <p:xfrm>
          <a:off x="185409" y="3883080"/>
          <a:ext cx="3847875" cy="25603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822604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893134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942754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27387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product</a:t>
                      </a:r>
                      <a:endParaRPr sz="18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price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quant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month</a:t>
                      </a:r>
                      <a:endParaRPr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27387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Bagel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3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20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Jan</a:t>
                      </a:r>
                      <a:endParaRPr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27387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/>
                        <a:t>Bagel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/>
                        <a:t>5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/>
                        <a:t>10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/>
                        <a:t>Jan</a:t>
                      </a:r>
                      <a:endParaRPr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643364856"/>
                  </a:ext>
                </a:extLst>
              </a:tr>
              <a:tr h="27387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Bagel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1.50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20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March</a:t>
                      </a:r>
                      <a:endParaRPr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27387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Banana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0.5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50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Feb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27387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Banana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5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10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Feb</a:t>
                      </a:r>
                      <a:endParaRPr sz="18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  <a:tr h="27387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Apple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4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10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March</a:t>
                      </a:r>
                      <a:endParaRPr sz="18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2733919394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3C5A3B3F-BA37-59C7-E6CC-60BA41DA620A}"/>
              </a:ext>
            </a:extLst>
          </p:cNvPr>
          <p:cNvSpPr txBox="1"/>
          <p:nvPr/>
        </p:nvSpPr>
        <p:spPr>
          <a:xfrm>
            <a:off x="185409" y="3415247"/>
            <a:ext cx="8547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sales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CE780DE-99E5-E09A-662D-3042CDF8820F}"/>
              </a:ext>
            </a:extLst>
          </p:cNvPr>
          <p:cNvSpPr txBox="1"/>
          <p:nvPr/>
        </p:nvSpPr>
        <p:spPr>
          <a:xfrm>
            <a:off x="176117" y="878941"/>
            <a:ext cx="42274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Find total revenue for each product.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1CE3844A-A479-3B6D-ADA7-9FBFCDA8D7B2}"/>
              </a:ext>
            </a:extLst>
          </p:cNvPr>
          <p:cNvSpPr/>
          <p:nvPr/>
        </p:nvSpPr>
        <p:spPr>
          <a:xfrm>
            <a:off x="118764" y="4272312"/>
            <a:ext cx="4006669" cy="102270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E3A267FC-43FD-7474-BCF8-2EBE18254129}"/>
              </a:ext>
            </a:extLst>
          </p:cNvPr>
          <p:cNvSpPr/>
          <p:nvPr/>
        </p:nvSpPr>
        <p:spPr>
          <a:xfrm>
            <a:off x="118764" y="5391022"/>
            <a:ext cx="4006669" cy="588037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9A11F7C0-9800-EFC3-8E77-F5A01E83A233}"/>
              </a:ext>
            </a:extLst>
          </p:cNvPr>
          <p:cNvSpPr/>
          <p:nvPr/>
        </p:nvSpPr>
        <p:spPr>
          <a:xfrm>
            <a:off x="106011" y="6162378"/>
            <a:ext cx="4006669" cy="274319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>
            <a:extLst>
              <a:ext uri="{FF2B5EF4-FFF2-40B4-BE49-F238E27FC236}">
                <a16:creationId xmlns:a16="http://schemas.microsoft.com/office/drawing/2014/main" id="{69B61BAE-796B-03C1-9A0C-7E7EF1F1E1CE}"/>
              </a:ext>
            </a:extLst>
          </p:cNvPr>
          <p:cNvSpPr/>
          <p:nvPr/>
        </p:nvSpPr>
        <p:spPr>
          <a:xfrm>
            <a:off x="4345172" y="515324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endParaRPr lang="en-US" dirty="0"/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40010285-7B3E-E94C-CB7D-21C6C194E0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0409319"/>
              </p:ext>
            </p:extLst>
          </p:nvPr>
        </p:nvGraphicFramePr>
        <p:xfrm>
          <a:off x="5530258" y="4556274"/>
          <a:ext cx="3351471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3192">
                  <a:extLst>
                    <a:ext uri="{9D8B030D-6E8A-4147-A177-3AD203B41FA5}">
                      <a16:colId xmlns:a16="http://schemas.microsoft.com/office/drawing/2014/main" val="2394806304"/>
                    </a:ext>
                  </a:extLst>
                </a:gridCol>
                <a:gridCol w="793898">
                  <a:extLst>
                    <a:ext uri="{9D8B030D-6E8A-4147-A177-3AD203B41FA5}">
                      <a16:colId xmlns:a16="http://schemas.microsoft.com/office/drawing/2014/main" val="4125151973"/>
                    </a:ext>
                  </a:extLst>
                </a:gridCol>
                <a:gridCol w="1474381">
                  <a:extLst>
                    <a:ext uri="{9D8B030D-6E8A-4147-A177-3AD203B41FA5}">
                      <a16:colId xmlns:a16="http://schemas.microsoft.com/office/drawing/2014/main" val="382727442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product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73186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Bagel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60+50+30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89986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Banana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25+50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8459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Apple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40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16584"/>
                  </a:ext>
                </a:extLst>
              </a:tr>
            </a:tbl>
          </a:graphicData>
        </a:graphic>
      </p:graphicFrame>
      <p:sp>
        <p:nvSpPr>
          <p:cNvPr id="17" name="Oval Callout 16">
            <a:extLst>
              <a:ext uri="{FF2B5EF4-FFF2-40B4-BE49-F238E27FC236}">
                <a16:creationId xmlns:a16="http://schemas.microsoft.com/office/drawing/2014/main" id="{CD5CD5B3-CC5E-AD93-5513-C3A492EAE2AF}"/>
              </a:ext>
            </a:extLst>
          </p:cNvPr>
          <p:cNvSpPr/>
          <p:nvPr/>
        </p:nvSpPr>
        <p:spPr>
          <a:xfrm>
            <a:off x="4572000" y="3615236"/>
            <a:ext cx="3920377" cy="519351"/>
          </a:xfrm>
          <a:prstGeom prst="wedgeEllipseCallout">
            <a:avLst>
              <a:gd name="adj1" fmla="val -20833"/>
              <a:gd name="adj2" fmla="val 108905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One row for each product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ACE4E6-24C4-9214-D570-EA12BB3E2592}"/>
              </a:ext>
            </a:extLst>
          </p:cNvPr>
          <p:cNvSpPr txBox="1"/>
          <p:nvPr/>
        </p:nvSpPr>
        <p:spPr>
          <a:xfrm>
            <a:off x="176117" y="1426365"/>
            <a:ext cx="7374135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product, sum(price*quant)as rev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sales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GROUP BY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product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452314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F37B6-F870-96E0-157A-5F8172B33F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Aggregates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8A10B6-FB7E-B78A-FA74-D35EA7A3BB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Aggregate: many values to one value</a:t>
            </a:r>
          </a:p>
          <a:p>
            <a:endParaRPr lang="en-US" sz="3600" dirty="0"/>
          </a:p>
          <a:p>
            <a:endParaRPr lang="en-US" sz="3600" dirty="0"/>
          </a:p>
          <a:p>
            <a:r>
              <a:rPr lang="en-US" sz="3600" dirty="0"/>
              <a:t>Aggregates in SQL:</a:t>
            </a:r>
          </a:p>
          <a:p>
            <a:pPr lvl="1"/>
            <a:r>
              <a:rPr lang="en-US" sz="3200" dirty="0"/>
              <a:t>sum(1, 4, 3, 4) = 1+4+3+4 = 12</a:t>
            </a:r>
          </a:p>
          <a:p>
            <a:pPr lvl="1"/>
            <a:r>
              <a:rPr lang="en-US" sz="3200" dirty="0"/>
              <a:t>max(1, 4, 3, 4) = 4</a:t>
            </a:r>
          </a:p>
          <a:p>
            <a:pPr lvl="1"/>
            <a:r>
              <a:rPr lang="en-US" sz="3200" dirty="0"/>
              <a:t>min(1, 4, 3, 4) = 1</a:t>
            </a:r>
          </a:p>
          <a:p>
            <a:pPr lvl="1"/>
            <a:r>
              <a:rPr lang="en-US" sz="3200" dirty="0"/>
              <a:t>count(1, </a:t>
            </a:r>
            <a:r>
              <a:rPr lang="en-US" sz="3200" b="1" dirty="0">
                <a:solidFill>
                  <a:srgbClr val="FF0000"/>
                </a:solidFill>
              </a:rPr>
              <a:t>4</a:t>
            </a:r>
            <a:r>
              <a:rPr lang="en-US" sz="3200" dirty="0"/>
              <a:t>, 3, </a:t>
            </a:r>
            <a:r>
              <a:rPr lang="en-US" sz="3200" b="1" dirty="0">
                <a:solidFill>
                  <a:srgbClr val="FF0000"/>
                </a:solidFill>
              </a:rPr>
              <a:t>4</a:t>
            </a:r>
            <a:r>
              <a:rPr lang="en-US" sz="3200" dirty="0"/>
              <a:t>) = 4</a:t>
            </a:r>
          </a:p>
          <a:p>
            <a:pPr lvl="1"/>
            <a:r>
              <a:rPr lang="en-US" sz="3200" dirty="0"/>
              <a:t>avg(1, </a:t>
            </a:r>
            <a:r>
              <a:rPr lang="en-US" sz="3200" b="1" dirty="0">
                <a:solidFill>
                  <a:srgbClr val="FF0000"/>
                </a:solidFill>
              </a:rPr>
              <a:t>4</a:t>
            </a:r>
            <a:r>
              <a:rPr lang="en-US" sz="3200" dirty="0"/>
              <a:t>, 3, </a:t>
            </a:r>
            <a:r>
              <a:rPr lang="en-US" sz="3200" b="1" dirty="0">
                <a:solidFill>
                  <a:srgbClr val="FF0000"/>
                </a:solidFill>
              </a:rPr>
              <a:t>4</a:t>
            </a:r>
            <a:r>
              <a:rPr lang="en-US" sz="3200" dirty="0"/>
              <a:t>) = 3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0E6E8F-6487-B1B4-CF7C-CCB03CCA0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4A3C5-36BB-4492-8D41-F881C0A0E2E9}" type="datetime4">
              <a:rPr lang="en-US" smtClean="0"/>
              <a:t>January 17,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5615C9-0881-7EB9-DF54-FD99649DF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Aggregates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4052ED-CB87-7534-0387-5B9FF472C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7</a:t>
            </a:fld>
            <a:endParaRPr lang="en-US"/>
          </a:p>
        </p:txBody>
      </p:sp>
      <p:sp>
        <p:nvSpPr>
          <p:cNvPr id="7" name="Oval Callout 6">
            <a:extLst>
              <a:ext uri="{FF2B5EF4-FFF2-40B4-BE49-F238E27FC236}">
                <a16:creationId xmlns:a16="http://schemas.microsoft.com/office/drawing/2014/main" id="{64C22A78-32A5-DE58-6DEF-98DE1857C129}"/>
              </a:ext>
            </a:extLst>
          </p:cNvPr>
          <p:cNvSpPr/>
          <p:nvPr/>
        </p:nvSpPr>
        <p:spPr>
          <a:xfrm>
            <a:off x="5604287" y="4472753"/>
            <a:ext cx="2964626" cy="908864"/>
          </a:xfrm>
          <a:prstGeom prst="wedgeEllipseCallout">
            <a:avLst>
              <a:gd name="adj1" fmla="val -71926"/>
              <a:gd name="adj2" fmla="val 19491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The collection may</a:t>
            </a:r>
            <a:br>
              <a:rPr lang="en-US" dirty="0"/>
            </a:br>
            <a:r>
              <a:rPr lang="en-US" dirty="0"/>
              <a:t>have duplicates!</a:t>
            </a:r>
          </a:p>
        </p:txBody>
      </p:sp>
    </p:spTree>
    <p:extLst>
      <p:ext uri="{BB962C8B-B14F-4D97-AF65-F5344CB8AC3E}">
        <p14:creationId xmlns:p14="http://schemas.microsoft.com/office/powerpoint/2010/main" val="98190311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538F49-2E32-0EA4-053C-BD713575AC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45246-FAD4-5C43-8AAF-34EB226EF152}" type="datetime4">
              <a:rPr lang="en-US" smtClean="0"/>
              <a:t>January 17,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0AEE86-867A-7D33-C492-62CF29764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Aggregates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13603E-04B5-81FE-78E2-0A0A51450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70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A1A9A32-6B59-50A5-02BE-C3480DBAA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Group By Basics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AB22CE3-B42E-875E-7B96-7DCB6E231198}"/>
              </a:ext>
            </a:extLst>
          </p:cNvPr>
          <p:cNvGraphicFramePr>
            <a:graphicFrameLocks noGrp="1"/>
          </p:cNvGraphicFramePr>
          <p:nvPr/>
        </p:nvGraphicFramePr>
        <p:xfrm>
          <a:off x="185409" y="3883080"/>
          <a:ext cx="3847875" cy="25603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822604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893134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942754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27387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product</a:t>
                      </a:r>
                      <a:endParaRPr sz="18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price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quant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month</a:t>
                      </a:r>
                      <a:endParaRPr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27387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Bagel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3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20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Jan</a:t>
                      </a:r>
                      <a:endParaRPr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27387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/>
                        <a:t>Bagel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/>
                        <a:t>5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/>
                        <a:t>10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/>
                        <a:t>Jan</a:t>
                      </a:r>
                      <a:endParaRPr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643364856"/>
                  </a:ext>
                </a:extLst>
              </a:tr>
              <a:tr h="27387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Bagel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1.50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20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March</a:t>
                      </a:r>
                      <a:endParaRPr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27387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Banana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0.5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50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Feb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27387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Banana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5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10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Feb</a:t>
                      </a:r>
                      <a:endParaRPr sz="18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  <a:tr h="27387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Apple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4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10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March</a:t>
                      </a:r>
                      <a:endParaRPr sz="18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2733919394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3C5A3B3F-BA37-59C7-E6CC-60BA41DA620A}"/>
              </a:ext>
            </a:extLst>
          </p:cNvPr>
          <p:cNvSpPr txBox="1"/>
          <p:nvPr/>
        </p:nvSpPr>
        <p:spPr>
          <a:xfrm>
            <a:off x="185409" y="3415247"/>
            <a:ext cx="8547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sales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CE780DE-99E5-E09A-662D-3042CDF8820F}"/>
              </a:ext>
            </a:extLst>
          </p:cNvPr>
          <p:cNvSpPr txBox="1"/>
          <p:nvPr/>
        </p:nvSpPr>
        <p:spPr>
          <a:xfrm>
            <a:off x="176117" y="878941"/>
            <a:ext cx="41569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Find total revenue for each </a:t>
            </a:r>
            <a:r>
              <a:rPr lang="en-US" sz="2000" b="1" dirty="0">
                <a:solidFill>
                  <a:srgbClr val="FF0000"/>
                </a:solidFill>
              </a:rPr>
              <a:t>month</a:t>
            </a:r>
            <a:r>
              <a:rPr lang="en-US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2685518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538F49-2E32-0EA4-053C-BD713575AC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CD3D5-CC9E-5C49-AC44-79F30F4D5924}" type="datetime4">
              <a:rPr lang="en-US" smtClean="0"/>
              <a:t>January 17,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0AEE86-867A-7D33-C492-62CF29764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Aggregates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13603E-04B5-81FE-78E2-0A0A51450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71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A1A9A32-6B59-50A5-02BE-C3480DBAA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Group By Basics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AB22CE3-B42E-875E-7B96-7DCB6E231198}"/>
              </a:ext>
            </a:extLst>
          </p:cNvPr>
          <p:cNvGraphicFramePr>
            <a:graphicFrameLocks noGrp="1"/>
          </p:cNvGraphicFramePr>
          <p:nvPr/>
        </p:nvGraphicFramePr>
        <p:xfrm>
          <a:off x="185409" y="3883080"/>
          <a:ext cx="3847875" cy="25603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822604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893134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942754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27387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product</a:t>
                      </a:r>
                      <a:endParaRPr sz="18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price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quant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month</a:t>
                      </a:r>
                      <a:endParaRPr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27387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Bagel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3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20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Jan</a:t>
                      </a:r>
                      <a:endParaRPr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27387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/>
                        <a:t>Bagel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/>
                        <a:t>5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/>
                        <a:t>10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/>
                        <a:t>Jan</a:t>
                      </a:r>
                      <a:endParaRPr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643364856"/>
                  </a:ext>
                </a:extLst>
              </a:tr>
              <a:tr h="27387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Bagel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1.50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20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March</a:t>
                      </a:r>
                      <a:endParaRPr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27387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Banana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0.5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50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Feb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27387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Banana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5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10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Feb</a:t>
                      </a:r>
                      <a:endParaRPr sz="18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  <a:tr h="27387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Apple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4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10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March</a:t>
                      </a:r>
                      <a:endParaRPr sz="18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2733919394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3C5A3B3F-BA37-59C7-E6CC-60BA41DA620A}"/>
              </a:ext>
            </a:extLst>
          </p:cNvPr>
          <p:cNvSpPr txBox="1"/>
          <p:nvPr/>
        </p:nvSpPr>
        <p:spPr>
          <a:xfrm>
            <a:off x="185409" y="3415247"/>
            <a:ext cx="8547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sales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D7B79C0-AA4B-F95A-E718-447B4E378851}"/>
              </a:ext>
            </a:extLst>
          </p:cNvPr>
          <p:cNvSpPr txBox="1"/>
          <p:nvPr/>
        </p:nvSpPr>
        <p:spPr>
          <a:xfrm>
            <a:off x="176117" y="1426365"/>
            <a:ext cx="6821098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month, sum(price*quant)as rev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sales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GROUP BY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month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CE780DE-99E5-E09A-662D-3042CDF8820F}"/>
              </a:ext>
            </a:extLst>
          </p:cNvPr>
          <p:cNvSpPr txBox="1"/>
          <p:nvPr/>
        </p:nvSpPr>
        <p:spPr>
          <a:xfrm>
            <a:off x="176117" y="878941"/>
            <a:ext cx="41569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Find total revenue for each </a:t>
            </a:r>
            <a:r>
              <a:rPr lang="en-US" sz="2000" b="1" dirty="0">
                <a:solidFill>
                  <a:srgbClr val="FF0000"/>
                </a:solidFill>
              </a:rPr>
              <a:t>month</a:t>
            </a:r>
            <a:r>
              <a:rPr lang="en-US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8641531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538F49-2E32-0EA4-053C-BD713575AC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53090-84FA-7042-AA56-406D512447D2}" type="datetime4">
              <a:rPr lang="en-US" smtClean="0"/>
              <a:t>January 17,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0AEE86-867A-7D33-C492-62CF29764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Aggregates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13603E-04B5-81FE-78E2-0A0A51450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72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A1A9A32-6B59-50A5-02BE-C3480DBAA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Group By Basics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AB22CE3-B42E-875E-7B96-7DCB6E231198}"/>
              </a:ext>
            </a:extLst>
          </p:cNvPr>
          <p:cNvGraphicFramePr>
            <a:graphicFrameLocks noGrp="1"/>
          </p:cNvGraphicFramePr>
          <p:nvPr/>
        </p:nvGraphicFramePr>
        <p:xfrm>
          <a:off x="185409" y="3883080"/>
          <a:ext cx="3847875" cy="25603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822604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893134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942754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27387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product</a:t>
                      </a:r>
                      <a:endParaRPr sz="18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price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quant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month</a:t>
                      </a:r>
                      <a:endParaRPr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27387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Bagel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3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20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Jan</a:t>
                      </a:r>
                      <a:endParaRPr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27387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/>
                        <a:t>Bagel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/>
                        <a:t>5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/>
                        <a:t>10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/>
                        <a:t>Jan</a:t>
                      </a:r>
                      <a:endParaRPr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643364856"/>
                  </a:ext>
                </a:extLst>
              </a:tr>
              <a:tr h="27387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Bagel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1.50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20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March</a:t>
                      </a:r>
                      <a:endParaRPr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27387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Banana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0.5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50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Feb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27387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Banana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5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10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Feb</a:t>
                      </a:r>
                      <a:endParaRPr sz="18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  <a:tr h="27387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Apple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4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10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March</a:t>
                      </a:r>
                      <a:endParaRPr sz="18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2733919394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3C5A3B3F-BA37-59C7-E6CC-60BA41DA620A}"/>
              </a:ext>
            </a:extLst>
          </p:cNvPr>
          <p:cNvSpPr txBox="1"/>
          <p:nvPr/>
        </p:nvSpPr>
        <p:spPr>
          <a:xfrm>
            <a:off x="185409" y="3415247"/>
            <a:ext cx="8547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sales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D7B79C0-AA4B-F95A-E718-447B4E378851}"/>
              </a:ext>
            </a:extLst>
          </p:cNvPr>
          <p:cNvSpPr txBox="1"/>
          <p:nvPr/>
        </p:nvSpPr>
        <p:spPr>
          <a:xfrm>
            <a:off x="176117" y="1426365"/>
            <a:ext cx="6821098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month, sum(price*quant)as rev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sales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GROUP BY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month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CE780DE-99E5-E09A-662D-3042CDF8820F}"/>
              </a:ext>
            </a:extLst>
          </p:cNvPr>
          <p:cNvSpPr txBox="1"/>
          <p:nvPr/>
        </p:nvSpPr>
        <p:spPr>
          <a:xfrm>
            <a:off x="176117" y="878941"/>
            <a:ext cx="41569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Find total revenue for each </a:t>
            </a:r>
            <a:r>
              <a:rPr lang="en-US" sz="2000" b="1" dirty="0">
                <a:solidFill>
                  <a:srgbClr val="FF0000"/>
                </a:solidFill>
              </a:rPr>
              <a:t>month</a:t>
            </a:r>
            <a:r>
              <a:rPr lang="en-US" sz="2000" dirty="0"/>
              <a:t>.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0155DEF-DBCC-B480-3970-38B05774FC8C}"/>
              </a:ext>
            </a:extLst>
          </p:cNvPr>
          <p:cNvGraphicFramePr>
            <a:graphicFrameLocks noGrp="1"/>
          </p:cNvGraphicFramePr>
          <p:nvPr/>
        </p:nvGraphicFramePr>
        <p:xfrm>
          <a:off x="5016134" y="3950803"/>
          <a:ext cx="3847875" cy="25603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822604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893134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942754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27387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product</a:t>
                      </a:r>
                      <a:endParaRPr sz="18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price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quant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month</a:t>
                      </a:r>
                      <a:endParaRPr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27387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Bagel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3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20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Jan</a:t>
                      </a:r>
                      <a:endParaRPr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27387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/>
                        <a:t>Bagel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/>
                        <a:t>5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/>
                        <a:t>10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/>
                        <a:t>Jan</a:t>
                      </a:r>
                      <a:endParaRPr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643364856"/>
                  </a:ext>
                </a:extLst>
              </a:tr>
              <a:tr h="27387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Banana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0.5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50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Feb</a:t>
                      </a:r>
                      <a:endParaRPr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27387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Banana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5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10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Feb</a:t>
                      </a:r>
                      <a:endParaRPr sz="18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  <a:tr h="27387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Bagel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1.50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20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March</a:t>
                      </a:r>
                      <a:endParaRPr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2733919394"/>
                  </a:ext>
                </a:extLst>
              </a:tr>
              <a:tr h="27387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Apple</a:t>
                      </a:r>
                      <a:endParaRPr sz="18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4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10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March</a:t>
                      </a:r>
                      <a:endParaRPr sz="18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933259237"/>
                  </a:ext>
                </a:extLst>
              </a:tr>
            </a:tbl>
          </a:graphicData>
        </a:graphic>
      </p:graphicFrame>
      <p:sp>
        <p:nvSpPr>
          <p:cNvPr id="11" name="Right Arrow 10">
            <a:extLst>
              <a:ext uri="{FF2B5EF4-FFF2-40B4-BE49-F238E27FC236}">
                <a16:creationId xmlns:a16="http://schemas.microsoft.com/office/drawing/2014/main" id="{93E98864-B8F7-D90E-8AAB-33FAA2C26B4E}"/>
              </a:ext>
            </a:extLst>
          </p:cNvPr>
          <p:cNvSpPr/>
          <p:nvPr/>
        </p:nvSpPr>
        <p:spPr>
          <a:xfrm>
            <a:off x="4230541" y="5163275"/>
            <a:ext cx="588335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193F093-D8CF-A6FA-5934-9799B1EEE5BF}"/>
              </a:ext>
            </a:extLst>
          </p:cNvPr>
          <p:cNvSpPr txBox="1"/>
          <p:nvPr/>
        </p:nvSpPr>
        <p:spPr>
          <a:xfrm>
            <a:off x="4898065" y="3615302"/>
            <a:ext cx="2114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GROUP BY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month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615627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538F49-2E32-0EA4-053C-BD713575AC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D03F8-18AE-3B46-8AC1-EBFDA6890FB9}" type="datetime4">
              <a:rPr lang="en-US" smtClean="0"/>
              <a:t>January 17,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0AEE86-867A-7D33-C492-62CF29764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Aggregates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13603E-04B5-81FE-78E2-0A0A51450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73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A1A9A32-6B59-50A5-02BE-C3480DBAA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Group By Basics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AB22CE3-B42E-875E-7B96-7DCB6E231198}"/>
              </a:ext>
            </a:extLst>
          </p:cNvPr>
          <p:cNvGraphicFramePr>
            <a:graphicFrameLocks noGrp="1"/>
          </p:cNvGraphicFramePr>
          <p:nvPr/>
        </p:nvGraphicFramePr>
        <p:xfrm>
          <a:off x="185409" y="3883080"/>
          <a:ext cx="3847875" cy="25603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822604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893134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942754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27387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product</a:t>
                      </a:r>
                      <a:endParaRPr sz="18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price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quant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month</a:t>
                      </a:r>
                      <a:endParaRPr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27387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Bagel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3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20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Jan</a:t>
                      </a:r>
                      <a:endParaRPr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27387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/>
                        <a:t>Bagel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/>
                        <a:t>5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/>
                        <a:t>10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/>
                        <a:t>Jan</a:t>
                      </a:r>
                      <a:endParaRPr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643364856"/>
                  </a:ext>
                </a:extLst>
              </a:tr>
              <a:tr h="27387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Bagel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1.50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20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March</a:t>
                      </a:r>
                      <a:endParaRPr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27387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Banana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0.5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50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Feb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27387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Banana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5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10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Feb</a:t>
                      </a:r>
                      <a:endParaRPr sz="18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  <a:tr h="27387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Apple</a:t>
                      </a:r>
                      <a:endParaRPr sz="18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4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10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March</a:t>
                      </a:r>
                      <a:endParaRPr sz="18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2733919394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3C5A3B3F-BA37-59C7-E6CC-60BA41DA620A}"/>
              </a:ext>
            </a:extLst>
          </p:cNvPr>
          <p:cNvSpPr txBox="1"/>
          <p:nvPr/>
        </p:nvSpPr>
        <p:spPr>
          <a:xfrm>
            <a:off x="185409" y="3415247"/>
            <a:ext cx="8547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sales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0155DEF-DBCC-B480-3970-38B05774FC8C}"/>
              </a:ext>
            </a:extLst>
          </p:cNvPr>
          <p:cNvGraphicFramePr>
            <a:graphicFrameLocks noGrp="1"/>
          </p:cNvGraphicFramePr>
          <p:nvPr/>
        </p:nvGraphicFramePr>
        <p:xfrm>
          <a:off x="5016134" y="3950803"/>
          <a:ext cx="3847875" cy="25603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822604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893134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942754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27387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product</a:t>
                      </a:r>
                      <a:endParaRPr sz="18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price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quant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month</a:t>
                      </a:r>
                      <a:endParaRPr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27387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Bagel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3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20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highlight>
                            <a:srgbClr val="00FFFF"/>
                          </a:highlight>
                        </a:rPr>
                        <a:t>Jan</a:t>
                      </a:r>
                      <a:endParaRPr dirty="0">
                        <a:highlight>
                          <a:srgbClr val="00FFFF"/>
                        </a:highlight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27387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/>
                        <a:t>Bagel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/>
                        <a:t>5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/>
                        <a:t>10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>
                          <a:highlight>
                            <a:srgbClr val="00FFFF"/>
                          </a:highlight>
                        </a:rPr>
                        <a:t>Jan</a:t>
                      </a:r>
                      <a:endParaRPr dirty="0">
                        <a:highlight>
                          <a:srgbClr val="00FFFF"/>
                        </a:highlight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643364856"/>
                  </a:ext>
                </a:extLst>
              </a:tr>
              <a:tr h="27387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Banana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0.5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50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highlight>
                            <a:srgbClr val="00FF00"/>
                          </a:highlight>
                        </a:rPr>
                        <a:t>Feb</a:t>
                      </a:r>
                      <a:endParaRPr dirty="0">
                        <a:highlight>
                          <a:srgbClr val="00FF00"/>
                        </a:highlight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27387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Banana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5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10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highlight>
                            <a:srgbClr val="00FF00"/>
                          </a:highlight>
                        </a:rPr>
                        <a:t>Feb</a:t>
                      </a:r>
                      <a:endParaRPr sz="1800" dirty="0">
                        <a:highlight>
                          <a:srgbClr val="00FF00"/>
                        </a:highlight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  <a:tr h="27387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Bagel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1.50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20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highlight>
                            <a:srgbClr val="FFFF00"/>
                          </a:highlight>
                        </a:rPr>
                        <a:t>March</a:t>
                      </a:r>
                      <a:endParaRPr dirty="0">
                        <a:highlight>
                          <a:srgbClr val="FFFF00"/>
                        </a:highlight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2733919394"/>
                  </a:ext>
                </a:extLst>
              </a:tr>
              <a:tr h="27387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Apple</a:t>
                      </a:r>
                      <a:endParaRPr sz="18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4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10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highlight>
                            <a:srgbClr val="FFFF00"/>
                          </a:highlight>
                        </a:rPr>
                        <a:t>March</a:t>
                      </a:r>
                      <a:endParaRPr sz="1800" dirty="0">
                        <a:highlight>
                          <a:srgbClr val="FFFF00"/>
                        </a:highlight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933259237"/>
                  </a:ext>
                </a:extLst>
              </a:tr>
            </a:tbl>
          </a:graphicData>
        </a:graphic>
      </p:graphicFrame>
      <p:sp>
        <p:nvSpPr>
          <p:cNvPr id="11" name="Right Arrow 10">
            <a:extLst>
              <a:ext uri="{FF2B5EF4-FFF2-40B4-BE49-F238E27FC236}">
                <a16:creationId xmlns:a16="http://schemas.microsoft.com/office/drawing/2014/main" id="{93E98864-B8F7-D90E-8AAB-33FAA2C26B4E}"/>
              </a:ext>
            </a:extLst>
          </p:cNvPr>
          <p:cNvSpPr/>
          <p:nvPr/>
        </p:nvSpPr>
        <p:spPr>
          <a:xfrm>
            <a:off x="4230541" y="5163275"/>
            <a:ext cx="588335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193F093-D8CF-A6FA-5934-9799B1EEE5BF}"/>
              </a:ext>
            </a:extLst>
          </p:cNvPr>
          <p:cNvSpPr txBox="1"/>
          <p:nvPr/>
        </p:nvSpPr>
        <p:spPr>
          <a:xfrm>
            <a:off x="4898065" y="3615302"/>
            <a:ext cx="2114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GROUP BY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month</a:t>
            </a:r>
            <a:endParaRPr lang="en-US" dirty="0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B622D4BA-0315-B4AD-D3EF-F3E16B03D9F2}"/>
              </a:ext>
            </a:extLst>
          </p:cNvPr>
          <p:cNvSpPr/>
          <p:nvPr/>
        </p:nvSpPr>
        <p:spPr>
          <a:xfrm>
            <a:off x="4910818" y="4320135"/>
            <a:ext cx="4006669" cy="690094"/>
          </a:xfrm>
          <a:prstGeom prst="roundRect">
            <a:avLst/>
          </a:prstGeom>
          <a:noFill/>
          <a:ln w="38100"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15EDAD69-3962-7670-84E2-4F7CF5F1FA4F}"/>
              </a:ext>
            </a:extLst>
          </p:cNvPr>
          <p:cNvSpPr/>
          <p:nvPr/>
        </p:nvSpPr>
        <p:spPr>
          <a:xfrm>
            <a:off x="4885692" y="5131839"/>
            <a:ext cx="4006669" cy="588037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C664D64F-897A-BD78-767A-DF545D0568E5}"/>
              </a:ext>
            </a:extLst>
          </p:cNvPr>
          <p:cNvSpPr/>
          <p:nvPr/>
        </p:nvSpPr>
        <p:spPr>
          <a:xfrm>
            <a:off x="4898065" y="5808177"/>
            <a:ext cx="4006669" cy="676343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C859881-B78A-7CE8-5D98-55EDB46E0CF5}"/>
              </a:ext>
            </a:extLst>
          </p:cNvPr>
          <p:cNvSpPr txBox="1"/>
          <p:nvPr/>
        </p:nvSpPr>
        <p:spPr>
          <a:xfrm>
            <a:off x="176117" y="878941"/>
            <a:ext cx="41569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Find total revenue for each </a:t>
            </a:r>
            <a:r>
              <a:rPr lang="en-US" sz="2000" b="1" dirty="0">
                <a:solidFill>
                  <a:srgbClr val="FF0000"/>
                </a:solidFill>
              </a:rPr>
              <a:t>month</a:t>
            </a:r>
            <a:r>
              <a:rPr lang="en-US" sz="2000" dirty="0"/>
              <a:t>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C59824D-DB21-9478-766E-EA5747DDA253}"/>
              </a:ext>
            </a:extLst>
          </p:cNvPr>
          <p:cNvSpPr txBox="1"/>
          <p:nvPr/>
        </p:nvSpPr>
        <p:spPr>
          <a:xfrm>
            <a:off x="176117" y="1426365"/>
            <a:ext cx="6821098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month, sum(price*quant)as rev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sales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GROUP BY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month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232613049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538F49-2E32-0EA4-053C-BD713575AC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D0EFB-FC46-B04B-9367-A79978C15CE8}" type="datetime4">
              <a:rPr lang="en-US" smtClean="0"/>
              <a:t>January 17,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0AEE86-867A-7D33-C492-62CF29764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Aggregates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13603E-04B5-81FE-78E2-0A0A51450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74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A1A9A32-6B59-50A5-02BE-C3480DBAA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Group By Basics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AB22CE3-B42E-875E-7B96-7DCB6E231198}"/>
              </a:ext>
            </a:extLst>
          </p:cNvPr>
          <p:cNvGraphicFramePr>
            <a:graphicFrameLocks noGrp="1"/>
          </p:cNvGraphicFramePr>
          <p:nvPr/>
        </p:nvGraphicFramePr>
        <p:xfrm>
          <a:off x="185409" y="3883080"/>
          <a:ext cx="3847875" cy="25603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822604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893134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942754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27387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product</a:t>
                      </a:r>
                      <a:endParaRPr sz="18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price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quant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month</a:t>
                      </a:r>
                      <a:endParaRPr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27387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Bagel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3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20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Jan</a:t>
                      </a:r>
                      <a:endParaRPr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27387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/>
                        <a:t>Bagel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/>
                        <a:t>5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/>
                        <a:t>10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/>
                        <a:t>Jan</a:t>
                      </a:r>
                      <a:endParaRPr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643364856"/>
                  </a:ext>
                </a:extLst>
              </a:tr>
              <a:tr h="27387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Bagel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1.50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20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March</a:t>
                      </a:r>
                      <a:endParaRPr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27387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Banana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0.5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50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Feb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27387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Banana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5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10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Feb</a:t>
                      </a:r>
                      <a:endParaRPr sz="18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  <a:tr h="27387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Apple</a:t>
                      </a:r>
                      <a:endParaRPr sz="18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4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10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March</a:t>
                      </a:r>
                      <a:endParaRPr sz="18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2733919394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3C5A3B3F-BA37-59C7-E6CC-60BA41DA620A}"/>
              </a:ext>
            </a:extLst>
          </p:cNvPr>
          <p:cNvSpPr txBox="1"/>
          <p:nvPr/>
        </p:nvSpPr>
        <p:spPr>
          <a:xfrm>
            <a:off x="185409" y="3415247"/>
            <a:ext cx="8547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sales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0155DEF-DBCC-B480-3970-38B05774FC8C}"/>
              </a:ext>
            </a:extLst>
          </p:cNvPr>
          <p:cNvGraphicFramePr>
            <a:graphicFrameLocks noGrp="1"/>
          </p:cNvGraphicFramePr>
          <p:nvPr/>
        </p:nvGraphicFramePr>
        <p:xfrm>
          <a:off x="5016134" y="3950803"/>
          <a:ext cx="3847875" cy="25603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822604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893134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942754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27387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product</a:t>
                      </a:r>
                      <a:endParaRPr sz="18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price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quant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month</a:t>
                      </a:r>
                      <a:endParaRPr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27387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Bagel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3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20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highlight>
                            <a:srgbClr val="00FFFF"/>
                          </a:highlight>
                        </a:rPr>
                        <a:t>Jan</a:t>
                      </a:r>
                      <a:endParaRPr dirty="0">
                        <a:highlight>
                          <a:srgbClr val="00FFFF"/>
                        </a:highlight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27387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/>
                        <a:t>Bagel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/>
                        <a:t>5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/>
                        <a:t>10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>
                          <a:highlight>
                            <a:srgbClr val="00FFFF"/>
                          </a:highlight>
                        </a:rPr>
                        <a:t>Jan</a:t>
                      </a:r>
                      <a:endParaRPr dirty="0">
                        <a:highlight>
                          <a:srgbClr val="00FFFF"/>
                        </a:highlight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643364856"/>
                  </a:ext>
                </a:extLst>
              </a:tr>
              <a:tr h="27387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Banana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0.5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50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highlight>
                            <a:srgbClr val="00FF00"/>
                          </a:highlight>
                        </a:rPr>
                        <a:t>Feb</a:t>
                      </a:r>
                      <a:endParaRPr dirty="0">
                        <a:highlight>
                          <a:srgbClr val="00FF00"/>
                        </a:highlight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27387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Banana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5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10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highlight>
                            <a:srgbClr val="00FF00"/>
                          </a:highlight>
                        </a:rPr>
                        <a:t>Feb</a:t>
                      </a:r>
                      <a:endParaRPr sz="1800" dirty="0">
                        <a:highlight>
                          <a:srgbClr val="00FF00"/>
                        </a:highlight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  <a:tr h="27387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Bagel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1.50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20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highlight>
                            <a:srgbClr val="FFFF00"/>
                          </a:highlight>
                        </a:rPr>
                        <a:t>March</a:t>
                      </a:r>
                      <a:endParaRPr dirty="0">
                        <a:highlight>
                          <a:srgbClr val="FFFF00"/>
                        </a:highlight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2733919394"/>
                  </a:ext>
                </a:extLst>
              </a:tr>
              <a:tr h="27387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Apple</a:t>
                      </a:r>
                      <a:endParaRPr sz="18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4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10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highlight>
                            <a:srgbClr val="FFFF00"/>
                          </a:highlight>
                        </a:rPr>
                        <a:t>March</a:t>
                      </a:r>
                      <a:endParaRPr sz="1800" dirty="0">
                        <a:highlight>
                          <a:srgbClr val="FFFF00"/>
                        </a:highlight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933259237"/>
                  </a:ext>
                </a:extLst>
              </a:tr>
            </a:tbl>
          </a:graphicData>
        </a:graphic>
      </p:graphicFrame>
      <p:sp>
        <p:nvSpPr>
          <p:cNvPr id="11" name="Right Arrow 10">
            <a:extLst>
              <a:ext uri="{FF2B5EF4-FFF2-40B4-BE49-F238E27FC236}">
                <a16:creationId xmlns:a16="http://schemas.microsoft.com/office/drawing/2014/main" id="{93E98864-B8F7-D90E-8AAB-33FAA2C26B4E}"/>
              </a:ext>
            </a:extLst>
          </p:cNvPr>
          <p:cNvSpPr/>
          <p:nvPr/>
        </p:nvSpPr>
        <p:spPr>
          <a:xfrm>
            <a:off x="4230541" y="5163275"/>
            <a:ext cx="588335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193F093-D8CF-A6FA-5934-9799B1EEE5BF}"/>
              </a:ext>
            </a:extLst>
          </p:cNvPr>
          <p:cNvSpPr txBox="1"/>
          <p:nvPr/>
        </p:nvSpPr>
        <p:spPr>
          <a:xfrm>
            <a:off x="4898065" y="3615302"/>
            <a:ext cx="2114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GROUP BY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month</a:t>
            </a:r>
            <a:endParaRPr lang="en-US" dirty="0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B622D4BA-0315-B4AD-D3EF-F3E16B03D9F2}"/>
              </a:ext>
            </a:extLst>
          </p:cNvPr>
          <p:cNvSpPr/>
          <p:nvPr/>
        </p:nvSpPr>
        <p:spPr>
          <a:xfrm>
            <a:off x="4910818" y="4320135"/>
            <a:ext cx="4006669" cy="690094"/>
          </a:xfrm>
          <a:prstGeom prst="roundRect">
            <a:avLst/>
          </a:prstGeom>
          <a:noFill/>
          <a:ln w="38100"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15EDAD69-3962-7670-84E2-4F7CF5F1FA4F}"/>
              </a:ext>
            </a:extLst>
          </p:cNvPr>
          <p:cNvSpPr/>
          <p:nvPr/>
        </p:nvSpPr>
        <p:spPr>
          <a:xfrm>
            <a:off x="4885692" y="5131839"/>
            <a:ext cx="4006669" cy="588037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C664D64F-897A-BD78-767A-DF545D0568E5}"/>
              </a:ext>
            </a:extLst>
          </p:cNvPr>
          <p:cNvSpPr/>
          <p:nvPr/>
        </p:nvSpPr>
        <p:spPr>
          <a:xfrm>
            <a:off x="4898065" y="5808177"/>
            <a:ext cx="4006669" cy="676343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Bent Arrow 16">
            <a:extLst>
              <a:ext uri="{FF2B5EF4-FFF2-40B4-BE49-F238E27FC236}">
                <a16:creationId xmlns:a16="http://schemas.microsoft.com/office/drawing/2014/main" id="{7BD4D6B8-7C71-9A59-012E-9F249B4853C4}"/>
              </a:ext>
            </a:extLst>
          </p:cNvPr>
          <p:cNvSpPr/>
          <p:nvPr/>
        </p:nvSpPr>
        <p:spPr>
          <a:xfrm>
            <a:off x="5016134" y="2802830"/>
            <a:ext cx="672049" cy="658265"/>
          </a:xfrm>
          <a:prstGeom prst="ben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C859881-B78A-7CE8-5D98-55EDB46E0CF5}"/>
              </a:ext>
            </a:extLst>
          </p:cNvPr>
          <p:cNvSpPr txBox="1"/>
          <p:nvPr/>
        </p:nvSpPr>
        <p:spPr>
          <a:xfrm>
            <a:off x="176117" y="878941"/>
            <a:ext cx="41569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Find total revenue for each </a:t>
            </a:r>
            <a:r>
              <a:rPr lang="en-US" sz="2000" b="1" dirty="0">
                <a:solidFill>
                  <a:srgbClr val="FF0000"/>
                </a:solidFill>
              </a:rPr>
              <a:t>month</a:t>
            </a:r>
            <a:r>
              <a:rPr lang="en-US" sz="2000" dirty="0"/>
              <a:t>.</a:t>
            </a:r>
          </a:p>
        </p:txBody>
      </p:sp>
      <p:sp>
        <p:nvSpPr>
          <p:cNvPr id="19" name="Oval Callout 18">
            <a:extLst>
              <a:ext uri="{FF2B5EF4-FFF2-40B4-BE49-F238E27FC236}">
                <a16:creationId xmlns:a16="http://schemas.microsoft.com/office/drawing/2014/main" id="{43040404-13DC-1F84-FA18-23E282E37219}"/>
              </a:ext>
            </a:extLst>
          </p:cNvPr>
          <p:cNvSpPr/>
          <p:nvPr/>
        </p:nvSpPr>
        <p:spPr>
          <a:xfrm>
            <a:off x="7187731" y="614726"/>
            <a:ext cx="1954778" cy="908864"/>
          </a:xfrm>
          <a:prstGeom prst="wedgeEllipseCallout">
            <a:avLst>
              <a:gd name="adj1" fmla="val -63622"/>
              <a:gd name="adj2" fmla="val 109685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One row for</a:t>
            </a:r>
            <a:br>
              <a:rPr lang="en-US" dirty="0"/>
            </a:br>
            <a:r>
              <a:rPr lang="en-US" dirty="0"/>
              <a:t>each month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C59824D-DB21-9478-766E-EA5747DDA253}"/>
              </a:ext>
            </a:extLst>
          </p:cNvPr>
          <p:cNvSpPr txBox="1"/>
          <p:nvPr/>
        </p:nvSpPr>
        <p:spPr>
          <a:xfrm>
            <a:off x="176117" y="1426365"/>
            <a:ext cx="6821098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month, sum(price*quant)as rev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sales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GROUP BY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month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B55A24BD-3E17-4729-C584-FCAED432E4DB}"/>
              </a:ext>
            </a:extLst>
          </p:cNvPr>
          <p:cNvGraphicFramePr>
            <a:graphicFrameLocks noGrp="1"/>
          </p:cNvGraphicFramePr>
          <p:nvPr/>
        </p:nvGraphicFramePr>
        <p:xfrm>
          <a:off x="6132552" y="2038827"/>
          <a:ext cx="2731457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3192">
                  <a:extLst>
                    <a:ext uri="{9D8B030D-6E8A-4147-A177-3AD203B41FA5}">
                      <a16:colId xmlns:a16="http://schemas.microsoft.com/office/drawing/2014/main" val="2394806304"/>
                    </a:ext>
                  </a:extLst>
                </a:gridCol>
                <a:gridCol w="793898">
                  <a:extLst>
                    <a:ext uri="{9D8B030D-6E8A-4147-A177-3AD203B41FA5}">
                      <a16:colId xmlns:a16="http://schemas.microsoft.com/office/drawing/2014/main" val="4125151973"/>
                    </a:ext>
                  </a:extLst>
                </a:gridCol>
                <a:gridCol w="854367">
                  <a:extLst>
                    <a:ext uri="{9D8B030D-6E8A-4147-A177-3AD203B41FA5}">
                      <a16:colId xmlns:a16="http://schemas.microsoft.com/office/drawing/2014/main" val="382727442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month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73186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00FFFF"/>
                          </a:highlight>
                        </a:rPr>
                        <a:t>Jan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60+50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89986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00FF00"/>
                          </a:highlight>
                        </a:rPr>
                        <a:t>Feb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75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25+50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8459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March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40+30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165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8291220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538F49-2E32-0EA4-053C-BD713575AC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89DE7-E052-1D48-BF76-3C4CD1395FED}" type="datetime4">
              <a:rPr lang="en-US" smtClean="0"/>
              <a:t>January 17,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0AEE86-867A-7D33-C492-62CF29764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Aggregates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13603E-04B5-81FE-78E2-0A0A51450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75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A1A9A32-6B59-50A5-02BE-C3480DBAA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Group By Basics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AB22CE3-B42E-875E-7B96-7DCB6E231198}"/>
              </a:ext>
            </a:extLst>
          </p:cNvPr>
          <p:cNvGraphicFramePr>
            <a:graphicFrameLocks noGrp="1"/>
          </p:cNvGraphicFramePr>
          <p:nvPr/>
        </p:nvGraphicFramePr>
        <p:xfrm>
          <a:off x="185409" y="3883080"/>
          <a:ext cx="3847875" cy="25603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822604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893134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942754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27387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product</a:t>
                      </a:r>
                      <a:endParaRPr sz="18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price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quant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month</a:t>
                      </a:r>
                      <a:endParaRPr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27387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Bagel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3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20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Jan</a:t>
                      </a:r>
                      <a:endParaRPr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27387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/>
                        <a:t>Bagel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/>
                        <a:t>5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/>
                        <a:t>10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/>
                        <a:t>Jan</a:t>
                      </a:r>
                      <a:endParaRPr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643364856"/>
                  </a:ext>
                </a:extLst>
              </a:tr>
              <a:tr h="27387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Bagel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1.50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20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March</a:t>
                      </a:r>
                      <a:endParaRPr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27387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Banana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0.5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50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Feb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27387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Banana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5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10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Feb</a:t>
                      </a:r>
                      <a:endParaRPr sz="18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  <a:tr h="27387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Apple</a:t>
                      </a:r>
                      <a:endParaRPr sz="18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4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10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March</a:t>
                      </a:r>
                      <a:endParaRPr sz="18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2733919394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3C5A3B3F-BA37-59C7-E6CC-60BA41DA620A}"/>
              </a:ext>
            </a:extLst>
          </p:cNvPr>
          <p:cNvSpPr txBox="1"/>
          <p:nvPr/>
        </p:nvSpPr>
        <p:spPr>
          <a:xfrm>
            <a:off x="185409" y="3415247"/>
            <a:ext cx="8547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sales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C859881-B78A-7CE8-5D98-55EDB46E0CF5}"/>
              </a:ext>
            </a:extLst>
          </p:cNvPr>
          <p:cNvSpPr txBox="1"/>
          <p:nvPr/>
        </p:nvSpPr>
        <p:spPr>
          <a:xfrm>
            <a:off x="176117" y="878941"/>
            <a:ext cx="57070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Find total revenue per month, for sales over 2.50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154F57-9022-E5BB-F289-9A212E7CBD1E}"/>
              </a:ext>
            </a:extLst>
          </p:cNvPr>
          <p:cNvSpPr txBox="1"/>
          <p:nvPr/>
        </p:nvSpPr>
        <p:spPr>
          <a:xfrm>
            <a:off x="176117" y="1426365"/>
            <a:ext cx="6821098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month, sum(price*quant)as rev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sales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price &gt; 2.5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GROUP BY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month;</a:t>
            </a:r>
          </a:p>
        </p:txBody>
      </p:sp>
    </p:spTree>
    <p:extLst>
      <p:ext uri="{BB962C8B-B14F-4D97-AF65-F5344CB8AC3E}">
        <p14:creationId xmlns:p14="http://schemas.microsoft.com/office/powerpoint/2010/main" val="1325450572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538F49-2E32-0EA4-053C-BD713575AC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7E66C-7209-A04B-90C7-9491ED89B309}" type="datetime4">
              <a:rPr lang="en-US" smtClean="0"/>
              <a:t>January 17,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0AEE86-867A-7D33-C492-62CF29764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Aggregates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13603E-04B5-81FE-78E2-0A0A51450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76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A1A9A32-6B59-50A5-02BE-C3480DBAA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Group By Basics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AB22CE3-B42E-875E-7B96-7DCB6E231198}"/>
              </a:ext>
            </a:extLst>
          </p:cNvPr>
          <p:cNvGraphicFramePr>
            <a:graphicFrameLocks noGrp="1"/>
          </p:cNvGraphicFramePr>
          <p:nvPr/>
        </p:nvGraphicFramePr>
        <p:xfrm>
          <a:off x="185409" y="3883080"/>
          <a:ext cx="3847875" cy="25603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822604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893134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942754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27387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product</a:t>
                      </a:r>
                      <a:endParaRPr sz="18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price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quant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month</a:t>
                      </a:r>
                      <a:endParaRPr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27387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Bagel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3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20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Jan</a:t>
                      </a:r>
                      <a:endParaRPr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27387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/>
                        <a:t>Bagel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/>
                        <a:t>5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/>
                        <a:t>10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/>
                        <a:t>Jan</a:t>
                      </a:r>
                      <a:endParaRPr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643364856"/>
                  </a:ext>
                </a:extLst>
              </a:tr>
              <a:tr h="27387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strike="sngStrike" dirty="0"/>
                        <a:t>Bagel</a:t>
                      </a:r>
                      <a:endParaRPr strike="sngStrik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strike="sngStrike" dirty="0">
                          <a:solidFill>
                            <a:srgbClr val="FF0000"/>
                          </a:solidFill>
                        </a:rPr>
                        <a:t>1.50</a:t>
                      </a:r>
                      <a:endParaRPr strike="sngStrike" dirty="0">
                        <a:solidFill>
                          <a:srgbClr val="FF0000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strike="sngStrike"/>
                        <a:t>20</a:t>
                      </a:r>
                      <a:endParaRPr strike="sngStrik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strike="sngStrike" dirty="0"/>
                        <a:t>March</a:t>
                      </a:r>
                      <a:endParaRPr strike="sngStrik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27387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strike="sngStrike" dirty="0"/>
                        <a:t>Banana</a:t>
                      </a:r>
                      <a:endParaRPr strike="sngStrik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strike="sngStrike" dirty="0">
                          <a:solidFill>
                            <a:srgbClr val="FF0000"/>
                          </a:solidFill>
                        </a:rPr>
                        <a:t>0.5</a:t>
                      </a:r>
                      <a:endParaRPr strike="sngStrike" dirty="0">
                        <a:solidFill>
                          <a:srgbClr val="FF0000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strike="sngStrike"/>
                        <a:t>50</a:t>
                      </a:r>
                      <a:endParaRPr strike="sngStrik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strike="sngStrike" dirty="0"/>
                        <a:t>Feb</a:t>
                      </a:r>
                      <a:endParaRPr strike="sngStrik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27387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Banana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5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10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Feb</a:t>
                      </a:r>
                      <a:endParaRPr sz="18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  <a:tr h="27387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Apple</a:t>
                      </a:r>
                      <a:endParaRPr sz="18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4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10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March</a:t>
                      </a:r>
                      <a:endParaRPr sz="18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2733919394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3C5A3B3F-BA37-59C7-E6CC-60BA41DA620A}"/>
              </a:ext>
            </a:extLst>
          </p:cNvPr>
          <p:cNvSpPr txBox="1"/>
          <p:nvPr/>
        </p:nvSpPr>
        <p:spPr>
          <a:xfrm>
            <a:off x="185409" y="3415247"/>
            <a:ext cx="8547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sales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C59824D-DB21-9478-766E-EA5747DDA253}"/>
              </a:ext>
            </a:extLst>
          </p:cNvPr>
          <p:cNvSpPr txBox="1"/>
          <p:nvPr/>
        </p:nvSpPr>
        <p:spPr>
          <a:xfrm>
            <a:off x="176117" y="1426365"/>
            <a:ext cx="6821098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month, sum(price*quant)as rev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sales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price &gt; 2.5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GROUP BY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month;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E8570C3-F4EC-3FED-EA8E-123005EE3249}"/>
              </a:ext>
            </a:extLst>
          </p:cNvPr>
          <p:cNvSpPr txBox="1"/>
          <p:nvPr/>
        </p:nvSpPr>
        <p:spPr>
          <a:xfrm>
            <a:off x="176117" y="878941"/>
            <a:ext cx="57070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Find total revenue per month, for sales over 2.50</a:t>
            </a:r>
          </a:p>
        </p:txBody>
      </p:sp>
      <p:sp>
        <p:nvSpPr>
          <p:cNvPr id="10" name="Oval Callout 9">
            <a:extLst>
              <a:ext uri="{FF2B5EF4-FFF2-40B4-BE49-F238E27FC236}">
                <a16:creationId xmlns:a16="http://schemas.microsoft.com/office/drawing/2014/main" id="{BE4B41EE-B955-7C7F-9754-8F07FE75D6F2}"/>
              </a:ext>
            </a:extLst>
          </p:cNvPr>
          <p:cNvSpPr/>
          <p:nvPr/>
        </p:nvSpPr>
        <p:spPr>
          <a:xfrm>
            <a:off x="5110718" y="4459334"/>
            <a:ext cx="2279372" cy="908864"/>
          </a:xfrm>
          <a:prstGeom prst="wedgeEllipseCallout">
            <a:avLst>
              <a:gd name="adj1" fmla="val -88005"/>
              <a:gd name="adj2" fmla="val 50801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Not interested</a:t>
            </a:r>
            <a:br>
              <a:rPr lang="en-US" dirty="0"/>
            </a:br>
            <a:r>
              <a:rPr lang="en-US" dirty="0"/>
              <a:t>in these sales</a:t>
            </a:r>
          </a:p>
        </p:txBody>
      </p:sp>
    </p:spTree>
    <p:extLst>
      <p:ext uri="{BB962C8B-B14F-4D97-AF65-F5344CB8AC3E}">
        <p14:creationId xmlns:p14="http://schemas.microsoft.com/office/powerpoint/2010/main" val="3759615363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538F49-2E32-0EA4-053C-BD713575AC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7D142-E6D6-424B-BE9E-6C7207BC49DD}" type="datetime4">
              <a:rPr lang="en-US" smtClean="0"/>
              <a:t>January 17,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0AEE86-867A-7D33-C492-62CF29764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Aggregates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13603E-04B5-81FE-78E2-0A0A51450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77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A1A9A32-6B59-50A5-02BE-C3480DBAA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Group By Basics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AB22CE3-B42E-875E-7B96-7DCB6E231198}"/>
              </a:ext>
            </a:extLst>
          </p:cNvPr>
          <p:cNvGraphicFramePr>
            <a:graphicFrameLocks noGrp="1"/>
          </p:cNvGraphicFramePr>
          <p:nvPr/>
        </p:nvGraphicFramePr>
        <p:xfrm>
          <a:off x="185409" y="3883080"/>
          <a:ext cx="3847875" cy="25603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822604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893134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942754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27387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product</a:t>
                      </a:r>
                      <a:endParaRPr sz="18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price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quant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month</a:t>
                      </a:r>
                      <a:endParaRPr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27387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Bagel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3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20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Jan</a:t>
                      </a:r>
                      <a:endParaRPr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27387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/>
                        <a:t>Bagel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/>
                        <a:t>5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/>
                        <a:t>10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/>
                        <a:t>Jan</a:t>
                      </a:r>
                      <a:endParaRPr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643364856"/>
                  </a:ext>
                </a:extLst>
              </a:tr>
              <a:tr h="27387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strike="sngStrike" dirty="0"/>
                        <a:t>Bagel</a:t>
                      </a:r>
                      <a:endParaRPr strike="sngStrik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strike="sngStrike" dirty="0">
                          <a:solidFill>
                            <a:srgbClr val="FF0000"/>
                          </a:solidFill>
                        </a:rPr>
                        <a:t>1.50</a:t>
                      </a:r>
                      <a:endParaRPr strike="sngStrike" dirty="0">
                        <a:solidFill>
                          <a:srgbClr val="FF0000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strike="sngStrike"/>
                        <a:t>20</a:t>
                      </a:r>
                      <a:endParaRPr strike="sngStrik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strike="sngStrike" dirty="0"/>
                        <a:t>March</a:t>
                      </a:r>
                      <a:endParaRPr strike="sngStrik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27387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strike="sngStrike" dirty="0"/>
                        <a:t>Banana</a:t>
                      </a:r>
                      <a:endParaRPr strike="sngStrik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strike="sngStrike" dirty="0">
                          <a:solidFill>
                            <a:srgbClr val="FF0000"/>
                          </a:solidFill>
                        </a:rPr>
                        <a:t>0.5</a:t>
                      </a:r>
                      <a:endParaRPr strike="sngStrike" dirty="0">
                        <a:solidFill>
                          <a:srgbClr val="FF0000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strike="sngStrike"/>
                        <a:t>50</a:t>
                      </a:r>
                      <a:endParaRPr strike="sngStrik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strike="sngStrike" dirty="0"/>
                        <a:t>Feb</a:t>
                      </a:r>
                      <a:endParaRPr strike="sngStrik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27387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Banana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5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10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Feb</a:t>
                      </a:r>
                      <a:endParaRPr sz="18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  <a:tr h="27387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Apple</a:t>
                      </a:r>
                      <a:endParaRPr sz="18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4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10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March</a:t>
                      </a:r>
                      <a:endParaRPr sz="18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2733919394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3C5A3B3F-BA37-59C7-E6CC-60BA41DA620A}"/>
              </a:ext>
            </a:extLst>
          </p:cNvPr>
          <p:cNvSpPr txBox="1"/>
          <p:nvPr/>
        </p:nvSpPr>
        <p:spPr>
          <a:xfrm>
            <a:off x="185409" y="3415247"/>
            <a:ext cx="8547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sales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0155DEF-DBCC-B480-3970-38B05774FC8C}"/>
              </a:ext>
            </a:extLst>
          </p:cNvPr>
          <p:cNvGraphicFramePr>
            <a:graphicFrameLocks noGrp="1"/>
          </p:cNvGraphicFramePr>
          <p:nvPr/>
        </p:nvGraphicFramePr>
        <p:xfrm>
          <a:off x="5016134" y="3950803"/>
          <a:ext cx="3847875" cy="18288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822604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893134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942754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27387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product</a:t>
                      </a:r>
                      <a:endParaRPr sz="18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price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quant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month</a:t>
                      </a:r>
                      <a:endParaRPr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27387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Bagel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3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20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Jan</a:t>
                      </a:r>
                      <a:endParaRPr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27387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/>
                        <a:t>Bagel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/>
                        <a:t>5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/>
                        <a:t>10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/>
                        <a:t>Jan</a:t>
                      </a:r>
                      <a:endParaRPr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643364856"/>
                  </a:ext>
                </a:extLst>
              </a:tr>
              <a:tr h="27387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Banana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5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10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Feb</a:t>
                      </a:r>
                      <a:endParaRPr sz="18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  <a:tr h="27387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Apple</a:t>
                      </a:r>
                      <a:endParaRPr sz="18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4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10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March</a:t>
                      </a:r>
                      <a:endParaRPr sz="18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933259237"/>
                  </a:ext>
                </a:extLst>
              </a:tr>
            </a:tbl>
          </a:graphicData>
        </a:graphic>
      </p:graphicFrame>
      <p:sp>
        <p:nvSpPr>
          <p:cNvPr id="11" name="Right Arrow 10">
            <a:extLst>
              <a:ext uri="{FF2B5EF4-FFF2-40B4-BE49-F238E27FC236}">
                <a16:creationId xmlns:a16="http://schemas.microsoft.com/office/drawing/2014/main" id="{93E98864-B8F7-D90E-8AAB-33FAA2C26B4E}"/>
              </a:ext>
            </a:extLst>
          </p:cNvPr>
          <p:cNvSpPr/>
          <p:nvPr/>
        </p:nvSpPr>
        <p:spPr>
          <a:xfrm>
            <a:off x="4230541" y="5163275"/>
            <a:ext cx="588335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193F093-D8CF-A6FA-5934-9799B1EEE5BF}"/>
              </a:ext>
            </a:extLst>
          </p:cNvPr>
          <p:cNvSpPr txBox="1"/>
          <p:nvPr/>
        </p:nvSpPr>
        <p:spPr>
          <a:xfrm>
            <a:off x="4898065" y="3615302"/>
            <a:ext cx="2114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GROUP BY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month</a:t>
            </a:r>
            <a:endParaRPr lang="en-US" dirty="0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B622D4BA-0315-B4AD-D3EF-F3E16B03D9F2}"/>
              </a:ext>
            </a:extLst>
          </p:cNvPr>
          <p:cNvSpPr/>
          <p:nvPr/>
        </p:nvSpPr>
        <p:spPr>
          <a:xfrm>
            <a:off x="4910818" y="4320135"/>
            <a:ext cx="4006669" cy="69009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15EDAD69-3962-7670-84E2-4F7CF5F1FA4F}"/>
              </a:ext>
            </a:extLst>
          </p:cNvPr>
          <p:cNvSpPr/>
          <p:nvPr/>
        </p:nvSpPr>
        <p:spPr>
          <a:xfrm>
            <a:off x="4885692" y="5062304"/>
            <a:ext cx="4006669" cy="369332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C664D64F-897A-BD78-767A-DF545D0568E5}"/>
              </a:ext>
            </a:extLst>
          </p:cNvPr>
          <p:cNvSpPr/>
          <p:nvPr/>
        </p:nvSpPr>
        <p:spPr>
          <a:xfrm>
            <a:off x="4918826" y="5460766"/>
            <a:ext cx="4006669" cy="440498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C59824D-DB21-9478-766E-EA5747DDA253}"/>
              </a:ext>
            </a:extLst>
          </p:cNvPr>
          <p:cNvSpPr txBox="1"/>
          <p:nvPr/>
        </p:nvSpPr>
        <p:spPr>
          <a:xfrm>
            <a:off x="176117" y="1426365"/>
            <a:ext cx="6821098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month, sum(price*quant)as rev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sales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price &gt; 2.5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GROUP BY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month;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E70CF2E-166E-80DF-3C0F-D227B84BFEED}"/>
              </a:ext>
            </a:extLst>
          </p:cNvPr>
          <p:cNvSpPr txBox="1"/>
          <p:nvPr/>
        </p:nvSpPr>
        <p:spPr>
          <a:xfrm>
            <a:off x="176117" y="878941"/>
            <a:ext cx="57070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Find total revenue per month, for sales over 2.50</a:t>
            </a:r>
          </a:p>
        </p:txBody>
      </p:sp>
    </p:spTree>
    <p:extLst>
      <p:ext uri="{BB962C8B-B14F-4D97-AF65-F5344CB8AC3E}">
        <p14:creationId xmlns:p14="http://schemas.microsoft.com/office/powerpoint/2010/main" val="8906990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538F49-2E32-0EA4-053C-BD713575AC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EB5DB-C3F9-3442-96AD-844C6FDC7C0F}" type="datetime4">
              <a:rPr lang="en-US" smtClean="0"/>
              <a:t>January 17,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0AEE86-867A-7D33-C492-62CF29764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Aggregates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13603E-04B5-81FE-78E2-0A0A51450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78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A1A9A32-6B59-50A5-02BE-C3480DBAA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Group By Basics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AB22CE3-B42E-875E-7B96-7DCB6E231198}"/>
              </a:ext>
            </a:extLst>
          </p:cNvPr>
          <p:cNvGraphicFramePr>
            <a:graphicFrameLocks noGrp="1"/>
          </p:cNvGraphicFramePr>
          <p:nvPr/>
        </p:nvGraphicFramePr>
        <p:xfrm>
          <a:off x="185409" y="3883080"/>
          <a:ext cx="3847875" cy="25603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822604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893134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942754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27387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product</a:t>
                      </a:r>
                      <a:endParaRPr sz="18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price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quant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month</a:t>
                      </a:r>
                      <a:endParaRPr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27387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Bagel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3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20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Jan</a:t>
                      </a:r>
                      <a:endParaRPr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27387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/>
                        <a:t>Bagel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/>
                        <a:t>5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/>
                        <a:t>10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/>
                        <a:t>Jan</a:t>
                      </a:r>
                      <a:endParaRPr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643364856"/>
                  </a:ext>
                </a:extLst>
              </a:tr>
              <a:tr h="27387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strike="sngStrike" dirty="0"/>
                        <a:t>Bagel</a:t>
                      </a:r>
                      <a:endParaRPr strike="sngStrik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strike="sngStrike" dirty="0">
                          <a:solidFill>
                            <a:srgbClr val="FF0000"/>
                          </a:solidFill>
                        </a:rPr>
                        <a:t>1.50</a:t>
                      </a:r>
                      <a:endParaRPr strike="sngStrike" dirty="0">
                        <a:solidFill>
                          <a:srgbClr val="FF0000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strike="sngStrike"/>
                        <a:t>20</a:t>
                      </a:r>
                      <a:endParaRPr strike="sngStrik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strike="sngStrike" dirty="0"/>
                        <a:t>March</a:t>
                      </a:r>
                      <a:endParaRPr strike="sngStrik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27387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strike="sngStrike" dirty="0"/>
                        <a:t>Banana</a:t>
                      </a:r>
                      <a:endParaRPr strike="sngStrik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strike="sngStrike" dirty="0">
                          <a:solidFill>
                            <a:srgbClr val="FF0000"/>
                          </a:solidFill>
                        </a:rPr>
                        <a:t>0.5</a:t>
                      </a:r>
                      <a:endParaRPr strike="sngStrike" dirty="0">
                        <a:solidFill>
                          <a:srgbClr val="FF0000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strike="sngStrike"/>
                        <a:t>50</a:t>
                      </a:r>
                      <a:endParaRPr strike="sngStrik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strike="sngStrike" dirty="0"/>
                        <a:t>Feb</a:t>
                      </a:r>
                      <a:endParaRPr strike="sngStrik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27387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Banana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5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10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Feb</a:t>
                      </a:r>
                      <a:endParaRPr sz="18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  <a:tr h="27387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Apple</a:t>
                      </a:r>
                      <a:endParaRPr sz="18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4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10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March</a:t>
                      </a:r>
                      <a:endParaRPr sz="18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2733919394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3C5A3B3F-BA37-59C7-E6CC-60BA41DA620A}"/>
              </a:ext>
            </a:extLst>
          </p:cNvPr>
          <p:cNvSpPr txBox="1"/>
          <p:nvPr/>
        </p:nvSpPr>
        <p:spPr>
          <a:xfrm>
            <a:off x="185409" y="3415247"/>
            <a:ext cx="8547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sales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0155DEF-DBCC-B480-3970-38B05774FC8C}"/>
              </a:ext>
            </a:extLst>
          </p:cNvPr>
          <p:cNvGraphicFramePr>
            <a:graphicFrameLocks noGrp="1"/>
          </p:cNvGraphicFramePr>
          <p:nvPr/>
        </p:nvGraphicFramePr>
        <p:xfrm>
          <a:off x="5016134" y="3950803"/>
          <a:ext cx="3847875" cy="18288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822604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893134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942754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27387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product</a:t>
                      </a:r>
                      <a:endParaRPr sz="18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price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quant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month</a:t>
                      </a:r>
                      <a:endParaRPr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27387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Bagel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3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20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Jan</a:t>
                      </a:r>
                      <a:endParaRPr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27387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/>
                        <a:t>Bagel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/>
                        <a:t>5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/>
                        <a:t>10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/>
                        <a:t>Jan</a:t>
                      </a:r>
                      <a:endParaRPr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643364856"/>
                  </a:ext>
                </a:extLst>
              </a:tr>
              <a:tr h="27387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Banana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5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10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Feb</a:t>
                      </a:r>
                      <a:endParaRPr sz="18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  <a:tr h="27387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Apple</a:t>
                      </a:r>
                      <a:endParaRPr sz="18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4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10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March</a:t>
                      </a:r>
                      <a:endParaRPr sz="18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933259237"/>
                  </a:ext>
                </a:extLst>
              </a:tr>
            </a:tbl>
          </a:graphicData>
        </a:graphic>
      </p:graphicFrame>
      <p:sp>
        <p:nvSpPr>
          <p:cNvPr id="11" name="Right Arrow 10">
            <a:extLst>
              <a:ext uri="{FF2B5EF4-FFF2-40B4-BE49-F238E27FC236}">
                <a16:creationId xmlns:a16="http://schemas.microsoft.com/office/drawing/2014/main" id="{93E98864-B8F7-D90E-8AAB-33FAA2C26B4E}"/>
              </a:ext>
            </a:extLst>
          </p:cNvPr>
          <p:cNvSpPr/>
          <p:nvPr/>
        </p:nvSpPr>
        <p:spPr>
          <a:xfrm>
            <a:off x="4230541" y="5163275"/>
            <a:ext cx="588335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193F093-D8CF-A6FA-5934-9799B1EEE5BF}"/>
              </a:ext>
            </a:extLst>
          </p:cNvPr>
          <p:cNvSpPr txBox="1"/>
          <p:nvPr/>
        </p:nvSpPr>
        <p:spPr>
          <a:xfrm>
            <a:off x="4898065" y="3615302"/>
            <a:ext cx="2114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GROUP BY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month</a:t>
            </a:r>
            <a:endParaRPr lang="en-US" dirty="0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B622D4BA-0315-B4AD-D3EF-F3E16B03D9F2}"/>
              </a:ext>
            </a:extLst>
          </p:cNvPr>
          <p:cNvSpPr/>
          <p:nvPr/>
        </p:nvSpPr>
        <p:spPr>
          <a:xfrm>
            <a:off x="4910818" y="4320135"/>
            <a:ext cx="4006669" cy="69009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15EDAD69-3962-7670-84E2-4F7CF5F1FA4F}"/>
              </a:ext>
            </a:extLst>
          </p:cNvPr>
          <p:cNvSpPr/>
          <p:nvPr/>
        </p:nvSpPr>
        <p:spPr>
          <a:xfrm>
            <a:off x="4885692" y="5062304"/>
            <a:ext cx="4006669" cy="369332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C664D64F-897A-BD78-767A-DF545D0568E5}"/>
              </a:ext>
            </a:extLst>
          </p:cNvPr>
          <p:cNvSpPr/>
          <p:nvPr/>
        </p:nvSpPr>
        <p:spPr>
          <a:xfrm>
            <a:off x="4918826" y="5460766"/>
            <a:ext cx="4006669" cy="440498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Bent Arrow 16">
            <a:extLst>
              <a:ext uri="{FF2B5EF4-FFF2-40B4-BE49-F238E27FC236}">
                <a16:creationId xmlns:a16="http://schemas.microsoft.com/office/drawing/2014/main" id="{7BD4D6B8-7C71-9A59-012E-9F249B4853C4}"/>
              </a:ext>
            </a:extLst>
          </p:cNvPr>
          <p:cNvSpPr/>
          <p:nvPr/>
        </p:nvSpPr>
        <p:spPr>
          <a:xfrm>
            <a:off x="5016134" y="2802830"/>
            <a:ext cx="672049" cy="658265"/>
          </a:xfrm>
          <a:prstGeom prst="ben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Oval Callout 18">
            <a:extLst>
              <a:ext uri="{FF2B5EF4-FFF2-40B4-BE49-F238E27FC236}">
                <a16:creationId xmlns:a16="http://schemas.microsoft.com/office/drawing/2014/main" id="{43040404-13DC-1F84-FA18-23E282E37219}"/>
              </a:ext>
            </a:extLst>
          </p:cNvPr>
          <p:cNvSpPr/>
          <p:nvPr/>
        </p:nvSpPr>
        <p:spPr>
          <a:xfrm>
            <a:off x="7187731" y="614726"/>
            <a:ext cx="1954778" cy="908864"/>
          </a:xfrm>
          <a:prstGeom prst="wedgeEllipseCallout">
            <a:avLst>
              <a:gd name="adj1" fmla="val -63622"/>
              <a:gd name="adj2" fmla="val 109685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One row for</a:t>
            </a:r>
            <a:br>
              <a:rPr lang="en-US" dirty="0"/>
            </a:br>
            <a:r>
              <a:rPr lang="en-US" dirty="0"/>
              <a:t>each month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C59824D-DB21-9478-766E-EA5747DDA253}"/>
              </a:ext>
            </a:extLst>
          </p:cNvPr>
          <p:cNvSpPr txBox="1"/>
          <p:nvPr/>
        </p:nvSpPr>
        <p:spPr>
          <a:xfrm>
            <a:off x="176117" y="1426365"/>
            <a:ext cx="6821098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month, sum(price*quant)as rev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sales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price &gt; 2.5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GROUP BY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month;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AB142AB-50D9-9C48-3999-D181389E2EC0}"/>
              </a:ext>
            </a:extLst>
          </p:cNvPr>
          <p:cNvSpPr txBox="1"/>
          <p:nvPr/>
        </p:nvSpPr>
        <p:spPr>
          <a:xfrm>
            <a:off x="176117" y="878941"/>
            <a:ext cx="57070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Find total revenue per month, for sales over 2.50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B55A24BD-3E17-4729-C584-FCAED432E4DB}"/>
              </a:ext>
            </a:extLst>
          </p:cNvPr>
          <p:cNvGraphicFramePr>
            <a:graphicFrameLocks noGrp="1"/>
          </p:cNvGraphicFramePr>
          <p:nvPr/>
        </p:nvGraphicFramePr>
        <p:xfrm>
          <a:off x="6132552" y="2038827"/>
          <a:ext cx="2731457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3192">
                  <a:extLst>
                    <a:ext uri="{9D8B030D-6E8A-4147-A177-3AD203B41FA5}">
                      <a16:colId xmlns:a16="http://schemas.microsoft.com/office/drawing/2014/main" val="2394806304"/>
                    </a:ext>
                  </a:extLst>
                </a:gridCol>
                <a:gridCol w="793898">
                  <a:extLst>
                    <a:ext uri="{9D8B030D-6E8A-4147-A177-3AD203B41FA5}">
                      <a16:colId xmlns:a16="http://schemas.microsoft.com/office/drawing/2014/main" val="4125151973"/>
                    </a:ext>
                  </a:extLst>
                </a:gridCol>
                <a:gridCol w="854367">
                  <a:extLst>
                    <a:ext uri="{9D8B030D-6E8A-4147-A177-3AD203B41FA5}">
                      <a16:colId xmlns:a16="http://schemas.microsoft.com/office/drawing/2014/main" val="382727442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month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73186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Jan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60+50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89986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Feb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25+50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8459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March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40+30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165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5864052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538F49-2E32-0EA4-053C-BD713575AC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DE6F4-1413-1746-BA91-048EDB5D1310}" type="datetime4">
              <a:rPr lang="en-US" smtClean="0"/>
              <a:t>January 17,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0AEE86-867A-7D33-C492-62CF29764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Aggregates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13603E-04B5-81FE-78E2-0A0A51450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79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A1A9A32-6B59-50A5-02BE-C3480DBAA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Group By Basics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AB22CE3-B42E-875E-7B96-7DCB6E231198}"/>
              </a:ext>
            </a:extLst>
          </p:cNvPr>
          <p:cNvGraphicFramePr>
            <a:graphicFrameLocks noGrp="1"/>
          </p:cNvGraphicFramePr>
          <p:nvPr/>
        </p:nvGraphicFramePr>
        <p:xfrm>
          <a:off x="185409" y="3883080"/>
          <a:ext cx="3847875" cy="25603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822604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893134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942754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27387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product</a:t>
                      </a:r>
                      <a:endParaRPr sz="18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price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quant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month</a:t>
                      </a:r>
                      <a:endParaRPr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27387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Bagel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3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20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Jan</a:t>
                      </a:r>
                      <a:endParaRPr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27387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/>
                        <a:t>Bagel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/>
                        <a:t>5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/>
                        <a:t>10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/>
                        <a:t>Jan</a:t>
                      </a:r>
                      <a:endParaRPr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643364856"/>
                  </a:ext>
                </a:extLst>
              </a:tr>
              <a:tr h="27387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Bagel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1.50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20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March</a:t>
                      </a:r>
                      <a:endParaRPr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27387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Banana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0.5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50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Feb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27387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Banana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5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10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Feb</a:t>
                      </a:r>
                      <a:endParaRPr sz="18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  <a:tr h="27387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Apple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4</a:t>
                      </a:r>
                      <a:endParaRPr sz="18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10</a:t>
                      </a:r>
                      <a:endParaRPr sz="18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March</a:t>
                      </a:r>
                      <a:endParaRPr sz="18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2733919394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3C5A3B3F-BA37-59C7-E6CC-60BA41DA620A}"/>
              </a:ext>
            </a:extLst>
          </p:cNvPr>
          <p:cNvSpPr txBox="1"/>
          <p:nvPr/>
        </p:nvSpPr>
        <p:spPr>
          <a:xfrm>
            <a:off x="185409" y="3415247"/>
            <a:ext cx="8547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sales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D7B79C0-AA4B-F95A-E718-447B4E378851}"/>
              </a:ext>
            </a:extLst>
          </p:cNvPr>
          <p:cNvSpPr txBox="1"/>
          <p:nvPr/>
        </p:nvSpPr>
        <p:spPr>
          <a:xfrm>
            <a:off x="176117" y="1426365"/>
            <a:ext cx="8664551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product, month, sum(price*quant) as rev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sales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GROUP BY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product, month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CE780DE-99E5-E09A-662D-3042CDF8820F}"/>
              </a:ext>
            </a:extLst>
          </p:cNvPr>
          <p:cNvSpPr txBox="1"/>
          <p:nvPr/>
        </p:nvSpPr>
        <p:spPr>
          <a:xfrm>
            <a:off x="176117" y="878941"/>
            <a:ext cx="61350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Find total revenue for each product and each month.</a:t>
            </a:r>
          </a:p>
        </p:txBody>
      </p:sp>
    </p:spTree>
    <p:extLst>
      <p:ext uri="{BB962C8B-B14F-4D97-AF65-F5344CB8AC3E}">
        <p14:creationId xmlns:p14="http://schemas.microsoft.com/office/powerpoint/2010/main" val="36199183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7C5570-DDF2-49AB-8AF1-FE230D919E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D0B13-38F0-4A4B-AABE-E09F46A48ED0}" type="datetime4">
              <a:rPr lang="en-US" smtClean="0"/>
              <a:t>January 17,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DCD6CF-B71B-44FF-AE3C-1FDF1BFC9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Aggregates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580C46-7500-49E2-9C57-1F24359EC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8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DAD3C1-0D5D-4A4B-A2C9-6453A33BD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D00675B9-8DD5-4F39-804E-60D165016306}"/>
              </a:ext>
            </a:extLst>
          </p:cNvPr>
          <p:cNvGraphicFramePr>
            <a:graphicFrameLocks noGrp="1"/>
          </p:cNvGraphicFramePr>
          <p:nvPr/>
        </p:nvGraphicFramePr>
        <p:xfrm>
          <a:off x="118764" y="4661550"/>
          <a:ext cx="475753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1DB98C8C-2ED4-42F3-A877-71F1FAE3BE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0574450"/>
              </p:ext>
            </p:extLst>
          </p:nvPr>
        </p:nvGraphicFramePr>
        <p:xfrm>
          <a:off x="5729267" y="5015657"/>
          <a:ext cx="2378766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1258474472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32434715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5458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Charger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196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Civic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20613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Pinto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6174394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482C950A-23AD-4957-97F2-BD093EA37E1C}"/>
              </a:ext>
            </a:extLst>
          </p:cNvPr>
          <p:cNvSpPr txBox="1"/>
          <p:nvPr/>
        </p:nvSpPr>
        <p:spPr>
          <a:xfrm>
            <a:off x="118764" y="4292218"/>
            <a:ext cx="1388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payroll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C995B80-CE8C-4CA9-9371-C4C24F04D8A2}"/>
              </a:ext>
            </a:extLst>
          </p:cNvPr>
          <p:cNvSpPr txBox="1"/>
          <p:nvPr/>
        </p:nvSpPr>
        <p:spPr>
          <a:xfrm>
            <a:off x="5728885" y="4646325"/>
            <a:ext cx="1017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regist</a:t>
            </a:r>
            <a:endParaRPr lang="en-US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4170FBE-A0CB-8FCB-A591-7FD6A7946416}"/>
              </a:ext>
            </a:extLst>
          </p:cNvPr>
          <p:cNvSpPr txBox="1"/>
          <p:nvPr/>
        </p:nvSpPr>
        <p:spPr>
          <a:xfrm>
            <a:off x="112932" y="1411726"/>
            <a:ext cx="3871573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count(*) as C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payroll;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368A339-5917-AFAA-853D-1BC32E7408EC}"/>
              </a:ext>
            </a:extLst>
          </p:cNvPr>
          <p:cNvSpPr txBox="1"/>
          <p:nvPr/>
        </p:nvSpPr>
        <p:spPr>
          <a:xfrm>
            <a:off x="112932" y="892544"/>
            <a:ext cx="3647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How many records are in payroll?</a:t>
            </a:r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28D53ABF-7623-D36A-749A-561AB7049A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2194846"/>
              </p:ext>
            </p:extLst>
          </p:nvPr>
        </p:nvGraphicFramePr>
        <p:xfrm>
          <a:off x="4796421" y="1425715"/>
          <a:ext cx="619642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9642">
                  <a:extLst>
                    <a:ext uri="{9D8B030D-6E8A-4147-A177-3AD203B41FA5}">
                      <a16:colId xmlns:a16="http://schemas.microsoft.com/office/drawing/2014/main" val="23948063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73186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89986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4914388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538F49-2E32-0EA4-053C-BD713575AC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AC08-7E73-0048-A231-8C00C95B9F2B}" type="datetime4">
              <a:rPr lang="en-US" smtClean="0"/>
              <a:t>January 17,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0AEE86-867A-7D33-C492-62CF29764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Aggregates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13603E-04B5-81FE-78E2-0A0A51450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80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A1A9A32-6B59-50A5-02BE-C3480DBAA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Group By Basics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AB22CE3-B42E-875E-7B96-7DCB6E231198}"/>
              </a:ext>
            </a:extLst>
          </p:cNvPr>
          <p:cNvGraphicFramePr>
            <a:graphicFrameLocks noGrp="1"/>
          </p:cNvGraphicFramePr>
          <p:nvPr/>
        </p:nvGraphicFramePr>
        <p:xfrm>
          <a:off x="185409" y="3883080"/>
          <a:ext cx="3847875" cy="25603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822604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893134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942754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27387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product</a:t>
                      </a:r>
                      <a:endParaRPr sz="18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price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quant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month</a:t>
                      </a:r>
                      <a:endParaRPr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27387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Bagel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3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20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Jan</a:t>
                      </a:r>
                      <a:endParaRPr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27387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/>
                        <a:t>Bagel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/>
                        <a:t>5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/>
                        <a:t>10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/>
                        <a:t>Jan</a:t>
                      </a:r>
                      <a:endParaRPr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643364856"/>
                  </a:ext>
                </a:extLst>
              </a:tr>
              <a:tr h="27387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Bagel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1.50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20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March</a:t>
                      </a:r>
                      <a:endParaRPr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27387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Banana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0.5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50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Feb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27387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Banana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5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10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Feb</a:t>
                      </a:r>
                      <a:endParaRPr sz="18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  <a:tr h="27387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Apple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4</a:t>
                      </a:r>
                      <a:endParaRPr sz="18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10</a:t>
                      </a:r>
                      <a:endParaRPr sz="18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March</a:t>
                      </a:r>
                      <a:endParaRPr sz="18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2733919394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3C5A3B3F-BA37-59C7-E6CC-60BA41DA620A}"/>
              </a:ext>
            </a:extLst>
          </p:cNvPr>
          <p:cNvSpPr txBox="1"/>
          <p:nvPr/>
        </p:nvSpPr>
        <p:spPr>
          <a:xfrm>
            <a:off x="185409" y="3415247"/>
            <a:ext cx="8547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sales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D7B79C0-AA4B-F95A-E718-447B4E378851}"/>
              </a:ext>
            </a:extLst>
          </p:cNvPr>
          <p:cNvSpPr txBox="1"/>
          <p:nvPr/>
        </p:nvSpPr>
        <p:spPr>
          <a:xfrm>
            <a:off x="176117" y="1426365"/>
            <a:ext cx="8664551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product, month, sum(price*quant) as rev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sales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GROUP BY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product, month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CE780DE-99E5-E09A-662D-3042CDF8820F}"/>
              </a:ext>
            </a:extLst>
          </p:cNvPr>
          <p:cNvSpPr txBox="1"/>
          <p:nvPr/>
        </p:nvSpPr>
        <p:spPr>
          <a:xfrm>
            <a:off x="176117" y="878941"/>
            <a:ext cx="61350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Find total revenue for each product and each month.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1CE3844A-A479-3B6D-ADA7-9FBFCDA8D7B2}"/>
              </a:ext>
            </a:extLst>
          </p:cNvPr>
          <p:cNvSpPr/>
          <p:nvPr/>
        </p:nvSpPr>
        <p:spPr>
          <a:xfrm>
            <a:off x="118764" y="4968948"/>
            <a:ext cx="4006669" cy="32606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E3A267FC-43FD-7474-BCF8-2EBE18254129}"/>
              </a:ext>
            </a:extLst>
          </p:cNvPr>
          <p:cNvSpPr/>
          <p:nvPr/>
        </p:nvSpPr>
        <p:spPr>
          <a:xfrm>
            <a:off x="118764" y="5391022"/>
            <a:ext cx="4006669" cy="588037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9A11F7C0-9800-EFC3-8E77-F5A01E83A233}"/>
              </a:ext>
            </a:extLst>
          </p:cNvPr>
          <p:cNvSpPr/>
          <p:nvPr/>
        </p:nvSpPr>
        <p:spPr>
          <a:xfrm>
            <a:off x="106011" y="6162378"/>
            <a:ext cx="4006669" cy="274319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>
            <a:extLst>
              <a:ext uri="{FF2B5EF4-FFF2-40B4-BE49-F238E27FC236}">
                <a16:creationId xmlns:a16="http://schemas.microsoft.com/office/drawing/2014/main" id="{69B61BAE-796B-03C1-9A0C-7E7EF1F1E1CE}"/>
              </a:ext>
            </a:extLst>
          </p:cNvPr>
          <p:cNvSpPr/>
          <p:nvPr/>
        </p:nvSpPr>
        <p:spPr>
          <a:xfrm>
            <a:off x="4345172" y="515324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endParaRPr lang="en-US" dirty="0"/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40010285-7B3E-E94C-CB7D-21C6C194E0F7}"/>
              </a:ext>
            </a:extLst>
          </p:cNvPr>
          <p:cNvGraphicFramePr>
            <a:graphicFrameLocks noGrp="1"/>
          </p:cNvGraphicFramePr>
          <p:nvPr/>
        </p:nvGraphicFramePr>
        <p:xfrm>
          <a:off x="5778352" y="4367914"/>
          <a:ext cx="291199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1040">
                  <a:extLst>
                    <a:ext uri="{9D8B030D-6E8A-4147-A177-3AD203B41FA5}">
                      <a16:colId xmlns:a16="http://schemas.microsoft.com/office/drawing/2014/main" val="2394806304"/>
                    </a:ext>
                  </a:extLst>
                </a:gridCol>
                <a:gridCol w="995408">
                  <a:extLst>
                    <a:ext uri="{9D8B030D-6E8A-4147-A177-3AD203B41FA5}">
                      <a16:colId xmlns:a16="http://schemas.microsoft.com/office/drawing/2014/main" val="918891259"/>
                    </a:ext>
                  </a:extLst>
                </a:gridCol>
                <a:gridCol w="765544">
                  <a:extLst>
                    <a:ext uri="{9D8B030D-6E8A-4147-A177-3AD203B41FA5}">
                      <a16:colId xmlns:a16="http://schemas.microsoft.com/office/drawing/2014/main" val="412515197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product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month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73186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Bagel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89986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Bagel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March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86488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Banana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Feb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8459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Apple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March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16584"/>
                  </a:ext>
                </a:extLst>
              </a:tr>
            </a:tbl>
          </a:graphicData>
        </a:graphic>
      </p:graphicFrame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DD670D57-98E9-121B-DC55-20F9D1678291}"/>
              </a:ext>
            </a:extLst>
          </p:cNvPr>
          <p:cNvSpPr/>
          <p:nvPr/>
        </p:nvSpPr>
        <p:spPr>
          <a:xfrm>
            <a:off x="118764" y="4259973"/>
            <a:ext cx="4006669" cy="641252"/>
          </a:xfrm>
          <a:prstGeom prst="roundRect">
            <a:avLst/>
          </a:prstGeom>
          <a:noFill/>
          <a:ln w="38100"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229646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538F49-2E32-0EA4-053C-BD713575AC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EF54C-3968-D949-BEB0-C4E2FCDEE2C3}" type="datetime4">
              <a:rPr lang="en-US" smtClean="0"/>
              <a:t>January 17,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0AEE86-867A-7D33-C492-62CF29764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Aggregates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13603E-04B5-81FE-78E2-0A0A51450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81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A1A9A32-6B59-50A5-02BE-C3480DBAA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Source of Errors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AB22CE3-B42E-875E-7B96-7DCB6E231198}"/>
              </a:ext>
            </a:extLst>
          </p:cNvPr>
          <p:cNvGraphicFramePr>
            <a:graphicFrameLocks noGrp="1"/>
          </p:cNvGraphicFramePr>
          <p:nvPr/>
        </p:nvGraphicFramePr>
        <p:xfrm>
          <a:off x="185409" y="3883080"/>
          <a:ext cx="3847875" cy="25603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822604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893134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942754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27387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product</a:t>
                      </a:r>
                      <a:endParaRPr sz="18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price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quant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month</a:t>
                      </a:r>
                      <a:endParaRPr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27387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Bagel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3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20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Jan</a:t>
                      </a:r>
                      <a:endParaRPr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27387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/>
                        <a:t>Bagel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/>
                        <a:t>5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/>
                        <a:t>10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/>
                        <a:t>Jan</a:t>
                      </a:r>
                      <a:endParaRPr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643364856"/>
                  </a:ext>
                </a:extLst>
              </a:tr>
              <a:tr h="27387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Bagel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1.50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20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March</a:t>
                      </a:r>
                      <a:endParaRPr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27387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Banana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0.5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50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Feb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27387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Banana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5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10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Feb</a:t>
                      </a:r>
                      <a:endParaRPr sz="18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  <a:tr h="27387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Apple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4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10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March</a:t>
                      </a:r>
                      <a:endParaRPr sz="18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2733919394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3C5A3B3F-BA37-59C7-E6CC-60BA41DA620A}"/>
              </a:ext>
            </a:extLst>
          </p:cNvPr>
          <p:cNvSpPr txBox="1"/>
          <p:nvPr/>
        </p:nvSpPr>
        <p:spPr>
          <a:xfrm>
            <a:off x="185409" y="3415247"/>
            <a:ext cx="8547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sales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D7B79C0-AA4B-F95A-E718-447B4E378851}"/>
              </a:ext>
            </a:extLst>
          </p:cNvPr>
          <p:cNvSpPr txBox="1"/>
          <p:nvPr/>
        </p:nvSpPr>
        <p:spPr>
          <a:xfrm>
            <a:off x="176117" y="1426365"/>
            <a:ext cx="8664551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product, </a:t>
            </a:r>
            <a:r>
              <a:rPr lang="en-US" sz="2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price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, sum(price*quant) as rev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sales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GROUP BY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product;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4FDFE0D-59CE-B639-43B5-CC6A9DE95BD1}"/>
              </a:ext>
            </a:extLst>
          </p:cNvPr>
          <p:cNvSpPr txBox="1"/>
          <p:nvPr/>
        </p:nvSpPr>
        <p:spPr>
          <a:xfrm>
            <a:off x="176117" y="813703"/>
            <a:ext cx="48029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What does this query return?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8D7BF027-AA10-0814-4DA5-11349FE005DA}"/>
              </a:ext>
            </a:extLst>
          </p:cNvPr>
          <p:cNvSpPr/>
          <p:nvPr/>
        </p:nvSpPr>
        <p:spPr>
          <a:xfrm>
            <a:off x="118764" y="4272312"/>
            <a:ext cx="4006669" cy="102270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27645C48-C0EA-BCDF-F70D-0E589C84AB5C}"/>
              </a:ext>
            </a:extLst>
          </p:cNvPr>
          <p:cNvSpPr/>
          <p:nvPr/>
        </p:nvSpPr>
        <p:spPr>
          <a:xfrm>
            <a:off x="118764" y="5391022"/>
            <a:ext cx="4006669" cy="588037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CFC51A1F-5D02-0D3A-8D97-E7B7E46C567D}"/>
              </a:ext>
            </a:extLst>
          </p:cNvPr>
          <p:cNvSpPr/>
          <p:nvPr/>
        </p:nvSpPr>
        <p:spPr>
          <a:xfrm>
            <a:off x="106011" y="6162378"/>
            <a:ext cx="4006669" cy="274319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340565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538F49-2E32-0EA4-053C-BD713575AC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4B1CA-2DEA-724A-8CA6-80D048865197}" type="datetime4">
              <a:rPr lang="en-US" smtClean="0"/>
              <a:t>January 17,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0AEE86-867A-7D33-C492-62CF29764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Aggregates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13603E-04B5-81FE-78E2-0A0A51450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82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A1A9A32-6B59-50A5-02BE-C3480DBAA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Source of Errors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AB22CE3-B42E-875E-7B96-7DCB6E231198}"/>
              </a:ext>
            </a:extLst>
          </p:cNvPr>
          <p:cNvGraphicFramePr>
            <a:graphicFrameLocks noGrp="1"/>
          </p:cNvGraphicFramePr>
          <p:nvPr/>
        </p:nvGraphicFramePr>
        <p:xfrm>
          <a:off x="185409" y="3883080"/>
          <a:ext cx="3847875" cy="25603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822604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893134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942754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27387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product</a:t>
                      </a:r>
                      <a:endParaRPr sz="18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price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quant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month</a:t>
                      </a:r>
                      <a:endParaRPr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27387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Bagel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3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20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Jan</a:t>
                      </a:r>
                      <a:endParaRPr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27387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/>
                        <a:t>Bagel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/>
                        <a:t>5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/>
                        <a:t>10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/>
                        <a:t>Jan</a:t>
                      </a:r>
                      <a:endParaRPr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643364856"/>
                  </a:ext>
                </a:extLst>
              </a:tr>
              <a:tr h="27387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Bagel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1.50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20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March</a:t>
                      </a:r>
                      <a:endParaRPr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27387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Banana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0.5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50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Feb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27387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Banana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5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10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Feb</a:t>
                      </a:r>
                      <a:endParaRPr sz="18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  <a:tr h="27387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Apple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4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10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March</a:t>
                      </a:r>
                      <a:endParaRPr sz="18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2733919394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3C5A3B3F-BA37-59C7-E6CC-60BA41DA620A}"/>
              </a:ext>
            </a:extLst>
          </p:cNvPr>
          <p:cNvSpPr txBox="1"/>
          <p:nvPr/>
        </p:nvSpPr>
        <p:spPr>
          <a:xfrm>
            <a:off x="185409" y="3415247"/>
            <a:ext cx="8547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sales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D7B79C0-AA4B-F95A-E718-447B4E378851}"/>
              </a:ext>
            </a:extLst>
          </p:cNvPr>
          <p:cNvSpPr txBox="1"/>
          <p:nvPr/>
        </p:nvSpPr>
        <p:spPr>
          <a:xfrm>
            <a:off x="176117" y="1426365"/>
            <a:ext cx="8664551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product, </a:t>
            </a:r>
            <a:r>
              <a:rPr lang="en-US" sz="2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price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, sum(price*quant) as rev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sales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GROUP BY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product;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1CE3844A-A479-3B6D-ADA7-9FBFCDA8D7B2}"/>
              </a:ext>
            </a:extLst>
          </p:cNvPr>
          <p:cNvSpPr/>
          <p:nvPr/>
        </p:nvSpPr>
        <p:spPr>
          <a:xfrm>
            <a:off x="118764" y="4272312"/>
            <a:ext cx="4006669" cy="102270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E3A267FC-43FD-7474-BCF8-2EBE18254129}"/>
              </a:ext>
            </a:extLst>
          </p:cNvPr>
          <p:cNvSpPr/>
          <p:nvPr/>
        </p:nvSpPr>
        <p:spPr>
          <a:xfrm>
            <a:off x="118764" y="5391022"/>
            <a:ext cx="4006669" cy="588037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9A11F7C0-9800-EFC3-8E77-F5A01E83A233}"/>
              </a:ext>
            </a:extLst>
          </p:cNvPr>
          <p:cNvSpPr/>
          <p:nvPr/>
        </p:nvSpPr>
        <p:spPr>
          <a:xfrm>
            <a:off x="106011" y="6162378"/>
            <a:ext cx="4006669" cy="274319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>
            <a:extLst>
              <a:ext uri="{FF2B5EF4-FFF2-40B4-BE49-F238E27FC236}">
                <a16:creationId xmlns:a16="http://schemas.microsoft.com/office/drawing/2014/main" id="{69B61BAE-796B-03C1-9A0C-7E7EF1F1E1CE}"/>
              </a:ext>
            </a:extLst>
          </p:cNvPr>
          <p:cNvSpPr/>
          <p:nvPr/>
        </p:nvSpPr>
        <p:spPr>
          <a:xfrm>
            <a:off x="4345172" y="515324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endParaRPr lang="en-US" dirty="0"/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40010285-7B3E-E94C-CB7D-21C6C194E0F7}"/>
              </a:ext>
            </a:extLst>
          </p:cNvPr>
          <p:cNvGraphicFramePr>
            <a:graphicFrameLocks noGrp="1"/>
          </p:cNvGraphicFramePr>
          <p:nvPr/>
        </p:nvGraphicFramePr>
        <p:xfrm>
          <a:off x="5530258" y="4556274"/>
          <a:ext cx="3330207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2430">
                  <a:extLst>
                    <a:ext uri="{9D8B030D-6E8A-4147-A177-3AD203B41FA5}">
                      <a16:colId xmlns:a16="http://schemas.microsoft.com/office/drawing/2014/main" val="2394806304"/>
                    </a:ext>
                  </a:extLst>
                </a:gridCol>
                <a:gridCol w="1157939">
                  <a:extLst>
                    <a:ext uri="{9D8B030D-6E8A-4147-A177-3AD203B41FA5}">
                      <a16:colId xmlns:a16="http://schemas.microsoft.com/office/drawing/2014/main" val="3268894812"/>
                    </a:ext>
                  </a:extLst>
                </a:gridCol>
                <a:gridCol w="989838">
                  <a:extLst>
                    <a:ext uri="{9D8B030D-6E8A-4147-A177-3AD203B41FA5}">
                      <a16:colId xmlns:a16="http://schemas.microsoft.com/office/drawing/2014/main" val="412515197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product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73186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Bagel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??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89986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Banana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??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8459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Apple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??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16584"/>
                  </a:ext>
                </a:extLst>
              </a:tr>
            </a:tbl>
          </a:graphicData>
        </a:graphic>
      </p:graphicFrame>
      <p:sp>
        <p:nvSpPr>
          <p:cNvPr id="17" name="Oval Callout 16">
            <a:extLst>
              <a:ext uri="{FF2B5EF4-FFF2-40B4-BE49-F238E27FC236}">
                <a16:creationId xmlns:a16="http://schemas.microsoft.com/office/drawing/2014/main" id="{CD5CD5B3-CC5E-AD93-5513-C3A492EAE2AF}"/>
              </a:ext>
            </a:extLst>
          </p:cNvPr>
          <p:cNvSpPr/>
          <p:nvPr/>
        </p:nvSpPr>
        <p:spPr>
          <a:xfrm>
            <a:off x="7086600" y="2907421"/>
            <a:ext cx="1738382" cy="1298377"/>
          </a:xfrm>
          <a:prstGeom prst="wedgeEllipseCallout">
            <a:avLst>
              <a:gd name="adj1" fmla="val -42181"/>
              <a:gd name="adj2" fmla="val 75524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No unique</a:t>
            </a:r>
            <a:br>
              <a:rPr lang="en-US" dirty="0"/>
            </a:br>
            <a:r>
              <a:rPr lang="en-US" dirty="0"/>
              <a:t>price for</a:t>
            </a:r>
            <a:br>
              <a:rPr lang="en-US" dirty="0"/>
            </a:br>
            <a:r>
              <a:rPr lang="en-US" dirty="0"/>
              <a:t>the group</a:t>
            </a:r>
          </a:p>
        </p:txBody>
      </p:sp>
      <p:sp>
        <p:nvSpPr>
          <p:cNvPr id="6" name="Oval Callout 5">
            <a:extLst>
              <a:ext uri="{FF2B5EF4-FFF2-40B4-BE49-F238E27FC236}">
                <a16:creationId xmlns:a16="http://schemas.microsoft.com/office/drawing/2014/main" id="{5E876D94-48EB-8F70-AC11-871626921FE6}"/>
              </a:ext>
            </a:extLst>
          </p:cNvPr>
          <p:cNvSpPr/>
          <p:nvPr/>
        </p:nvSpPr>
        <p:spPr>
          <a:xfrm>
            <a:off x="4615104" y="3260527"/>
            <a:ext cx="2135108" cy="908864"/>
          </a:xfrm>
          <a:prstGeom prst="wedgeEllipseCallout">
            <a:avLst>
              <a:gd name="adj1" fmla="val 13030"/>
              <a:gd name="adj2" fmla="val 104225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One row for</a:t>
            </a:r>
            <a:br>
              <a:rPr lang="en-US" dirty="0"/>
            </a:br>
            <a:r>
              <a:rPr lang="en-US" dirty="0"/>
              <a:t>each product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615B2A-5758-2C8B-01F0-BD268B8FAF39}"/>
              </a:ext>
            </a:extLst>
          </p:cNvPr>
          <p:cNvSpPr txBox="1"/>
          <p:nvPr/>
        </p:nvSpPr>
        <p:spPr>
          <a:xfrm>
            <a:off x="176117" y="813703"/>
            <a:ext cx="48029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What does this query return?</a:t>
            </a:r>
          </a:p>
        </p:txBody>
      </p:sp>
    </p:spTree>
    <p:extLst>
      <p:ext uri="{BB962C8B-B14F-4D97-AF65-F5344CB8AC3E}">
        <p14:creationId xmlns:p14="http://schemas.microsoft.com/office/powerpoint/2010/main" val="2563544524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538F49-2E32-0EA4-053C-BD713575AC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46651-EC67-1348-9151-CC168A01AE11}" type="datetime4">
              <a:rPr lang="en-US" smtClean="0"/>
              <a:t>January 17,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0AEE86-867A-7D33-C492-62CF29764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Aggregates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13603E-04B5-81FE-78E2-0A0A51450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83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A1A9A32-6B59-50A5-02BE-C3480DBAA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Source of Errors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AB22CE3-B42E-875E-7B96-7DCB6E231198}"/>
              </a:ext>
            </a:extLst>
          </p:cNvPr>
          <p:cNvGraphicFramePr>
            <a:graphicFrameLocks noGrp="1"/>
          </p:cNvGraphicFramePr>
          <p:nvPr/>
        </p:nvGraphicFramePr>
        <p:xfrm>
          <a:off x="185409" y="3883080"/>
          <a:ext cx="3847875" cy="25603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822604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893134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942754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27387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product</a:t>
                      </a:r>
                      <a:endParaRPr sz="18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price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quant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month</a:t>
                      </a:r>
                      <a:endParaRPr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27387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Bagel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3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20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Jan</a:t>
                      </a:r>
                      <a:endParaRPr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27387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/>
                        <a:t>Bagel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/>
                        <a:t>5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/>
                        <a:t>10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/>
                        <a:t>Jan</a:t>
                      </a:r>
                      <a:endParaRPr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643364856"/>
                  </a:ext>
                </a:extLst>
              </a:tr>
              <a:tr h="27387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Bagel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1.50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20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March</a:t>
                      </a:r>
                      <a:endParaRPr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27387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Banana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0.5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50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Feb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27387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Banana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5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10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Feb</a:t>
                      </a:r>
                      <a:endParaRPr sz="18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  <a:tr h="27387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Apple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4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10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March</a:t>
                      </a:r>
                      <a:endParaRPr sz="18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2733919394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3C5A3B3F-BA37-59C7-E6CC-60BA41DA620A}"/>
              </a:ext>
            </a:extLst>
          </p:cNvPr>
          <p:cNvSpPr txBox="1"/>
          <p:nvPr/>
        </p:nvSpPr>
        <p:spPr>
          <a:xfrm>
            <a:off x="185409" y="3415247"/>
            <a:ext cx="8547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sales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D7B79C0-AA4B-F95A-E718-447B4E378851}"/>
              </a:ext>
            </a:extLst>
          </p:cNvPr>
          <p:cNvSpPr txBox="1"/>
          <p:nvPr/>
        </p:nvSpPr>
        <p:spPr>
          <a:xfrm>
            <a:off x="176117" y="1426365"/>
            <a:ext cx="8664551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product, price, sum(price*quant) as rev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sales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GROUP BY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product;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1CE3844A-A479-3B6D-ADA7-9FBFCDA8D7B2}"/>
              </a:ext>
            </a:extLst>
          </p:cNvPr>
          <p:cNvSpPr/>
          <p:nvPr/>
        </p:nvSpPr>
        <p:spPr>
          <a:xfrm>
            <a:off x="118764" y="4272312"/>
            <a:ext cx="4006669" cy="102270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E3A267FC-43FD-7474-BCF8-2EBE18254129}"/>
              </a:ext>
            </a:extLst>
          </p:cNvPr>
          <p:cNvSpPr/>
          <p:nvPr/>
        </p:nvSpPr>
        <p:spPr>
          <a:xfrm>
            <a:off x="118764" y="5391022"/>
            <a:ext cx="4006669" cy="588037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9A11F7C0-9800-EFC3-8E77-F5A01E83A233}"/>
              </a:ext>
            </a:extLst>
          </p:cNvPr>
          <p:cNvSpPr/>
          <p:nvPr/>
        </p:nvSpPr>
        <p:spPr>
          <a:xfrm>
            <a:off x="106011" y="6162378"/>
            <a:ext cx="4006669" cy="274319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>
            <a:extLst>
              <a:ext uri="{FF2B5EF4-FFF2-40B4-BE49-F238E27FC236}">
                <a16:creationId xmlns:a16="http://schemas.microsoft.com/office/drawing/2014/main" id="{69B61BAE-796B-03C1-9A0C-7E7EF1F1E1CE}"/>
              </a:ext>
            </a:extLst>
          </p:cNvPr>
          <p:cNvSpPr/>
          <p:nvPr/>
        </p:nvSpPr>
        <p:spPr>
          <a:xfrm>
            <a:off x="4345172" y="515324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endParaRPr lang="en-US" dirty="0"/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40010285-7B3E-E94C-CB7D-21C6C194E0F7}"/>
              </a:ext>
            </a:extLst>
          </p:cNvPr>
          <p:cNvGraphicFramePr>
            <a:graphicFrameLocks noGrp="1"/>
          </p:cNvGraphicFramePr>
          <p:nvPr/>
        </p:nvGraphicFramePr>
        <p:xfrm>
          <a:off x="5530258" y="4556274"/>
          <a:ext cx="3330207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2430">
                  <a:extLst>
                    <a:ext uri="{9D8B030D-6E8A-4147-A177-3AD203B41FA5}">
                      <a16:colId xmlns:a16="http://schemas.microsoft.com/office/drawing/2014/main" val="2394806304"/>
                    </a:ext>
                  </a:extLst>
                </a:gridCol>
                <a:gridCol w="1157939">
                  <a:extLst>
                    <a:ext uri="{9D8B030D-6E8A-4147-A177-3AD203B41FA5}">
                      <a16:colId xmlns:a16="http://schemas.microsoft.com/office/drawing/2014/main" val="3268894812"/>
                    </a:ext>
                  </a:extLst>
                </a:gridCol>
                <a:gridCol w="989838">
                  <a:extLst>
                    <a:ext uri="{9D8B030D-6E8A-4147-A177-3AD203B41FA5}">
                      <a16:colId xmlns:a16="http://schemas.microsoft.com/office/drawing/2014/main" val="412515197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product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73186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Bagel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??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89986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Banana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??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8459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Apple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??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16584"/>
                  </a:ext>
                </a:extLst>
              </a:tr>
            </a:tbl>
          </a:graphicData>
        </a:graphic>
      </p:graphicFrame>
      <p:sp>
        <p:nvSpPr>
          <p:cNvPr id="17" name="Oval Callout 16">
            <a:extLst>
              <a:ext uri="{FF2B5EF4-FFF2-40B4-BE49-F238E27FC236}">
                <a16:creationId xmlns:a16="http://schemas.microsoft.com/office/drawing/2014/main" id="{CD5CD5B3-CC5E-AD93-5513-C3A492EAE2AF}"/>
              </a:ext>
            </a:extLst>
          </p:cNvPr>
          <p:cNvSpPr/>
          <p:nvPr/>
        </p:nvSpPr>
        <p:spPr>
          <a:xfrm>
            <a:off x="7086600" y="2907421"/>
            <a:ext cx="1738382" cy="1298377"/>
          </a:xfrm>
          <a:prstGeom prst="wedgeEllipseCallout">
            <a:avLst>
              <a:gd name="adj1" fmla="val -42181"/>
              <a:gd name="adj2" fmla="val 75524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No unique</a:t>
            </a:r>
            <a:br>
              <a:rPr lang="en-US" dirty="0"/>
            </a:br>
            <a:r>
              <a:rPr lang="en-US" dirty="0"/>
              <a:t>price for</a:t>
            </a:r>
            <a:br>
              <a:rPr lang="en-US" dirty="0"/>
            </a:br>
            <a:r>
              <a:rPr lang="en-US" dirty="0"/>
              <a:t>the group</a:t>
            </a:r>
          </a:p>
        </p:txBody>
      </p:sp>
      <p:sp>
        <p:nvSpPr>
          <p:cNvPr id="6" name="Oval Callout 5">
            <a:extLst>
              <a:ext uri="{FF2B5EF4-FFF2-40B4-BE49-F238E27FC236}">
                <a16:creationId xmlns:a16="http://schemas.microsoft.com/office/drawing/2014/main" id="{5E876D94-48EB-8F70-AC11-871626921FE6}"/>
              </a:ext>
            </a:extLst>
          </p:cNvPr>
          <p:cNvSpPr/>
          <p:nvPr/>
        </p:nvSpPr>
        <p:spPr>
          <a:xfrm>
            <a:off x="4615104" y="3260527"/>
            <a:ext cx="2135108" cy="908864"/>
          </a:xfrm>
          <a:prstGeom prst="wedgeEllipseCallout">
            <a:avLst>
              <a:gd name="adj1" fmla="val 13030"/>
              <a:gd name="adj2" fmla="val 104225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One row for</a:t>
            </a:r>
            <a:br>
              <a:rPr lang="en-US" dirty="0"/>
            </a:br>
            <a:r>
              <a:rPr lang="en-US" dirty="0"/>
              <a:t>each product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BEFB5D20-88C5-A141-0F4B-FA094D685459}"/>
              </a:ext>
            </a:extLst>
          </p:cNvPr>
          <p:cNvSpPr/>
          <p:nvPr/>
        </p:nvSpPr>
        <p:spPr>
          <a:xfrm>
            <a:off x="528216" y="2597849"/>
            <a:ext cx="4636011" cy="919401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400" dirty="0"/>
              <a:t>Rule: every attribute in SELECT</a:t>
            </a:r>
            <a:br>
              <a:rPr lang="en-US" sz="2400" dirty="0"/>
            </a:br>
            <a:r>
              <a:rPr lang="en-US" sz="2400" dirty="0"/>
              <a:t>must also occur in GROUP BY</a:t>
            </a:r>
          </a:p>
        </p:txBody>
      </p:sp>
      <p:sp>
        <p:nvSpPr>
          <p:cNvPr id="18" name="Multiply 17">
            <a:extLst>
              <a:ext uri="{FF2B5EF4-FFF2-40B4-BE49-F238E27FC236}">
                <a16:creationId xmlns:a16="http://schemas.microsoft.com/office/drawing/2014/main" id="{648AA09E-43FA-7649-F695-0960A0DDF4A7}"/>
              </a:ext>
            </a:extLst>
          </p:cNvPr>
          <p:cNvSpPr/>
          <p:nvPr/>
        </p:nvSpPr>
        <p:spPr>
          <a:xfrm>
            <a:off x="3198280" y="1365402"/>
            <a:ext cx="914400" cy="657897"/>
          </a:xfrm>
          <a:prstGeom prst="mathMultiply">
            <a:avLst>
              <a:gd name="adj1" fmla="val 7241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6627BDD-25C8-9491-B4DA-A6C05DEABEC2}"/>
              </a:ext>
            </a:extLst>
          </p:cNvPr>
          <p:cNvSpPr txBox="1"/>
          <p:nvPr/>
        </p:nvSpPr>
        <p:spPr>
          <a:xfrm>
            <a:off x="176117" y="813703"/>
            <a:ext cx="48029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What does this query return?</a:t>
            </a:r>
          </a:p>
        </p:txBody>
      </p:sp>
    </p:spTree>
    <p:extLst>
      <p:ext uri="{BB962C8B-B14F-4D97-AF65-F5344CB8AC3E}">
        <p14:creationId xmlns:p14="http://schemas.microsoft.com/office/powerpoint/2010/main" val="1153048262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75F32DD-BDBD-FDC6-248A-6D44550D9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 so far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C3D5AA2-8143-A957-4B99-BA98F6D8C9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GROUP BY: list of attributes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SELECT: some group-by </a:t>
            </a:r>
            <a:r>
              <a:rPr lang="en-US" dirty="0" err="1"/>
              <a:t>attrs</a:t>
            </a:r>
            <a:r>
              <a:rPr lang="en-US" dirty="0"/>
              <a:t>, and aggregates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One output tuple for each group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1D9F3D-8CD1-F8EE-8C7A-ECA1EA0E7C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34811-6450-6540-86C6-B102831C9002}" type="datetime4">
              <a:rPr lang="en-US" smtClean="0"/>
              <a:t>January 17,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DA37D52-EB3B-17BF-CD61-0EB1E5154A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Aggregates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F61532-C1DF-A27F-DED7-BBC708520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557393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9AB1461-9E17-52F7-21FC-1DAA7BA231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66331-CF4B-464F-A5A1-970883D26EB1}" type="datetime4">
              <a:rPr lang="en-US" smtClean="0"/>
              <a:t>January 17,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CFD0F2-4895-2EDE-796B-063F36F90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Aggregates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E20D51-DB2B-A2EF-5BAA-5CA7658A5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85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421CF7B-4F47-A1E8-26A7-E72CFA87E8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B649711-B182-946B-2280-A43F4C2F3142}"/>
              </a:ext>
            </a:extLst>
          </p:cNvPr>
          <p:cNvSpPr txBox="1"/>
          <p:nvPr/>
        </p:nvSpPr>
        <p:spPr>
          <a:xfrm>
            <a:off x="3041782" y="3013501"/>
            <a:ext cx="3060453" cy="83099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4800" dirty="0"/>
              <a:t>Semantics</a:t>
            </a:r>
          </a:p>
        </p:txBody>
      </p:sp>
    </p:spTree>
    <p:extLst>
      <p:ext uri="{BB962C8B-B14F-4D97-AF65-F5344CB8AC3E}">
        <p14:creationId xmlns:p14="http://schemas.microsoft.com/office/powerpoint/2010/main" val="3852485412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7F66B3D-F2EF-73E8-3739-5BA294376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Semantics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BEDCE10F-0AFA-E248-A39A-CA98B8E5CB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925" y="2473842"/>
            <a:ext cx="8474149" cy="3767470"/>
          </a:xfrm>
        </p:spPr>
        <p:txBody>
          <a:bodyPr/>
          <a:lstStyle/>
          <a:p>
            <a:r>
              <a:rPr lang="en-US" dirty="0"/>
              <a:t>Step 1: compute SELECT * FROM .. WHERE..</a:t>
            </a:r>
          </a:p>
          <a:p>
            <a:endParaRPr lang="en-US" dirty="0"/>
          </a:p>
          <a:p>
            <a:r>
              <a:rPr lang="en-US" dirty="0"/>
              <a:t>Step 2: GROUP BY</a:t>
            </a:r>
          </a:p>
          <a:p>
            <a:endParaRPr lang="en-US" dirty="0"/>
          </a:p>
          <a:p>
            <a:r>
              <a:rPr lang="en-US" dirty="0"/>
              <a:t>Step 3: for each group emit 1 output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627121E-F4F5-45A4-84BC-A74E7EAB3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CCE87-D9CB-C043-BEBD-D3CA0E246512}" type="datetime4">
              <a:rPr lang="en-US" smtClean="0"/>
              <a:t>January 17,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29DED1-21EB-4102-946F-E77EB38584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Aggregates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1EBB8E-C79B-9794-22A1-DAD6364AA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86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3507E59-CB28-C2FF-917B-5A03B15DBA08}"/>
              </a:ext>
            </a:extLst>
          </p:cNvPr>
          <p:cNvSpPr txBox="1"/>
          <p:nvPr/>
        </p:nvSpPr>
        <p:spPr>
          <a:xfrm>
            <a:off x="559426" y="811823"/>
            <a:ext cx="6388287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attr1, attr2,.., agg1(..), agg2(..),..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Tables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Condition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GROUP BY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attr1, attr2,..;</a:t>
            </a:r>
          </a:p>
        </p:txBody>
      </p:sp>
    </p:spTree>
    <p:extLst>
      <p:ext uri="{BB962C8B-B14F-4D97-AF65-F5344CB8AC3E}">
        <p14:creationId xmlns:p14="http://schemas.microsoft.com/office/powerpoint/2010/main" val="3949394245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29DED1-21EB-4102-946F-E77EB38584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Aggregates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1EBB8E-C79B-9794-22A1-DAD6364AA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87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7F66B3D-F2EF-73E8-3739-5BA294376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627121E-F4F5-45A4-84BC-A74E7EAB3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14716-069A-1545-8FE3-6F46EA5331C7}" type="datetime4">
              <a:rPr lang="en-US" smtClean="0"/>
              <a:t>January 17, 2025</a:t>
            </a:fld>
            <a:endParaRPr 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2FEB97B-D289-B3DA-5A04-1B07CAC890F9}"/>
              </a:ext>
            </a:extLst>
          </p:cNvPr>
          <p:cNvGraphicFramePr>
            <a:graphicFrameLocks noGrp="1"/>
          </p:cNvGraphicFramePr>
          <p:nvPr/>
        </p:nvGraphicFramePr>
        <p:xfrm>
          <a:off x="77992" y="2677264"/>
          <a:ext cx="2360408" cy="17069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6307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517431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588335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588335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22762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dirty="0"/>
                        <a:t>product</a:t>
                      </a:r>
                      <a:endParaRPr sz="10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dirty="0"/>
                        <a:t>price</a:t>
                      </a:r>
                      <a:endParaRPr sz="10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dirty="0"/>
                        <a:t>quant</a:t>
                      </a:r>
                      <a:endParaRPr sz="10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dirty="0"/>
                        <a:t>month</a:t>
                      </a:r>
                      <a:endParaRPr sz="10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22762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Bagel</a:t>
                      </a:r>
                      <a:endParaRPr sz="10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dirty="0"/>
                        <a:t>3</a:t>
                      </a:r>
                      <a:endParaRPr sz="10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dirty="0"/>
                        <a:t>20</a:t>
                      </a:r>
                      <a:endParaRPr sz="10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dirty="0"/>
                        <a:t>Jan</a:t>
                      </a:r>
                      <a:endParaRPr sz="10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22762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dirty="0"/>
                        <a:t>Bagel</a:t>
                      </a:r>
                      <a:endParaRPr sz="10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dirty="0"/>
                        <a:t>5</a:t>
                      </a:r>
                      <a:endParaRPr sz="10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dirty="0"/>
                        <a:t>10</a:t>
                      </a:r>
                      <a:endParaRPr sz="10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dirty="0"/>
                        <a:t>Jan</a:t>
                      </a:r>
                      <a:endParaRPr sz="10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643364856"/>
                  </a:ext>
                </a:extLst>
              </a:tr>
              <a:tr h="22762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dirty="0"/>
                        <a:t>Bagel</a:t>
                      </a:r>
                      <a:endParaRPr sz="10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1.50</a:t>
                      </a:r>
                      <a:endParaRPr sz="10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20</a:t>
                      </a:r>
                      <a:endParaRPr sz="10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dirty="0"/>
                        <a:t>March</a:t>
                      </a:r>
                      <a:endParaRPr sz="10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22762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Banana</a:t>
                      </a:r>
                      <a:endParaRPr sz="10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0.5</a:t>
                      </a:r>
                      <a:endParaRPr sz="10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50</a:t>
                      </a:r>
                      <a:endParaRPr sz="10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Feb</a:t>
                      </a:r>
                      <a:endParaRPr sz="10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22762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Banana</a:t>
                      </a:r>
                      <a:endParaRPr sz="10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5</a:t>
                      </a:r>
                      <a:endParaRPr sz="10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10</a:t>
                      </a:r>
                      <a:endParaRPr sz="10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dirty="0"/>
                        <a:t>Feb</a:t>
                      </a:r>
                      <a:endParaRPr sz="10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  <a:tr h="22762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Apple</a:t>
                      </a:r>
                      <a:endParaRPr sz="10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dirty="0"/>
                        <a:t>4</a:t>
                      </a:r>
                      <a:endParaRPr sz="10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dirty="0"/>
                        <a:t>10</a:t>
                      </a:r>
                      <a:endParaRPr sz="10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dirty="0"/>
                        <a:t>March</a:t>
                      </a:r>
                      <a:endParaRPr sz="10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2733919394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42AD1EFC-9922-31F3-5301-75F9CEEA95E2}"/>
              </a:ext>
            </a:extLst>
          </p:cNvPr>
          <p:cNvSpPr txBox="1"/>
          <p:nvPr/>
        </p:nvSpPr>
        <p:spPr>
          <a:xfrm>
            <a:off x="2736164" y="933400"/>
            <a:ext cx="3493264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month, sum(quant)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sales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price &lt; 4.5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GROUP BY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month;</a:t>
            </a:r>
          </a:p>
        </p:txBody>
      </p:sp>
    </p:spTree>
    <p:extLst>
      <p:ext uri="{BB962C8B-B14F-4D97-AF65-F5344CB8AC3E}">
        <p14:creationId xmlns:p14="http://schemas.microsoft.com/office/powerpoint/2010/main" val="2055574719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29DED1-21EB-4102-946F-E77EB38584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Aggregates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1EBB8E-C79B-9794-22A1-DAD6364AA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88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7F66B3D-F2EF-73E8-3739-5BA294376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627121E-F4F5-45A4-84BC-A74E7EAB3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04B5D-95DE-6F49-BDB5-8949FCB014F4}" type="datetime4">
              <a:rPr lang="en-US" smtClean="0"/>
              <a:t>January 17, 2025</a:t>
            </a:fld>
            <a:endParaRPr 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2FEB97B-D289-B3DA-5A04-1B07CAC890F9}"/>
              </a:ext>
            </a:extLst>
          </p:cNvPr>
          <p:cNvGraphicFramePr>
            <a:graphicFrameLocks noGrp="1"/>
          </p:cNvGraphicFramePr>
          <p:nvPr/>
        </p:nvGraphicFramePr>
        <p:xfrm>
          <a:off x="77992" y="2677264"/>
          <a:ext cx="2360408" cy="17069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6307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517431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588335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588335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22762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dirty="0"/>
                        <a:t>product</a:t>
                      </a:r>
                      <a:endParaRPr sz="10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dirty="0"/>
                        <a:t>price</a:t>
                      </a:r>
                      <a:endParaRPr sz="10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dirty="0"/>
                        <a:t>quant</a:t>
                      </a:r>
                      <a:endParaRPr sz="10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dirty="0"/>
                        <a:t>month</a:t>
                      </a:r>
                      <a:endParaRPr sz="10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22762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Bagel</a:t>
                      </a:r>
                      <a:endParaRPr sz="10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dirty="0"/>
                        <a:t>3</a:t>
                      </a:r>
                      <a:endParaRPr sz="10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dirty="0"/>
                        <a:t>20</a:t>
                      </a:r>
                      <a:endParaRPr sz="10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dirty="0"/>
                        <a:t>Jan</a:t>
                      </a:r>
                      <a:endParaRPr sz="10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22762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strike="sngStrike" dirty="0">
                          <a:solidFill>
                            <a:srgbClr val="FF0000"/>
                          </a:solidFill>
                        </a:rPr>
                        <a:t>Bagel</a:t>
                      </a:r>
                      <a:endParaRPr sz="1000" strike="sngStrike" dirty="0">
                        <a:solidFill>
                          <a:srgbClr val="FF0000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strike="sngStrike" dirty="0">
                          <a:solidFill>
                            <a:srgbClr val="FF0000"/>
                          </a:solidFill>
                        </a:rPr>
                        <a:t>5</a:t>
                      </a:r>
                      <a:endParaRPr sz="1000" strike="sngStrike" dirty="0">
                        <a:solidFill>
                          <a:srgbClr val="FF0000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strike="sngStrike" dirty="0">
                          <a:solidFill>
                            <a:srgbClr val="FF0000"/>
                          </a:solidFill>
                        </a:rPr>
                        <a:t>10</a:t>
                      </a:r>
                      <a:endParaRPr sz="1000" strike="sngStrike" dirty="0">
                        <a:solidFill>
                          <a:srgbClr val="FF0000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strike="sngStrike" dirty="0">
                          <a:solidFill>
                            <a:srgbClr val="FF0000"/>
                          </a:solidFill>
                        </a:rPr>
                        <a:t>Jan</a:t>
                      </a:r>
                      <a:endParaRPr sz="1000" strike="sngStrike" dirty="0">
                        <a:solidFill>
                          <a:srgbClr val="FF0000"/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643364856"/>
                  </a:ext>
                </a:extLst>
              </a:tr>
              <a:tr h="22762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dirty="0"/>
                        <a:t>Bagel</a:t>
                      </a:r>
                      <a:endParaRPr sz="10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1.50</a:t>
                      </a:r>
                      <a:endParaRPr sz="10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20</a:t>
                      </a:r>
                      <a:endParaRPr sz="10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dirty="0"/>
                        <a:t>March</a:t>
                      </a:r>
                      <a:endParaRPr sz="10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22762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Banana</a:t>
                      </a:r>
                      <a:endParaRPr sz="10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0.5</a:t>
                      </a:r>
                      <a:endParaRPr sz="10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50</a:t>
                      </a:r>
                      <a:endParaRPr sz="10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Feb</a:t>
                      </a:r>
                      <a:endParaRPr sz="10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22762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strike="sngStrike" dirty="0">
                          <a:solidFill>
                            <a:srgbClr val="FF0000"/>
                          </a:solidFill>
                        </a:rPr>
                        <a:t>Banana</a:t>
                      </a:r>
                      <a:endParaRPr sz="1000" strike="sngStrike" dirty="0">
                        <a:solidFill>
                          <a:srgbClr val="FF0000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strike="sngStrike">
                          <a:solidFill>
                            <a:srgbClr val="FF0000"/>
                          </a:solidFill>
                        </a:rPr>
                        <a:t>5</a:t>
                      </a:r>
                      <a:endParaRPr sz="1000" strike="sngStrike">
                        <a:solidFill>
                          <a:srgbClr val="FF0000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strike="sngStrike">
                          <a:solidFill>
                            <a:srgbClr val="FF0000"/>
                          </a:solidFill>
                        </a:rPr>
                        <a:t>10</a:t>
                      </a:r>
                      <a:endParaRPr sz="1000" strike="sngStrike">
                        <a:solidFill>
                          <a:srgbClr val="FF0000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strike="sngStrike" dirty="0">
                          <a:solidFill>
                            <a:srgbClr val="FF0000"/>
                          </a:solidFill>
                        </a:rPr>
                        <a:t>Feb</a:t>
                      </a:r>
                      <a:endParaRPr sz="1000" strike="sngStrike" dirty="0">
                        <a:solidFill>
                          <a:srgbClr val="FF0000"/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  <a:tr h="22762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Apple</a:t>
                      </a:r>
                      <a:endParaRPr sz="10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dirty="0"/>
                        <a:t>4</a:t>
                      </a:r>
                      <a:endParaRPr sz="10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dirty="0"/>
                        <a:t>10</a:t>
                      </a:r>
                      <a:endParaRPr sz="10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dirty="0"/>
                        <a:t>March</a:t>
                      </a:r>
                      <a:endParaRPr sz="10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2733919394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06AFE087-2ECA-03E3-B272-26B0E03CD1C2}"/>
              </a:ext>
            </a:extLst>
          </p:cNvPr>
          <p:cNvSpPr txBox="1"/>
          <p:nvPr/>
        </p:nvSpPr>
        <p:spPr>
          <a:xfrm>
            <a:off x="2958067" y="2490281"/>
            <a:ext cx="12234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Step 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2AD1EFC-9922-31F3-5301-75F9CEEA95E2}"/>
              </a:ext>
            </a:extLst>
          </p:cNvPr>
          <p:cNvSpPr txBox="1"/>
          <p:nvPr/>
        </p:nvSpPr>
        <p:spPr>
          <a:xfrm>
            <a:off x="2736164" y="933400"/>
            <a:ext cx="3493264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month, sum(quant)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sales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price &lt; 4.5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GROUP BY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month;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1DA79BE-F33F-963C-1148-CD96616DF33F}"/>
              </a:ext>
            </a:extLst>
          </p:cNvPr>
          <p:cNvSpPr txBox="1"/>
          <p:nvPr/>
        </p:nvSpPr>
        <p:spPr>
          <a:xfrm>
            <a:off x="2534891" y="3013501"/>
            <a:ext cx="2406428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sales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price &lt; 4.5;</a:t>
            </a: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6C76754F-7525-7E5B-FA3C-46D1E6ECB393}"/>
              </a:ext>
            </a:extLst>
          </p:cNvPr>
          <p:cNvGraphicFramePr>
            <a:graphicFrameLocks noGrp="1"/>
          </p:cNvGraphicFramePr>
          <p:nvPr/>
        </p:nvGraphicFramePr>
        <p:xfrm>
          <a:off x="5037810" y="2683188"/>
          <a:ext cx="2360408" cy="12192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6307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517431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588335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588335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22762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dirty="0"/>
                        <a:t>product</a:t>
                      </a:r>
                      <a:endParaRPr sz="10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dirty="0"/>
                        <a:t>price</a:t>
                      </a:r>
                      <a:endParaRPr sz="10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dirty="0"/>
                        <a:t>quant</a:t>
                      </a:r>
                      <a:endParaRPr sz="10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dirty="0"/>
                        <a:t>month</a:t>
                      </a:r>
                      <a:endParaRPr sz="10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22762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Bagel</a:t>
                      </a:r>
                      <a:endParaRPr sz="10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dirty="0"/>
                        <a:t>3</a:t>
                      </a:r>
                      <a:endParaRPr sz="10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dirty="0"/>
                        <a:t>20</a:t>
                      </a:r>
                      <a:endParaRPr sz="10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dirty="0"/>
                        <a:t>Jan</a:t>
                      </a:r>
                      <a:endParaRPr sz="10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22762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dirty="0"/>
                        <a:t>Bagel</a:t>
                      </a:r>
                      <a:endParaRPr sz="10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1.50</a:t>
                      </a:r>
                      <a:endParaRPr sz="10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20</a:t>
                      </a:r>
                      <a:endParaRPr sz="10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dirty="0"/>
                        <a:t>March</a:t>
                      </a:r>
                      <a:endParaRPr sz="10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22762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dirty="0"/>
                        <a:t>Banana</a:t>
                      </a:r>
                      <a:endParaRPr sz="10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0.5</a:t>
                      </a:r>
                      <a:endParaRPr sz="10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50</a:t>
                      </a:r>
                      <a:endParaRPr sz="10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dirty="0"/>
                        <a:t>Feb</a:t>
                      </a:r>
                      <a:endParaRPr sz="10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22762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Apple</a:t>
                      </a:r>
                      <a:endParaRPr sz="10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dirty="0"/>
                        <a:t>4</a:t>
                      </a:r>
                      <a:endParaRPr sz="10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dirty="0"/>
                        <a:t>10</a:t>
                      </a:r>
                      <a:endParaRPr sz="10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dirty="0"/>
                        <a:t>March</a:t>
                      </a:r>
                      <a:endParaRPr sz="10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27339193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2684868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29DED1-21EB-4102-946F-E77EB38584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Aggregates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1EBB8E-C79B-9794-22A1-DAD6364AA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89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7F66B3D-F2EF-73E8-3739-5BA294376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627121E-F4F5-45A4-84BC-A74E7EAB3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446A-0EDB-7C4B-AD93-DE31F8F7AAFC}" type="datetime4">
              <a:rPr lang="en-US" smtClean="0"/>
              <a:t>January 17, 2025</a:t>
            </a:fld>
            <a:endParaRPr 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2FEB97B-D289-B3DA-5A04-1B07CAC890F9}"/>
              </a:ext>
            </a:extLst>
          </p:cNvPr>
          <p:cNvGraphicFramePr>
            <a:graphicFrameLocks noGrp="1"/>
          </p:cNvGraphicFramePr>
          <p:nvPr/>
        </p:nvGraphicFramePr>
        <p:xfrm>
          <a:off x="77992" y="2677264"/>
          <a:ext cx="2360408" cy="17069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6307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517431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588335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588335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22762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dirty="0"/>
                        <a:t>product</a:t>
                      </a:r>
                      <a:endParaRPr sz="10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dirty="0"/>
                        <a:t>price</a:t>
                      </a:r>
                      <a:endParaRPr sz="10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dirty="0"/>
                        <a:t>quant</a:t>
                      </a:r>
                      <a:endParaRPr sz="10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dirty="0"/>
                        <a:t>month</a:t>
                      </a:r>
                      <a:endParaRPr sz="10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22762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Bagel</a:t>
                      </a:r>
                      <a:endParaRPr sz="10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dirty="0"/>
                        <a:t>3</a:t>
                      </a:r>
                      <a:endParaRPr sz="10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dirty="0"/>
                        <a:t>20</a:t>
                      </a:r>
                      <a:endParaRPr sz="10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dirty="0"/>
                        <a:t>Jan</a:t>
                      </a:r>
                      <a:endParaRPr sz="10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22762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dirty="0"/>
                        <a:t>Bagel</a:t>
                      </a:r>
                      <a:endParaRPr sz="10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dirty="0"/>
                        <a:t>5</a:t>
                      </a:r>
                      <a:endParaRPr sz="10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dirty="0"/>
                        <a:t>10</a:t>
                      </a:r>
                      <a:endParaRPr sz="10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dirty="0"/>
                        <a:t>Jan</a:t>
                      </a:r>
                      <a:endParaRPr sz="10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643364856"/>
                  </a:ext>
                </a:extLst>
              </a:tr>
              <a:tr h="22762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dirty="0"/>
                        <a:t>Bagel</a:t>
                      </a:r>
                      <a:endParaRPr sz="10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1.50</a:t>
                      </a:r>
                      <a:endParaRPr sz="10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20</a:t>
                      </a:r>
                      <a:endParaRPr sz="10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dirty="0"/>
                        <a:t>March</a:t>
                      </a:r>
                      <a:endParaRPr sz="10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22762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Banana</a:t>
                      </a:r>
                      <a:endParaRPr sz="10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0.5</a:t>
                      </a:r>
                      <a:endParaRPr sz="10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50</a:t>
                      </a:r>
                      <a:endParaRPr sz="10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Feb</a:t>
                      </a:r>
                      <a:endParaRPr sz="10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22762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Banana</a:t>
                      </a:r>
                      <a:endParaRPr sz="10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5</a:t>
                      </a:r>
                      <a:endParaRPr sz="10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10</a:t>
                      </a:r>
                      <a:endParaRPr sz="10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dirty="0"/>
                        <a:t>Feb</a:t>
                      </a:r>
                      <a:endParaRPr sz="10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  <a:tr h="22762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Apple</a:t>
                      </a:r>
                      <a:endParaRPr sz="10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dirty="0"/>
                        <a:t>4</a:t>
                      </a:r>
                      <a:endParaRPr sz="10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dirty="0"/>
                        <a:t>10</a:t>
                      </a:r>
                      <a:endParaRPr sz="10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dirty="0"/>
                        <a:t>March</a:t>
                      </a:r>
                      <a:endParaRPr sz="10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2733919394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06AFE087-2ECA-03E3-B272-26B0E03CD1C2}"/>
              </a:ext>
            </a:extLst>
          </p:cNvPr>
          <p:cNvSpPr txBox="1"/>
          <p:nvPr/>
        </p:nvSpPr>
        <p:spPr>
          <a:xfrm>
            <a:off x="2958067" y="2490281"/>
            <a:ext cx="12234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Step 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F77248E-C697-6ED5-560D-4643DF68C461}"/>
              </a:ext>
            </a:extLst>
          </p:cNvPr>
          <p:cNvSpPr txBox="1"/>
          <p:nvPr/>
        </p:nvSpPr>
        <p:spPr>
          <a:xfrm>
            <a:off x="2958067" y="4350641"/>
            <a:ext cx="168507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Step 2</a:t>
            </a:r>
          </a:p>
          <a:p>
            <a:r>
              <a:rPr lang="en-US" sz="2800" dirty="0"/>
              <a:t>Group-by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2AD1EFC-9922-31F3-5301-75F9CEEA95E2}"/>
              </a:ext>
            </a:extLst>
          </p:cNvPr>
          <p:cNvSpPr txBox="1"/>
          <p:nvPr/>
        </p:nvSpPr>
        <p:spPr>
          <a:xfrm>
            <a:off x="2736164" y="933400"/>
            <a:ext cx="3493264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month, sum(quant)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sales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price &lt; 4.5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GROUP BY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month;</a:t>
            </a: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6C76754F-7525-7E5B-FA3C-46D1E6ECB393}"/>
              </a:ext>
            </a:extLst>
          </p:cNvPr>
          <p:cNvGraphicFramePr>
            <a:graphicFrameLocks noGrp="1"/>
          </p:cNvGraphicFramePr>
          <p:nvPr/>
        </p:nvGraphicFramePr>
        <p:xfrm>
          <a:off x="5037810" y="2683188"/>
          <a:ext cx="2360408" cy="12192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6307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517431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588335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588335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22762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dirty="0"/>
                        <a:t>product</a:t>
                      </a:r>
                      <a:endParaRPr sz="10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dirty="0"/>
                        <a:t>price</a:t>
                      </a:r>
                      <a:endParaRPr sz="10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dirty="0"/>
                        <a:t>quant</a:t>
                      </a:r>
                      <a:endParaRPr sz="10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dirty="0"/>
                        <a:t>month</a:t>
                      </a:r>
                      <a:endParaRPr sz="10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22762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Bagel</a:t>
                      </a:r>
                      <a:endParaRPr sz="10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dirty="0"/>
                        <a:t>3</a:t>
                      </a:r>
                      <a:endParaRPr sz="10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dirty="0"/>
                        <a:t>20</a:t>
                      </a:r>
                      <a:endParaRPr sz="10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dirty="0"/>
                        <a:t>Jan</a:t>
                      </a:r>
                      <a:endParaRPr sz="10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22762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dirty="0"/>
                        <a:t>Bagel</a:t>
                      </a:r>
                      <a:endParaRPr sz="10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1.50</a:t>
                      </a:r>
                      <a:endParaRPr sz="10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20</a:t>
                      </a:r>
                      <a:endParaRPr sz="10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dirty="0"/>
                        <a:t>March</a:t>
                      </a:r>
                      <a:endParaRPr sz="10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22762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dirty="0"/>
                        <a:t>Banana</a:t>
                      </a:r>
                      <a:endParaRPr sz="10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0.5</a:t>
                      </a:r>
                      <a:endParaRPr sz="10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50</a:t>
                      </a:r>
                      <a:endParaRPr sz="10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dirty="0"/>
                        <a:t>Feb</a:t>
                      </a:r>
                      <a:endParaRPr sz="10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22762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Apple</a:t>
                      </a:r>
                      <a:endParaRPr sz="10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dirty="0"/>
                        <a:t>4</a:t>
                      </a:r>
                      <a:endParaRPr sz="10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dirty="0"/>
                        <a:t>10</a:t>
                      </a:r>
                      <a:endParaRPr sz="10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dirty="0"/>
                        <a:t>March</a:t>
                      </a:r>
                      <a:endParaRPr sz="10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2733919394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19CDD1E7-BAD0-E68F-94D5-E3D5F14852DC}"/>
              </a:ext>
            </a:extLst>
          </p:cNvPr>
          <p:cNvGraphicFramePr>
            <a:graphicFrameLocks noGrp="1"/>
          </p:cNvGraphicFramePr>
          <p:nvPr/>
        </p:nvGraphicFramePr>
        <p:xfrm>
          <a:off x="5037810" y="4384214"/>
          <a:ext cx="2360408" cy="12192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6307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517431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588335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588335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22762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dirty="0"/>
                        <a:t>product</a:t>
                      </a:r>
                      <a:endParaRPr sz="10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dirty="0"/>
                        <a:t>price</a:t>
                      </a:r>
                      <a:endParaRPr sz="10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dirty="0"/>
                        <a:t>quant</a:t>
                      </a:r>
                      <a:endParaRPr sz="10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dirty="0"/>
                        <a:t>month</a:t>
                      </a:r>
                      <a:endParaRPr sz="10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22762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Bagel</a:t>
                      </a:r>
                      <a:endParaRPr sz="10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dirty="0"/>
                        <a:t>3</a:t>
                      </a:r>
                      <a:endParaRPr sz="10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dirty="0"/>
                        <a:t>20</a:t>
                      </a:r>
                      <a:endParaRPr sz="10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dirty="0"/>
                        <a:t>Jan</a:t>
                      </a:r>
                      <a:endParaRPr sz="10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22762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dirty="0"/>
                        <a:t>Banana</a:t>
                      </a:r>
                      <a:endParaRPr sz="10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0.5</a:t>
                      </a:r>
                      <a:endParaRPr sz="10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50</a:t>
                      </a:r>
                      <a:endParaRPr sz="10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dirty="0"/>
                        <a:t>Feb</a:t>
                      </a:r>
                      <a:endParaRPr sz="10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22762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dirty="0"/>
                        <a:t>Bagel</a:t>
                      </a:r>
                      <a:endParaRPr sz="10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1.50</a:t>
                      </a:r>
                      <a:endParaRPr sz="10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20</a:t>
                      </a:r>
                      <a:endParaRPr sz="10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dirty="0"/>
                        <a:t>March</a:t>
                      </a:r>
                      <a:endParaRPr sz="10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  <a:tr h="22762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Apple</a:t>
                      </a:r>
                      <a:endParaRPr sz="10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dirty="0"/>
                        <a:t>4</a:t>
                      </a:r>
                      <a:endParaRPr sz="10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dirty="0"/>
                        <a:t>10</a:t>
                      </a:r>
                      <a:endParaRPr sz="10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dirty="0"/>
                        <a:t>March</a:t>
                      </a:r>
                      <a:endParaRPr sz="10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2733919394"/>
                  </a:ext>
                </a:extLst>
              </a:tr>
            </a:tbl>
          </a:graphicData>
        </a:graphic>
      </p:graphicFrame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6CD75353-C98B-4A99-3FF2-4EFBCC01FF86}"/>
              </a:ext>
            </a:extLst>
          </p:cNvPr>
          <p:cNvSpPr/>
          <p:nvPr/>
        </p:nvSpPr>
        <p:spPr>
          <a:xfrm>
            <a:off x="5012866" y="4655084"/>
            <a:ext cx="2429927" cy="21877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23A775CF-021D-7A1B-A587-8928AE584AE6}"/>
              </a:ext>
            </a:extLst>
          </p:cNvPr>
          <p:cNvSpPr/>
          <p:nvPr/>
        </p:nvSpPr>
        <p:spPr>
          <a:xfrm>
            <a:off x="5006457" y="5146626"/>
            <a:ext cx="2429927" cy="479881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D20DAD33-8B61-FED5-FA10-0B7159212D2C}"/>
              </a:ext>
            </a:extLst>
          </p:cNvPr>
          <p:cNvSpPr/>
          <p:nvPr/>
        </p:nvSpPr>
        <p:spPr>
          <a:xfrm>
            <a:off x="5005778" y="4921356"/>
            <a:ext cx="2429927" cy="169590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445892-26A7-B942-728B-F63ECF014CF8}"/>
              </a:ext>
            </a:extLst>
          </p:cNvPr>
          <p:cNvSpPr txBox="1"/>
          <p:nvPr/>
        </p:nvSpPr>
        <p:spPr>
          <a:xfrm>
            <a:off x="2534891" y="3013501"/>
            <a:ext cx="2406428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sales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price &lt; 4.5;</a:t>
            </a:r>
          </a:p>
        </p:txBody>
      </p:sp>
    </p:spTree>
    <p:extLst>
      <p:ext uri="{BB962C8B-B14F-4D97-AF65-F5344CB8AC3E}">
        <p14:creationId xmlns:p14="http://schemas.microsoft.com/office/powerpoint/2010/main" val="40226547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7C5570-DDF2-49AB-8AF1-FE230D919E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D0B13-38F0-4A4B-AABE-E09F46A48ED0}" type="datetime4">
              <a:rPr lang="en-US" smtClean="0"/>
              <a:t>January 17,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DCD6CF-B71B-44FF-AE3C-1FDF1BFC9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Aggregates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580C46-7500-49E2-9C57-1F24359EC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9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DAD3C1-0D5D-4A4B-A2C9-6453A33BD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D00675B9-8DD5-4F39-804E-60D1650163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9755200"/>
              </p:ext>
            </p:extLst>
          </p:nvPr>
        </p:nvGraphicFramePr>
        <p:xfrm>
          <a:off x="118764" y="4661550"/>
          <a:ext cx="475753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1DB98C8C-2ED4-42F3-A877-71F1FAE3BE3C}"/>
              </a:ext>
            </a:extLst>
          </p:cNvPr>
          <p:cNvGraphicFramePr>
            <a:graphicFrameLocks noGrp="1"/>
          </p:cNvGraphicFramePr>
          <p:nvPr/>
        </p:nvGraphicFramePr>
        <p:xfrm>
          <a:off x="5729267" y="5015657"/>
          <a:ext cx="2378766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1258474472"/>
                    </a:ext>
                  </a:extLst>
                </a:gridCol>
                <a:gridCol w="1189383">
                  <a:extLst>
                    <a:ext uri="{9D8B030D-6E8A-4147-A177-3AD203B41FA5}">
                      <a16:colId xmlns:a16="http://schemas.microsoft.com/office/drawing/2014/main" val="32434715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user_id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5458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Charger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196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Civic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20613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Pinto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6174394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482C950A-23AD-4957-97F2-BD093EA37E1C}"/>
              </a:ext>
            </a:extLst>
          </p:cNvPr>
          <p:cNvSpPr txBox="1"/>
          <p:nvPr/>
        </p:nvSpPr>
        <p:spPr>
          <a:xfrm>
            <a:off x="118764" y="4292218"/>
            <a:ext cx="1388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payroll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C995B80-CE8C-4CA9-9371-C4C24F04D8A2}"/>
              </a:ext>
            </a:extLst>
          </p:cNvPr>
          <p:cNvSpPr txBox="1"/>
          <p:nvPr/>
        </p:nvSpPr>
        <p:spPr>
          <a:xfrm>
            <a:off x="5728885" y="4646325"/>
            <a:ext cx="1017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regist</a:t>
            </a:r>
            <a:endParaRPr lang="en-US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4170FBE-A0CB-8FCB-A591-7FD6A7946416}"/>
              </a:ext>
            </a:extLst>
          </p:cNvPr>
          <p:cNvSpPr txBox="1"/>
          <p:nvPr/>
        </p:nvSpPr>
        <p:spPr>
          <a:xfrm>
            <a:off x="112932" y="1411726"/>
            <a:ext cx="2949846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count(*)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payroll;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368A339-5917-AFAA-853D-1BC32E7408EC}"/>
              </a:ext>
            </a:extLst>
          </p:cNvPr>
          <p:cNvSpPr txBox="1"/>
          <p:nvPr/>
        </p:nvSpPr>
        <p:spPr>
          <a:xfrm>
            <a:off x="112932" y="892544"/>
            <a:ext cx="3647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How many records are in payroll?</a:t>
            </a:r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28D53ABF-7623-D36A-749A-561AB7049AC3}"/>
              </a:ext>
            </a:extLst>
          </p:cNvPr>
          <p:cNvGraphicFramePr>
            <a:graphicFrameLocks noGrp="1"/>
          </p:cNvGraphicFramePr>
          <p:nvPr/>
        </p:nvGraphicFramePr>
        <p:xfrm>
          <a:off x="3382617" y="1456384"/>
          <a:ext cx="1189383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23948063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count(*)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73186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89986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2303161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29DED1-21EB-4102-946F-E77EB38584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Aggregates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1EBB8E-C79B-9794-22A1-DAD6364AA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90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7F66B3D-F2EF-73E8-3739-5BA294376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627121E-F4F5-45A4-84BC-A74E7EAB3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9527B-F126-9941-90D5-C9A4F44F7C15}" type="datetime4">
              <a:rPr lang="en-US" smtClean="0"/>
              <a:t>January 17, 2025</a:t>
            </a:fld>
            <a:endParaRPr 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2FEB97B-D289-B3DA-5A04-1B07CAC890F9}"/>
              </a:ext>
            </a:extLst>
          </p:cNvPr>
          <p:cNvGraphicFramePr>
            <a:graphicFrameLocks noGrp="1"/>
          </p:cNvGraphicFramePr>
          <p:nvPr/>
        </p:nvGraphicFramePr>
        <p:xfrm>
          <a:off x="77992" y="2677264"/>
          <a:ext cx="2360408" cy="17069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6307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517431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588335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588335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22762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dirty="0"/>
                        <a:t>product</a:t>
                      </a:r>
                      <a:endParaRPr sz="10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dirty="0"/>
                        <a:t>price</a:t>
                      </a:r>
                      <a:endParaRPr sz="10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dirty="0"/>
                        <a:t>quant</a:t>
                      </a:r>
                      <a:endParaRPr sz="10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dirty="0"/>
                        <a:t>month</a:t>
                      </a:r>
                      <a:endParaRPr sz="10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22762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Bagel</a:t>
                      </a:r>
                      <a:endParaRPr sz="10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dirty="0"/>
                        <a:t>3</a:t>
                      </a:r>
                      <a:endParaRPr sz="10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dirty="0"/>
                        <a:t>20</a:t>
                      </a:r>
                      <a:endParaRPr sz="10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dirty="0"/>
                        <a:t>Jan</a:t>
                      </a:r>
                      <a:endParaRPr sz="10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22762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dirty="0"/>
                        <a:t>Bagel</a:t>
                      </a:r>
                      <a:endParaRPr sz="10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dirty="0"/>
                        <a:t>5</a:t>
                      </a:r>
                      <a:endParaRPr sz="10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dirty="0"/>
                        <a:t>10</a:t>
                      </a:r>
                      <a:endParaRPr sz="10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dirty="0"/>
                        <a:t>Jan</a:t>
                      </a:r>
                      <a:endParaRPr sz="10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643364856"/>
                  </a:ext>
                </a:extLst>
              </a:tr>
              <a:tr h="22762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dirty="0"/>
                        <a:t>Bagel</a:t>
                      </a:r>
                      <a:endParaRPr sz="10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1.50</a:t>
                      </a:r>
                      <a:endParaRPr sz="10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20</a:t>
                      </a:r>
                      <a:endParaRPr sz="10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dirty="0"/>
                        <a:t>March</a:t>
                      </a:r>
                      <a:endParaRPr sz="10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22762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Banana</a:t>
                      </a:r>
                      <a:endParaRPr sz="10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0.5</a:t>
                      </a:r>
                      <a:endParaRPr sz="10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50</a:t>
                      </a:r>
                      <a:endParaRPr sz="10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Feb</a:t>
                      </a:r>
                      <a:endParaRPr sz="10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22762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Banana</a:t>
                      </a:r>
                      <a:endParaRPr sz="10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5</a:t>
                      </a:r>
                      <a:endParaRPr sz="10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10</a:t>
                      </a:r>
                      <a:endParaRPr sz="10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dirty="0"/>
                        <a:t>Feb</a:t>
                      </a:r>
                      <a:endParaRPr sz="10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  <a:tr h="22762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Apple</a:t>
                      </a:r>
                      <a:endParaRPr sz="10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dirty="0"/>
                        <a:t>4</a:t>
                      </a:r>
                      <a:endParaRPr sz="10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dirty="0"/>
                        <a:t>10</a:t>
                      </a:r>
                      <a:endParaRPr sz="10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dirty="0"/>
                        <a:t>March</a:t>
                      </a:r>
                      <a:endParaRPr sz="10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2733919394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06AFE087-2ECA-03E3-B272-26B0E03CD1C2}"/>
              </a:ext>
            </a:extLst>
          </p:cNvPr>
          <p:cNvSpPr txBox="1"/>
          <p:nvPr/>
        </p:nvSpPr>
        <p:spPr>
          <a:xfrm>
            <a:off x="2958067" y="2490281"/>
            <a:ext cx="12234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Step 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2AD1EFC-9922-31F3-5301-75F9CEEA95E2}"/>
              </a:ext>
            </a:extLst>
          </p:cNvPr>
          <p:cNvSpPr txBox="1"/>
          <p:nvPr/>
        </p:nvSpPr>
        <p:spPr>
          <a:xfrm>
            <a:off x="2736164" y="933400"/>
            <a:ext cx="3493264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month, sum(quant)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sales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price &lt; 4.5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GROUP BY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month;</a:t>
            </a: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6C76754F-7525-7E5B-FA3C-46D1E6ECB393}"/>
              </a:ext>
            </a:extLst>
          </p:cNvPr>
          <p:cNvGraphicFramePr>
            <a:graphicFrameLocks noGrp="1"/>
          </p:cNvGraphicFramePr>
          <p:nvPr/>
        </p:nvGraphicFramePr>
        <p:xfrm>
          <a:off x="5037810" y="2683188"/>
          <a:ext cx="2360408" cy="12192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6307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517431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588335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588335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22762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dirty="0"/>
                        <a:t>product</a:t>
                      </a:r>
                      <a:endParaRPr sz="10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dirty="0"/>
                        <a:t>price</a:t>
                      </a:r>
                      <a:endParaRPr sz="10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dirty="0"/>
                        <a:t>quant</a:t>
                      </a:r>
                      <a:endParaRPr sz="10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dirty="0"/>
                        <a:t>month</a:t>
                      </a:r>
                      <a:endParaRPr sz="10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22762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Bagel</a:t>
                      </a:r>
                      <a:endParaRPr sz="10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dirty="0"/>
                        <a:t>3</a:t>
                      </a:r>
                      <a:endParaRPr sz="10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dirty="0"/>
                        <a:t>20</a:t>
                      </a:r>
                      <a:endParaRPr sz="10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dirty="0"/>
                        <a:t>Jan</a:t>
                      </a:r>
                      <a:endParaRPr sz="10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22762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dirty="0"/>
                        <a:t>Bagel</a:t>
                      </a:r>
                      <a:endParaRPr sz="10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1.50</a:t>
                      </a:r>
                      <a:endParaRPr sz="10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20</a:t>
                      </a:r>
                      <a:endParaRPr sz="10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dirty="0"/>
                        <a:t>March</a:t>
                      </a:r>
                      <a:endParaRPr sz="10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22762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dirty="0"/>
                        <a:t>Banana</a:t>
                      </a:r>
                      <a:endParaRPr sz="10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0.5</a:t>
                      </a:r>
                      <a:endParaRPr sz="10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50</a:t>
                      </a:r>
                      <a:endParaRPr sz="10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dirty="0"/>
                        <a:t>Feb</a:t>
                      </a:r>
                      <a:endParaRPr sz="10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22762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Apple</a:t>
                      </a:r>
                      <a:endParaRPr sz="10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dirty="0"/>
                        <a:t>4</a:t>
                      </a:r>
                      <a:endParaRPr sz="10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dirty="0"/>
                        <a:t>10</a:t>
                      </a:r>
                      <a:endParaRPr sz="10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dirty="0"/>
                        <a:t>March</a:t>
                      </a:r>
                      <a:endParaRPr sz="10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2733919394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19CDD1E7-BAD0-E68F-94D5-E3D5F14852DC}"/>
              </a:ext>
            </a:extLst>
          </p:cNvPr>
          <p:cNvGraphicFramePr>
            <a:graphicFrameLocks noGrp="1"/>
          </p:cNvGraphicFramePr>
          <p:nvPr/>
        </p:nvGraphicFramePr>
        <p:xfrm>
          <a:off x="5037810" y="4384214"/>
          <a:ext cx="2360408" cy="12192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6307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517431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588335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588335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22762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dirty="0"/>
                        <a:t>product</a:t>
                      </a:r>
                      <a:endParaRPr sz="10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dirty="0"/>
                        <a:t>price</a:t>
                      </a:r>
                      <a:endParaRPr sz="10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dirty="0"/>
                        <a:t>quant</a:t>
                      </a:r>
                      <a:endParaRPr sz="10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dirty="0"/>
                        <a:t>month</a:t>
                      </a:r>
                      <a:endParaRPr sz="10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22762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Bagel</a:t>
                      </a:r>
                      <a:endParaRPr sz="10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dirty="0"/>
                        <a:t>3</a:t>
                      </a:r>
                      <a:endParaRPr sz="10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dirty="0"/>
                        <a:t>20</a:t>
                      </a:r>
                      <a:endParaRPr sz="10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dirty="0"/>
                        <a:t>Jan</a:t>
                      </a:r>
                      <a:endParaRPr sz="10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22762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dirty="0"/>
                        <a:t>Banana</a:t>
                      </a:r>
                      <a:endParaRPr sz="10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0.5</a:t>
                      </a:r>
                      <a:endParaRPr sz="10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50</a:t>
                      </a:r>
                      <a:endParaRPr sz="10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dirty="0"/>
                        <a:t>Feb</a:t>
                      </a:r>
                      <a:endParaRPr sz="10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22762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dirty="0"/>
                        <a:t>Bagel</a:t>
                      </a:r>
                      <a:endParaRPr sz="10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1.50</a:t>
                      </a:r>
                      <a:endParaRPr sz="10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20</a:t>
                      </a:r>
                      <a:endParaRPr sz="10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dirty="0"/>
                        <a:t>March</a:t>
                      </a:r>
                      <a:endParaRPr sz="10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  <a:tr h="22762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Apple</a:t>
                      </a:r>
                      <a:endParaRPr sz="10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dirty="0"/>
                        <a:t>4</a:t>
                      </a:r>
                      <a:endParaRPr sz="10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dirty="0"/>
                        <a:t>10</a:t>
                      </a:r>
                      <a:endParaRPr sz="10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dirty="0"/>
                        <a:t>March</a:t>
                      </a:r>
                      <a:endParaRPr sz="10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2733919394"/>
                  </a:ext>
                </a:extLst>
              </a:tr>
            </a:tbl>
          </a:graphicData>
        </a:graphic>
      </p:graphicFrame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6CD75353-C98B-4A99-3FF2-4EFBCC01FF86}"/>
              </a:ext>
            </a:extLst>
          </p:cNvPr>
          <p:cNvSpPr/>
          <p:nvPr/>
        </p:nvSpPr>
        <p:spPr>
          <a:xfrm>
            <a:off x="5012866" y="4655084"/>
            <a:ext cx="2429927" cy="21877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23A775CF-021D-7A1B-A587-8928AE584AE6}"/>
              </a:ext>
            </a:extLst>
          </p:cNvPr>
          <p:cNvSpPr/>
          <p:nvPr/>
        </p:nvSpPr>
        <p:spPr>
          <a:xfrm>
            <a:off x="5006457" y="5146626"/>
            <a:ext cx="2429927" cy="479881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D20DAD33-8B61-FED5-FA10-0B7159212D2C}"/>
              </a:ext>
            </a:extLst>
          </p:cNvPr>
          <p:cNvSpPr/>
          <p:nvPr/>
        </p:nvSpPr>
        <p:spPr>
          <a:xfrm>
            <a:off x="5005778" y="4921356"/>
            <a:ext cx="2429927" cy="169590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B432EB9E-4BE2-214F-873A-3EDA34A8AF21}"/>
              </a:ext>
            </a:extLst>
          </p:cNvPr>
          <p:cNvGraphicFramePr>
            <a:graphicFrameLocks noGrp="1"/>
          </p:cNvGraphicFramePr>
          <p:nvPr/>
        </p:nvGraphicFramePr>
        <p:xfrm>
          <a:off x="7853099" y="4386161"/>
          <a:ext cx="1254642" cy="975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6307">
                  <a:extLst>
                    <a:ext uri="{9D8B030D-6E8A-4147-A177-3AD203B41FA5}">
                      <a16:colId xmlns:a16="http://schemas.microsoft.com/office/drawing/2014/main" val="3029170400"/>
                    </a:ext>
                  </a:extLst>
                </a:gridCol>
                <a:gridCol w="588335">
                  <a:extLst>
                    <a:ext uri="{9D8B030D-6E8A-4147-A177-3AD203B41FA5}">
                      <a16:colId xmlns:a16="http://schemas.microsoft.com/office/drawing/2014/main" val="1795482178"/>
                    </a:ext>
                  </a:extLst>
                </a:gridCol>
              </a:tblGrid>
              <a:tr h="22762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dirty="0"/>
                        <a:t>month</a:t>
                      </a:r>
                      <a:endParaRPr sz="10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dirty="0"/>
                        <a:t>quant</a:t>
                      </a:r>
                      <a:endParaRPr sz="10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461341657"/>
                  </a:ext>
                </a:extLst>
              </a:tr>
              <a:tr h="22762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dirty="0"/>
                        <a:t>Jan</a:t>
                      </a:r>
                      <a:endParaRPr sz="10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dirty="0"/>
                        <a:t>20</a:t>
                      </a:r>
                      <a:endParaRPr sz="10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2725360084"/>
                  </a:ext>
                </a:extLst>
              </a:tr>
              <a:tr h="22762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dirty="0"/>
                        <a:t>Feb</a:t>
                      </a:r>
                      <a:endParaRPr sz="10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50</a:t>
                      </a:r>
                      <a:endParaRPr sz="10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322515545"/>
                  </a:ext>
                </a:extLst>
              </a:tr>
              <a:tr h="22762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dirty="0"/>
                        <a:t>March</a:t>
                      </a:r>
                      <a:endParaRPr sz="10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dirty="0"/>
                        <a:t>30</a:t>
                      </a:r>
                      <a:endParaRPr sz="10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50017790"/>
                  </a:ext>
                </a:extLst>
              </a:tr>
            </a:tbl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0F18294E-6E19-255E-A0C7-3227EDA05AE0}"/>
              </a:ext>
            </a:extLst>
          </p:cNvPr>
          <p:cNvSpPr txBox="1"/>
          <p:nvPr/>
        </p:nvSpPr>
        <p:spPr>
          <a:xfrm>
            <a:off x="7788793" y="5790751"/>
            <a:ext cx="12234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Step 3</a:t>
            </a:r>
          </a:p>
        </p:txBody>
      </p:sp>
      <p:sp>
        <p:nvSpPr>
          <p:cNvPr id="21" name="Right Arrow 20">
            <a:extLst>
              <a:ext uri="{FF2B5EF4-FFF2-40B4-BE49-F238E27FC236}">
                <a16:creationId xmlns:a16="http://schemas.microsoft.com/office/drawing/2014/main" id="{7C01A0B2-221B-4641-D321-61DF791D401D}"/>
              </a:ext>
            </a:extLst>
          </p:cNvPr>
          <p:cNvSpPr/>
          <p:nvPr/>
        </p:nvSpPr>
        <p:spPr>
          <a:xfrm rot="20700000">
            <a:off x="7463918" y="5301505"/>
            <a:ext cx="382772" cy="170121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22" name="Right Arrow 21">
            <a:extLst>
              <a:ext uri="{FF2B5EF4-FFF2-40B4-BE49-F238E27FC236}">
                <a16:creationId xmlns:a16="http://schemas.microsoft.com/office/drawing/2014/main" id="{B261A020-B88C-C433-E32B-458E8BFC81AE}"/>
              </a:ext>
            </a:extLst>
          </p:cNvPr>
          <p:cNvSpPr/>
          <p:nvPr/>
        </p:nvSpPr>
        <p:spPr>
          <a:xfrm>
            <a:off x="7460105" y="4655084"/>
            <a:ext cx="368595" cy="19605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23" name="Right Arrow 22">
            <a:extLst>
              <a:ext uri="{FF2B5EF4-FFF2-40B4-BE49-F238E27FC236}">
                <a16:creationId xmlns:a16="http://schemas.microsoft.com/office/drawing/2014/main" id="{3B6BC6B7-CF37-79C1-615A-BC099023CE57}"/>
              </a:ext>
            </a:extLst>
          </p:cNvPr>
          <p:cNvSpPr/>
          <p:nvPr/>
        </p:nvSpPr>
        <p:spPr>
          <a:xfrm>
            <a:off x="7478848" y="4913977"/>
            <a:ext cx="368595" cy="196059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24" name="Oval Callout 23">
            <a:extLst>
              <a:ext uri="{FF2B5EF4-FFF2-40B4-BE49-F238E27FC236}">
                <a16:creationId xmlns:a16="http://schemas.microsoft.com/office/drawing/2014/main" id="{45FF43F9-A3A4-857B-EDE4-AFD1640C5671}"/>
              </a:ext>
            </a:extLst>
          </p:cNvPr>
          <p:cNvSpPr/>
          <p:nvPr/>
        </p:nvSpPr>
        <p:spPr>
          <a:xfrm>
            <a:off x="7003328" y="1137595"/>
            <a:ext cx="2008877" cy="908864"/>
          </a:xfrm>
          <a:prstGeom prst="wedgeEllipseCallout">
            <a:avLst>
              <a:gd name="adj1" fmla="val -6366"/>
              <a:gd name="adj2" fmla="val 308954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Each group,</a:t>
            </a:r>
            <a:br>
              <a:rPr lang="en-US" dirty="0"/>
            </a:br>
            <a:r>
              <a:rPr lang="en-US" dirty="0"/>
              <a:t>one output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1C785DD-2D28-DBD2-C9CF-564F1A6AA2A3}"/>
              </a:ext>
            </a:extLst>
          </p:cNvPr>
          <p:cNvSpPr txBox="1"/>
          <p:nvPr/>
        </p:nvSpPr>
        <p:spPr>
          <a:xfrm>
            <a:off x="2958067" y="4350641"/>
            <a:ext cx="168507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Step 2</a:t>
            </a:r>
          </a:p>
          <a:p>
            <a:r>
              <a:rPr lang="en-US" sz="2800" dirty="0"/>
              <a:t>Group-by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7EA8589-F124-BC47-7D4E-F3DC1C73AEE7}"/>
              </a:ext>
            </a:extLst>
          </p:cNvPr>
          <p:cNvSpPr txBox="1"/>
          <p:nvPr/>
        </p:nvSpPr>
        <p:spPr>
          <a:xfrm>
            <a:off x="2534891" y="3013501"/>
            <a:ext cx="2406428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sales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price &lt; 4.5;</a:t>
            </a:r>
          </a:p>
        </p:txBody>
      </p:sp>
    </p:spTree>
    <p:extLst>
      <p:ext uri="{BB962C8B-B14F-4D97-AF65-F5344CB8AC3E}">
        <p14:creationId xmlns:p14="http://schemas.microsoft.com/office/powerpoint/2010/main" val="1532197193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F0FEED-65B5-725F-1B37-3B00A17219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12582-F766-A146-9BA9-D68AE0A43DD2}" type="datetime4">
              <a:rPr lang="en-US" smtClean="0"/>
              <a:t>January 17,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B3A03D-9807-20BB-CE08-5381CBD11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Aggregates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CC36F5-E0CE-7602-37D7-CAC7CEB7D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91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9A0FF3F-67FE-676D-449E-3D2EF72DBD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Aggregates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DA248C8-8C79-7663-1F9A-39308427F4D6}"/>
              </a:ext>
            </a:extLst>
          </p:cNvPr>
          <p:cNvSpPr txBox="1"/>
          <p:nvPr/>
        </p:nvSpPr>
        <p:spPr>
          <a:xfrm>
            <a:off x="100348" y="816483"/>
            <a:ext cx="5724644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product, count(*), sum(quant)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sales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GROUP BY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product;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9016401B-8EEA-3680-F343-D67CF9AC3C5C}"/>
              </a:ext>
            </a:extLst>
          </p:cNvPr>
          <p:cNvGraphicFramePr>
            <a:graphicFrameLocks noGrp="1"/>
          </p:cNvGraphicFramePr>
          <p:nvPr/>
        </p:nvGraphicFramePr>
        <p:xfrm>
          <a:off x="0" y="4445246"/>
          <a:ext cx="3847875" cy="21336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822604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893134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942754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27387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/>
                        <a:t>product</a:t>
                      </a:r>
                      <a:endParaRPr sz="14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/>
                        <a:t>price</a:t>
                      </a:r>
                      <a:endParaRPr sz="14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/>
                        <a:t>quant</a:t>
                      </a:r>
                      <a:endParaRPr sz="14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/>
                        <a:t>month</a:t>
                      </a:r>
                      <a:endParaRPr sz="14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27387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Bagel</a:t>
                      </a:r>
                      <a:endParaRPr sz="14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/>
                        <a:t>3</a:t>
                      </a:r>
                      <a:endParaRPr sz="14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20</a:t>
                      </a:r>
                      <a:endParaRPr sz="14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/>
                        <a:t>Jan</a:t>
                      </a:r>
                      <a:endParaRPr sz="14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27387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/>
                        <a:t>Bagel</a:t>
                      </a:r>
                      <a:endParaRPr sz="14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/>
                        <a:t>5</a:t>
                      </a:r>
                      <a:endParaRPr sz="14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/>
                        <a:t>10</a:t>
                      </a:r>
                      <a:endParaRPr sz="14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/>
                        <a:t>Jan</a:t>
                      </a:r>
                      <a:endParaRPr sz="14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643364856"/>
                  </a:ext>
                </a:extLst>
              </a:tr>
              <a:tr h="27387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/>
                        <a:t>Bagel</a:t>
                      </a:r>
                      <a:endParaRPr sz="14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1.50</a:t>
                      </a:r>
                      <a:endParaRPr sz="14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20</a:t>
                      </a:r>
                      <a:endParaRPr sz="14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/>
                        <a:t>March</a:t>
                      </a:r>
                      <a:endParaRPr sz="14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27387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Banana</a:t>
                      </a:r>
                      <a:endParaRPr sz="14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0.5</a:t>
                      </a:r>
                      <a:endParaRPr sz="14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50</a:t>
                      </a:r>
                      <a:endParaRPr sz="14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Feb</a:t>
                      </a:r>
                      <a:endParaRPr sz="14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27387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Banana</a:t>
                      </a:r>
                      <a:endParaRPr sz="14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5</a:t>
                      </a:r>
                      <a:endParaRPr sz="14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10</a:t>
                      </a:r>
                      <a:endParaRPr sz="14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/>
                        <a:t>Feb</a:t>
                      </a:r>
                      <a:endParaRPr sz="14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  <a:tr h="27387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/>
                        <a:t>Apple</a:t>
                      </a:r>
                      <a:endParaRPr sz="14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4</a:t>
                      </a:r>
                      <a:endParaRPr sz="14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10</a:t>
                      </a:r>
                      <a:endParaRPr sz="14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/>
                        <a:t>March</a:t>
                      </a:r>
                      <a:endParaRPr sz="14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2733919394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570F1115-7BA6-28A9-2072-5DCFBDC7CDD5}"/>
              </a:ext>
            </a:extLst>
          </p:cNvPr>
          <p:cNvGraphicFramePr>
            <a:graphicFrameLocks noGrp="1"/>
          </p:cNvGraphicFramePr>
          <p:nvPr/>
        </p:nvGraphicFramePr>
        <p:xfrm>
          <a:off x="6293581" y="816483"/>
          <a:ext cx="2750071" cy="121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9243">
                  <a:extLst>
                    <a:ext uri="{9D8B030D-6E8A-4147-A177-3AD203B41FA5}">
                      <a16:colId xmlns:a16="http://schemas.microsoft.com/office/drawing/2014/main" val="2394806304"/>
                    </a:ext>
                  </a:extLst>
                </a:gridCol>
                <a:gridCol w="857693">
                  <a:extLst>
                    <a:ext uri="{9D8B030D-6E8A-4147-A177-3AD203B41FA5}">
                      <a16:colId xmlns:a16="http://schemas.microsoft.com/office/drawing/2014/main" val="3268894812"/>
                    </a:ext>
                  </a:extLst>
                </a:gridCol>
                <a:gridCol w="893135">
                  <a:extLst>
                    <a:ext uri="{9D8B030D-6E8A-4147-A177-3AD203B41FA5}">
                      <a16:colId xmlns:a16="http://schemas.microsoft.com/office/drawing/2014/main" val="4125151973"/>
                    </a:ext>
                  </a:extLst>
                </a:gridCol>
              </a:tblGrid>
              <a:tr h="239426">
                <a:tc>
                  <a:txBody>
                    <a:bodyPr/>
                    <a:lstStyle/>
                    <a:p>
                      <a:r>
                        <a:rPr lang="en-US" sz="1400" dirty="0"/>
                        <a:t>product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count…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sum…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7318680"/>
                  </a:ext>
                </a:extLst>
              </a:tr>
              <a:tr h="239426">
                <a:tc>
                  <a:txBody>
                    <a:bodyPr/>
                    <a:lstStyle/>
                    <a:p>
                      <a:r>
                        <a:rPr lang="en-US" sz="1400" dirty="0"/>
                        <a:t>Bagel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8998652"/>
                  </a:ext>
                </a:extLst>
              </a:tr>
              <a:tr h="239426">
                <a:tc>
                  <a:txBody>
                    <a:bodyPr/>
                    <a:lstStyle/>
                    <a:p>
                      <a:r>
                        <a:rPr lang="en-US" sz="1400" dirty="0"/>
                        <a:t>Banana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845932"/>
                  </a:ext>
                </a:extLst>
              </a:tr>
              <a:tr h="239426">
                <a:tc>
                  <a:txBody>
                    <a:bodyPr/>
                    <a:lstStyle/>
                    <a:p>
                      <a:r>
                        <a:rPr lang="en-US" sz="1400" dirty="0"/>
                        <a:t>Apple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16584"/>
                  </a:ext>
                </a:extLst>
              </a:tr>
            </a:tbl>
          </a:graphicData>
        </a:graphic>
      </p:graphicFrame>
      <p:sp>
        <p:nvSpPr>
          <p:cNvPr id="15" name="Right Arrow 14">
            <a:extLst>
              <a:ext uri="{FF2B5EF4-FFF2-40B4-BE49-F238E27FC236}">
                <a16:creationId xmlns:a16="http://schemas.microsoft.com/office/drawing/2014/main" id="{83D48E4E-16DC-248F-5A99-050FBB73733F}"/>
              </a:ext>
            </a:extLst>
          </p:cNvPr>
          <p:cNvSpPr/>
          <p:nvPr/>
        </p:nvSpPr>
        <p:spPr>
          <a:xfrm>
            <a:off x="5292799" y="1288923"/>
            <a:ext cx="822251" cy="27431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4609342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F0FEED-65B5-725F-1B37-3B00A17219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FA9F1-4EDF-DC40-A105-05DEA50FA5F2}" type="datetime4">
              <a:rPr lang="en-US" smtClean="0"/>
              <a:t>January 17,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B3A03D-9807-20BB-CE08-5381CBD11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Aggregates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CC36F5-E0CE-7602-37D7-CAC7CEB7D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92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9A0FF3F-67FE-676D-449E-3D2EF72DBD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Aggregates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DA248C8-8C79-7663-1F9A-39308427F4D6}"/>
              </a:ext>
            </a:extLst>
          </p:cNvPr>
          <p:cNvSpPr txBox="1"/>
          <p:nvPr/>
        </p:nvSpPr>
        <p:spPr>
          <a:xfrm>
            <a:off x="100348" y="816483"/>
            <a:ext cx="5724644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product, count(*), sum(quant)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sales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GROUP BY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product;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9016401B-8EEA-3680-F343-D67CF9AC3C5C}"/>
              </a:ext>
            </a:extLst>
          </p:cNvPr>
          <p:cNvGraphicFramePr>
            <a:graphicFrameLocks noGrp="1"/>
          </p:cNvGraphicFramePr>
          <p:nvPr/>
        </p:nvGraphicFramePr>
        <p:xfrm>
          <a:off x="0" y="4445246"/>
          <a:ext cx="3847875" cy="21336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822604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893134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942754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27387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/>
                        <a:t>product</a:t>
                      </a:r>
                      <a:endParaRPr sz="14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/>
                        <a:t>price</a:t>
                      </a:r>
                      <a:endParaRPr sz="14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/>
                        <a:t>quant</a:t>
                      </a:r>
                      <a:endParaRPr sz="14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/>
                        <a:t>month</a:t>
                      </a:r>
                      <a:endParaRPr sz="14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27387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Bagel</a:t>
                      </a:r>
                      <a:endParaRPr sz="14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/>
                        <a:t>3</a:t>
                      </a:r>
                      <a:endParaRPr sz="14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20</a:t>
                      </a:r>
                      <a:endParaRPr sz="14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/>
                        <a:t>Jan</a:t>
                      </a:r>
                      <a:endParaRPr sz="14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27387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/>
                        <a:t>Bagel</a:t>
                      </a:r>
                      <a:endParaRPr sz="14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/>
                        <a:t>5</a:t>
                      </a:r>
                      <a:endParaRPr sz="14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/>
                        <a:t>10</a:t>
                      </a:r>
                      <a:endParaRPr sz="14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/>
                        <a:t>Jan</a:t>
                      </a:r>
                      <a:endParaRPr sz="14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643364856"/>
                  </a:ext>
                </a:extLst>
              </a:tr>
              <a:tr h="27387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/>
                        <a:t>Bagel</a:t>
                      </a:r>
                      <a:endParaRPr sz="14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1.50</a:t>
                      </a:r>
                      <a:endParaRPr sz="14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20</a:t>
                      </a:r>
                      <a:endParaRPr sz="14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/>
                        <a:t>March</a:t>
                      </a:r>
                      <a:endParaRPr sz="14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27387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Banana</a:t>
                      </a:r>
                      <a:endParaRPr sz="14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0.5</a:t>
                      </a:r>
                      <a:endParaRPr sz="14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50</a:t>
                      </a:r>
                      <a:endParaRPr sz="14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Feb</a:t>
                      </a:r>
                      <a:endParaRPr sz="14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27387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Banana</a:t>
                      </a:r>
                      <a:endParaRPr sz="14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5</a:t>
                      </a:r>
                      <a:endParaRPr sz="14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10</a:t>
                      </a:r>
                      <a:endParaRPr sz="14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/>
                        <a:t>Feb</a:t>
                      </a:r>
                      <a:endParaRPr sz="14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  <a:tr h="27387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/>
                        <a:t>Apple</a:t>
                      </a:r>
                      <a:endParaRPr sz="14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4</a:t>
                      </a:r>
                      <a:endParaRPr sz="14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10</a:t>
                      </a:r>
                      <a:endParaRPr sz="14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/>
                        <a:t>March</a:t>
                      </a:r>
                      <a:endParaRPr sz="14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2733919394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570F1115-7BA6-28A9-2072-5DCFBDC7CDD5}"/>
              </a:ext>
            </a:extLst>
          </p:cNvPr>
          <p:cNvGraphicFramePr>
            <a:graphicFrameLocks noGrp="1"/>
          </p:cNvGraphicFramePr>
          <p:nvPr/>
        </p:nvGraphicFramePr>
        <p:xfrm>
          <a:off x="6293581" y="816483"/>
          <a:ext cx="2750071" cy="121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9243">
                  <a:extLst>
                    <a:ext uri="{9D8B030D-6E8A-4147-A177-3AD203B41FA5}">
                      <a16:colId xmlns:a16="http://schemas.microsoft.com/office/drawing/2014/main" val="2394806304"/>
                    </a:ext>
                  </a:extLst>
                </a:gridCol>
                <a:gridCol w="857693">
                  <a:extLst>
                    <a:ext uri="{9D8B030D-6E8A-4147-A177-3AD203B41FA5}">
                      <a16:colId xmlns:a16="http://schemas.microsoft.com/office/drawing/2014/main" val="3268894812"/>
                    </a:ext>
                  </a:extLst>
                </a:gridCol>
                <a:gridCol w="893135">
                  <a:extLst>
                    <a:ext uri="{9D8B030D-6E8A-4147-A177-3AD203B41FA5}">
                      <a16:colId xmlns:a16="http://schemas.microsoft.com/office/drawing/2014/main" val="4125151973"/>
                    </a:ext>
                  </a:extLst>
                </a:gridCol>
              </a:tblGrid>
              <a:tr h="239426">
                <a:tc>
                  <a:txBody>
                    <a:bodyPr/>
                    <a:lstStyle/>
                    <a:p>
                      <a:r>
                        <a:rPr lang="en-US" sz="1400" dirty="0"/>
                        <a:t>product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count…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sum…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7318680"/>
                  </a:ext>
                </a:extLst>
              </a:tr>
              <a:tr h="239426">
                <a:tc>
                  <a:txBody>
                    <a:bodyPr/>
                    <a:lstStyle/>
                    <a:p>
                      <a:r>
                        <a:rPr lang="en-US" sz="1400" dirty="0"/>
                        <a:t>Bagel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8998652"/>
                  </a:ext>
                </a:extLst>
              </a:tr>
              <a:tr h="239426">
                <a:tc>
                  <a:txBody>
                    <a:bodyPr/>
                    <a:lstStyle/>
                    <a:p>
                      <a:r>
                        <a:rPr lang="en-US" sz="1400" dirty="0"/>
                        <a:t>Banana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845932"/>
                  </a:ext>
                </a:extLst>
              </a:tr>
              <a:tr h="239426">
                <a:tc>
                  <a:txBody>
                    <a:bodyPr/>
                    <a:lstStyle/>
                    <a:p>
                      <a:r>
                        <a:rPr lang="en-US" sz="1400" dirty="0"/>
                        <a:t>Apple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16584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5C893E7C-F339-EAF8-C78E-E088F132F6E5}"/>
              </a:ext>
            </a:extLst>
          </p:cNvPr>
          <p:cNvSpPr txBox="1"/>
          <p:nvPr/>
        </p:nvSpPr>
        <p:spPr>
          <a:xfrm>
            <a:off x="100348" y="2123032"/>
            <a:ext cx="3877985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product, count(*)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sales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GROUP BY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product;</a:t>
            </a:r>
          </a:p>
        </p:txBody>
      </p:sp>
      <p:sp>
        <p:nvSpPr>
          <p:cNvPr id="15" name="Right Arrow 14">
            <a:extLst>
              <a:ext uri="{FF2B5EF4-FFF2-40B4-BE49-F238E27FC236}">
                <a16:creationId xmlns:a16="http://schemas.microsoft.com/office/drawing/2014/main" id="{83D48E4E-16DC-248F-5A99-050FBB73733F}"/>
              </a:ext>
            </a:extLst>
          </p:cNvPr>
          <p:cNvSpPr/>
          <p:nvPr/>
        </p:nvSpPr>
        <p:spPr>
          <a:xfrm>
            <a:off x="5292799" y="1288923"/>
            <a:ext cx="822251" cy="27431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015532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F0FEED-65B5-725F-1B37-3B00A17219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1FE05-0BA1-4346-9833-44E487DB63F7}" type="datetime4">
              <a:rPr lang="en-US" smtClean="0"/>
              <a:t>January 17,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B3A03D-9807-20BB-CE08-5381CBD11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Aggregates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CC36F5-E0CE-7602-37D7-CAC7CEB7D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93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9A0FF3F-67FE-676D-449E-3D2EF72DBD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Aggregates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DA248C8-8C79-7663-1F9A-39308427F4D6}"/>
              </a:ext>
            </a:extLst>
          </p:cNvPr>
          <p:cNvSpPr txBox="1"/>
          <p:nvPr/>
        </p:nvSpPr>
        <p:spPr>
          <a:xfrm>
            <a:off x="100348" y="816483"/>
            <a:ext cx="5724644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product, count(*), sum(quant)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sales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GROUP BY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product;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9016401B-8EEA-3680-F343-D67CF9AC3C5C}"/>
              </a:ext>
            </a:extLst>
          </p:cNvPr>
          <p:cNvGraphicFramePr>
            <a:graphicFrameLocks noGrp="1"/>
          </p:cNvGraphicFramePr>
          <p:nvPr/>
        </p:nvGraphicFramePr>
        <p:xfrm>
          <a:off x="0" y="4445246"/>
          <a:ext cx="3847875" cy="21336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822604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893134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942754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27387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/>
                        <a:t>product</a:t>
                      </a:r>
                      <a:endParaRPr sz="14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/>
                        <a:t>price</a:t>
                      </a:r>
                      <a:endParaRPr sz="14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/>
                        <a:t>quant</a:t>
                      </a:r>
                      <a:endParaRPr sz="14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/>
                        <a:t>month</a:t>
                      </a:r>
                      <a:endParaRPr sz="14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27387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Bagel</a:t>
                      </a:r>
                      <a:endParaRPr sz="14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/>
                        <a:t>3</a:t>
                      </a:r>
                      <a:endParaRPr sz="14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20</a:t>
                      </a:r>
                      <a:endParaRPr sz="14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/>
                        <a:t>Jan</a:t>
                      </a:r>
                      <a:endParaRPr sz="14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27387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/>
                        <a:t>Bagel</a:t>
                      </a:r>
                      <a:endParaRPr sz="14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/>
                        <a:t>5</a:t>
                      </a:r>
                      <a:endParaRPr sz="14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/>
                        <a:t>10</a:t>
                      </a:r>
                      <a:endParaRPr sz="14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/>
                        <a:t>Jan</a:t>
                      </a:r>
                      <a:endParaRPr sz="14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643364856"/>
                  </a:ext>
                </a:extLst>
              </a:tr>
              <a:tr h="27387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/>
                        <a:t>Bagel</a:t>
                      </a:r>
                      <a:endParaRPr sz="14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1.50</a:t>
                      </a:r>
                      <a:endParaRPr sz="14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20</a:t>
                      </a:r>
                      <a:endParaRPr sz="14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/>
                        <a:t>March</a:t>
                      </a:r>
                      <a:endParaRPr sz="14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27387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Banana</a:t>
                      </a:r>
                      <a:endParaRPr sz="14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0.5</a:t>
                      </a:r>
                      <a:endParaRPr sz="14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50</a:t>
                      </a:r>
                      <a:endParaRPr sz="14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Feb</a:t>
                      </a:r>
                      <a:endParaRPr sz="14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27387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Banana</a:t>
                      </a:r>
                      <a:endParaRPr sz="14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5</a:t>
                      </a:r>
                      <a:endParaRPr sz="14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10</a:t>
                      </a:r>
                      <a:endParaRPr sz="14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/>
                        <a:t>Feb</a:t>
                      </a:r>
                      <a:endParaRPr sz="14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  <a:tr h="27387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/>
                        <a:t>Apple</a:t>
                      </a:r>
                      <a:endParaRPr sz="14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4</a:t>
                      </a:r>
                      <a:endParaRPr sz="14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10</a:t>
                      </a:r>
                      <a:endParaRPr sz="14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/>
                        <a:t>March</a:t>
                      </a:r>
                      <a:endParaRPr sz="14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2733919394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570F1115-7BA6-28A9-2072-5DCFBDC7CDD5}"/>
              </a:ext>
            </a:extLst>
          </p:cNvPr>
          <p:cNvGraphicFramePr>
            <a:graphicFrameLocks noGrp="1"/>
          </p:cNvGraphicFramePr>
          <p:nvPr/>
        </p:nvGraphicFramePr>
        <p:xfrm>
          <a:off x="6293581" y="816483"/>
          <a:ext cx="2750071" cy="121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9243">
                  <a:extLst>
                    <a:ext uri="{9D8B030D-6E8A-4147-A177-3AD203B41FA5}">
                      <a16:colId xmlns:a16="http://schemas.microsoft.com/office/drawing/2014/main" val="2394806304"/>
                    </a:ext>
                  </a:extLst>
                </a:gridCol>
                <a:gridCol w="857693">
                  <a:extLst>
                    <a:ext uri="{9D8B030D-6E8A-4147-A177-3AD203B41FA5}">
                      <a16:colId xmlns:a16="http://schemas.microsoft.com/office/drawing/2014/main" val="3268894812"/>
                    </a:ext>
                  </a:extLst>
                </a:gridCol>
                <a:gridCol w="893135">
                  <a:extLst>
                    <a:ext uri="{9D8B030D-6E8A-4147-A177-3AD203B41FA5}">
                      <a16:colId xmlns:a16="http://schemas.microsoft.com/office/drawing/2014/main" val="4125151973"/>
                    </a:ext>
                  </a:extLst>
                </a:gridCol>
              </a:tblGrid>
              <a:tr h="239426">
                <a:tc>
                  <a:txBody>
                    <a:bodyPr/>
                    <a:lstStyle/>
                    <a:p>
                      <a:r>
                        <a:rPr lang="en-US" sz="1400" dirty="0"/>
                        <a:t>product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count…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sum…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7318680"/>
                  </a:ext>
                </a:extLst>
              </a:tr>
              <a:tr h="239426">
                <a:tc>
                  <a:txBody>
                    <a:bodyPr/>
                    <a:lstStyle/>
                    <a:p>
                      <a:r>
                        <a:rPr lang="en-US" sz="1400" dirty="0"/>
                        <a:t>Bagel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8998652"/>
                  </a:ext>
                </a:extLst>
              </a:tr>
              <a:tr h="239426">
                <a:tc>
                  <a:txBody>
                    <a:bodyPr/>
                    <a:lstStyle/>
                    <a:p>
                      <a:r>
                        <a:rPr lang="en-US" sz="1400" dirty="0"/>
                        <a:t>Banana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845932"/>
                  </a:ext>
                </a:extLst>
              </a:tr>
              <a:tr h="239426">
                <a:tc>
                  <a:txBody>
                    <a:bodyPr/>
                    <a:lstStyle/>
                    <a:p>
                      <a:r>
                        <a:rPr lang="en-US" sz="1400" dirty="0"/>
                        <a:t>Apple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16584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5C893E7C-F339-EAF8-C78E-E088F132F6E5}"/>
              </a:ext>
            </a:extLst>
          </p:cNvPr>
          <p:cNvSpPr txBox="1"/>
          <p:nvPr/>
        </p:nvSpPr>
        <p:spPr>
          <a:xfrm>
            <a:off x="100348" y="2123032"/>
            <a:ext cx="3877985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product, count(*)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sales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GROUP BY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product;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6E572202-5CD4-7AB0-798F-D89413689F0B}"/>
              </a:ext>
            </a:extLst>
          </p:cNvPr>
          <p:cNvGraphicFramePr>
            <a:graphicFrameLocks noGrp="1"/>
          </p:cNvGraphicFramePr>
          <p:nvPr/>
        </p:nvGraphicFramePr>
        <p:xfrm>
          <a:off x="6293581" y="2146669"/>
          <a:ext cx="1856936" cy="121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9243">
                  <a:extLst>
                    <a:ext uri="{9D8B030D-6E8A-4147-A177-3AD203B41FA5}">
                      <a16:colId xmlns:a16="http://schemas.microsoft.com/office/drawing/2014/main" val="2394806304"/>
                    </a:ext>
                  </a:extLst>
                </a:gridCol>
                <a:gridCol w="857693">
                  <a:extLst>
                    <a:ext uri="{9D8B030D-6E8A-4147-A177-3AD203B41FA5}">
                      <a16:colId xmlns:a16="http://schemas.microsoft.com/office/drawing/2014/main" val="3268894812"/>
                    </a:ext>
                  </a:extLst>
                </a:gridCol>
              </a:tblGrid>
              <a:tr h="239426">
                <a:tc>
                  <a:txBody>
                    <a:bodyPr/>
                    <a:lstStyle/>
                    <a:p>
                      <a:r>
                        <a:rPr lang="en-US" sz="1400" dirty="0"/>
                        <a:t>product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count…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7318680"/>
                  </a:ext>
                </a:extLst>
              </a:tr>
              <a:tr h="239426">
                <a:tc>
                  <a:txBody>
                    <a:bodyPr/>
                    <a:lstStyle/>
                    <a:p>
                      <a:r>
                        <a:rPr lang="en-US" sz="1400" dirty="0"/>
                        <a:t>Bagel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8998652"/>
                  </a:ext>
                </a:extLst>
              </a:tr>
              <a:tr h="239426">
                <a:tc>
                  <a:txBody>
                    <a:bodyPr/>
                    <a:lstStyle/>
                    <a:p>
                      <a:r>
                        <a:rPr lang="en-US" sz="1400" dirty="0"/>
                        <a:t>Banana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845932"/>
                  </a:ext>
                </a:extLst>
              </a:tr>
              <a:tr h="239426">
                <a:tc>
                  <a:txBody>
                    <a:bodyPr/>
                    <a:lstStyle/>
                    <a:p>
                      <a:r>
                        <a:rPr lang="en-US" sz="1400" dirty="0"/>
                        <a:t>Apple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16584"/>
                  </a:ext>
                </a:extLst>
              </a:tr>
            </a:tbl>
          </a:graphicData>
        </a:graphic>
      </p:graphicFrame>
      <p:sp>
        <p:nvSpPr>
          <p:cNvPr id="15" name="Right Arrow 14">
            <a:extLst>
              <a:ext uri="{FF2B5EF4-FFF2-40B4-BE49-F238E27FC236}">
                <a16:creationId xmlns:a16="http://schemas.microsoft.com/office/drawing/2014/main" id="{83D48E4E-16DC-248F-5A99-050FBB73733F}"/>
              </a:ext>
            </a:extLst>
          </p:cNvPr>
          <p:cNvSpPr/>
          <p:nvPr/>
        </p:nvSpPr>
        <p:spPr>
          <a:xfrm>
            <a:off x="5292799" y="1288923"/>
            <a:ext cx="822251" cy="27431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16" name="Right Arrow 15">
            <a:extLst>
              <a:ext uri="{FF2B5EF4-FFF2-40B4-BE49-F238E27FC236}">
                <a16:creationId xmlns:a16="http://schemas.microsoft.com/office/drawing/2014/main" id="{F39FEF80-A402-ABDC-B4D7-E7DD04F25CDD}"/>
              </a:ext>
            </a:extLst>
          </p:cNvPr>
          <p:cNvSpPr/>
          <p:nvPr/>
        </p:nvSpPr>
        <p:spPr>
          <a:xfrm>
            <a:off x="5292798" y="2493703"/>
            <a:ext cx="822251" cy="27431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907713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F0FEED-65B5-725F-1B37-3B00A17219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FDABC-D22C-194E-9D3B-623D0CC7C1C8}" type="datetime4">
              <a:rPr lang="en-US" smtClean="0"/>
              <a:t>January 17,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B3A03D-9807-20BB-CE08-5381CBD11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Aggregates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CC36F5-E0CE-7602-37D7-CAC7CEB7D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94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9A0FF3F-67FE-676D-449E-3D2EF72DBD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Aggregates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DA248C8-8C79-7663-1F9A-39308427F4D6}"/>
              </a:ext>
            </a:extLst>
          </p:cNvPr>
          <p:cNvSpPr txBox="1"/>
          <p:nvPr/>
        </p:nvSpPr>
        <p:spPr>
          <a:xfrm>
            <a:off x="100348" y="816483"/>
            <a:ext cx="5724644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product, count(*), sum(quant)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sales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GROUP BY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product;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9016401B-8EEA-3680-F343-D67CF9AC3C5C}"/>
              </a:ext>
            </a:extLst>
          </p:cNvPr>
          <p:cNvGraphicFramePr>
            <a:graphicFrameLocks noGrp="1"/>
          </p:cNvGraphicFramePr>
          <p:nvPr/>
        </p:nvGraphicFramePr>
        <p:xfrm>
          <a:off x="0" y="4445246"/>
          <a:ext cx="3847875" cy="21336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822604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893134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942754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27387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/>
                        <a:t>product</a:t>
                      </a:r>
                      <a:endParaRPr sz="14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/>
                        <a:t>price</a:t>
                      </a:r>
                      <a:endParaRPr sz="14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/>
                        <a:t>quant</a:t>
                      </a:r>
                      <a:endParaRPr sz="14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/>
                        <a:t>month</a:t>
                      </a:r>
                      <a:endParaRPr sz="14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27387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Bagel</a:t>
                      </a:r>
                      <a:endParaRPr sz="14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/>
                        <a:t>3</a:t>
                      </a:r>
                      <a:endParaRPr sz="14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20</a:t>
                      </a:r>
                      <a:endParaRPr sz="14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/>
                        <a:t>Jan</a:t>
                      </a:r>
                      <a:endParaRPr sz="14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27387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/>
                        <a:t>Bagel</a:t>
                      </a:r>
                      <a:endParaRPr sz="14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/>
                        <a:t>5</a:t>
                      </a:r>
                      <a:endParaRPr sz="14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/>
                        <a:t>10</a:t>
                      </a:r>
                      <a:endParaRPr sz="14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/>
                        <a:t>Jan</a:t>
                      </a:r>
                      <a:endParaRPr sz="14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643364856"/>
                  </a:ext>
                </a:extLst>
              </a:tr>
              <a:tr h="27387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/>
                        <a:t>Bagel</a:t>
                      </a:r>
                      <a:endParaRPr sz="14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1.50</a:t>
                      </a:r>
                      <a:endParaRPr sz="14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20</a:t>
                      </a:r>
                      <a:endParaRPr sz="14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/>
                        <a:t>March</a:t>
                      </a:r>
                      <a:endParaRPr sz="14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27387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Banana</a:t>
                      </a:r>
                      <a:endParaRPr sz="14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0.5</a:t>
                      </a:r>
                      <a:endParaRPr sz="14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50</a:t>
                      </a:r>
                      <a:endParaRPr sz="14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Feb</a:t>
                      </a:r>
                      <a:endParaRPr sz="14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27387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Banana</a:t>
                      </a:r>
                      <a:endParaRPr sz="14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5</a:t>
                      </a:r>
                      <a:endParaRPr sz="14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10</a:t>
                      </a:r>
                      <a:endParaRPr sz="14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/>
                        <a:t>Feb</a:t>
                      </a:r>
                      <a:endParaRPr sz="14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  <a:tr h="27387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/>
                        <a:t>Apple</a:t>
                      </a:r>
                      <a:endParaRPr sz="14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4</a:t>
                      </a:r>
                      <a:endParaRPr sz="14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10</a:t>
                      </a:r>
                      <a:endParaRPr sz="14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/>
                        <a:t>March</a:t>
                      </a:r>
                      <a:endParaRPr sz="14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2733919394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570F1115-7BA6-28A9-2072-5DCFBDC7CDD5}"/>
              </a:ext>
            </a:extLst>
          </p:cNvPr>
          <p:cNvGraphicFramePr>
            <a:graphicFrameLocks noGrp="1"/>
          </p:cNvGraphicFramePr>
          <p:nvPr/>
        </p:nvGraphicFramePr>
        <p:xfrm>
          <a:off x="6293581" y="816483"/>
          <a:ext cx="2750071" cy="121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9243">
                  <a:extLst>
                    <a:ext uri="{9D8B030D-6E8A-4147-A177-3AD203B41FA5}">
                      <a16:colId xmlns:a16="http://schemas.microsoft.com/office/drawing/2014/main" val="2394806304"/>
                    </a:ext>
                  </a:extLst>
                </a:gridCol>
                <a:gridCol w="857693">
                  <a:extLst>
                    <a:ext uri="{9D8B030D-6E8A-4147-A177-3AD203B41FA5}">
                      <a16:colId xmlns:a16="http://schemas.microsoft.com/office/drawing/2014/main" val="3268894812"/>
                    </a:ext>
                  </a:extLst>
                </a:gridCol>
                <a:gridCol w="893135">
                  <a:extLst>
                    <a:ext uri="{9D8B030D-6E8A-4147-A177-3AD203B41FA5}">
                      <a16:colId xmlns:a16="http://schemas.microsoft.com/office/drawing/2014/main" val="4125151973"/>
                    </a:ext>
                  </a:extLst>
                </a:gridCol>
              </a:tblGrid>
              <a:tr h="239426">
                <a:tc>
                  <a:txBody>
                    <a:bodyPr/>
                    <a:lstStyle/>
                    <a:p>
                      <a:r>
                        <a:rPr lang="en-US" sz="1400" dirty="0"/>
                        <a:t>product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count…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sum…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7318680"/>
                  </a:ext>
                </a:extLst>
              </a:tr>
              <a:tr h="239426">
                <a:tc>
                  <a:txBody>
                    <a:bodyPr/>
                    <a:lstStyle/>
                    <a:p>
                      <a:r>
                        <a:rPr lang="en-US" sz="1400" dirty="0"/>
                        <a:t>Bagel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8998652"/>
                  </a:ext>
                </a:extLst>
              </a:tr>
              <a:tr h="239426">
                <a:tc>
                  <a:txBody>
                    <a:bodyPr/>
                    <a:lstStyle/>
                    <a:p>
                      <a:r>
                        <a:rPr lang="en-US" sz="1400" dirty="0"/>
                        <a:t>Banana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845932"/>
                  </a:ext>
                </a:extLst>
              </a:tr>
              <a:tr h="239426">
                <a:tc>
                  <a:txBody>
                    <a:bodyPr/>
                    <a:lstStyle/>
                    <a:p>
                      <a:r>
                        <a:rPr lang="en-US" sz="1400" dirty="0"/>
                        <a:t>Apple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16584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5C893E7C-F339-EAF8-C78E-E088F132F6E5}"/>
              </a:ext>
            </a:extLst>
          </p:cNvPr>
          <p:cNvSpPr txBox="1"/>
          <p:nvPr/>
        </p:nvSpPr>
        <p:spPr>
          <a:xfrm>
            <a:off x="100348" y="2123032"/>
            <a:ext cx="3877985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product, count(*)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sales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GROUP BY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product;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6E572202-5CD4-7AB0-798F-D89413689F0B}"/>
              </a:ext>
            </a:extLst>
          </p:cNvPr>
          <p:cNvGraphicFramePr>
            <a:graphicFrameLocks noGrp="1"/>
          </p:cNvGraphicFramePr>
          <p:nvPr/>
        </p:nvGraphicFramePr>
        <p:xfrm>
          <a:off x="6293581" y="2146669"/>
          <a:ext cx="1856936" cy="121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9243">
                  <a:extLst>
                    <a:ext uri="{9D8B030D-6E8A-4147-A177-3AD203B41FA5}">
                      <a16:colId xmlns:a16="http://schemas.microsoft.com/office/drawing/2014/main" val="2394806304"/>
                    </a:ext>
                  </a:extLst>
                </a:gridCol>
                <a:gridCol w="857693">
                  <a:extLst>
                    <a:ext uri="{9D8B030D-6E8A-4147-A177-3AD203B41FA5}">
                      <a16:colId xmlns:a16="http://schemas.microsoft.com/office/drawing/2014/main" val="3268894812"/>
                    </a:ext>
                  </a:extLst>
                </a:gridCol>
              </a:tblGrid>
              <a:tr h="239426">
                <a:tc>
                  <a:txBody>
                    <a:bodyPr/>
                    <a:lstStyle/>
                    <a:p>
                      <a:r>
                        <a:rPr lang="en-US" sz="1400" dirty="0"/>
                        <a:t>product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count…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7318680"/>
                  </a:ext>
                </a:extLst>
              </a:tr>
              <a:tr h="239426">
                <a:tc>
                  <a:txBody>
                    <a:bodyPr/>
                    <a:lstStyle/>
                    <a:p>
                      <a:r>
                        <a:rPr lang="en-US" sz="1400" dirty="0"/>
                        <a:t>Bagel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8998652"/>
                  </a:ext>
                </a:extLst>
              </a:tr>
              <a:tr h="239426">
                <a:tc>
                  <a:txBody>
                    <a:bodyPr/>
                    <a:lstStyle/>
                    <a:p>
                      <a:r>
                        <a:rPr lang="en-US" sz="1400" dirty="0"/>
                        <a:t>Banana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845932"/>
                  </a:ext>
                </a:extLst>
              </a:tr>
              <a:tr h="239426">
                <a:tc>
                  <a:txBody>
                    <a:bodyPr/>
                    <a:lstStyle/>
                    <a:p>
                      <a:r>
                        <a:rPr lang="en-US" sz="1400" dirty="0"/>
                        <a:t>Apple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16584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93B9F155-8F10-6C70-B0F6-85802F73639B}"/>
              </a:ext>
            </a:extLst>
          </p:cNvPr>
          <p:cNvSpPr txBox="1"/>
          <p:nvPr/>
        </p:nvSpPr>
        <p:spPr>
          <a:xfrm>
            <a:off x="118408" y="3365869"/>
            <a:ext cx="2800767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product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sales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GROUP BY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product;</a:t>
            </a:r>
          </a:p>
        </p:txBody>
      </p:sp>
      <p:sp>
        <p:nvSpPr>
          <p:cNvPr id="15" name="Right Arrow 14">
            <a:extLst>
              <a:ext uri="{FF2B5EF4-FFF2-40B4-BE49-F238E27FC236}">
                <a16:creationId xmlns:a16="http://schemas.microsoft.com/office/drawing/2014/main" id="{83D48E4E-16DC-248F-5A99-050FBB73733F}"/>
              </a:ext>
            </a:extLst>
          </p:cNvPr>
          <p:cNvSpPr/>
          <p:nvPr/>
        </p:nvSpPr>
        <p:spPr>
          <a:xfrm>
            <a:off x="5292799" y="1288923"/>
            <a:ext cx="822251" cy="27431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16" name="Right Arrow 15">
            <a:extLst>
              <a:ext uri="{FF2B5EF4-FFF2-40B4-BE49-F238E27FC236}">
                <a16:creationId xmlns:a16="http://schemas.microsoft.com/office/drawing/2014/main" id="{F39FEF80-A402-ABDC-B4D7-E7DD04F25CDD}"/>
              </a:ext>
            </a:extLst>
          </p:cNvPr>
          <p:cNvSpPr/>
          <p:nvPr/>
        </p:nvSpPr>
        <p:spPr>
          <a:xfrm>
            <a:off x="5292798" y="2493703"/>
            <a:ext cx="822251" cy="27431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6309186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F0FEED-65B5-725F-1B37-3B00A17219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2ADCD-E0D3-7F47-B6A1-DC592DE57092}" type="datetime4">
              <a:rPr lang="en-US" smtClean="0"/>
              <a:t>January 17,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B3A03D-9807-20BB-CE08-5381CBD11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Aggregates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CC36F5-E0CE-7602-37D7-CAC7CEB7D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95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9A0FF3F-67FE-676D-449E-3D2EF72DBD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Aggregates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DA248C8-8C79-7663-1F9A-39308427F4D6}"/>
              </a:ext>
            </a:extLst>
          </p:cNvPr>
          <p:cNvSpPr txBox="1"/>
          <p:nvPr/>
        </p:nvSpPr>
        <p:spPr>
          <a:xfrm>
            <a:off x="100348" y="816483"/>
            <a:ext cx="5724644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product, count(*), sum(quant)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sales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GROUP BY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product;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9016401B-8EEA-3680-F343-D67CF9AC3C5C}"/>
              </a:ext>
            </a:extLst>
          </p:cNvPr>
          <p:cNvGraphicFramePr>
            <a:graphicFrameLocks noGrp="1"/>
          </p:cNvGraphicFramePr>
          <p:nvPr/>
        </p:nvGraphicFramePr>
        <p:xfrm>
          <a:off x="0" y="4445246"/>
          <a:ext cx="3847875" cy="21336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822604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893134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942754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27387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/>
                        <a:t>product</a:t>
                      </a:r>
                      <a:endParaRPr sz="14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/>
                        <a:t>price</a:t>
                      </a:r>
                      <a:endParaRPr sz="14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/>
                        <a:t>quant</a:t>
                      </a:r>
                      <a:endParaRPr sz="14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/>
                        <a:t>month</a:t>
                      </a:r>
                      <a:endParaRPr sz="14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27387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Bagel</a:t>
                      </a:r>
                      <a:endParaRPr sz="14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/>
                        <a:t>3</a:t>
                      </a:r>
                      <a:endParaRPr sz="14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20</a:t>
                      </a:r>
                      <a:endParaRPr sz="14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/>
                        <a:t>Jan</a:t>
                      </a:r>
                      <a:endParaRPr sz="14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27387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/>
                        <a:t>Bagel</a:t>
                      </a:r>
                      <a:endParaRPr sz="14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/>
                        <a:t>5</a:t>
                      </a:r>
                      <a:endParaRPr sz="14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/>
                        <a:t>10</a:t>
                      </a:r>
                      <a:endParaRPr sz="14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/>
                        <a:t>Jan</a:t>
                      </a:r>
                      <a:endParaRPr sz="14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643364856"/>
                  </a:ext>
                </a:extLst>
              </a:tr>
              <a:tr h="27387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/>
                        <a:t>Bagel</a:t>
                      </a:r>
                      <a:endParaRPr sz="14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1.50</a:t>
                      </a:r>
                      <a:endParaRPr sz="14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20</a:t>
                      </a:r>
                      <a:endParaRPr sz="14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/>
                        <a:t>March</a:t>
                      </a:r>
                      <a:endParaRPr sz="14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27387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Banana</a:t>
                      </a:r>
                      <a:endParaRPr sz="14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0.5</a:t>
                      </a:r>
                      <a:endParaRPr sz="14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50</a:t>
                      </a:r>
                      <a:endParaRPr sz="14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Feb</a:t>
                      </a:r>
                      <a:endParaRPr sz="14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27387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Banana</a:t>
                      </a:r>
                      <a:endParaRPr sz="14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5</a:t>
                      </a:r>
                      <a:endParaRPr sz="14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10</a:t>
                      </a:r>
                      <a:endParaRPr sz="14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/>
                        <a:t>Feb</a:t>
                      </a:r>
                      <a:endParaRPr sz="14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  <a:tr h="27387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/>
                        <a:t>Apple</a:t>
                      </a:r>
                      <a:endParaRPr sz="14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4</a:t>
                      </a:r>
                      <a:endParaRPr sz="14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10</a:t>
                      </a:r>
                      <a:endParaRPr sz="14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/>
                        <a:t>March</a:t>
                      </a:r>
                      <a:endParaRPr sz="14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2733919394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570F1115-7BA6-28A9-2072-5DCFBDC7CDD5}"/>
              </a:ext>
            </a:extLst>
          </p:cNvPr>
          <p:cNvGraphicFramePr>
            <a:graphicFrameLocks noGrp="1"/>
          </p:cNvGraphicFramePr>
          <p:nvPr/>
        </p:nvGraphicFramePr>
        <p:xfrm>
          <a:off x="6293581" y="816483"/>
          <a:ext cx="2750071" cy="121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9243">
                  <a:extLst>
                    <a:ext uri="{9D8B030D-6E8A-4147-A177-3AD203B41FA5}">
                      <a16:colId xmlns:a16="http://schemas.microsoft.com/office/drawing/2014/main" val="2394806304"/>
                    </a:ext>
                  </a:extLst>
                </a:gridCol>
                <a:gridCol w="857693">
                  <a:extLst>
                    <a:ext uri="{9D8B030D-6E8A-4147-A177-3AD203B41FA5}">
                      <a16:colId xmlns:a16="http://schemas.microsoft.com/office/drawing/2014/main" val="3268894812"/>
                    </a:ext>
                  </a:extLst>
                </a:gridCol>
                <a:gridCol w="893135">
                  <a:extLst>
                    <a:ext uri="{9D8B030D-6E8A-4147-A177-3AD203B41FA5}">
                      <a16:colId xmlns:a16="http://schemas.microsoft.com/office/drawing/2014/main" val="4125151973"/>
                    </a:ext>
                  </a:extLst>
                </a:gridCol>
              </a:tblGrid>
              <a:tr h="239426">
                <a:tc>
                  <a:txBody>
                    <a:bodyPr/>
                    <a:lstStyle/>
                    <a:p>
                      <a:r>
                        <a:rPr lang="en-US" sz="1400" dirty="0"/>
                        <a:t>product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count…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sum…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7318680"/>
                  </a:ext>
                </a:extLst>
              </a:tr>
              <a:tr h="239426">
                <a:tc>
                  <a:txBody>
                    <a:bodyPr/>
                    <a:lstStyle/>
                    <a:p>
                      <a:r>
                        <a:rPr lang="en-US" sz="1400" dirty="0"/>
                        <a:t>Bagel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8998652"/>
                  </a:ext>
                </a:extLst>
              </a:tr>
              <a:tr h="239426">
                <a:tc>
                  <a:txBody>
                    <a:bodyPr/>
                    <a:lstStyle/>
                    <a:p>
                      <a:r>
                        <a:rPr lang="en-US" sz="1400" dirty="0"/>
                        <a:t>Banana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845932"/>
                  </a:ext>
                </a:extLst>
              </a:tr>
              <a:tr h="239426">
                <a:tc>
                  <a:txBody>
                    <a:bodyPr/>
                    <a:lstStyle/>
                    <a:p>
                      <a:r>
                        <a:rPr lang="en-US" sz="1400" dirty="0"/>
                        <a:t>Apple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16584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5C893E7C-F339-EAF8-C78E-E088F132F6E5}"/>
              </a:ext>
            </a:extLst>
          </p:cNvPr>
          <p:cNvSpPr txBox="1"/>
          <p:nvPr/>
        </p:nvSpPr>
        <p:spPr>
          <a:xfrm>
            <a:off x="100348" y="2123032"/>
            <a:ext cx="3877985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product, count(*)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sales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GROUP BY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product;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6E572202-5CD4-7AB0-798F-D89413689F0B}"/>
              </a:ext>
            </a:extLst>
          </p:cNvPr>
          <p:cNvGraphicFramePr>
            <a:graphicFrameLocks noGrp="1"/>
          </p:cNvGraphicFramePr>
          <p:nvPr/>
        </p:nvGraphicFramePr>
        <p:xfrm>
          <a:off x="6293581" y="2146669"/>
          <a:ext cx="1856936" cy="121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9243">
                  <a:extLst>
                    <a:ext uri="{9D8B030D-6E8A-4147-A177-3AD203B41FA5}">
                      <a16:colId xmlns:a16="http://schemas.microsoft.com/office/drawing/2014/main" val="2394806304"/>
                    </a:ext>
                  </a:extLst>
                </a:gridCol>
                <a:gridCol w="857693">
                  <a:extLst>
                    <a:ext uri="{9D8B030D-6E8A-4147-A177-3AD203B41FA5}">
                      <a16:colId xmlns:a16="http://schemas.microsoft.com/office/drawing/2014/main" val="3268894812"/>
                    </a:ext>
                  </a:extLst>
                </a:gridCol>
              </a:tblGrid>
              <a:tr h="239426">
                <a:tc>
                  <a:txBody>
                    <a:bodyPr/>
                    <a:lstStyle/>
                    <a:p>
                      <a:r>
                        <a:rPr lang="en-US" sz="1400" dirty="0"/>
                        <a:t>product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count…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7318680"/>
                  </a:ext>
                </a:extLst>
              </a:tr>
              <a:tr h="239426">
                <a:tc>
                  <a:txBody>
                    <a:bodyPr/>
                    <a:lstStyle/>
                    <a:p>
                      <a:r>
                        <a:rPr lang="en-US" sz="1400" dirty="0"/>
                        <a:t>Bagel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8998652"/>
                  </a:ext>
                </a:extLst>
              </a:tr>
              <a:tr h="239426">
                <a:tc>
                  <a:txBody>
                    <a:bodyPr/>
                    <a:lstStyle/>
                    <a:p>
                      <a:r>
                        <a:rPr lang="en-US" sz="1400" dirty="0"/>
                        <a:t>Banana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845932"/>
                  </a:ext>
                </a:extLst>
              </a:tr>
              <a:tr h="239426">
                <a:tc>
                  <a:txBody>
                    <a:bodyPr/>
                    <a:lstStyle/>
                    <a:p>
                      <a:r>
                        <a:rPr lang="en-US" sz="1400" dirty="0"/>
                        <a:t>Apple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16584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93B9F155-8F10-6C70-B0F6-85802F73639B}"/>
              </a:ext>
            </a:extLst>
          </p:cNvPr>
          <p:cNvSpPr txBox="1"/>
          <p:nvPr/>
        </p:nvSpPr>
        <p:spPr>
          <a:xfrm>
            <a:off x="118408" y="3365869"/>
            <a:ext cx="2800767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product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sales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GROUP BY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product;</a:t>
            </a: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1A3C125E-A54F-8BBC-78B3-8497A6738CFE}"/>
              </a:ext>
            </a:extLst>
          </p:cNvPr>
          <p:cNvGraphicFramePr>
            <a:graphicFrameLocks noGrp="1"/>
          </p:cNvGraphicFramePr>
          <p:nvPr/>
        </p:nvGraphicFramePr>
        <p:xfrm>
          <a:off x="6293581" y="3523276"/>
          <a:ext cx="999243" cy="121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9243">
                  <a:extLst>
                    <a:ext uri="{9D8B030D-6E8A-4147-A177-3AD203B41FA5}">
                      <a16:colId xmlns:a16="http://schemas.microsoft.com/office/drawing/2014/main" val="2394806304"/>
                    </a:ext>
                  </a:extLst>
                </a:gridCol>
              </a:tblGrid>
              <a:tr h="239426">
                <a:tc>
                  <a:txBody>
                    <a:bodyPr/>
                    <a:lstStyle/>
                    <a:p>
                      <a:r>
                        <a:rPr lang="en-US" sz="1400" dirty="0"/>
                        <a:t>product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7318680"/>
                  </a:ext>
                </a:extLst>
              </a:tr>
              <a:tr h="239426">
                <a:tc>
                  <a:txBody>
                    <a:bodyPr/>
                    <a:lstStyle/>
                    <a:p>
                      <a:r>
                        <a:rPr lang="en-US" sz="1400" dirty="0"/>
                        <a:t>Bagel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8998652"/>
                  </a:ext>
                </a:extLst>
              </a:tr>
              <a:tr h="239426">
                <a:tc>
                  <a:txBody>
                    <a:bodyPr/>
                    <a:lstStyle/>
                    <a:p>
                      <a:r>
                        <a:rPr lang="en-US" sz="1400" dirty="0"/>
                        <a:t>Banana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845932"/>
                  </a:ext>
                </a:extLst>
              </a:tr>
              <a:tr h="239426">
                <a:tc>
                  <a:txBody>
                    <a:bodyPr/>
                    <a:lstStyle/>
                    <a:p>
                      <a:r>
                        <a:rPr lang="en-US" sz="1400" dirty="0"/>
                        <a:t>Apple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16584"/>
                  </a:ext>
                </a:extLst>
              </a:tr>
            </a:tbl>
          </a:graphicData>
        </a:graphic>
      </p:graphicFrame>
      <p:sp>
        <p:nvSpPr>
          <p:cNvPr id="15" name="Right Arrow 14">
            <a:extLst>
              <a:ext uri="{FF2B5EF4-FFF2-40B4-BE49-F238E27FC236}">
                <a16:creationId xmlns:a16="http://schemas.microsoft.com/office/drawing/2014/main" id="{83D48E4E-16DC-248F-5A99-050FBB73733F}"/>
              </a:ext>
            </a:extLst>
          </p:cNvPr>
          <p:cNvSpPr/>
          <p:nvPr/>
        </p:nvSpPr>
        <p:spPr>
          <a:xfrm>
            <a:off x="5292799" y="1288923"/>
            <a:ext cx="822251" cy="27431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16" name="Right Arrow 15">
            <a:extLst>
              <a:ext uri="{FF2B5EF4-FFF2-40B4-BE49-F238E27FC236}">
                <a16:creationId xmlns:a16="http://schemas.microsoft.com/office/drawing/2014/main" id="{F39FEF80-A402-ABDC-B4D7-E7DD04F25CDD}"/>
              </a:ext>
            </a:extLst>
          </p:cNvPr>
          <p:cNvSpPr/>
          <p:nvPr/>
        </p:nvSpPr>
        <p:spPr>
          <a:xfrm>
            <a:off x="5292798" y="2493703"/>
            <a:ext cx="822251" cy="27431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17" name="Right Arrow 16">
            <a:extLst>
              <a:ext uri="{FF2B5EF4-FFF2-40B4-BE49-F238E27FC236}">
                <a16:creationId xmlns:a16="http://schemas.microsoft.com/office/drawing/2014/main" id="{7452F1BA-3382-C84A-5030-0023D8BBD8A0}"/>
              </a:ext>
            </a:extLst>
          </p:cNvPr>
          <p:cNvSpPr/>
          <p:nvPr/>
        </p:nvSpPr>
        <p:spPr>
          <a:xfrm>
            <a:off x="5292798" y="3709981"/>
            <a:ext cx="822251" cy="27431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9178749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F0FEED-65B5-725F-1B37-3B00A17219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A0060-5374-204C-A6BB-E180EB8ACFB7}" type="datetime4">
              <a:rPr lang="en-US" smtClean="0"/>
              <a:t>January 17,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B3A03D-9807-20BB-CE08-5381CBD11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Aggregates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CC36F5-E0CE-7602-37D7-CAC7CEB7D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96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9A0FF3F-67FE-676D-449E-3D2EF72DBD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Aggregates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DA248C8-8C79-7663-1F9A-39308427F4D6}"/>
              </a:ext>
            </a:extLst>
          </p:cNvPr>
          <p:cNvSpPr txBox="1"/>
          <p:nvPr/>
        </p:nvSpPr>
        <p:spPr>
          <a:xfrm>
            <a:off x="100348" y="816483"/>
            <a:ext cx="5724644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product, count(*), sum(quant)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sales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GROUP BY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product;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9016401B-8EEA-3680-F343-D67CF9AC3C5C}"/>
              </a:ext>
            </a:extLst>
          </p:cNvPr>
          <p:cNvGraphicFramePr>
            <a:graphicFrameLocks noGrp="1"/>
          </p:cNvGraphicFramePr>
          <p:nvPr/>
        </p:nvGraphicFramePr>
        <p:xfrm>
          <a:off x="0" y="4445246"/>
          <a:ext cx="3847875" cy="21336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822604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893134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942754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27387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/>
                        <a:t>product</a:t>
                      </a:r>
                      <a:endParaRPr sz="14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/>
                        <a:t>price</a:t>
                      </a:r>
                      <a:endParaRPr sz="14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/>
                        <a:t>quant</a:t>
                      </a:r>
                      <a:endParaRPr sz="14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/>
                        <a:t>month</a:t>
                      </a:r>
                      <a:endParaRPr sz="14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27387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Bagel</a:t>
                      </a:r>
                      <a:endParaRPr sz="14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/>
                        <a:t>3</a:t>
                      </a:r>
                      <a:endParaRPr sz="14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20</a:t>
                      </a:r>
                      <a:endParaRPr sz="14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/>
                        <a:t>Jan</a:t>
                      </a:r>
                      <a:endParaRPr sz="14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27387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/>
                        <a:t>Bagel</a:t>
                      </a:r>
                      <a:endParaRPr sz="14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/>
                        <a:t>5</a:t>
                      </a:r>
                      <a:endParaRPr sz="14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/>
                        <a:t>10</a:t>
                      </a:r>
                      <a:endParaRPr sz="14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/>
                        <a:t>Jan</a:t>
                      </a:r>
                      <a:endParaRPr sz="14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643364856"/>
                  </a:ext>
                </a:extLst>
              </a:tr>
              <a:tr h="27387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/>
                        <a:t>Bagel</a:t>
                      </a:r>
                      <a:endParaRPr sz="14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1.50</a:t>
                      </a:r>
                      <a:endParaRPr sz="14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20</a:t>
                      </a:r>
                      <a:endParaRPr sz="14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/>
                        <a:t>March</a:t>
                      </a:r>
                      <a:endParaRPr sz="14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27387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Banana</a:t>
                      </a:r>
                      <a:endParaRPr sz="14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0.5</a:t>
                      </a:r>
                      <a:endParaRPr sz="14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50</a:t>
                      </a:r>
                      <a:endParaRPr sz="14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Feb</a:t>
                      </a:r>
                      <a:endParaRPr sz="14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27387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Banana</a:t>
                      </a:r>
                      <a:endParaRPr sz="14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5</a:t>
                      </a:r>
                      <a:endParaRPr sz="14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10</a:t>
                      </a:r>
                      <a:endParaRPr sz="14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/>
                        <a:t>Feb</a:t>
                      </a:r>
                      <a:endParaRPr sz="14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  <a:tr h="27387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/>
                        <a:t>Apple</a:t>
                      </a:r>
                      <a:endParaRPr sz="14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4</a:t>
                      </a:r>
                      <a:endParaRPr sz="14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10</a:t>
                      </a:r>
                      <a:endParaRPr sz="14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/>
                        <a:t>March</a:t>
                      </a:r>
                      <a:endParaRPr sz="14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2733919394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570F1115-7BA6-28A9-2072-5DCFBDC7CDD5}"/>
              </a:ext>
            </a:extLst>
          </p:cNvPr>
          <p:cNvGraphicFramePr>
            <a:graphicFrameLocks noGrp="1"/>
          </p:cNvGraphicFramePr>
          <p:nvPr/>
        </p:nvGraphicFramePr>
        <p:xfrm>
          <a:off x="6293581" y="816483"/>
          <a:ext cx="2750071" cy="121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9243">
                  <a:extLst>
                    <a:ext uri="{9D8B030D-6E8A-4147-A177-3AD203B41FA5}">
                      <a16:colId xmlns:a16="http://schemas.microsoft.com/office/drawing/2014/main" val="2394806304"/>
                    </a:ext>
                  </a:extLst>
                </a:gridCol>
                <a:gridCol w="857693">
                  <a:extLst>
                    <a:ext uri="{9D8B030D-6E8A-4147-A177-3AD203B41FA5}">
                      <a16:colId xmlns:a16="http://schemas.microsoft.com/office/drawing/2014/main" val="3268894812"/>
                    </a:ext>
                  </a:extLst>
                </a:gridCol>
                <a:gridCol w="893135">
                  <a:extLst>
                    <a:ext uri="{9D8B030D-6E8A-4147-A177-3AD203B41FA5}">
                      <a16:colId xmlns:a16="http://schemas.microsoft.com/office/drawing/2014/main" val="4125151973"/>
                    </a:ext>
                  </a:extLst>
                </a:gridCol>
              </a:tblGrid>
              <a:tr h="239426">
                <a:tc>
                  <a:txBody>
                    <a:bodyPr/>
                    <a:lstStyle/>
                    <a:p>
                      <a:r>
                        <a:rPr lang="en-US" sz="1400" dirty="0"/>
                        <a:t>product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count…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sum…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7318680"/>
                  </a:ext>
                </a:extLst>
              </a:tr>
              <a:tr h="239426">
                <a:tc>
                  <a:txBody>
                    <a:bodyPr/>
                    <a:lstStyle/>
                    <a:p>
                      <a:r>
                        <a:rPr lang="en-US" sz="1400" dirty="0"/>
                        <a:t>Bagel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8998652"/>
                  </a:ext>
                </a:extLst>
              </a:tr>
              <a:tr h="239426">
                <a:tc>
                  <a:txBody>
                    <a:bodyPr/>
                    <a:lstStyle/>
                    <a:p>
                      <a:r>
                        <a:rPr lang="en-US" sz="1400" dirty="0"/>
                        <a:t>Banana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845932"/>
                  </a:ext>
                </a:extLst>
              </a:tr>
              <a:tr h="239426">
                <a:tc>
                  <a:txBody>
                    <a:bodyPr/>
                    <a:lstStyle/>
                    <a:p>
                      <a:r>
                        <a:rPr lang="en-US" sz="1400" dirty="0"/>
                        <a:t>Apple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16584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5C893E7C-F339-EAF8-C78E-E088F132F6E5}"/>
              </a:ext>
            </a:extLst>
          </p:cNvPr>
          <p:cNvSpPr txBox="1"/>
          <p:nvPr/>
        </p:nvSpPr>
        <p:spPr>
          <a:xfrm>
            <a:off x="100348" y="2123032"/>
            <a:ext cx="3877985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product, count(*)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sales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GROUP BY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product;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6E572202-5CD4-7AB0-798F-D89413689F0B}"/>
              </a:ext>
            </a:extLst>
          </p:cNvPr>
          <p:cNvGraphicFramePr>
            <a:graphicFrameLocks noGrp="1"/>
          </p:cNvGraphicFramePr>
          <p:nvPr/>
        </p:nvGraphicFramePr>
        <p:xfrm>
          <a:off x="6293581" y="2146669"/>
          <a:ext cx="1856936" cy="121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9243">
                  <a:extLst>
                    <a:ext uri="{9D8B030D-6E8A-4147-A177-3AD203B41FA5}">
                      <a16:colId xmlns:a16="http://schemas.microsoft.com/office/drawing/2014/main" val="2394806304"/>
                    </a:ext>
                  </a:extLst>
                </a:gridCol>
                <a:gridCol w="857693">
                  <a:extLst>
                    <a:ext uri="{9D8B030D-6E8A-4147-A177-3AD203B41FA5}">
                      <a16:colId xmlns:a16="http://schemas.microsoft.com/office/drawing/2014/main" val="3268894812"/>
                    </a:ext>
                  </a:extLst>
                </a:gridCol>
              </a:tblGrid>
              <a:tr h="239426">
                <a:tc>
                  <a:txBody>
                    <a:bodyPr/>
                    <a:lstStyle/>
                    <a:p>
                      <a:r>
                        <a:rPr lang="en-US" sz="1400" dirty="0"/>
                        <a:t>product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count…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7318680"/>
                  </a:ext>
                </a:extLst>
              </a:tr>
              <a:tr h="239426">
                <a:tc>
                  <a:txBody>
                    <a:bodyPr/>
                    <a:lstStyle/>
                    <a:p>
                      <a:r>
                        <a:rPr lang="en-US" sz="1400" dirty="0"/>
                        <a:t>Bagel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8998652"/>
                  </a:ext>
                </a:extLst>
              </a:tr>
              <a:tr h="239426">
                <a:tc>
                  <a:txBody>
                    <a:bodyPr/>
                    <a:lstStyle/>
                    <a:p>
                      <a:r>
                        <a:rPr lang="en-US" sz="1400" dirty="0"/>
                        <a:t>Banana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845932"/>
                  </a:ext>
                </a:extLst>
              </a:tr>
              <a:tr h="239426">
                <a:tc>
                  <a:txBody>
                    <a:bodyPr/>
                    <a:lstStyle/>
                    <a:p>
                      <a:r>
                        <a:rPr lang="en-US" sz="1400" dirty="0"/>
                        <a:t>Apple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16584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93B9F155-8F10-6C70-B0F6-85802F73639B}"/>
              </a:ext>
            </a:extLst>
          </p:cNvPr>
          <p:cNvSpPr txBox="1"/>
          <p:nvPr/>
        </p:nvSpPr>
        <p:spPr>
          <a:xfrm>
            <a:off x="118408" y="3365869"/>
            <a:ext cx="2800767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product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sales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GROUP BY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product;</a:t>
            </a: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1A3C125E-A54F-8BBC-78B3-8497A6738CFE}"/>
              </a:ext>
            </a:extLst>
          </p:cNvPr>
          <p:cNvGraphicFramePr>
            <a:graphicFrameLocks noGrp="1"/>
          </p:cNvGraphicFramePr>
          <p:nvPr/>
        </p:nvGraphicFramePr>
        <p:xfrm>
          <a:off x="6293581" y="3523276"/>
          <a:ext cx="999243" cy="121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9243">
                  <a:extLst>
                    <a:ext uri="{9D8B030D-6E8A-4147-A177-3AD203B41FA5}">
                      <a16:colId xmlns:a16="http://schemas.microsoft.com/office/drawing/2014/main" val="2394806304"/>
                    </a:ext>
                  </a:extLst>
                </a:gridCol>
              </a:tblGrid>
              <a:tr h="239426">
                <a:tc>
                  <a:txBody>
                    <a:bodyPr/>
                    <a:lstStyle/>
                    <a:p>
                      <a:r>
                        <a:rPr lang="en-US" sz="1400" dirty="0"/>
                        <a:t>product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7318680"/>
                  </a:ext>
                </a:extLst>
              </a:tr>
              <a:tr h="239426">
                <a:tc>
                  <a:txBody>
                    <a:bodyPr/>
                    <a:lstStyle/>
                    <a:p>
                      <a:r>
                        <a:rPr lang="en-US" sz="1400" dirty="0"/>
                        <a:t>Bagel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8998652"/>
                  </a:ext>
                </a:extLst>
              </a:tr>
              <a:tr h="239426">
                <a:tc>
                  <a:txBody>
                    <a:bodyPr/>
                    <a:lstStyle/>
                    <a:p>
                      <a:r>
                        <a:rPr lang="en-US" sz="1400" dirty="0"/>
                        <a:t>Banana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845932"/>
                  </a:ext>
                </a:extLst>
              </a:tr>
              <a:tr h="239426">
                <a:tc>
                  <a:txBody>
                    <a:bodyPr/>
                    <a:lstStyle/>
                    <a:p>
                      <a:r>
                        <a:rPr lang="en-US" sz="1400" dirty="0"/>
                        <a:t>Apple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16584"/>
                  </a:ext>
                </a:extLst>
              </a:tr>
            </a:tbl>
          </a:graphicData>
        </a:graphic>
      </p:graphicFrame>
      <p:sp>
        <p:nvSpPr>
          <p:cNvPr id="15" name="Right Arrow 14">
            <a:extLst>
              <a:ext uri="{FF2B5EF4-FFF2-40B4-BE49-F238E27FC236}">
                <a16:creationId xmlns:a16="http://schemas.microsoft.com/office/drawing/2014/main" id="{83D48E4E-16DC-248F-5A99-050FBB73733F}"/>
              </a:ext>
            </a:extLst>
          </p:cNvPr>
          <p:cNvSpPr/>
          <p:nvPr/>
        </p:nvSpPr>
        <p:spPr>
          <a:xfrm>
            <a:off x="5292799" y="1288923"/>
            <a:ext cx="822251" cy="27431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16" name="Right Arrow 15">
            <a:extLst>
              <a:ext uri="{FF2B5EF4-FFF2-40B4-BE49-F238E27FC236}">
                <a16:creationId xmlns:a16="http://schemas.microsoft.com/office/drawing/2014/main" id="{F39FEF80-A402-ABDC-B4D7-E7DD04F25CDD}"/>
              </a:ext>
            </a:extLst>
          </p:cNvPr>
          <p:cNvSpPr/>
          <p:nvPr/>
        </p:nvSpPr>
        <p:spPr>
          <a:xfrm>
            <a:off x="5292798" y="2493703"/>
            <a:ext cx="822251" cy="27431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17" name="Right Arrow 16">
            <a:extLst>
              <a:ext uri="{FF2B5EF4-FFF2-40B4-BE49-F238E27FC236}">
                <a16:creationId xmlns:a16="http://schemas.microsoft.com/office/drawing/2014/main" id="{7452F1BA-3382-C84A-5030-0023D8BBD8A0}"/>
              </a:ext>
            </a:extLst>
          </p:cNvPr>
          <p:cNvSpPr/>
          <p:nvPr/>
        </p:nvSpPr>
        <p:spPr>
          <a:xfrm>
            <a:off x="5292798" y="3709981"/>
            <a:ext cx="822251" cy="27431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69A62B1-4E2A-66E5-9F17-7E01F552686B}"/>
              </a:ext>
            </a:extLst>
          </p:cNvPr>
          <p:cNvSpPr txBox="1"/>
          <p:nvPr/>
        </p:nvSpPr>
        <p:spPr>
          <a:xfrm>
            <a:off x="5046708" y="5277374"/>
            <a:ext cx="3724096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DISTINCT product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sales;</a:t>
            </a:r>
          </a:p>
        </p:txBody>
      </p:sp>
      <p:sp>
        <p:nvSpPr>
          <p:cNvPr id="2" name="Oval Callout 1">
            <a:extLst>
              <a:ext uri="{FF2B5EF4-FFF2-40B4-BE49-F238E27FC236}">
                <a16:creationId xmlns:a16="http://schemas.microsoft.com/office/drawing/2014/main" id="{A32C6C34-C27C-4DC2-6D67-603EA2A29FF6}"/>
              </a:ext>
            </a:extLst>
          </p:cNvPr>
          <p:cNvSpPr/>
          <p:nvPr/>
        </p:nvSpPr>
        <p:spPr>
          <a:xfrm>
            <a:off x="4168775" y="4545257"/>
            <a:ext cx="1540020" cy="519351"/>
          </a:xfrm>
          <a:prstGeom prst="wedgeEllipseCallout">
            <a:avLst>
              <a:gd name="adj1" fmla="val 26576"/>
              <a:gd name="adj2" fmla="val 9252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Same as</a:t>
            </a:r>
          </a:p>
        </p:txBody>
      </p:sp>
    </p:spTree>
    <p:extLst>
      <p:ext uri="{BB962C8B-B14F-4D97-AF65-F5344CB8AC3E}">
        <p14:creationId xmlns:p14="http://schemas.microsoft.com/office/powerpoint/2010/main" val="1498185229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9AB1461-9E17-52F7-21FC-1DAA7BA231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BB5B2-E7B0-E044-BC6F-024464746934}" type="datetime4">
              <a:rPr lang="en-US" smtClean="0"/>
              <a:t>January 17,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CFD0F2-4895-2EDE-796B-063F36F90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Aggregates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E20D51-DB2B-A2EF-5BAA-5CA7658A5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97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421CF7B-4F47-A1E8-26A7-E72CFA87E8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B649711-B182-946B-2280-A43F4C2F3142}"/>
              </a:ext>
            </a:extLst>
          </p:cNvPr>
          <p:cNvSpPr txBox="1"/>
          <p:nvPr/>
        </p:nvSpPr>
        <p:spPr>
          <a:xfrm>
            <a:off x="815207" y="3013501"/>
            <a:ext cx="7513595" cy="83099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4800" dirty="0"/>
              <a:t>Coping with Empty Groups</a:t>
            </a:r>
          </a:p>
        </p:txBody>
      </p:sp>
    </p:spTree>
    <p:extLst>
      <p:ext uri="{BB962C8B-B14F-4D97-AF65-F5344CB8AC3E}">
        <p14:creationId xmlns:p14="http://schemas.microsoft.com/office/powerpoint/2010/main" val="3409708432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D04AD12-5287-3967-2758-E3487B9563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Coping with Empty Groups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2D71CCB9-7F64-A086-0BED-A611FB6AE77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/>
              </a:p>
              <a:p>
                <a:r>
                  <a:rPr lang="en-US" dirty="0"/>
                  <a:t>A group is never empty, by definition!</a:t>
                </a:r>
              </a:p>
              <a:p>
                <a:endParaRPr lang="en-US" dirty="0"/>
              </a:p>
              <a:p>
                <a:r>
                  <a:rPr lang="en-US" dirty="0"/>
                  <a:t>Therefore count(*)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Sometimes we want answers with count(…)=0</a:t>
                </a:r>
                <a:br>
                  <a:rPr lang="en-US" dirty="0"/>
                </a:br>
                <a:endParaRPr lang="en-US" dirty="0"/>
              </a:p>
              <a:p>
                <a:r>
                  <a:rPr lang="en-US" dirty="0"/>
                  <a:t>Then we use outer-joins</a:t>
                </a: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2D71CCB9-7F64-A086-0BED-A611FB6AE77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B59B87C-0928-4FE8-81D7-DD722A925F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182C7-2457-854B-999C-F02A91664C88}" type="datetime4">
              <a:rPr lang="en-US" smtClean="0"/>
              <a:t>January 17,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969F96-C72D-DF62-D88B-0587AEF18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Aggregates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71EDDE-9FD5-903B-DB74-AC3E76308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98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051352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239078-AC6A-C6B7-E3DB-D0EF5E79C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8875F-CAF3-E648-8A2A-DE403484EA1C}" type="datetime4">
              <a:rPr lang="en-US" smtClean="0"/>
              <a:t>January 17,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397C22-D274-D20B-39F4-A717B86FE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Aggregates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719CB7-F5DF-FF13-18D2-6A39C9521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99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B890AB6-1703-EEB3-4D94-E03517ED8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Coping with Empty Groups</a:t>
            </a:r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971E01A-26F4-86C8-B7C6-7D2192042A6D}"/>
              </a:ext>
            </a:extLst>
          </p:cNvPr>
          <p:cNvGraphicFramePr>
            <a:graphicFrameLocks noGrp="1"/>
          </p:cNvGraphicFramePr>
          <p:nvPr/>
        </p:nvGraphicFramePr>
        <p:xfrm>
          <a:off x="0" y="4902516"/>
          <a:ext cx="4162033" cy="167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4796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1098698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978195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1070344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22831">
                <a:tc>
                  <a:txBody>
                    <a:bodyPr/>
                    <a:lstStyle/>
                    <a:p>
                      <a:r>
                        <a:rPr lang="en-US" sz="1600" dirty="0" err="1"/>
                        <a:t>user_id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22831">
                <a:tc>
                  <a:txBody>
                    <a:bodyPr/>
                    <a:lstStyle/>
                    <a:p>
                      <a:r>
                        <a:rPr lang="en-US" sz="1600" dirty="0"/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22831">
                <a:tc>
                  <a:txBody>
                    <a:bodyPr/>
                    <a:lstStyle/>
                    <a:p>
                      <a:r>
                        <a:rPr lang="en-US" sz="1600" dirty="0"/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22831">
                <a:tc>
                  <a:txBody>
                    <a:bodyPr/>
                    <a:lstStyle/>
                    <a:p>
                      <a:r>
                        <a:rPr lang="en-US" sz="1600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22831">
                <a:tc>
                  <a:txBody>
                    <a:bodyPr/>
                    <a:lstStyle/>
                    <a:p>
                      <a:r>
                        <a:rPr lang="en-US" sz="1600" dirty="0"/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4BB4D077-1740-9476-4DF1-11EEFB2555C9}"/>
              </a:ext>
            </a:extLst>
          </p:cNvPr>
          <p:cNvSpPr txBox="1"/>
          <p:nvPr/>
        </p:nvSpPr>
        <p:spPr>
          <a:xfrm>
            <a:off x="-1" y="4533183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payroll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2DE0914-AE21-6BC7-E994-6EBA6B4C3BB4}"/>
              </a:ext>
            </a:extLst>
          </p:cNvPr>
          <p:cNvSpPr txBox="1"/>
          <p:nvPr/>
        </p:nvSpPr>
        <p:spPr>
          <a:xfrm>
            <a:off x="121614" y="813703"/>
            <a:ext cx="2941831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job, count(*)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payroll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GROUP BY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job;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6B6885B3-FE6B-3FA2-4F3C-18DC22C4F0CF}"/>
              </a:ext>
            </a:extLst>
          </p:cNvPr>
          <p:cNvGraphicFramePr>
            <a:graphicFrameLocks noGrp="1"/>
          </p:cNvGraphicFramePr>
          <p:nvPr/>
        </p:nvGraphicFramePr>
        <p:xfrm>
          <a:off x="4661258" y="813703"/>
          <a:ext cx="2065607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6025">
                  <a:extLst>
                    <a:ext uri="{9D8B030D-6E8A-4147-A177-3AD203B41FA5}">
                      <a16:colId xmlns:a16="http://schemas.microsoft.com/office/drawing/2014/main" val="2318461879"/>
                    </a:ext>
                  </a:extLst>
                </a:gridCol>
                <a:gridCol w="1169582">
                  <a:extLst>
                    <a:ext uri="{9D8B030D-6E8A-4147-A177-3AD203B41FA5}">
                      <a16:colId xmlns:a16="http://schemas.microsoft.com/office/drawing/2014/main" val="2872446687"/>
                    </a:ext>
                  </a:extLst>
                </a:gridCol>
              </a:tblGrid>
              <a:tr h="201324">
                <a:tc>
                  <a:txBody>
                    <a:bodyPr/>
                    <a:lstStyle/>
                    <a:p>
                      <a:r>
                        <a:rPr lang="en-US" sz="1600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count(*)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3975514"/>
                  </a:ext>
                </a:extLst>
              </a:tr>
              <a:tr h="201324">
                <a:tc>
                  <a:txBody>
                    <a:bodyPr/>
                    <a:lstStyle/>
                    <a:p>
                      <a:r>
                        <a:rPr lang="en-US" sz="1600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37771"/>
                  </a:ext>
                </a:extLst>
              </a:tr>
              <a:tr h="201324">
                <a:tc>
                  <a:txBody>
                    <a:bodyPr/>
                    <a:lstStyle/>
                    <a:p>
                      <a:r>
                        <a:rPr lang="en-US" sz="1600" dirty="0"/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896263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83126E26-88C8-52B8-A63A-AF2B262D6C01}"/>
              </a:ext>
            </a:extLst>
          </p:cNvPr>
          <p:cNvSpPr txBox="1"/>
          <p:nvPr/>
        </p:nvSpPr>
        <p:spPr>
          <a:xfrm>
            <a:off x="7376819" y="681037"/>
            <a:ext cx="17107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count people</a:t>
            </a:r>
            <a:br>
              <a:rPr lang="en-US" sz="2000" dirty="0"/>
            </a:br>
            <a:r>
              <a:rPr lang="en-US" sz="2000" dirty="0"/>
              <a:t>per job</a:t>
            </a:r>
          </a:p>
        </p:txBody>
      </p:sp>
    </p:spTree>
    <p:extLst>
      <p:ext uri="{BB962C8B-B14F-4D97-AF65-F5344CB8AC3E}">
        <p14:creationId xmlns:p14="http://schemas.microsoft.com/office/powerpoint/2010/main" val="123660930"/>
      </p:ext>
    </p:extLst>
  </p:cSld>
  <p:clrMapOvr>
    <a:masterClrMapping/>
  </p:clrMapOvr>
</p:sld>
</file>

<file path=ppt/theme/theme1.xml><?xml version="1.0" encoding="utf-8"?>
<a:theme xmlns:a="http://schemas.openxmlformats.org/drawingml/2006/main" name="Beamer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wrap="none" rtlCol="0" anchor="ctr">
        <a:spAutoFit/>
      </a:bodyPr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35851</TotalTime>
  <Words>13000</Words>
  <Application>Microsoft Macintosh PowerPoint</Application>
  <PresentationFormat>On-screen Show (4:3)</PresentationFormat>
  <Paragraphs>6866</Paragraphs>
  <Slides>166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166</vt:i4>
      </vt:variant>
    </vt:vector>
  </HeadingPairs>
  <TitlesOfParts>
    <vt:vector size="173" baseType="lpstr">
      <vt:lpstr>Arial</vt:lpstr>
      <vt:lpstr>Calibri</vt:lpstr>
      <vt:lpstr>Cambria Math</vt:lpstr>
      <vt:lpstr>Courier New</vt:lpstr>
      <vt:lpstr>Poppins</vt:lpstr>
      <vt:lpstr>Wingdings</vt:lpstr>
      <vt:lpstr>Beamer</vt:lpstr>
      <vt:lpstr>PowerPoint Presentation</vt:lpstr>
      <vt:lpstr>Aggregates</vt:lpstr>
      <vt:lpstr>Aggregates</vt:lpstr>
      <vt:lpstr>Aggregates</vt:lpstr>
      <vt:lpstr>Aggregates</vt:lpstr>
      <vt:lpstr>Aggregates</vt:lpstr>
      <vt:lpstr>Aggregates</vt:lpstr>
      <vt:lpstr>COUNT</vt:lpstr>
      <vt:lpstr>COUNT</vt:lpstr>
      <vt:lpstr>COUNT</vt:lpstr>
      <vt:lpstr>COUNT</vt:lpstr>
      <vt:lpstr>COUNT</vt:lpstr>
      <vt:lpstr>SUM, MIN, MAX, AVG</vt:lpstr>
      <vt:lpstr>SUM, MIN, MAX, AVG</vt:lpstr>
      <vt:lpstr>SUM, MIN, MAX, AVG</vt:lpstr>
      <vt:lpstr>Semantics</vt:lpstr>
      <vt:lpstr>Semantics</vt:lpstr>
      <vt:lpstr>Semantics</vt:lpstr>
      <vt:lpstr>Semantics</vt:lpstr>
      <vt:lpstr>Semantics</vt:lpstr>
      <vt:lpstr>Semantics</vt:lpstr>
      <vt:lpstr>COUNT</vt:lpstr>
      <vt:lpstr>COUNT</vt:lpstr>
      <vt:lpstr>COUNT</vt:lpstr>
      <vt:lpstr>COUNT</vt:lpstr>
      <vt:lpstr>COUNT</vt:lpstr>
      <vt:lpstr>COUNT</vt:lpstr>
      <vt:lpstr>COUNT</vt:lpstr>
      <vt:lpstr>COUNT</vt:lpstr>
      <vt:lpstr>COUNT</vt:lpstr>
      <vt:lpstr>COUNT</vt:lpstr>
      <vt:lpstr>Aggregates and NULLs</vt:lpstr>
      <vt:lpstr>Aggregates and NULLs</vt:lpstr>
      <vt:lpstr>Aggregates and NULLs</vt:lpstr>
      <vt:lpstr>Discussion: Aggregates</vt:lpstr>
      <vt:lpstr>PowerPoint Presentation</vt:lpstr>
      <vt:lpstr>Aggregates and Joins</vt:lpstr>
      <vt:lpstr>Aggregates and Joins</vt:lpstr>
      <vt:lpstr>Aggregates and Joins</vt:lpstr>
      <vt:lpstr>Aggregates and Joins</vt:lpstr>
      <vt:lpstr>Aggregates and Joins</vt:lpstr>
      <vt:lpstr>Duplicates</vt:lpstr>
      <vt:lpstr>Duplicates</vt:lpstr>
      <vt:lpstr>Duplicates</vt:lpstr>
      <vt:lpstr>Duplicates</vt:lpstr>
      <vt:lpstr>Duplicates</vt:lpstr>
      <vt:lpstr>Duplicates</vt:lpstr>
      <vt:lpstr>Duplicates</vt:lpstr>
      <vt:lpstr>Duplicates</vt:lpstr>
      <vt:lpstr>Duplicates</vt:lpstr>
      <vt:lpstr>Duplicates</vt:lpstr>
      <vt:lpstr>Duplicates</vt:lpstr>
      <vt:lpstr>Duplicates</vt:lpstr>
      <vt:lpstr>Duplicates</vt:lpstr>
      <vt:lpstr>Duplicates</vt:lpstr>
      <vt:lpstr>Duplicates</vt:lpstr>
      <vt:lpstr>Duplicates</vt:lpstr>
      <vt:lpstr>Summary so far</vt:lpstr>
      <vt:lpstr>Aggregates</vt:lpstr>
      <vt:lpstr>Aggregates</vt:lpstr>
      <vt:lpstr>PowerPoint Presentation</vt:lpstr>
      <vt:lpstr>Group By</vt:lpstr>
      <vt:lpstr>Group By Basics</vt:lpstr>
      <vt:lpstr>Group By Basics</vt:lpstr>
      <vt:lpstr>Group By Basics</vt:lpstr>
      <vt:lpstr>Group By Basics</vt:lpstr>
      <vt:lpstr>Group By Basics</vt:lpstr>
      <vt:lpstr>Group By Basics</vt:lpstr>
      <vt:lpstr>Group By Basics</vt:lpstr>
      <vt:lpstr>Group By Basics</vt:lpstr>
      <vt:lpstr>Group By Basics</vt:lpstr>
      <vt:lpstr>Group By Basics</vt:lpstr>
      <vt:lpstr>Group By Basics</vt:lpstr>
      <vt:lpstr>Group By Basics</vt:lpstr>
      <vt:lpstr>Group By Basics</vt:lpstr>
      <vt:lpstr>Group By Basics</vt:lpstr>
      <vt:lpstr>Group By Basics</vt:lpstr>
      <vt:lpstr>Group By Basics</vt:lpstr>
      <vt:lpstr>Group By Basics</vt:lpstr>
      <vt:lpstr>Group By Basics</vt:lpstr>
      <vt:lpstr>A Source of Errors</vt:lpstr>
      <vt:lpstr>A Source of Errors</vt:lpstr>
      <vt:lpstr>A Source of Errors</vt:lpstr>
      <vt:lpstr>Discussion so far</vt:lpstr>
      <vt:lpstr>PowerPoint Presentation</vt:lpstr>
      <vt:lpstr>Semantics</vt:lpstr>
      <vt:lpstr>Example</vt:lpstr>
      <vt:lpstr>Example</vt:lpstr>
      <vt:lpstr>Example</vt:lpstr>
      <vt:lpstr>Example</vt:lpstr>
      <vt:lpstr>Multiple Aggregates</vt:lpstr>
      <vt:lpstr>Multiple Aggregates</vt:lpstr>
      <vt:lpstr>Multiple Aggregates</vt:lpstr>
      <vt:lpstr>Multiple Aggregates</vt:lpstr>
      <vt:lpstr>Multiple Aggregates</vt:lpstr>
      <vt:lpstr>Multiple Aggregates</vt:lpstr>
      <vt:lpstr>PowerPoint Presentation</vt:lpstr>
      <vt:lpstr>Coping with Empty Groups</vt:lpstr>
      <vt:lpstr>Coping with Empty Groups</vt:lpstr>
      <vt:lpstr>Coping with Empty Groups</vt:lpstr>
      <vt:lpstr>Coping with Empty Groups</vt:lpstr>
      <vt:lpstr>Coping with Empty Groups</vt:lpstr>
      <vt:lpstr>Coping with Empty Groups</vt:lpstr>
      <vt:lpstr>Coping with Empty Groups</vt:lpstr>
      <vt:lpstr>Coping with Empty Groups</vt:lpstr>
      <vt:lpstr>Coping with Empty Groups</vt:lpstr>
      <vt:lpstr>Coping with Empty Groups</vt:lpstr>
      <vt:lpstr>Coping with Empty Groups</vt:lpstr>
      <vt:lpstr>Coping with Empty Groups</vt:lpstr>
      <vt:lpstr>Coping with Empty Groups</vt:lpstr>
      <vt:lpstr>Coping with Empty Groups</vt:lpstr>
      <vt:lpstr>Coping with Empty Groups</vt:lpstr>
      <vt:lpstr>Coping with Empty Groups</vt:lpstr>
      <vt:lpstr>Coping with Empty Groups</vt:lpstr>
      <vt:lpstr>Coping with Empty Groups</vt:lpstr>
      <vt:lpstr>Coping with Empty Groups</vt:lpstr>
      <vt:lpstr>Coping with Empty Groups</vt:lpstr>
      <vt:lpstr>Coping with Empty Groups</vt:lpstr>
      <vt:lpstr>Coping with Empty Groups</vt:lpstr>
      <vt:lpstr>Coping with Empty Groups</vt:lpstr>
      <vt:lpstr>Coping with Empty Groups</vt:lpstr>
      <vt:lpstr>Coping with Empty Groups</vt:lpstr>
      <vt:lpstr>Coping with Empty Groups</vt:lpstr>
      <vt:lpstr>Coping with Empty Groups</vt:lpstr>
      <vt:lpstr>Coping with Empty Groups</vt:lpstr>
      <vt:lpstr>Coping with Empty Groups</vt:lpstr>
      <vt:lpstr>Coping with Empty Groups</vt:lpstr>
      <vt:lpstr>Coping with Empty Groups</vt:lpstr>
      <vt:lpstr>Coping with Empty Groups</vt:lpstr>
      <vt:lpstr>Coping with Empty Groups</vt:lpstr>
      <vt:lpstr>Discussion</vt:lpstr>
      <vt:lpstr>PowerPoint Presentation</vt:lpstr>
      <vt:lpstr>The HAVING Clause</vt:lpstr>
      <vt:lpstr>The HAVING Clause</vt:lpstr>
      <vt:lpstr>The HAVING Clause</vt:lpstr>
      <vt:lpstr>The HAVING Clause</vt:lpstr>
      <vt:lpstr>The HAVING Clause</vt:lpstr>
      <vt:lpstr>The HAVING Clause</vt:lpstr>
      <vt:lpstr>SQL Query Summary</vt:lpstr>
      <vt:lpstr>Discussion: WHERE v.s. HAVING</vt:lpstr>
      <vt:lpstr>PowerPoint Presentation</vt:lpstr>
      <vt:lpstr>The Witness</vt:lpstr>
      <vt:lpstr>The Witnessing Problem</vt:lpstr>
      <vt:lpstr>The Witnessing Problem</vt:lpstr>
      <vt:lpstr>The Witnessing Problem</vt:lpstr>
      <vt:lpstr>The Witnessing Problem</vt:lpstr>
      <vt:lpstr>The Witnessing Problem</vt:lpstr>
      <vt:lpstr>The Witnessing Problem</vt:lpstr>
      <vt:lpstr>The Witnessing Problem</vt:lpstr>
      <vt:lpstr>The Witnessing Problem</vt:lpstr>
      <vt:lpstr>The Witnessing Problem</vt:lpstr>
      <vt:lpstr>The Witnessing Problem</vt:lpstr>
      <vt:lpstr>The Witnessing Problem</vt:lpstr>
      <vt:lpstr>The Witnessing Problem</vt:lpstr>
      <vt:lpstr>The Witnessing Problem</vt:lpstr>
      <vt:lpstr>The Witnessing Problem</vt:lpstr>
      <vt:lpstr>The Witnessing Problem</vt:lpstr>
      <vt:lpstr>The Witnessing Problem</vt:lpstr>
      <vt:lpstr>The Witnessing Problem</vt:lpstr>
      <vt:lpstr>The Witnessing Problem</vt:lpstr>
      <vt:lpstr>The Witnessing Problem</vt:lpstr>
      <vt:lpstr>The Witnessing Problem</vt:lpstr>
      <vt:lpstr>The Witnessing Problem</vt:lpstr>
      <vt:lpstr>The Witnessing Problem</vt:lpstr>
      <vt:lpstr>The Witnessing Problem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Anne Ho</dc:creator>
  <cp:lastModifiedBy>James R. Wilcox</cp:lastModifiedBy>
  <cp:revision>366</cp:revision>
  <cp:lastPrinted>2023-10-06T19:22:37Z</cp:lastPrinted>
  <dcterms:created xsi:type="dcterms:W3CDTF">2018-12-30T01:22:30Z</dcterms:created>
  <dcterms:modified xsi:type="dcterms:W3CDTF">2025-01-17T17:08:37Z</dcterms:modified>
</cp:coreProperties>
</file>