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975" r:id="rId2"/>
    <p:sldId id="1040" r:id="rId3"/>
    <p:sldId id="1041" r:id="rId4"/>
    <p:sldId id="1043" r:id="rId5"/>
    <p:sldId id="1042" r:id="rId6"/>
    <p:sldId id="1045" r:id="rId7"/>
    <p:sldId id="1044" r:id="rId8"/>
    <p:sldId id="1046" r:id="rId9"/>
    <p:sldId id="1049" r:id="rId10"/>
    <p:sldId id="302" r:id="rId11"/>
    <p:sldId id="1051" r:id="rId12"/>
    <p:sldId id="1052" r:id="rId13"/>
    <p:sldId id="1086" r:id="rId14"/>
    <p:sldId id="1085" r:id="rId15"/>
    <p:sldId id="1055" r:id="rId16"/>
    <p:sldId id="1053" r:id="rId17"/>
    <p:sldId id="1088" r:id="rId18"/>
    <p:sldId id="1087" r:id="rId19"/>
    <p:sldId id="1168" r:id="rId20"/>
    <p:sldId id="1166" r:id="rId21"/>
    <p:sldId id="1167" r:id="rId22"/>
    <p:sldId id="1058" r:id="rId23"/>
    <p:sldId id="1092" r:id="rId24"/>
    <p:sldId id="1091" r:id="rId25"/>
    <p:sldId id="1147" r:id="rId26"/>
    <p:sldId id="1059" r:id="rId27"/>
    <p:sldId id="1061" r:id="rId28"/>
    <p:sldId id="1153" r:id="rId29"/>
    <p:sldId id="1152" r:id="rId30"/>
    <p:sldId id="1100" r:id="rId31"/>
    <p:sldId id="1099" r:id="rId32"/>
    <p:sldId id="1098" r:id="rId33"/>
    <p:sldId id="1097" r:id="rId34"/>
    <p:sldId id="1159" r:id="rId35"/>
    <p:sldId id="1160" r:id="rId36"/>
    <p:sldId id="1101" r:id="rId37"/>
    <p:sldId id="1157" r:id="rId38"/>
    <p:sldId id="1156" r:id="rId39"/>
    <p:sldId id="1155" r:id="rId40"/>
    <p:sldId id="1154" r:id="rId41"/>
    <p:sldId id="1161" r:id="rId42"/>
    <p:sldId id="1104" r:id="rId43"/>
    <p:sldId id="1103" r:id="rId44"/>
    <p:sldId id="1162" r:id="rId45"/>
    <p:sldId id="1163" r:id="rId46"/>
    <p:sldId id="1107" r:id="rId47"/>
    <p:sldId id="1109" r:id="rId48"/>
    <p:sldId id="1108" r:id="rId49"/>
    <p:sldId id="1110" r:id="rId50"/>
    <p:sldId id="1105" r:id="rId51"/>
    <p:sldId id="1106" r:id="rId52"/>
    <p:sldId id="1164" r:id="rId5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8" autoAdjust="0"/>
    <p:restoredTop sz="94150" autoAdjust="0"/>
  </p:normalViewPr>
  <p:slideViewPr>
    <p:cSldViewPr snapToGrid="0">
      <p:cViewPr varScale="1">
        <p:scale>
          <a:sx n="120" d="100"/>
          <a:sy n="120" d="100"/>
        </p:scale>
        <p:origin x="46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90760-6349-4916-AC87-1C38C2AD1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FCDC-241A-4540-AB80-2D9026796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2B6-64DF-45A5-B0A6-2B79F9FBA10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D3EA-E58B-41C8-8D20-85D1B090F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835F-593F-45E2-95FC-72DCDC5FC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6C08-3663-49BF-9DEE-7B05BD10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1A2-133B-4ECE-BE34-64A3DFE7648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312-1407-45C9-99B7-1C2021C6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7A5-4583-4749-9E06-C7B6487A2721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8917"/>
            <a:ext cx="3086100" cy="274320"/>
          </a:xfrm>
        </p:spPr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AEB64-B0CF-4D99-9545-E1625B331C26}"/>
              </a:ext>
            </a:extLst>
          </p:cNvPr>
          <p:cNvSpPr/>
          <p:nvPr userDrawn="1"/>
        </p:nvSpPr>
        <p:spPr>
          <a:xfrm>
            <a:off x="473149" y="3444959"/>
            <a:ext cx="8197702" cy="1717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300"/>
            <a:ext cx="7772400" cy="73590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oogle Shape;68;p12">
            <a:extLst>
              <a:ext uri="{FF2B5EF4-FFF2-40B4-BE49-F238E27FC236}">
                <a16:creationId xmlns:a16="http://schemas.microsoft.com/office/drawing/2014/main" id="{FCDCE15C-8225-4D8D-A903-E7D117EA55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4625"/>
          <a:stretch/>
        </p:blipFill>
        <p:spPr>
          <a:xfrm>
            <a:off x="913375" y="982072"/>
            <a:ext cx="21885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1;p12">
            <a:extLst>
              <a:ext uri="{FF2B5EF4-FFF2-40B4-BE49-F238E27FC236}">
                <a16:creationId xmlns:a16="http://schemas.microsoft.com/office/drawing/2014/main" id="{0E8CB617-0092-44A5-A9E8-3BBEECD01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4915" r="13446"/>
          <a:stretch/>
        </p:blipFill>
        <p:spPr>
          <a:xfrm>
            <a:off x="2591158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2;p12">
            <a:extLst>
              <a:ext uri="{FF2B5EF4-FFF2-40B4-BE49-F238E27FC236}">
                <a16:creationId xmlns:a16="http://schemas.microsoft.com/office/drawing/2014/main" id="{587682C2-512C-47F3-8851-EDF659BD981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642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3;p12">
            <a:extLst>
              <a:ext uri="{FF2B5EF4-FFF2-40B4-BE49-F238E27FC236}">
                <a16:creationId xmlns:a16="http://schemas.microsoft.com/office/drawing/2014/main" id="{6DE8A822-950F-487A-9B20-F590509881AE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125" y="982072"/>
            <a:ext cx="2143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3612-76EF-43EA-AE8F-215515F461DB}"/>
              </a:ext>
            </a:extLst>
          </p:cNvPr>
          <p:cNvSpPr txBox="1"/>
          <p:nvPr userDrawn="1"/>
        </p:nvSpPr>
        <p:spPr>
          <a:xfrm>
            <a:off x="685800" y="3604437"/>
            <a:ext cx="7772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Introduction to Data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8D921-320C-42CC-B12D-D33B2773A1F7}"/>
              </a:ext>
            </a:extLst>
          </p:cNvPr>
          <p:cNvSpPr txBox="1"/>
          <p:nvPr userDrawn="1"/>
        </p:nvSpPr>
        <p:spPr>
          <a:xfrm>
            <a:off x="685802" y="5270352"/>
            <a:ext cx="777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Jonathan </a:t>
            </a:r>
            <a:r>
              <a:rPr lang="en-US" dirty="0" err="1"/>
              <a:t>Leang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 G. Allen School of Computer Science and Engineering</a:t>
            </a:r>
          </a:p>
          <a:p>
            <a:pPr algn="ctr"/>
            <a:r>
              <a:rPr lang="en-US" dirty="0"/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25923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AAB1-7977-4D14-B0DA-069EEF82557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FA2E1-FD3C-4991-8C01-2907634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9DBB9-FA79-4C9E-8D71-A08DAE83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93A3-BD7C-4921-99A9-5491B4F6A01B}" type="datetime4">
              <a:rPr lang="en-US" smtClean="0"/>
              <a:t>January 13,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CDEFB-712F-4EFD-8BAE-93BC324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B2A5-BF95-4C7A-8F8D-F0A8AF4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A67A6281-F413-49A2-BD12-463205513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293" y="-68836"/>
            <a:ext cx="818707" cy="81870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69A85C-AA04-412C-A9E8-00A2BC904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44" y="1020819"/>
            <a:ext cx="8527311" cy="8191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Context and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0D76A-7431-4A51-ABBB-089C4A9A2E87}"/>
              </a:ext>
            </a:extLst>
          </p:cNvPr>
          <p:cNvSpPr txBox="1"/>
          <p:nvPr userDrawn="1"/>
        </p:nvSpPr>
        <p:spPr>
          <a:xfrm>
            <a:off x="0" y="39466"/>
            <a:ext cx="36140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Think About This</a:t>
            </a:r>
          </a:p>
        </p:txBody>
      </p:sp>
    </p:spTree>
    <p:extLst>
      <p:ext uri="{BB962C8B-B14F-4D97-AF65-F5344CB8AC3E}">
        <p14:creationId xmlns:p14="http://schemas.microsoft.com/office/powerpoint/2010/main" val="18764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11FA-30DE-4B06-BE35-0741CF11F70D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00A3F-A25D-4415-A62E-794BE543F58D}"/>
              </a:ext>
            </a:extLst>
          </p:cNvPr>
          <p:cNvSpPr txBox="1"/>
          <p:nvPr userDrawn="1"/>
        </p:nvSpPr>
        <p:spPr>
          <a:xfrm>
            <a:off x="0" y="39466"/>
            <a:ext cx="401752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On A Practical Note</a:t>
            </a:r>
          </a:p>
        </p:txBody>
      </p:sp>
      <p:pic>
        <p:nvPicPr>
          <p:cNvPr id="9" name="Graphic 8" descr="Mining Tools">
            <a:extLst>
              <a:ext uri="{FF2B5EF4-FFF2-40B4-BE49-F238E27FC236}">
                <a16:creationId xmlns:a16="http://schemas.microsoft.com/office/drawing/2014/main" id="{59BA3158-53EA-4D4E-8C0E-D4E10E2EA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7814" y="3678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B5-EAFC-4EA0-B9DC-688420BE7DF6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4F2F-8977-4F9E-B420-804B3301E87D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910662-2471-4409-A85A-D7391CE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7D46B-7033-4BA6-A980-AE900151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6" y="1020725"/>
            <a:ext cx="4120116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2A6994-5056-4657-B6E8-CDFBAF7B5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60" y="1020725"/>
            <a:ext cx="4120117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25" y="776176"/>
            <a:ext cx="4120116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960" y="776176"/>
            <a:ext cx="412011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FABD-B025-4265-8B1C-CC99C1633D25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573DF-4902-4313-8F55-97F06B03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6B5560-FB33-4157-809F-3DACDFD3F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25" y="1552353"/>
            <a:ext cx="4120117" cy="46889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7EF24-5463-42AE-9CB6-1DD7E4E160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8960" y="1552353"/>
            <a:ext cx="4120117" cy="4688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93AA-136F-400F-BE57-6B9EFDA6424B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5CB760-4791-471E-803B-668E7A01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5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7BD1-D2CE-4881-8329-CE0529821AF8}"/>
              </a:ext>
            </a:extLst>
          </p:cNvPr>
          <p:cNvSpPr/>
          <p:nvPr userDrawn="1"/>
        </p:nvSpPr>
        <p:spPr>
          <a:xfrm>
            <a:off x="0" y="6584316"/>
            <a:ext cx="268605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A3AE-031D-4520-8EA5-3C8CC6CB0110}"/>
              </a:ext>
            </a:extLst>
          </p:cNvPr>
          <p:cNvSpPr/>
          <p:nvPr userDrawn="1"/>
        </p:nvSpPr>
        <p:spPr>
          <a:xfrm>
            <a:off x="6457950" y="6584316"/>
            <a:ext cx="268605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BC64-8BEC-4026-87D2-09FBE0DD83C5}"/>
              </a:ext>
            </a:extLst>
          </p:cNvPr>
          <p:cNvSpPr/>
          <p:nvPr userDrawn="1"/>
        </p:nvSpPr>
        <p:spPr>
          <a:xfrm>
            <a:off x="2686051" y="6583680"/>
            <a:ext cx="3771899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0A3A85-36AC-4E0F-A6C7-5B5746E11CA6}" type="datetime4">
              <a:rPr lang="en-US" smtClean="0"/>
              <a:t>January 13,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Joins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22162-7227-4E84-9C0F-71DCF51A4E14}"/>
              </a:ext>
            </a:extLst>
          </p:cNvPr>
          <p:cNvSpPr/>
          <p:nvPr userDrawn="1"/>
        </p:nvSpPr>
        <p:spPr>
          <a:xfrm>
            <a:off x="0" y="1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3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62" r:id="rId5"/>
    <p:sldLayoutId id="2147483664" r:id="rId6"/>
    <p:sldLayoutId id="2147483665" r:id="rId7"/>
    <p:sldLayoutId id="21474836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D7BB5-0B1F-E848-9265-6CA055E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Outer Joins, NULL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2E519-20F4-E849-B28D-CC8D554B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8F37-E15F-4027-9B3D-FFCEF37487D7}" type="datetime4">
              <a:rPr lang="en-US" smtClean="0"/>
              <a:t>January 13, 2025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CSE 344: Intro to Data Management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C3B62-AD1F-1742-B811-8A3CE477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5400-32FD-4FCD-86B9-90FC111E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40A8-3E88-46FB-86DE-0252936E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 OUTER JOIN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Add missing tuples from the LEFT</a:t>
            </a:r>
            <a:endParaRPr lang="en-US" dirty="0"/>
          </a:p>
          <a:p>
            <a:endParaRPr lang="en-US" dirty="0"/>
          </a:p>
          <a:p>
            <a:r>
              <a:rPr lang="en-US" dirty="0"/>
              <a:t>RIGHT OUTER JOIN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Add missing tuples from the RIGHT</a:t>
            </a:r>
            <a:endParaRPr lang="en-US" dirty="0"/>
          </a:p>
          <a:p>
            <a:endParaRPr lang="en-US"/>
          </a:p>
          <a:p>
            <a:r>
              <a:rPr lang="en-US"/>
              <a:t>FULL </a:t>
            </a:r>
            <a:r>
              <a:rPr lang="en-US" dirty="0"/>
              <a:t>OUTER JOIN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Add missing tuples from both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E3E0-2740-4889-AEE4-F1B2C84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BAA3-31EF-44B3-892D-BFA8A7C191B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A99F-209F-4E8B-8922-C75D9799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4C3D-F883-4A7C-81C0-F534F9FC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0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43B6B-B25F-B764-81C4-18156AC1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D63B0-D9CB-A619-A86A-71C1E39B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7438B-AA20-A16E-C50C-0E497FFE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3069B5-2DEC-4C7F-A4E4-9A1C9B9C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A52A2-7533-6BEC-F9DB-14F929DFEB8F}"/>
              </a:ext>
            </a:extLst>
          </p:cNvPr>
          <p:cNvSpPr txBox="1"/>
          <p:nvPr/>
        </p:nvSpPr>
        <p:spPr>
          <a:xfrm>
            <a:off x="3538704" y="3013501"/>
            <a:ext cx="206659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NULLs</a:t>
            </a:r>
          </a:p>
        </p:txBody>
      </p:sp>
    </p:spTree>
    <p:extLst>
      <p:ext uri="{BB962C8B-B14F-4D97-AF65-F5344CB8AC3E}">
        <p14:creationId xmlns:p14="http://schemas.microsoft.com/office/powerpoint/2010/main" val="270299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BE072-8215-836C-CA1C-3A4C023D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 in SQL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A6F5BB-BA0C-EC84-E429-25382299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NULL value means missing, or unknown, or undefined, or inapplicable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94C5D-4902-3FE9-CEFB-8DE24093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F51B0-EE74-B041-9E5C-98D452D5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F426-9201-1001-CF89-3F28FFC1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505C96-1AFC-71BC-678D-72F89A1FC3B1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599957-E16D-7BE9-93CA-E09691E23D78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</p:spTree>
    <p:extLst>
      <p:ext uri="{BB962C8B-B14F-4D97-AF65-F5344CB8AC3E}">
        <p14:creationId xmlns:p14="http://schemas.microsoft.com/office/powerpoint/2010/main" val="220031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BE072-8215-836C-CA1C-3A4C023D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 in SQL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A6F5BB-BA0C-EC84-E429-25382299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NULL value means missing, or unknown, or undefined, or inapplicable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94C5D-4902-3FE9-CEFB-8DE24093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F51B0-EE74-B041-9E5C-98D452D5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F426-9201-1001-CF89-3F28FFC1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505C96-1AFC-71BC-678D-72F89A1F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51337"/>
              </p:ext>
            </p:extLst>
          </p:nvPr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599957-E16D-7BE9-93CA-E09691E23D78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490F8-877A-ABF6-8430-6E684CA08AE4}"/>
              </a:ext>
            </a:extLst>
          </p:cNvPr>
          <p:cNvSpPr txBox="1"/>
          <p:nvPr/>
        </p:nvSpPr>
        <p:spPr>
          <a:xfrm>
            <a:off x="2442506" y="2152707"/>
            <a:ext cx="528542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NULL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payroll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VALUES (123, 'Jack', 'TA', 50000),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(345, 'Allison', NULL, 60000),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(567, 'Magda', 'Prof', 90000),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(789, 'Dan', 'Prof', NULL),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(432, NULL, 'Prof', NULL);</a:t>
            </a:r>
          </a:p>
        </p:txBody>
      </p:sp>
    </p:spTree>
    <p:extLst>
      <p:ext uri="{BB962C8B-B14F-4D97-AF65-F5344CB8AC3E}">
        <p14:creationId xmlns:p14="http://schemas.microsoft.com/office/powerpoint/2010/main" val="187927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BE072-8215-836C-CA1C-3A4C023D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 in SQL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A6F5BB-BA0C-EC84-E429-25382299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NULL value means missing, or unknown, or undefined, or inapplicable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94C5D-4902-3FE9-CEFB-8DE24093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F51B0-EE74-B041-9E5C-98D452D5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F426-9201-1001-CF89-3F28FFC1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505C96-1AFC-71BC-678D-72F89A1F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00907"/>
              </p:ext>
            </p:extLst>
          </p:nvPr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599957-E16D-7BE9-93CA-E09691E23D78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490F8-877A-ABF6-8430-6E684CA08AE4}"/>
              </a:ext>
            </a:extLst>
          </p:cNvPr>
          <p:cNvSpPr txBox="1"/>
          <p:nvPr/>
        </p:nvSpPr>
        <p:spPr>
          <a:xfrm>
            <a:off x="2442506" y="2152707"/>
            <a:ext cx="528542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NULL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payroll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VALUES (123, 'Jack', 'TA', 50000),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(345, 'Allison', NULL, 60000),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(567, 'Magda', 'Prof', 90000),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(789, 'Dan', 'Prof', NULL),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(432, NULL, 'Prof', NULL);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DC091219-16D1-582E-97CF-BFF0477ECE81}"/>
              </a:ext>
            </a:extLst>
          </p:cNvPr>
          <p:cNvSpPr/>
          <p:nvPr/>
        </p:nvSpPr>
        <p:spPr>
          <a:xfrm>
            <a:off x="6535352" y="1528431"/>
            <a:ext cx="2189207" cy="908864"/>
          </a:xfrm>
          <a:prstGeom prst="wedgeEllipseCallout">
            <a:avLst>
              <a:gd name="adj1" fmla="val -132284"/>
              <a:gd name="adj2" fmla="val 339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Tells </a:t>
            </a:r>
            <a:r>
              <a:rPr lang="en-US" dirty="0" err="1"/>
              <a:t>Sqlite</a:t>
            </a:r>
            <a:br>
              <a:rPr lang="en-US" dirty="0"/>
            </a:br>
            <a:r>
              <a:rPr lang="en-US" dirty="0"/>
              <a:t>how to print it</a:t>
            </a:r>
          </a:p>
        </p:txBody>
      </p:sp>
    </p:spTree>
    <p:extLst>
      <p:ext uri="{BB962C8B-B14F-4D97-AF65-F5344CB8AC3E}">
        <p14:creationId xmlns:p14="http://schemas.microsoft.com/office/powerpoint/2010/main" val="424816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BE072-8215-836C-CA1C-3A4C023D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 in SQL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A6F5BB-BA0C-EC84-E429-25382299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NULL value means missing, or unknown, or undefined, or inapplicable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Complications:</a:t>
            </a:r>
          </a:p>
          <a:p>
            <a:r>
              <a:rPr lang="en-US" dirty="0"/>
              <a:t>Expressions with NULLs?</a:t>
            </a:r>
          </a:p>
          <a:p>
            <a:r>
              <a:rPr lang="en-US" dirty="0"/>
              <a:t>Conditions with NULLs?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94C5D-4902-3FE9-CEFB-8DE24093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F51B0-EE74-B041-9E5C-98D452D5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F426-9201-1001-CF89-3F28FFC1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505C96-1AFC-71BC-678D-72F89A1F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39622"/>
              </p:ext>
            </p:extLst>
          </p:nvPr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599957-E16D-7BE9-93CA-E09691E23D78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</p:spTree>
    <p:extLst>
      <p:ext uri="{BB962C8B-B14F-4D97-AF65-F5344CB8AC3E}">
        <p14:creationId xmlns:p14="http://schemas.microsoft.com/office/powerpoint/2010/main" val="3147322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BE072-8215-836C-CA1C-3A4C023D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with NULLs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A6F5BB-BA0C-EC84-E429-25382299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any term is NULL, the entire expression is NULL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 everyone a 10% raise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94C5D-4902-3FE9-CEFB-8DE24093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F51B0-EE74-B041-9E5C-98D452D5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F426-9201-1001-CF89-3F28FFC1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505C96-1AFC-71BC-678D-72F89A1F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93016"/>
              </p:ext>
            </p:extLst>
          </p:nvPr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599957-E16D-7BE9-93CA-E09691E23D78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</p:spTree>
    <p:extLst>
      <p:ext uri="{BB962C8B-B14F-4D97-AF65-F5344CB8AC3E}">
        <p14:creationId xmlns:p14="http://schemas.microsoft.com/office/powerpoint/2010/main" val="341694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BE072-8215-836C-CA1C-3A4C023D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with NULLs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A6F5BB-BA0C-EC84-E429-25382299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any term is NULL, the entire expression is NULL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 everyone a 10% raise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94C5D-4902-3FE9-CEFB-8DE24093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F51B0-EE74-B041-9E5C-98D452D5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F426-9201-1001-CF89-3F28FFC1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505C96-1AFC-71BC-678D-72F89A1FC3B1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599957-E16D-7BE9-93CA-E09691E23D78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39EDF-47ED-759E-B670-64CC765A1AB2}"/>
              </a:ext>
            </a:extLst>
          </p:cNvPr>
          <p:cNvSpPr txBox="1"/>
          <p:nvPr/>
        </p:nvSpPr>
        <p:spPr>
          <a:xfrm>
            <a:off x="63740" y="2724206"/>
            <a:ext cx="70054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name,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salary*1.1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new_salary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</p:spTree>
    <p:extLst>
      <p:ext uri="{BB962C8B-B14F-4D97-AF65-F5344CB8AC3E}">
        <p14:creationId xmlns:p14="http://schemas.microsoft.com/office/powerpoint/2010/main" val="2383307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BE072-8215-836C-CA1C-3A4C023D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with NULLs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A6F5BB-BA0C-EC84-E429-25382299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any term is NULL, the entire expression is NULL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 everyone a 10% raise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94C5D-4902-3FE9-CEFB-8DE24093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F51B0-EE74-B041-9E5C-98D452D5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F426-9201-1001-CF89-3F28FFC1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505C96-1AFC-71BC-678D-72F89A1FC3B1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599957-E16D-7BE9-93CA-E09691E23D78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39EDF-47ED-759E-B670-64CC765A1AB2}"/>
              </a:ext>
            </a:extLst>
          </p:cNvPr>
          <p:cNvSpPr txBox="1"/>
          <p:nvPr/>
        </p:nvSpPr>
        <p:spPr>
          <a:xfrm>
            <a:off x="63740" y="2724206"/>
            <a:ext cx="64524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name,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salary*1.1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new_sal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C161DD-7471-A4E4-1162-04FA78F6D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10198"/>
              </p:ext>
            </p:extLst>
          </p:nvPr>
        </p:nvGraphicFramePr>
        <p:xfrm>
          <a:off x="6430308" y="4353801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535">
                  <a:extLst>
                    <a:ext uri="{9D8B030D-6E8A-4147-A177-3AD203B41FA5}">
                      <a16:colId xmlns:a16="http://schemas.microsoft.com/office/drawing/2014/main" val="4129889285"/>
                    </a:ext>
                  </a:extLst>
                </a:gridCol>
                <a:gridCol w="1360231">
                  <a:extLst>
                    <a:ext uri="{9D8B030D-6E8A-4147-A177-3AD203B41FA5}">
                      <a16:colId xmlns:a16="http://schemas.microsoft.com/office/drawing/2014/main" val="461505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new_sal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17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9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8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79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879449"/>
                  </a:ext>
                </a:extLst>
              </a:tr>
            </a:tbl>
          </a:graphicData>
        </a:graphic>
      </p:graphicFrame>
      <p:sp>
        <p:nvSpPr>
          <p:cNvPr id="13" name="Right Arrow 12">
            <a:extLst>
              <a:ext uri="{FF2B5EF4-FFF2-40B4-BE49-F238E27FC236}">
                <a16:creationId xmlns:a16="http://schemas.microsoft.com/office/drawing/2014/main" id="{CFEAE7C6-969E-8F2C-77EA-6DC00AC66C23}"/>
              </a:ext>
            </a:extLst>
          </p:cNvPr>
          <p:cNvSpPr/>
          <p:nvPr/>
        </p:nvSpPr>
        <p:spPr>
          <a:xfrm>
            <a:off x="5136642" y="52894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4A82F-50C3-D910-2AD2-93C2645C2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26C3FA-C82F-116D-2D9F-850B95BA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with NULLs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BD2EE8-6299-BFDE-BC3D-C2B0D057E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any term is NULL, the entire expression is NULL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BB4237-6FAC-237A-0398-DC3289CB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91597-094B-7838-6017-9830B4F0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6D068-E010-2302-CF11-A1BFD0EB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C32782-E383-2908-CF9C-0B8AC30FBEE7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786E32-9195-4398-7AEE-0F80E5B2819F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92F55-2829-08B7-C11B-D949AA829C25}"/>
              </a:ext>
            </a:extLst>
          </p:cNvPr>
          <p:cNvSpPr txBox="1"/>
          <p:nvPr/>
        </p:nvSpPr>
        <p:spPr>
          <a:xfrm>
            <a:off x="63740" y="2724206"/>
            <a:ext cx="608371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name,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salary*0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new_sal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F45641-576D-8A2C-2CCD-5C9E52BB1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34086"/>
              </p:ext>
            </p:extLst>
          </p:nvPr>
        </p:nvGraphicFramePr>
        <p:xfrm>
          <a:off x="6430308" y="4353801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535">
                  <a:extLst>
                    <a:ext uri="{9D8B030D-6E8A-4147-A177-3AD203B41FA5}">
                      <a16:colId xmlns:a16="http://schemas.microsoft.com/office/drawing/2014/main" val="4129889285"/>
                    </a:ext>
                  </a:extLst>
                </a:gridCol>
                <a:gridCol w="1360231">
                  <a:extLst>
                    <a:ext uri="{9D8B030D-6E8A-4147-A177-3AD203B41FA5}">
                      <a16:colId xmlns:a16="http://schemas.microsoft.com/office/drawing/2014/main" val="461505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new_sal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17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9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8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79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879449"/>
                  </a:ext>
                </a:extLst>
              </a:tr>
            </a:tbl>
          </a:graphicData>
        </a:graphic>
      </p:graphicFrame>
      <p:sp>
        <p:nvSpPr>
          <p:cNvPr id="13" name="Right Arrow 12">
            <a:extLst>
              <a:ext uri="{FF2B5EF4-FFF2-40B4-BE49-F238E27FC236}">
                <a16:creationId xmlns:a16="http://schemas.microsoft.com/office/drawing/2014/main" id="{B9225EB9-BD4F-50F9-1D5E-F62C68A06240}"/>
              </a:ext>
            </a:extLst>
          </p:cNvPr>
          <p:cNvSpPr/>
          <p:nvPr/>
        </p:nvSpPr>
        <p:spPr>
          <a:xfrm>
            <a:off x="5136642" y="52894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7EE918-0302-C3EB-3DF6-5B1949A2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AAB1-7977-4D14-B0DA-069EEF82557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73ADAD-255A-04AB-5847-292DB638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19D65-FA8D-FD4C-44CE-67527EE2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D9ADD0-7B78-CEE4-7D47-44B13E30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8176E-C959-986A-4319-57FDEB956805}"/>
              </a:ext>
            </a:extLst>
          </p:cNvPr>
          <p:cNvSpPr txBox="1"/>
          <p:nvPr/>
        </p:nvSpPr>
        <p:spPr>
          <a:xfrm>
            <a:off x="3167609" y="3075057"/>
            <a:ext cx="280878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/>
              <a:t>Outer Joins</a:t>
            </a:r>
          </a:p>
        </p:txBody>
      </p:sp>
    </p:spTree>
    <p:extLst>
      <p:ext uri="{BB962C8B-B14F-4D97-AF65-F5344CB8AC3E}">
        <p14:creationId xmlns:p14="http://schemas.microsoft.com/office/powerpoint/2010/main" val="412637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8BC81-C579-9E89-D5EF-5C02BA4A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14C0D2-0A2E-1AB5-8CC1-AD08267A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with NULLs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50BF6-84DF-3193-8C9D-C91684E1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any term is NULL, the entire expression is NULL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CB96A-2BF2-48DD-7779-A4573E06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7A846-3F3D-5D51-FB03-912FD909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1D785-4609-A1C1-2100-265F0F13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225E32-D349-F73B-AEE2-71260CEE6FA2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7EC650-26FB-2A5D-B4F3-C22E1BB4BEAB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B23F7-0363-BBA8-648B-115CDF88FD78}"/>
              </a:ext>
            </a:extLst>
          </p:cNvPr>
          <p:cNvSpPr txBox="1"/>
          <p:nvPr/>
        </p:nvSpPr>
        <p:spPr>
          <a:xfrm>
            <a:off x="63740" y="2724206"/>
            <a:ext cx="608371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name,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salary*0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new_sal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F11306D-E326-61FA-54C4-18D2213300D2}"/>
              </a:ext>
            </a:extLst>
          </p:cNvPr>
          <p:cNvSpPr/>
          <p:nvPr/>
        </p:nvSpPr>
        <p:spPr>
          <a:xfrm>
            <a:off x="5136642" y="52894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ECD2C270-4A79-F792-1AFD-3BF5301C1A37}"/>
              </a:ext>
            </a:extLst>
          </p:cNvPr>
          <p:cNvSpPr/>
          <p:nvPr/>
        </p:nvSpPr>
        <p:spPr>
          <a:xfrm>
            <a:off x="6430308" y="3139704"/>
            <a:ext cx="2531834" cy="519351"/>
          </a:xfrm>
          <a:prstGeom prst="wedgeEllipseCallout">
            <a:avLst>
              <a:gd name="adj1" fmla="val -7876"/>
              <a:gd name="adj2" fmla="val 1364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NULL*0 is not 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93A908-84E4-E8FA-0202-E26706A8B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64581"/>
              </p:ext>
            </p:extLst>
          </p:nvPr>
        </p:nvGraphicFramePr>
        <p:xfrm>
          <a:off x="6430308" y="4353801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535">
                  <a:extLst>
                    <a:ext uri="{9D8B030D-6E8A-4147-A177-3AD203B41FA5}">
                      <a16:colId xmlns:a16="http://schemas.microsoft.com/office/drawing/2014/main" val="4129889285"/>
                    </a:ext>
                  </a:extLst>
                </a:gridCol>
                <a:gridCol w="1360231">
                  <a:extLst>
                    <a:ext uri="{9D8B030D-6E8A-4147-A177-3AD203B41FA5}">
                      <a16:colId xmlns:a16="http://schemas.microsoft.com/office/drawing/2014/main" val="461505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new_sal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17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9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8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79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87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89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8B8C9-1EC4-FE28-D4E5-AD4DC2091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3082B3-1E7E-9F54-193E-561DAF79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with NULLs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74CC46-BA44-6343-CA6F-89E9D8001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any term is NULL, the entire expression is NULL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E53F8-60C9-6537-0DCE-C689C315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596B8-55CD-1B0E-8BC8-A3AC2987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AEBC8-EE6A-0FC8-5D64-75DC3298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1A0241-7814-3470-AA90-9151922E784D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A3EA55-4112-C647-6C58-A1D08B772513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0BCC9-4EE7-7543-226C-9B54C24D8F0E}"/>
              </a:ext>
            </a:extLst>
          </p:cNvPr>
          <p:cNvSpPr txBox="1"/>
          <p:nvPr/>
        </p:nvSpPr>
        <p:spPr>
          <a:xfrm>
            <a:off x="63740" y="2724206"/>
            <a:ext cx="47933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name,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new_sal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0A664E0-DCDB-0D70-7ACD-58116DD49297}"/>
              </a:ext>
            </a:extLst>
          </p:cNvPr>
          <p:cNvSpPr/>
          <p:nvPr/>
        </p:nvSpPr>
        <p:spPr>
          <a:xfrm>
            <a:off x="5136642" y="52894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EE7553C5-3B9C-C1F4-BC15-A36B603B0A4C}"/>
              </a:ext>
            </a:extLst>
          </p:cNvPr>
          <p:cNvSpPr/>
          <p:nvPr/>
        </p:nvSpPr>
        <p:spPr>
          <a:xfrm>
            <a:off x="6673756" y="3139704"/>
            <a:ext cx="2044943" cy="519351"/>
          </a:xfrm>
          <a:prstGeom prst="wedgeEllipseCallout">
            <a:avLst>
              <a:gd name="adj1" fmla="val -7876"/>
              <a:gd name="adj2" fmla="val 1364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now it works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0863B4-52D6-32C4-6227-19A63DA21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64598"/>
              </p:ext>
            </p:extLst>
          </p:nvPr>
        </p:nvGraphicFramePr>
        <p:xfrm>
          <a:off x="6430308" y="4353801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535">
                  <a:extLst>
                    <a:ext uri="{9D8B030D-6E8A-4147-A177-3AD203B41FA5}">
                      <a16:colId xmlns:a16="http://schemas.microsoft.com/office/drawing/2014/main" val="4129889285"/>
                    </a:ext>
                  </a:extLst>
                </a:gridCol>
                <a:gridCol w="1360231">
                  <a:extLst>
                    <a:ext uri="{9D8B030D-6E8A-4147-A177-3AD203B41FA5}">
                      <a16:colId xmlns:a16="http://schemas.microsoft.com/office/drawing/2014/main" val="461505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new_sal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17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9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8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79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87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551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with NULLs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should NULLs affect conditions in WHERE?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B95DD6-4100-A000-4C6D-8E4AB395201C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C8B39A-82F9-CC6E-7C0D-73232CF4199B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</p:spTree>
    <p:extLst>
      <p:ext uri="{BB962C8B-B14F-4D97-AF65-F5344CB8AC3E}">
        <p14:creationId xmlns:p14="http://schemas.microsoft.com/office/powerpoint/2010/main" val="1236728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with NULLs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should NULLs affect conditions in WHERE?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B95DD6-4100-A000-4C6D-8E4AB395201C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C8B39A-82F9-CC6E-7C0D-73232CF4199B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33023-1232-F2BA-E6CB-323FFD4E181D}"/>
              </a:ext>
            </a:extLst>
          </p:cNvPr>
          <p:cNvSpPr txBox="1"/>
          <p:nvPr/>
        </p:nvSpPr>
        <p:spPr>
          <a:xfrm>
            <a:off x="63740" y="2518498"/>
            <a:ext cx="33185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= ‘TA’;</a:t>
            </a:r>
          </a:p>
        </p:txBody>
      </p:sp>
    </p:spTree>
    <p:extLst>
      <p:ext uri="{BB962C8B-B14F-4D97-AF65-F5344CB8AC3E}">
        <p14:creationId xmlns:p14="http://schemas.microsoft.com/office/powerpoint/2010/main" val="19377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with NULLs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should NULLs affect conditions in WHERE?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B95DD6-4100-A000-4C6D-8E4AB395201C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C8B39A-82F9-CC6E-7C0D-73232CF4199B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33023-1232-F2BA-E6CB-323FFD4E181D}"/>
              </a:ext>
            </a:extLst>
          </p:cNvPr>
          <p:cNvSpPr txBox="1"/>
          <p:nvPr/>
        </p:nvSpPr>
        <p:spPr>
          <a:xfrm>
            <a:off x="63740" y="2518498"/>
            <a:ext cx="33185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= ‘TA’;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43F2AF-406B-4FEE-E658-4DA0510CC536}"/>
              </a:ext>
            </a:extLst>
          </p:cNvPr>
          <p:cNvGraphicFramePr>
            <a:graphicFrameLocks noGrp="1"/>
          </p:cNvGraphicFramePr>
          <p:nvPr/>
        </p:nvGraphicFramePr>
        <p:xfrm>
          <a:off x="5640400" y="2518498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420073999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919161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95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22080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7AEBCA35-107E-534A-7443-02C3E1D3E7AD}"/>
              </a:ext>
            </a:extLst>
          </p:cNvPr>
          <p:cNvSpPr/>
          <p:nvPr/>
        </p:nvSpPr>
        <p:spPr>
          <a:xfrm>
            <a:off x="4146211" y="28763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0FCA9F-AF32-26A2-2C2E-70A47706E115}"/>
              </a:ext>
            </a:extLst>
          </p:cNvPr>
          <p:cNvSpPr txBox="1"/>
          <p:nvPr/>
        </p:nvSpPr>
        <p:spPr>
          <a:xfrm>
            <a:off x="4089588" y="2444892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226606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with NULLs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should NULLs affect conditions in WHERE?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B95DD6-4100-A000-4C6D-8E4AB395201C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C8B39A-82F9-CC6E-7C0D-73232CF4199B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33023-1232-F2BA-E6CB-323FFD4E181D}"/>
              </a:ext>
            </a:extLst>
          </p:cNvPr>
          <p:cNvSpPr txBox="1"/>
          <p:nvPr/>
        </p:nvSpPr>
        <p:spPr>
          <a:xfrm>
            <a:off x="63740" y="2518498"/>
            <a:ext cx="33185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= ‘TA’;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43F2AF-406B-4FEE-E658-4DA0510CC536}"/>
              </a:ext>
            </a:extLst>
          </p:cNvPr>
          <p:cNvGraphicFramePr>
            <a:graphicFrameLocks noGrp="1"/>
          </p:cNvGraphicFramePr>
          <p:nvPr/>
        </p:nvGraphicFramePr>
        <p:xfrm>
          <a:off x="5640400" y="2518498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420073999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919161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95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sngStrike" dirty="0"/>
                        <a:t>Allison??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22080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7AEBCA35-107E-534A-7443-02C3E1D3E7AD}"/>
              </a:ext>
            </a:extLst>
          </p:cNvPr>
          <p:cNvSpPr/>
          <p:nvPr/>
        </p:nvSpPr>
        <p:spPr>
          <a:xfrm>
            <a:off x="4146211" y="28763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0FCA9F-AF32-26A2-2C2E-70A47706E115}"/>
              </a:ext>
            </a:extLst>
          </p:cNvPr>
          <p:cNvSpPr txBox="1"/>
          <p:nvPr/>
        </p:nvSpPr>
        <p:spPr>
          <a:xfrm>
            <a:off x="4089588" y="2444892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???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0B90F54A-4DE4-F484-BDA8-DC8526035F41}"/>
              </a:ext>
            </a:extLst>
          </p:cNvPr>
          <p:cNvSpPr/>
          <p:nvPr/>
        </p:nvSpPr>
        <p:spPr>
          <a:xfrm>
            <a:off x="5867114" y="4011012"/>
            <a:ext cx="2333471" cy="1298377"/>
          </a:xfrm>
          <a:prstGeom prst="wedgeEllipseCallout">
            <a:avLst>
              <a:gd name="adj1" fmla="val -12996"/>
              <a:gd name="adj2" fmla="val -805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included:</a:t>
            </a:r>
          </a:p>
          <a:p>
            <a:pPr algn="ctr"/>
            <a:r>
              <a:rPr lang="en-US" dirty="0"/>
              <a:t>SQL uses</a:t>
            </a:r>
          </a:p>
          <a:p>
            <a:pPr algn="ctr"/>
            <a:r>
              <a:rPr lang="en-US" dirty="0"/>
              <a:t>3 valued logic.</a:t>
            </a:r>
          </a:p>
        </p:txBody>
      </p:sp>
    </p:spTree>
    <p:extLst>
      <p:ext uri="{BB962C8B-B14F-4D97-AF65-F5344CB8AC3E}">
        <p14:creationId xmlns:p14="http://schemas.microsoft.com/office/powerpoint/2010/main" val="194059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false = 0;    unknown = 0.5;     true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chemeClr val="bg1"/>
                </a:solidFill>
              </a:rPr>
              <a:t>x AND y = min(</a:t>
            </a:r>
            <a:r>
              <a:rPr lang="en-US" dirty="0" err="1">
                <a:solidFill>
                  <a:schemeClr val="bg1"/>
                </a:solidFill>
              </a:rPr>
              <a:t>x,y</a:t>
            </a:r>
            <a:r>
              <a:rPr lang="en-US" dirty="0">
                <a:solidFill>
                  <a:schemeClr val="bg1"/>
                </a:solidFill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x OR y = max(</a:t>
            </a:r>
            <a:r>
              <a:rPr lang="en-US" dirty="0" err="1">
                <a:solidFill>
                  <a:schemeClr val="bg1"/>
                </a:solidFill>
              </a:rPr>
              <a:t>x,y</a:t>
            </a:r>
            <a:r>
              <a:rPr lang="en-US" dirty="0">
                <a:solidFill>
                  <a:schemeClr val="bg1"/>
                </a:solidFill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not x = 1-x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What are these conditions?</a:t>
            </a:r>
          </a:p>
          <a:p>
            <a:r>
              <a:rPr lang="en-US" dirty="0">
                <a:solidFill>
                  <a:schemeClr val="bg1"/>
                </a:solidFill>
              </a:rPr>
              <a:t>true AND unknown =</a:t>
            </a:r>
          </a:p>
          <a:p>
            <a:r>
              <a:rPr lang="en-US" dirty="0">
                <a:solidFill>
                  <a:schemeClr val="bg1"/>
                </a:solidFill>
              </a:rPr>
              <a:t>true OR unknown =</a:t>
            </a:r>
          </a:p>
          <a:p>
            <a:r>
              <a:rPr lang="en-US" dirty="0">
                <a:solidFill>
                  <a:schemeClr val="bg1"/>
                </a:solidFill>
              </a:rPr>
              <a:t>unknown AND false =</a:t>
            </a:r>
          </a:p>
          <a:p>
            <a:r>
              <a:rPr lang="en-US" dirty="0">
                <a:solidFill>
                  <a:schemeClr val="bg1"/>
                </a:solidFill>
              </a:rPr>
              <a:t>unknown OR (NOT unknown) =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82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false = 0;    unknown = 0.5;     true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x AND y = min(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x OR y = max(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not x = 1-x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What are these conditions?</a:t>
            </a:r>
          </a:p>
          <a:p>
            <a:r>
              <a:rPr lang="en-US" dirty="0">
                <a:solidFill>
                  <a:schemeClr val="bg1"/>
                </a:solidFill>
              </a:rPr>
              <a:t>true AND unknown = min(1, 0.5) = unknown</a:t>
            </a:r>
          </a:p>
          <a:p>
            <a:r>
              <a:rPr lang="en-US" dirty="0">
                <a:solidFill>
                  <a:schemeClr val="bg1"/>
                </a:solidFill>
              </a:rPr>
              <a:t>true OR unknown =		true</a:t>
            </a:r>
          </a:p>
          <a:p>
            <a:r>
              <a:rPr lang="en-US" dirty="0">
                <a:solidFill>
                  <a:schemeClr val="bg1"/>
                </a:solidFill>
              </a:rPr>
              <a:t>unknown AND false =		false</a:t>
            </a:r>
          </a:p>
          <a:p>
            <a:r>
              <a:rPr lang="en-US" dirty="0">
                <a:solidFill>
                  <a:schemeClr val="bg1"/>
                </a:solidFill>
              </a:rPr>
              <a:t>unknown OR (NOT unknown) =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2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false = 0;    unknown = 0.5;     true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x AND y = min(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x OR y = max(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not x = 1-x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these conditions?</a:t>
            </a:r>
          </a:p>
          <a:p>
            <a:r>
              <a:rPr lang="en-US" dirty="0"/>
              <a:t>true AND unknown = min(1, 0.5) =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</a:p>
          <a:p>
            <a:r>
              <a:rPr lang="en-US" dirty="0">
                <a:solidFill>
                  <a:schemeClr val="bg1"/>
                </a:solidFill>
              </a:rPr>
              <a:t>true OR unknown =		true</a:t>
            </a:r>
          </a:p>
          <a:p>
            <a:r>
              <a:rPr lang="en-US" dirty="0">
                <a:solidFill>
                  <a:schemeClr val="bg1"/>
                </a:solidFill>
              </a:rPr>
              <a:t>unknown AND false =		false</a:t>
            </a:r>
          </a:p>
          <a:p>
            <a:r>
              <a:rPr lang="en-US" dirty="0">
                <a:solidFill>
                  <a:schemeClr val="bg1"/>
                </a:solidFill>
              </a:rPr>
              <a:t>unknown OR (NOT unknown) =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77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false = 0;    unknown = 0.5;     true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x AND y = min(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x OR y = max(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not x = 1-x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these conditions?</a:t>
            </a:r>
          </a:p>
          <a:p>
            <a:r>
              <a:rPr lang="en-US" dirty="0"/>
              <a:t>true AND unknown =		</a:t>
            </a:r>
            <a:r>
              <a:rPr lang="en-US" dirty="0">
                <a:solidFill>
                  <a:srgbClr val="FF0000"/>
                </a:solidFill>
              </a:rPr>
              <a:t>unknown</a:t>
            </a:r>
          </a:p>
          <a:p>
            <a:r>
              <a:rPr lang="en-US" dirty="0">
                <a:solidFill>
                  <a:schemeClr val="bg1"/>
                </a:solidFill>
              </a:rPr>
              <a:t>true OR unknown =		true</a:t>
            </a:r>
          </a:p>
          <a:p>
            <a:r>
              <a:rPr lang="en-US" dirty="0">
                <a:solidFill>
                  <a:schemeClr val="bg1"/>
                </a:solidFill>
              </a:rPr>
              <a:t>unknown AND false =		false</a:t>
            </a:r>
          </a:p>
          <a:p>
            <a:r>
              <a:rPr lang="en-US" dirty="0">
                <a:solidFill>
                  <a:schemeClr val="bg1"/>
                </a:solidFill>
              </a:rPr>
              <a:t>unknown OR (NOT unknown) =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0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21497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41578"/>
              </p:ext>
            </p:extLst>
          </p:nvPr>
        </p:nvGraphicFramePr>
        <p:xfrm>
          <a:off x="6535769" y="1474382"/>
          <a:ext cx="2283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514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128252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Charger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Civic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5086366" y="18490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3204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9861E2-42A8-E6A3-7B53-BF753F72D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56880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B2AF1E-C874-AE95-4051-74D9A6BF84DC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96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false = 0;    unknown = 0.5;     true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x AND y = min(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x OR y = max(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not x = 1-x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these conditions?</a:t>
            </a:r>
          </a:p>
          <a:p>
            <a:r>
              <a:rPr lang="en-US" dirty="0"/>
              <a:t>true AND unknown =		</a:t>
            </a:r>
            <a:r>
              <a:rPr lang="en-US" dirty="0">
                <a:solidFill>
                  <a:srgbClr val="FF0000"/>
                </a:solidFill>
              </a:rPr>
              <a:t>unknown</a:t>
            </a:r>
          </a:p>
          <a:p>
            <a:r>
              <a:rPr lang="en-US" dirty="0"/>
              <a:t>true OR unknown =</a:t>
            </a:r>
            <a:r>
              <a:rPr lang="en-US" dirty="0">
                <a:solidFill>
                  <a:schemeClr val="bg1"/>
                </a:solidFill>
              </a:rPr>
              <a:t>		true</a:t>
            </a:r>
          </a:p>
          <a:p>
            <a:r>
              <a:rPr lang="en-US" dirty="0">
                <a:solidFill>
                  <a:schemeClr val="bg1"/>
                </a:solidFill>
              </a:rPr>
              <a:t>unknown AND false =		false</a:t>
            </a:r>
          </a:p>
          <a:p>
            <a:r>
              <a:rPr lang="en-US" dirty="0">
                <a:solidFill>
                  <a:schemeClr val="bg1"/>
                </a:solidFill>
              </a:rPr>
              <a:t>unknown OR (NOT unknown) =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5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false = 0;    unknown = 0.5;     true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x AND y = min(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x OR y = max(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not x = 1-x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these conditions?</a:t>
            </a:r>
          </a:p>
          <a:p>
            <a:r>
              <a:rPr lang="en-US" dirty="0"/>
              <a:t>true AND unknown =		</a:t>
            </a:r>
            <a:r>
              <a:rPr lang="en-US" dirty="0">
                <a:solidFill>
                  <a:srgbClr val="FF0000"/>
                </a:solidFill>
              </a:rPr>
              <a:t>unknown</a:t>
            </a:r>
          </a:p>
          <a:p>
            <a:r>
              <a:rPr lang="en-US" dirty="0"/>
              <a:t>true OR unknown =		</a:t>
            </a:r>
            <a:r>
              <a:rPr lang="en-US" dirty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unknown AND false =		false</a:t>
            </a:r>
          </a:p>
          <a:p>
            <a:r>
              <a:rPr lang="en-US" dirty="0">
                <a:solidFill>
                  <a:schemeClr val="bg1"/>
                </a:solidFill>
              </a:rPr>
              <a:t>unknown OR (NOT unknown) =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49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false = 0;    unknown = 0.5;     true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x AND y = min(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x OR y = max(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not x = 1-x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these conditions?</a:t>
            </a:r>
          </a:p>
          <a:p>
            <a:r>
              <a:rPr lang="en-US" dirty="0"/>
              <a:t>true AND unknown =		</a:t>
            </a:r>
            <a:r>
              <a:rPr lang="en-US" dirty="0">
                <a:solidFill>
                  <a:srgbClr val="FF0000"/>
                </a:solidFill>
              </a:rPr>
              <a:t>unknown</a:t>
            </a:r>
          </a:p>
          <a:p>
            <a:r>
              <a:rPr lang="en-US" dirty="0"/>
              <a:t>true OR unknown =		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  <a:p>
            <a:r>
              <a:rPr lang="en-US" dirty="0"/>
              <a:t>unknown AND false =	</a:t>
            </a:r>
            <a:r>
              <a:rPr lang="en-US" dirty="0">
                <a:solidFill>
                  <a:schemeClr val="bg1"/>
                </a:solidFill>
              </a:rPr>
              <a:t>	false</a:t>
            </a:r>
          </a:p>
          <a:p>
            <a:r>
              <a:rPr lang="en-US" dirty="0">
                <a:solidFill>
                  <a:schemeClr val="bg1"/>
                </a:solidFill>
              </a:rPr>
              <a:t>unknown OR (NOT unknown) =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79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939-2B17-AD18-8662-2181B4E3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false = 0;    unknown = 0.5;     true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x AND y = min(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x OR y = max(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not x = 1-x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these conditions?</a:t>
            </a:r>
          </a:p>
          <a:p>
            <a:r>
              <a:rPr lang="en-US" dirty="0"/>
              <a:t>true AND unknown =		</a:t>
            </a:r>
            <a:r>
              <a:rPr lang="en-US" dirty="0">
                <a:solidFill>
                  <a:srgbClr val="FF0000"/>
                </a:solidFill>
              </a:rPr>
              <a:t>unknown</a:t>
            </a:r>
          </a:p>
          <a:p>
            <a:r>
              <a:rPr lang="en-US" dirty="0"/>
              <a:t>true OR unknown =		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  <a:p>
            <a:r>
              <a:rPr lang="en-US" dirty="0"/>
              <a:t>unknown AND false =		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unknown OR (NOT unknown) =</a:t>
            </a:r>
            <a:r>
              <a:rPr lang="en-US" dirty="0"/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9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DE9D6-83A1-A1A8-9FC2-ACC83C28F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2CEA-6F18-265B-FB31-6F437982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A89CB-F4AC-698F-3EE5-96DCC465C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false = 0;    unknown = 0.5;     true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x AND y = min(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x OR y = max(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not x = 1-x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these conditions?</a:t>
            </a:r>
          </a:p>
          <a:p>
            <a:r>
              <a:rPr lang="en-US" dirty="0"/>
              <a:t>true AND unknown =		</a:t>
            </a:r>
            <a:r>
              <a:rPr lang="en-US" dirty="0">
                <a:solidFill>
                  <a:srgbClr val="FF0000"/>
                </a:solidFill>
              </a:rPr>
              <a:t>unknown</a:t>
            </a:r>
          </a:p>
          <a:p>
            <a:r>
              <a:rPr lang="en-US" dirty="0"/>
              <a:t>true OR unknown =		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  <a:p>
            <a:r>
              <a:rPr lang="en-US" dirty="0"/>
              <a:t>unknown AND false =		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unknown OR (NOT unknown) =</a:t>
            </a:r>
            <a:r>
              <a:rPr lang="en-US" dirty="0"/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8AA38-611E-FEE3-BBF9-B31FF1C5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AC9D-B862-C41C-0B0E-3650B293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EC352-7A9C-E645-9E6A-229A6866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96A0B-FB3F-DFB9-E246-AF1904D51CAB}"/>
              </a:ext>
            </a:extLst>
          </p:cNvPr>
          <p:cNvSpPr txBox="1"/>
          <p:nvPr/>
        </p:nvSpPr>
        <p:spPr>
          <a:xfrm>
            <a:off x="7684305" y="3790337"/>
            <a:ext cx="1459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A = value</a:t>
            </a:r>
          </a:p>
          <a:p>
            <a:pPr algn="r"/>
            <a:r>
              <a:rPr lang="en-US" sz="2400" dirty="0"/>
              <a:t>A &lt; value</a:t>
            </a:r>
          </a:p>
          <a:p>
            <a:pPr algn="r"/>
            <a:r>
              <a:rPr lang="en-US" sz="2400" dirty="0"/>
              <a:t>A &gt; value</a:t>
            </a:r>
          </a:p>
        </p:txBody>
      </p:sp>
    </p:spTree>
    <p:extLst>
      <p:ext uri="{BB962C8B-B14F-4D97-AF65-F5344CB8AC3E}">
        <p14:creationId xmlns:p14="http://schemas.microsoft.com/office/powerpoint/2010/main" val="2935282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A30FE-6509-E581-3182-B457F3AD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7A8D-AC39-4F0B-995F-7A5A6A50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487D4-A992-862B-3810-C1B0F9AB1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false = 0;    unknown = 0.5;     true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x AND y = min(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x OR y = max(</a:t>
            </a:r>
            <a:r>
              <a:rPr lang="en-US" dirty="0" err="1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not x = 1-x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these conditions?</a:t>
            </a:r>
          </a:p>
          <a:p>
            <a:r>
              <a:rPr lang="en-US" dirty="0"/>
              <a:t>true AND unknown =		</a:t>
            </a:r>
            <a:r>
              <a:rPr lang="en-US" dirty="0">
                <a:solidFill>
                  <a:srgbClr val="FF0000"/>
                </a:solidFill>
              </a:rPr>
              <a:t>unknown</a:t>
            </a:r>
          </a:p>
          <a:p>
            <a:r>
              <a:rPr lang="en-US" dirty="0"/>
              <a:t>true OR unknown =		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  <a:p>
            <a:r>
              <a:rPr lang="en-US" dirty="0"/>
              <a:t>unknown AND false =		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unknown OR (NOT unknown) =</a:t>
            </a:r>
            <a:r>
              <a:rPr lang="en-US" dirty="0"/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2B814-1C6E-18ED-3855-9B5DE606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4F3C-CF49-A81B-377C-3A0263A4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2F993-9526-2DDD-3506-F97C32E0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1B44F-9283-210E-B956-F4936E6322B9}"/>
              </a:ext>
            </a:extLst>
          </p:cNvPr>
          <p:cNvSpPr txBox="1"/>
          <p:nvPr/>
        </p:nvSpPr>
        <p:spPr>
          <a:xfrm>
            <a:off x="6716989" y="3790337"/>
            <a:ext cx="24270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A = value</a:t>
            </a:r>
          </a:p>
          <a:p>
            <a:pPr algn="r"/>
            <a:r>
              <a:rPr lang="en-US" sz="2400" dirty="0"/>
              <a:t>A &lt; value</a:t>
            </a:r>
          </a:p>
          <a:p>
            <a:pPr algn="r"/>
            <a:r>
              <a:rPr lang="en-US" sz="2400" dirty="0"/>
              <a:t>A &gt; value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When A is NULL</a:t>
            </a:r>
            <a:br>
              <a:rPr lang="en-US" sz="2400" dirty="0"/>
            </a:br>
            <a:r>
              <a:rPr lang="en-US" sz="2400" dirty="0"/>
              <a:t>then </a:t>
            </a:r>
            <a:r>
              <a:rPr lang="en-US" sz="2400" dirty="0">
                <a:solidFill>
                  <a:srgbClr val="FF0000"/>
                </a:solidFill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2358913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D271C7-BEB3-C0FE-877B-AF7B0581516E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3CDC1-E48F-5BD9-AD7B-D72F64F5E377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00055-614B-B9E2-ECCA-D68906FFC777}"/>
              </a:ext>
            </a:extLst>
          </p:cNvPr>
          <p:cNvSpPr txBox="1"/>
          <p:nvPr/>
        </p:nvSpPr>
        <p:spPr>
          <a:xfrm>
            <a:off x="63740" y="2060316"/>
            <a:ext cx="405591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!= ‘Prof’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salary &gt; 80000;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7FB2-4B9F-13EA-D140-3E62AAB7F048}"/>
              </a:ext>
            </a:extLst>
          </p:cNvPr>
          <p:cNvSpPr txBox="1"/>
          <p:nvPr/>
        </p:nvSpPr>
        <p:spPr>
          <a:xfrm>
            <a:off x="63740" y="1230660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does this query return?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D322C-31A5-F732-DE96-5CB0B74F2358}"/>
              </a:ext>
            </a:extLst>
          </p:cNvPr>
          <p:cNvSpPr txBox="1"/>
          <p:nvPr/>
        </p:nvSpPr>
        <p:spPr>
          <a:xfrm>
            <a:off x="5056085" y="4702094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516020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D271C7-BEB3-C0FE-877B-AF7B0581516E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3CDC1-E48F-5BD9-AD7B-D72F64F5E377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00055-614B-B9E2-ECCA-D68906FFC777}"/>
              </a:ext>
            </a:extLst>
          </p:cNvPr>
          <p:cNvSpPr txBox="1"/>
          <p:nvPr/>
        </p:nvSpPr>
        <p:spPr>
          <a:xfrm>
            <a:off x="63740" y="2060316"/>
            <a:ext cx="405591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!= ‘Prof’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salary &gt; 80000;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7FB2-4B9F-13EA-D140-3E62AAB7F048}"/>
              </a:ext>
            </a:extLst>
          </p:cNvPr>
          <p:cNvSpPr txBox="1"/>
          <p:nvPr/>
        </p:nvSpPr>
        <p:spPr>
          <a:xfrm>
            <a:off x="63740" y="1230660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does this query return?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D322C-31A5-F732-DE96-5CB0B74F2358}"/>
              </a:ext>
            </a:extLst>
          </p:cNvPr>
          <p:cNvSpPr txBox="1"/>
          <p:nvPr/>
        </p:nvSpPr>
        <p:spPr>
          <a:xfrm>
            <a:off x="5056085" y="4702094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BAFD6-AF2A-297E-5FAB-D9BDB415CFC4}"/>
              </a:ext>
            </a:extLst>
          </p:cNvPr>
          <p:cNvSpPr txBox="1"/>
          <p:nvPr/>
        </p:nvSpPr>
        <p:spPr>
          <a:xfrm>
            <a:off x="5056085" y="507803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1176118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D271C7-BEB3-C0FE-877B-AF7B0581516E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3CDC1-E48F-5BD9-AD7B-D72F64F5E377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00055-614B-B9E2-ECCA-D68906FFC777}"/>
              </a:ext>
            </a:extLst>
          </p:cNvPr>
          <p:cNvSpPr txBox="1"/>
          <p:nvPr/>
        </p:nvSpPr>
        <p:spPr>
          <a:xfrm>
            <a:off x="63740" y="2060316"/>
            <a:ext cx="405591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!= ‘Prof’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salary &gt; 80000;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7FB2-4B9F-13EA-D140-3E62AAB7F048}"/>
              </a:ext>
            </a:extLst>
          </p:cNvPr>
          <p:cNvSpPr txBox="1"/>
          <p:nvPr/>
        </p:nvSpPr>
        <p:spPr>
          <a:xfrm>
            <a:off x="63740" y="1230660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does this query return?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D322C-31A5-F732-DE96-5CB0B74F2358}"/>
              </a:ext>
            </a:extLst>
          </p:cNvPr>
          <p:cNvSpPr txBox="1"/>
          <p:nvPr/>
        </p:nvSpPr>
        <p:spPr>
          <a:xfrm>
            <a:off x="5056085" y="4702094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3B1F35-422E-A5FD-ACF8-22135A093DBD}"/>
              </a:ext>
            </a:extLst>
          </p:cNvPr>
          <p:cNvSpPr txBox="1"/>
          <p:nvPr/>
        </p:nvSpPr>
        <p:spPr>
          <a:xfrm>
            <a:off x="5056085" y="5453981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BAFD6-AF2A-297E-5FAB-D9BDB415CFC4}"/>
              </a:ext>
            </a:extLst>
          </p:cNvPr>
          <p:cNvSpPr txBox="1"/>
          <p:nvPr/>
        </p:nvSpPr>
        <p:spPr>
          <a:xfrm>
            <a:off x="5056085" y="507803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4133868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D271C7-BEB3-C0FE-877B-AF7B0581516E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3CDC1-E48F-5BD9-AD7B-D72F64F5E377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00055-614B-B9E2-ECCA-D68906FFC777}"/>
              </a:ext>
            </a:extLst>
          </p:cNvPr>
          <p:cNvSpPr txBox="1"/>
          <p:nvPr/>
        </p:nvSpPr>
        <p:spPr>
          <a:xfrm>
            <a:off x="63740" y="2060316"/>
            <a:ext cx="405591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!= ‘Prof’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salary &gt; 80000;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7FB2-4B9F-13EA-D140-3E62AAB7F048}"/>
              </a:ext>
            </a:extLst>
          </p:cNvPr>
          <p:cNvSpPr txBox="1"/>
          <p:nvPr/>
        </p:nvSpPr>
        <p:spPr>
          <a:xfrm>
            <a:off x="63740" y="1230660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does this query return?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D322C-31A5-F732-DE96-5CB0B74F2358}"/>
              </a:ext>
            </a:extLst>
          </p:cNvPr>
          <p:cNvSpPr txBox="1"/>
          <p:nvPr/>
        </p:nvSpPr>
        <p:spPr>
          <a:xfrm>
            <a:off x="5056085" y="4702094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3B1F35-422E-A5FD-ACF8-22135A093DBD}"/>
              </a:ext>
            </a:extLst>
          </p:cNvPr>
          <p:cNvSpPr txBox="1"/>
          <p:nvPr/>
        </p:nvSpPr>
        <p:spPr>
          <a:xfrm>
            <a:off x="5056085" y="5453981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BAFD6-AF2A-297E-5FAB-D9BDB415CFC4}"/>
              </a:ext>
            </a:extLst>
          </p:cNvPr>
          <p:cNvSpPr txBox="1"/>
          <p:nvPr/>
        </p:nvSpPr>
        <p:spPr>
          <a:xfrm>
            <a:off x="5056085" y="507803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Unknown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A782D5-E7B9-2B3D-287A-DDD5DA5293DB}"/>
              </a:ext>
            </a:extLst>
          </p:cNvPr>
          <p:cNvSpPr txBox="1"/>
          <p:nvPr/>
        </p:nvSpPr>
        <p:spPr>
          <a:xfrm>
            <a:off x="5056085" y="582992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Unknown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FD23C2-A9B1-9021-4CC0-B4BA0B85AC7A}"/>
              </a:ext>
            </a:extLst>
          </p:cNvPr>
          <p:cNvSpPr txBox="1"/>
          <p:nvPr/>
        </p:nvSpPr>
        <p:spPr>
          <a:xfrm>
            <a:off x="5056085" y="62058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16749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37464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535769" y="1474382"/>
          <a:ext cx="2283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514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128252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Charger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Civic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5086366" y="18490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3204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E1BF7EFB-BA52-6AEE-DF2E-D1DDD2F57E4B}"/>
              </a:ext>
            </a:extLst>
          </p:cNvPr>
          <p:cNvSpPr/>
          <p:nvPr/>
        </p:nvSpPr>
        <p:spPr>
          <a:xfrm>
            <a:off x="4572000" y="2851564"/>
            <a:ext cx="1990844" cy="908864"/>
          </a:xfrm>
          <a:prstGeom prst="wedgeEllipseCallout">
            <a:avLst>
              <a:gd name="adj1" fmla="val 36210"/>
              <a:gd name="adj2" fmla="val -819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Allison, Dan</a:t>
            </a:r>
            <a:br>
              <a:rPr lang="en-US" dirty="0"/>
            </a:br>
            <a:r>
              <a:rPr lang="en-US" dirty="0"/>
              <a:t>are missing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E0E0ED-0916-5C13-AE17-8C91173F4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56880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3A3697-DEF3-C10B-34C3-0FFFBF7764F2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11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D271C7-BEB3-C0FE-877B-AF7B0581516E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3CDC1-E48F-5BD9-AD7B-D72F64F5E377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00055-614B-B9E2-ECCA-D68906FFC777}"/>
              </a:ext>
            </a:extLst>
          </p:cNvPr>
          <p:cNvSpPr txBox="1"/>
          <p:nvPr/>
        </p:nvSpPr>
        <p:spPr>
          <a:xfrm>
            <a:off x="63740" y="2060316"/>
            <a:ext cx="405591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!= ‘Prof’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salary &gt; 80000;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7FB2-4B9F-13EA-D140-3E62AAB7F048}"/>
              </a:ext>
            </a:extLst>
          </p:cNvPr>
          <p:cNvSpPr txBox="1"/>
          <p:nvPr/>
        </p:nvSpPr>
        <p:spPr>
          <a:xfrm>
            <a:off x="63740" y="1230660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does this query return?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386E62-72AA-D280-557D-64AFE6791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04806"/>
              </p:ext>
            </p:extLst>
          </p:nvPr>
        </p:nvGraphicFramePr>
        <p:xfrm>
          <a:off x="5107707" y="2782371"/>
          <a:ext cx="39577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2779469239"/>
                    </a:ext>
                  </a:extLst>
                </a:gridCol>
                <a:gridCol w="949300">
                  <a:extLst>
                    <a:ext uri="{9D8B030D-6E8A-4147-A177-3AD203B41FA5}">
                      <a16:colId xmlns:a16="http://schemas.microsoft.com/office/drawing/2014/main" val="4001618643"/>
                    </a:ext>
                  </a:extLst>
                </a:gridCol>
                <a:gridCol w="858559">
                  <a:extLst>
                    <a:ext uri="{9D8B030D-6E8A-4147-A177-3AD203B41FA5}">
                      <a16:colId xmlns:a16="http://schemas.microsoft.com/office/drawing/2014/main" val="962047818"/>
                    </a:ext>
                  </a:extLst>
                </a:gridCol>
                <a:gridCol w="1090746">
                  <a:extLst>
                    <a:ext uri="{9D8B030D-6E8A-4147-A177-3AD203B41FA5}">
                      <a16:colId xmlns:a16="http://schemas.microsoft.com/office/drawing/2014/main" val="3995763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6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8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535573"/>
                  </a:ext>
                </a:extLst>
              </a:tr>
            </a:tbl>
          </a:graphicData>
        </a:graphic>
      </p:graphicFrame>
      <p:sp>
        <p:nvSpPr>
          <p:cNvPr id="20" name="Bent Arrow 19">
            <a:extLst>
              <a:ext uri="{FF2B5EF4-FFF2-40B4-BE49-F238E27FC236}">
                <a16:creationId xmlns:a16="http://schemas.microsoft.com/office/drawing/2014/main" id="{F0A37460-48C3-BDDA-17FA-AE159FB83E00}"/>
              </a:ext>
            </a:extLst>
          </p:cNvPr>
          <p:cNvSpPr/>
          <p:nvPr/>
        </p:nvSpPr>
        <p:spPr>
          <a:xfrm rot="5400000" flipH="1">
            <a:off x="6472047" y="4608890"/>
            <a:ext cx="1378709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D322C-31A5-F732-DE96-5CB0B74F2358}"/>
              </a:ext>
            </a:extLst>
          </p:cNvPr>
          <p:cNvSpPr txBox="1"/>
          <p:nvPr/>
        </p:nvSpPr>
        <p:spPr>
          <a:xfrm>
            <a:off x="5056085" y="4702094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3B1F35-422E-A5FD-ACF8-22135A093DBD}"/>
              </a:ext>
            </a:extLst>
          </p:cNvPr>
          <p:cNvSpPr txBox="1"/>
          <p:nvPr/>
        </p:nvSpPr>
        <p:spPr>
          <a:xfrm>
            <a:off x="5056085" y="5453981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BAFD6-AF2A-297E-5FAB-D9BDB415CFC4}"/>
              </a:ext>
            </a:extLst>
          </p:cNvPr>
          <p:cNvSpPr txBox="1"/>
          <p:nvPr/>
        </p:nvSpPr>
        <p:spPr>
          <a:xfrm>
            <a:off x="5056085" y="507803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Unknown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A782D5-E7B9-2B3D-287A-DDD5DA5293DB}"/>
              </a:ext>
            </a:extLst>
          </p:cNvPr>
          <p:cNvSpPr txBox="1"/>
          <p:nvPr/>
        </p:nvSpPr>
        <p:spPr>
          <a:xfrm>
            <a:off x="5056085" y="582992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Unknown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FD23C2-A9B1-9021-4CC0-B4BA0B85AC7A}"/>
              </a:ext>
            </a:extLst>
          </p:cNvPr>
          <p:cNvSpPr txBox="1"/>
          <p:nvPr/>
        </p:nvSpPr>
        <p:spPr>
          <a:xfrm>
            <a:off x="5056085" y="62058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2572264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D271C7-BEB3-C0FE-877B-AF7B0581516E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3CDC1-E48F-5BD9-AD7B-D72F64F5E377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7FB2-4B9F-13EA-D140-3E62AAB7F048}"/>
              </a:ext>
            </a:extLst>
          </p:cNvPr>
          <p:cNvSpPr txBox="1"/>
          <p:nvPr/>
        </p:nvSpPr>
        <p:spPr>
          <a:xfrm>
            <a:off x="63740" y="1230660"/>
            <a:ext cx="734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NULLs are the nightmare of query optimizers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926137B-8583-415E-FC5B-B1853F14EE97}"/>
              </a:ext>
            </a:extLst>
          </p:cNvPr>
          <p:cNvSpPr/>
          <p:nvPr/>
        </p:nvSpPr>
        <p:spPr>
          <a:xfrm>
            <a:off x="4914027" y="5297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D6696C-0B5F-BD51-7376-2CFFD2420EF6}"/>
              </a:ext>
            </a:extLst>
          </p:cNvPr>
          <p:cNvSpPr txBox="1"/>
          <p:nvPr/>
        </p:nvSpPr>
        <p:spPr>
          <a:xfrm>
            <a:off x="6980" y="2049571"/>
            <a:ext cx="64524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!=‘Prof’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=‘Prof’;</a:t>
            </a:r>
          </a:p>
        </p:txBody>
      </p:sp>
    </p:spTree>
    <p:extLst>
      <p:ext uri="{BB962C8B-B14F-4D97-AF65-F5344CB8AC3E}">
        <p14:creationId xmlns:p14="http://schemas.microsoft.com/office/powerpoint/2010/main" val="3619494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D271C7-BEB3-C0FE-877B-AF7B0581516E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3CDC1-E48F-5BD9-AD7B-D72F64F5E377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7FB2-4B9F-13EA-D140-3E62AAB7F048}"/>
              </a:ext>
            </a:extLst>
          </p:cNvPr>
          <p:cNvSpPr txBox="1"/>
          <p:nvPr/>
        </p:nvSpPr>
        <p:spPr>
          <a:xfrm>
            <a:off x="63740" y="1230660"/>
            <a:ext cx="734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NULLs are the nightmare of query optimizers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926137B-8583-415E-FC5B-B1853F14EE97}"/>
              </a:ext>
            </a:extLst>
          </p:cNvPr>
          <p:cNvSpPr/>
          <p:nvPr/>
        </p:nvSpPr>
        <p:spPr>
          <a:xfrm>
            <a:off x="4914027" y="5297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7534013-650E-EF3A-C3E7-481765F5ED48}"/>
              </a:ext>
            </a:extLst>
          </p:cNvPr>
          <p:cNvSpPr/>
          <p:nvPr/>
        </p:nvSpPr>
        <p:spPr>
          <a:xfrm>
            <a:off x="5233331" y="3386589"/>
            <a:ext cx="3316272" cy="1168539"/>
          </a:xfrm>
          <a:prstGeom prst="wedgeEllipseCallout">
            <a:avLst>
              <a:gd name="adj1" fmla="val -60071"/>
              <a:gd name="adj2" fmla="val -552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Should return</a:t>
            </a:r>
            <a:br>
              <a:rPr lang="en-US" sz="2400" dirty="0"/>
            </a:br>
            <a:r>
              <a:rPr lang="en-US" sz="2400" dirty="0"/>
              <a:t>everyone, but…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3256F-0923-A96D-2949-57868C2B7585}"/>
              </a:ext>
            </a:extLst>
          </p:cNvPr>
          <p:cNvSpPr txBox="1"/>
          <p:nvPr/>
        </p:nvSpPr>
        <p:spPr>
          <a:xfrm>
            <a:off x="6980" y="2049571"/>
            <a:ext cx="64524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!=‘Prof’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=‘Prof’;</a:t>
            </a:r>
          </a:p>
        </p:txBody>
      </p:sp>
    </p:spTree>
    <p:extLst>
      <p:ext uri="{BB962C8B-B14F-4D97-AF65-F5344CB8AC3E}">
        <p14:creationId xmlns:p14="http://schemas.microsoft.com/office/powerpoint/2010/main" val="2515600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D271C7-BEB3-C0FE-877B-AF7B0581516E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3CDC1-E48F-5BD9-AD7B-D72F64F5E377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7FB2-4B9F-13EA-D140-3E62AAB7F048}"/>
              </a:ext>
            </a:extLst>
          </p:cNvPr>
          <p:cNvSpPr txBox="1"/>
          <p:nvPr/>
        </p:nvSpPr>
        <p:spPr>
          <a:xfrm>
            <a:off x="63740" y="1230660"/>
            <a:ext cx="734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NULLs are the nightmare of query optimizers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926137B-8583-415E-FC5B-B1853F14EE97}"/>
              </a:ext>
            </a:extLst>
          </p:cNvPr>
          <p:cNvSpPr/>
          <p:nvPr/>
        </p:nvSpPr>
        <p:spPr>
          <a:xfrm>
            <a:off x="4914027" y="5297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D5EC0-BEF6-8F75-5C6C-8AA8BBFB6BFD}"/>
              </a:ext>
            </a:extLst>
          </p:cNvPr>
          <p:cNvSpPr txBox="1"/>
          <p:nvPr/>
        </p:nvSpPr>
        <p:spPr>
          <a:xfrm>
            <a:off x="6115050" y="5124753"/>
            <a:ext cx="2547492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…we are missing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Allison!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7534013-650E-EF3A-C3E7-481765F5ED48}"/>
              </a:ext>
            </a:extLst>
          </p:cNvPr>
          <p:cNvSpPr/>
          <p:nvPr/>
        </p:nvSpPr>
        <p:spPr>
          <a:xfrm>
            <a:off x="5233331" y="3386589"/>
            <a:ext cx="3316272" cy="1168539"/>
          </a:xfrm>
          <a:prstGeom prst="wedgeEllipseCallout">
            <a:avLst>
              <a:gd name="adj1" fmla="val -60071"/>
              <a:gd name="adj2" fmla="val -552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Should return</a:t>
            </a:r>
            <a:br>
              <a:rPr lang="en-US" sz="2400" dirty="0"/>
            </a:br>
            <a:r>
              <a:rPr lang="en-US" sz="2400" dirty="0"/>
              <a:t>everyone, but…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5C9C0-E727-989D-7F10-5BD40CAB837A}"/>
              </a:ext>
            </a:extLst>
          </p:cNvPr>
          <p:cNvSpPr txBox="1"/>
          <p:nvPr/>
        </p:nvSpPr>
        <p:spPr>
          <a:xfrm>
            <a:off x="6980" y="2049571"/>
            <a:ext cx="64524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!=‘Prof’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=‘Prof’;</a:t>
            </a:r>
          </a:p>
        </p:txBody>
      </p:sp>
    </p:spTree>
    <p:extLst>
      <p:ext uri="{BB962C8B-B14F-4D97-AF65-F5344CB8AC3E}">
        <p14:creationId xmlns:p14="http://schemas.microsoft.com/office/powerpoint/2010/main" val="3406783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8A8E-0D2C-0249-BD2D-CBB41B7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28D9-DCDB-704D-D2E9-7A084275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17-CB4A-F7BA-110E-4A1B6E7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D199A-87F6-C22E-2CF2-BA5128E0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D271C7-BEB3-C0FE-877B-AF7B0581516E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3CDC1-E48F-5BD9-AD7B-D72F64F5E377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00055-614B-B9E2-ECCA-D68906FFC777}"/>
              </a:ext>
            </a:extLst>
          </p:cNvPr>
          <p:cNvSpPr txBox="1"/>
          <p:nvPr/>
        </p:nvSpPr>
        <p:spPr>
          <a:xfrm>
            <a:off x="6980" y="2049571"/>
            <a:ext cx="92175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!=‘Prof’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=‘Prof’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 IS NULL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7FB2-4B9F-13EA-D140-3E62AAB7F048}"/>
              </a:ext>
            </a:extLst>
          </p:cNvPr>
          <p:cNvSpPr txBox="1"/>
          <p:nvPr/>
        </p:nvSpPr>
        <p:spPr>
          <a:xfrm>
            <a:off x="63740" y="1230660"/>
            <a:ext cx="734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NULLs are the nightmare of query optimizers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926137B-8583-415E-FC5B-B1853F14EE97}"/>
              </a:ext>
            </a:extLst>
          </p:cNvPr>
          <p:cNvSpPr/>
          <p:nvPr/>
        </p:nvSpPr>
        <p:spPr>
          <a:xfrm>
            <a:off x="4914027" y="5297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D5EC0-BEF6-8F75-5C6C-8AA8BBFB6BFD}"/>
              </a:ext>
            </a:extLst>
          </p:cNvPr>
          <p:cNvSpPr txBox="1"/>
          <p:nvPr/>
        </p:nvSpPr>
        <p:spPr>
          <a:xfrm>
            <a:off x="6806086" y="5050897"/>
            <a:ext cx="1794081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Now we get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everyone!</a:t>
            </a:r>
          </a:p>
        </p:txBody>
      </p:sp>
    </p:spTree>
    <p:extLst>
      <p:ext uri="{BB962C8B-B14F-4D97-AF65-F5344CB8AC3E}">
        <p14:creationId xmlns:p14="http://schemas.microsoft.com/office/powerpoint/2010/main" val="2897362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6A3BF-CD1C-82CD-E855-A0CE4301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24D10-219B-C0C3-9A36-6783DC53B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NULL: convenient way to represent missing values</a:t>
            </a:r>
          </a:p>
          <a:p>
            <a:endParaRPr lang="en-US" dirty="0"/>
          </a:p>
          <a:p>
            <a:r>
              <a:rPr lang="en-US" dirty="0"/>
              <a:t>NULL as “unknown” vs NULL as “known to be absent”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Need 3-valued logic</a:t>
            </a:r>
          </a:p>
          <a:p>
            <a:endParaRPr lang="en-US" dirty="0"/>
          </a:p>
          <a:p>
            <a:r>
              <a:rPr lang="en-US" dirty="0"/>
              <a:t>However, leads to huge complications for the optimizer, and even counterintuitive query behavior</a:t>
            </a:r>
          </a:p>
          <a:p>
            <a:endParaRPr lang="en-US" dirty="0"/>
          </a:p>
          <a:p>
            <a:r>
              <a:rPr lang="en-US" dirty="0"/>
              <a:t>Better avoid NULLs if possible</a:t>
            </a:r>
          </a:p>
          <a:p>
            <a:endParaRPr lang="en-US" dirty="0"/>
          </a:p>
          <a:p>
            <a:r>
              <a:rPr lang="en-US" dirty="0"/>
              <a:t>One exception: LEFT OUTER Joins.  Let’s revisit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61267-ED8C-0F49-2CF5-D9023747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A59D6-7D0B-A1FD-EEC1-732C8BC4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11147-C973-A4B2-78EB-2AC58948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4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Joins Revisited: ON </a:t>
            </a:r>
            <a:r>
              <a:rPr lang="en-US" dirty="0" err="1"/>
              <a:t>v.s</a:t>
            </a:r>
            <a:r>
              <a:rPr lang="en-US" dirty="0"/>
              <a:t>. WHERE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218834" y="499146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60117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147324" y="460039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32060" y="1226800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7E8D7C-29D2-B1AF-D040-E99F72195C43}"/>
              </a:ext>
            </a:extLst>
          </p:cNvPr>
          <p:cNvGraphicFramePr>
            <a:graphicFrameLocks noGrp="1"/>
          </p:cNvGraphicFramePr>
          <p:nvPr/>
        </p:nvGraphicFramePr>
        <p:xfrm>
          <a:off x="34715" y="4991603"/>
          <a:ext cx="47575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777786-E6DA-8887-C272-BDD68616D345}"/>
              </a:ext>
            </a:extLst>
          </p:cNvPr>
          <p:cNvSpPr txBox="1"/>
          <p:nvPr/>
        </p:nvSpPr>
        <p:spPr>
          <a:xfrm>
            <a:off x="4572000" y="702131"/>
            <a:ext cx="433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Perform the join </a:t>
            </a:r>
            <a:r>
              <a:rPr lang="en-US" sz="1800" u="sng" dirty="0"/>
              <a:t>with the ON clause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Add all missing tuples from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</a:t>
            </a:r>
            <a:r>
              <a:rPr lang="en-US" u="sng" dirty="0"/>
              <a:t>WHERE clause</a:t>
            </a:r>
            <a:r>
              <a:rPr lang="en-US" dirty="0"/>
              <a:t> (if any)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5700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Joins Revisited: ON </a:t>
            </a:r>
            <a:r>
              <a:rPr lang="en-US" dirty="0" err="1"/>
              <a:t>v.s</a:t>
            </a:r>
            <a:r>
              <a:rPr lang="en-US" dirty="0"/>
              <a:t>. WHERE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47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60117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147324" y="460039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396929" y="1574549"/>
          <a:ext cx="158138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89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844598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32060" y="1226800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77786-E6DA-8887-C272-BDD68616D345}"/>
              </a:ext>
            </a:extLst>
          </p:cNvPr>
          <p:cNvSpPr txBox="1"/>
          <p:nvPr/>
        </p:nvSpPr>
        <p:spPr>
          <a:xfrm>
            <a:off x="4572000" y="702131"/>
            <a:ext cx="433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Perform the join </a:t>
            </a:r>
            <a:r>
              <a:rPr lang="en-US" sz="1800" u="sng" dirty="0"/>
              <a:t>with the ON clause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Add all missing tuples from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</a:t>
            </a:r>
            <a:r>
              <a:rPr lang="en-US" u="sng" dirty="0"/>
              <a:t>WHERE clause</a:t>
            </a:r>
            <a:r>
              <a:rPr lang="en-US" dirty="0"/>
              <a:t> (if any)</a:t>
            </a:r>
            <a:endParaRPr lang="en-US" sz="1800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1731A08-4AB1-A560-07E3-BD3F62585B2B}"/>
              </a:ext>
            </a:extLst>
          </p:cNvPr>
          <p:cNvSpPr/>
          <p:nvPr/>
        </p:nvSpPr>
        <p:spPr>
          <a:xfrm>
            <a:off x="4488238" y="1974107"/>
            <a:ext cx="18218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73F3C-BE8A-3AEB-7C8C-2C21ECE508A3}"/>
              </a:ext>
            </a:extLst>
          </p:cNvPr>
          <p:cNvSpPr txBox="1"/>
          <p:nvPr/>
        </p:nvSpPr>
        <p:spPr>
          <a:xfrm>
            <a:off x="4736955" y="174680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1,2,3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3EAA99-259A-44A8-873A-483E4FC8EC8A}"/>
              </a:ext>
            </a:extLst>
          </p:cNvPr>
          <p:cNvGraphicFramePr>
            <a:graphicFrameLocks noGrp="1"/>
          </p:cNvGraphicFramePr>
          <p:nvPr/>
        </p:nvGraphicFramePr>
        <p:xfrm>
          <a:off x="5218834" y="499146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36CF13-3457-D11D-0118-925F0B630368}"/>
              </a:ext>
            </a:extLst>
          </p:cNvPr>
          <p:cNvGraphicFramePr>
            <a:graphicFrameLocks noGrp="1"/>
          </p:cNvGraphicFramePr>
          <p:nvPr/>
        </p:nvGraphicFramePr>
        <p:xfrm>
          <a:off x="34715" y="4991603"/>
          <a:ext cx="47575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820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Joins Revisited: ON </a:t>
            </a:r>
            <a:r>
              <a:rPr lang="en-US" dirty="0" err="1"/>
              <a:t>v.s</a:t>
            </a:r>
            <a:r>
              <a:rPr lang="en-US" dirty="0"/>
              <a:t>. WHERE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48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60117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147324" y="460039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396929" y="1574549"/>
          <a:ext cx="158138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89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844598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32060" y="1226800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77786-E6DA-8887-C272-BDD68616D345}"/>
              </a:ext>
            </a:extLst>
          </p:cNvPr>
          <p:cNvSpPr txBox="1"/>
          <p:nvPr/>
        </p:nvSpPr>
        <p:spPr>
          <a:xfrm>
            <a:off x="4572000" y="702131"/>
            <a:ext cx="433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Perform the join </a:t>
            </a:r>
            <a:r>
              <a:rPr lang="en-US" sz="1800" u="sng" dirty="0"/>
              <a:t>with the ON clause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Add all missing tuples from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</a:t>
            </a:r>
            <a:r>
              <a:rPr lang="en-US" u="sng" dirty="0"/>
              <a:t>WHERE clause</a:t>
            </a:r>
            <a:r>
              <a:rPr lang="en-US" dirty="0"/>
              <a:t> (if any)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86486-4B4F-8BA1-B441-289EE6273A01}"/>
              </a:ext>
            </a:extLst>
          </p:cNvPr>
          <p:cNvSpPr txBox="1"/>
          <p:nvPr/>
        </p:nvSpPr>
        <p:spPr>
          <a:xfrm>
            <a:off x="32060" y="2819014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1731A08-4AB1-A560-07E3-BD3F62585B2B}"/>
              </a:ext>
            </a:extLst>
          </p:cNvPr>
          <p:cNvSpPr/>
          <p:nvPr/>
        </p:nvSpPr>
        <p:spPr>
          <a:xfrm>
            <a:off x="4488238" y="1974107"/>
            <a:ext cx="18218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73F3C-BE8A-3AEB-7C8C-2C21ECE508A3}"/>
              </a:ext>
            </a:extLst>
          </p:cNvPr>
          <p:cNvSpPr txBox="1"/>
          <p:nvPr/>
        </p:nvSpPr>
        <p:spPr>
          <a:xfrm>
            <a:off x="4736955" y="174680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1,2,3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CE814B8F-2AA9-8F1F-CC64-181F5EAB2DA2}"/>
              </a:ext>
            </a:extLst>
          </p:cNvPr>
          <p:cNvSpPr/>
          <p:nvPr/>
        </p:nvSpPr>
        <p:spPr>
          <a:xfrm>
            <a:off x="4958761" y="3141517"/>
            <a:ext cx="3559716" cy="1298377"/>
          </a:xfrm>
          <a:prstGeom prst="wedgeEllipseCallout">
            <a:avLst>
              <a:gd name="adj1" fmla="val -81816"/>
              <a:gd name="adj2" fmla="val 173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What differs if we</a:t>
            </a:r>
            <a:br>
              <a:rPr lang="en-US" dirty="0"/>
            </a:br>
            <a:r>
              <a:rPr lang="en-US" dirty="0"/>
              <a:t>place </a:t>
            </a:r>
            <a:r>
              <a:rPr lang="en-US" dirty="0" err="1"/>
              <a:t>r.car</a:t>
            </a:r>
            <a:r>
              <a:rPr lang="en-US" dirty="0"/>
              <a:t>=‘Charger’</a:t>
            </a:r>
            <a:br>
              <a:rPr lang="en-US" dirty="0"/>
            </a:br>
            <a:r>
              <a:rPr lang="en-US" dirty="0"/>
              <a:t>in the WHERE clause?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B2518DC-0580-E547-FC07-125B58FF15EF}"/>
              </a:ext>
            </a:extLst>
          </p:cNvPr>
          <p:cNvGraphicFramePr>
            <a:graphicFrameLocks noGrp="1"/>
          </p:cNvGraphicFramePr>
          <p:nvPr/>
        </p:nvGraphicFramePr>
        <p:xfrm>
          <a:off x="5218834" y="499146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5D216DB-6B70-4B7B-7F37-B18F84896817}"/>
              </a:ext>
            </a:extLst>
          </p:cNvPr>
          <p:cNvGraphicFramePr>
            <a:graphicFrameLocks noGrp="1"/>
          </p:cNvGraphicFramePr>
          <p:nvPr/>
        </p:nvGraphicFramePr>
        <p:xfrm>
          <a:off x="34715" y="4991603"/>
          <a:ext cx="47575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494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Joins Revisited: ON </a:t>
            </a:r>
            <a:r>
              <a:rPr lang="en-US" dirty="0" err="1"/>
              <a:t>v.s</a:t>
            </a:r>
            <a:r>
              <a:rPr lang="en-US" dirty="0"/>
              <a:t>. WHERE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49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60117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147324" y="460039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396929" y="1574549"/>
          <a:ext cx="158138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89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844598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32060" y="1226800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77786-E6DA-8887-C272-BDD68616D345}"/>
              </a:ext>
            </a:extLst>
          </p:cNvPr>
          <p:cNvSpPr txBox="1"/>
          <p:nvPr/>
        </p:nvSpPr>
        <p:spPr>
          <a:xfrm>
            <a:off x="4572000" y="702131"/>
            <a:ext cx="433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Perform the join </a:t>
            </a:r>
            <a:r>
              <a:rPr lang="en-US" sz="1800" u="sng" dirty="0"/>
              <a:t>with the ON clause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Add all missing tuples from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</a:t>
            </a:r>
            <a:r>
              <a:rPr lang="en-US" u="sng" dirty="0"/>
              <a:t>WHERE clause</a:t>
            </a:r>
            <a:r>
              <a:rPr lang="en-US" dirty="0"/>
              <a:t> (if any)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86486-4B4F-8BA1-B441-289EE6273A01}"/>
              </a:ext>
            </a:extLst>
          </p:cNvPr>
          <p:cNvSpPr txBox="1"/>
          <p:nvPr/>
        </p:nvSpPr>
        <p:spPr>
          <a:xfrm>
            <a:off x="32060" y="2819014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1731A08-4AB1-A560-07E3-BD3F62585B2B}"/>
              </a:ext>
            </a:extLst>
          </p:cNvPr>
          <p:cNvSpPr/>
          <p:nvPr/>
        </p:nvSpPr>
        <p:spPr>
          <a:xfrm>
            <a:off x="4488238" y="1974107"/>
            <a:ext cx="18218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73F3C-BE8A-3AEB-7C8C-2C21ECE508A3}"/>
              </a:ext>
            </a:extLst>
          </p:cNvPr>
          <p:cNvSpPr txBox="1"/>
          <p:nvPr/>
        </p:nvSpPr>
        <p:spPr>
          <a:xfrm>
            <a:off x="4736955" y="174680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1,2,3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8F54AC-0AE7-92B1-1E34-35092AF18DC4}"/>
              </a:ext>
            </a:extLst>
          </p:cNvPr>
          <p:cNvGraphicFramePr>
            <a:graphicFrameLocks noGrp="1"/>
          </p:cNvGraphicFramePr>
          <p:nvPr/>
        </p:nvGraphicFramePr>
        <p:xfrm>
          <a:off x="5218834" y="499146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25EAD0-5822-3434-D471-EEC88ECAC5FF}"/>
              </a:ext>
            </a:extLst>
          </p:cNvPr>
          <p:cNvGraphicFramePr>
            <a:graphicFrameLocks noGrp="1"/>
          </p:cNvGraphicFramePr>
          <p:nvPr/>
        </p:nvGraphicFramePr>
        <p:xfrm>
          <a:off x="34715" y="4991603"/>
          <a:ext cx="47575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91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5961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7E8D7C-29D2-B1AF-D040-E99F72195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328204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B936E5-F1EC-A458-58CF-0B79F351E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56880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0E35442-080D-354F-D490-A464EC78F87F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14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Joins Revisited: ON </a:t>
            </a:r>
            <a:r>
              <a:rPr lang="en-US" dirty="0" err="1"/>
              <a:t>v.s</a:t>
            </a:r>
            <a:r>
              <a:rPr lang="en-US" dirty="0"/>
              <a:t>. WHERE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50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60117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147324" y="460039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396929" y="1574549"/>
          <a:ext cx="158138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89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844598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32060" y="1226800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77786-E6DA-8887-C272-BDD68616D345}"/>
              </a:ext>
            </a:extLst>
          </p:cNvPr>
          <p:cNvSpPr txBox="1"/>
          <p:nvPr/>
        </p:nvSpPr>
        <p:spPr>
          <a:xfrm>
            <a:off x="4572000" y="702131"/>
            <a:ext cx="433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Perform the join </a:t>
            </a:r>
            <a:r>
              <a:rPr lang="en-US" sz="1800" u="sng" dirty="0"/>
              <a:t>with the ON clause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Add all missing tuples from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</a:t>
            </a:r>
            <a:r>
              <a:rPr lang="en-US" u="sng" dirty="0"/>
              <a:t>WHERE clause</a:t>
            </a:r>
            <a:r>
              <a:rPr lang="en-US" dirty="0"/>
              <a:t> (if any)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86486-4B4F-8BA1-B441-289EE6273A01}"/>
              </a:ext>
            </a:extLst>
          </p:cNvPr>
          <p:cNvSpPr txBox="1"/>
          <p:nvPr/>
        </p:nvSpPr>
        <p:spPr>
          <a:xfrm>
            <a:off x="32060" y="2819014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1731A08-4AB1-A560-07E3-BD3F62585B2B}"/>
              </a:ext>
            </a:extLst>
          </p:cNvPr>
          <p:cNvSpPr/>
          <p:nvPr/>
        </p:nvSpPr>
        <p:spPr>
          <a:xfrm>
            <a:off x="4488238" y="1974107"/>
            <a:ext cx="18218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73F3C-BE8A-3AEB-7C8C-2C21ECE508A3}"/>
              </a:ext>
            </a:extLst>
          </p:cNvPr>
          <p:cNvSpPr txBox="1"/>
          <p:nvPr/>
        </p:nvSpPr>
        <p:spPr>
          <a:xfrm>
            <a:off x="4736955" y="174680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1,2,3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26A706D-CC96-58E0-5E8C-BED6769510AB}"/>
              </a:ext>
            </a:extLst>
          </p:cNvPr>
          <p:cNvSpPr/>
          <p:nvPr/>
        </p:nvSpPr>
        <p:spPr>
          <a:xfrm>
            <a:off x="4450576" y="3798932"/>
            <a:ext cx="896222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13CBE-E315-1672-F07C-EA7F97645281}"/>
              </a:ext>
            </a:extLst>
          </p:cNvPr>
          <p:cNvSpPr txBox="1"/>
          <p:nvPr/>
        </p:nvSpPr>
        <p:spPr>
          <a:xfrm>
            <a:off x="4352473" y="335243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1,2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C9FC17B-8A33-FF6F-BF4B-807FE1B15CF3}"/>
              </a:ext>
            </a:extLst>
          </p:cNvPr>
          <p:cNvGraphicFramePr>
            <a:graphicFrameLocks noGrp="1"/>
          </p:cNvGraphicFramePr>
          <p:nvPr/>
        </p:nvGraphicFramePr>
        <p:xfrm>
          <a:off x="5442584" y="2950647"/>
          <a:ext cx="158138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89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844598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8037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C58190-14DD-E392-2E33-9F0ACCFAD16E}"/>
              </a:ext>
            </a:extLst>
          </p:cNvPr>
          <p:cNvGraphicFramePr>
            <a:graphicFrameLocks noGrp="1"/>
          </p:cNvGraphicFramePr>
          <p:nvPr/>
        </p:nvGraphicFramePr>
        <p:xfrm>
          <a:off x="5218834" y="499146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D2C425-7F4C-223A-2E7B-2FB8F33756E8}"/>
              </a:ext>
            </a:extLst>
          </p:cNvPr>
          <p:cNvGraphicFramePr>
            <a:graphicFrameLocks noGrp="1"/>
          </p:cNvGraphicFramePr>
          <p:nvPr/>
        </p:nvGraphicFramePr>
        <p:xfrm>
          <a:off x="34715" y="4991603"/>
          <a:ext cx="47575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9875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Joins Revisited: ON </a:t>
            </a:r>
            <a:r>
              <a:rPr lang="en-US" dirty="0" err="1"/>
              <a:t>v.s</a:t>
            </a:r>
            <a:r>
              <a:rPr lang="en-US" dirty="0"/>
              <a:t>. WHERE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51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60117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147324" y="460039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396929" y="1574549"/>
          <a:ext cx="158138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89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844598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32060" y="1226800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77786-E6DA-8887-C272-BDD68616D345}"/>
              </a:ext>
            </a:extLst>
          </p:cNvPr>
          <p:cNvSpPr txBox="1"/>
          <p:nvPr/>
        </p:nvSpPr>
        <p:spPr>
          <a:xfrm>
            <a:off x="4572000" y="702131"/>
            <a:ext cx="433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Perform the join </a:t>
            </a:r>
            <a:r>
              <a:rPr lang="en-US" sz="1800" u="sng" dirty="0"/>
              <a:t>with the ON clause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Add all missing tuples from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</a:t>
            </a:r>
            <a:r>
              <a:rPr lang="en-US" u="sng" dirty="0"/>
              <a:t>WHERE clause</a:t>
            </a:r>
            <a:r>
              <a:rPr lang="en-US" dirty="0"/>
              <a:t> (if any)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86486-4B4F-8BA1-B441-289EE6273A01}"/>
              </a:ext>
            </a:extLst>
          </p:cNvPr>
          <p:cNvSpPr txBox="1"/>
          <p:nvPr/>
        </p:nvSpPr>
        <p:spPr>
          <a:xfrm>
            <a:off x="32060" y="2819014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1731A08-4AB1-A560-07E3-BD3F62585B2B}"/>
              </a:ext>
            </a:extLst>
          </p:cNvPr>
          <p:cNvSpPr/>
          <p:nvPr/>
        </p:nvSpPr>
        <p:spPr>
          <a:xfrm>
            <a:off x="4488238" y="1974107"/>
            <a:ext cx="18218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73F3C-BE8A-3AEB-7C8C-2C21ECE508A3}"/>
              </a:ext>
            </a:extLst>
          </p:cNvPr>
          <p:cNvSpPr txBox="1"/>
          <p:nvPr/>
        </p:nvSpPr>
        <p:spPr>
          <a:xfrm>
            <a:off x="4736955" y="174680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1,2,3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26A706D-CC96-58E0-5E8C-BED6769510AB}"/>
              </a:ext>
            </a:extLst>
          </p:cNvPr>
          <p:cNvSpPr/>
          <p:nvPr/>
        </p:nvSpPr>
        <p:spPr>
          <a:xfrm>
            <a:off x="4450576" y="3798932"/>
            <a:ext cx="896222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13CBE-E315-1672-F07C-EA7F97645281}"/>
              </a:ext>
            </a:extLst>
          </p:cNvPr>
          <p:cNvSpPr txBox="1"/>
          <p:nvPr/>
        </p:nvSpPr>
        <p:spPr>
          <a:xfrm>
            <a:off x="4352473" y="335243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1,2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28E01D51-944C-464E-05E4-AB9FE3298E60}"/>
              </a:ext>
            </a:extLst>
          </p:cNvPr>
          <p:cNvSpPr/>
          <p:nvPr/>
        </p:nvSpPr>
        <p:spPr>
          <a:xfrm>
            <a:off x="7068623" y="3842881"/>
            <a:ext cx="483906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DA6930-4FA1-EC42-91D7-8E68E4CF268F}"/>
              </a:ext>
            </a:extLst>
          </p:cNvPr>
          <p:cNvSpPr txBox="1"/>
          <p:nvPr/>
        </p:nvSpPr>
        <p:spPr>
          <a:xfrm>
            <a:off x="6982458" y="33967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D5CB175-6DCD-4C5A-8973-5C9068E2D691}"/>
              </a:ext>
            </a:extLst>
          </p:cNvPr>
          <p:cNvGraphicFramePr>
            <a:graphicFrameLocks noGrp="1"/>
          </p:cNvGraphicFramePr>
          <p:nvPr/>
        </p:nvGraphicFramePr>
        <p:xfrm>
          <a:off x="7562613" y="3768451"/>
          <a:ext cx="158138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89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844598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27EC7E-0A43-CC7E-225B-4507A2E5AC72}"/>
              </a:ext>
            </a:extLst>
          </p:cNvPr>
          <p:cNvGraphicFramePr>
            <a:graphicFrameLocks noGrp="1"/>
          </p:cNvGraphicFramePr>
          <p:nvPr/>
        </p:nvGraphicFramePr>
        <p:xfrm>
          <a:off x="5218834" y="499146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AE718C-0154-5F21-5441-B9EE465F013B}"/>
              </a:ext>
            </a:extLst>
          </p:cNvPr>
          <p:cNvGraphicFramePr>
            <a:graphicFrameLocks noGrp="1"/>
          </p:cNvGraphicFramePr>
          <p:nvPr/>
        </p:nvGraphicFramePr>
        <p:xfrm>
          <a:off x="34715" y="4991603"/>
          <a:ext cx="47575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8BF0ED-339E-3686-7B1C-AC049FF04458}"/>
              </a:ext>
            </a:extLst>
          </p:cNvPr>
          <p:cNvGraphicFramePr>
            <a:graphicFrameLocks noGrp="1"/>
          </p:cNvGraphicFramePr>
          <p:nvPr/>
        </p:nvGraphicFramePr>
        <p:xfrm>
          <a:off x="5442584" y="2950647"/>
          <a:ext cx="158138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89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844598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80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905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Joins Revisited: ON </a:t>
            </a:r>
            <a:r>
              <a:rPr lang="en-US" dirty="0" err="1"/>
              <a:t>v.s</a:t>
            </a:r>
            <a:r>
              <a:rPr lang="en-US" dirty="0"/>
              <a:t>. WHERE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52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60117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147324" y="460039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396929" y="1574549"/>
          <a:ext cx="158138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89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844598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32060" y="1226800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77786-E6DA-8887-C272-BDD68616D345}"/>
              </a:ext>
            </a:extLst>
          </p:cNvPr>
          <p:cNvSpPr txBox="1"/>
          <p:nvPr/>
        </p:nvSpPr>
        <p:spPr>
          <a:xfrm>
            <a:off x="4572000" y="702131"/>
            <a:ext cx="433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Perform the join </a:t>
            </a:r>
            <a:r>
              <a:rPr lang="en-US" sz="1800" u="sng" dirty="0"/>
              <a:t>with the ON clause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Add all missing tuples from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</a:t>
            </a:r>
            <a:r>
              <a:rPr lang="en-US" u="sng" dirty="0"/>
              <a:t>WHERE clause</a:t>
            </a:r>
            <a:r>
              <a:rPr lang="en-US" dirty="0"/>
              <a:t> (if any)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86486-4B4F-8BA1-B441-289EE6273A01}"/>
              </a:ext>
            </a:extLst>
          </p:cNvPr>
          <p:cNvSpPr txBox="1"/>
          <p:nvPr/>
        </p:nvSpPr>
        <p:spPr>
          <a:xfrm>
            <a:off x="32060" y="2819014"/>
            <a:ext cx="432041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‘Charger’;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1731A08-4AB1-A560-07E3-BD3F62585B2B}"/>
              </a:ext>
            </a:extLst>
          </p:cNvPr>
          <p:cNvSpPr/>
          <p:nvPr/>
        </p:nvSpPr>
        <p:spPr>
          <a:xfrm>
            <a:off x="4488238" y="1974107"/>
            <a:ext cx="18218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73F3C-BE8A-3AEB-7C8C-2C21ECE508A3}"/>
              </a:ext>
            </a:extLst>
          </p:cNvPr>
          <p:cNvSpPr txBox="1"/>
          <p:nvPr/>
        </p:nvSpPr>
        <p:spPr>
          <a:xfrm>
            <a:off x="4736955" y="174680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1,2,3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26A706D-CC96-58E0-5E8C-BED6769510AB}"/>
              </a:ext>
            </a:extLst>
          </p:cNvPr>
          <p:cNvSpPr/>
          <p:nvPr/>
        </p:nvSpPr>
        <p:spPr>
          <a:xfrm>
            <a:off x="4450576" y="3798932"/>
            <a:ext cx="896222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13CBE-E315-1672-F07C-EA7F97645281}"/>
              </a:ext>
            </a:extLst>
          </p:cNvPr>
          <p:cNvSpPr txBox="1"/>
          <p:nvPr/>
        </p:nvSpPr>
        <p:spPr>
          <a:xfrm>
            <a:off x="4352473" y="335243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1,2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28E01D51-944C-464E-05E4-AB9FE3298E60}"/>
              </a:ext>
            </a:extLst>
          </p:cNvPr>
          <p:cNvSpPr/>
          <p:nvPr/>
        </p:nvSpPr>
        <p:spPr>
          <a:xfrm>
            <a:off x="7068623" y="3842881"/>
            <a:ext cx="483906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DA6930-4FA1-EC42-91D7-8E68E4CF268F}"/>
              </a:ext>
            </a:extLst>
          </p:cNvPr>
          <p:cNvSpPr txBox="1"/>
          <p:nvPr/>
        </p:nvSpPr>
        <p:spPr>
          <a:xfrm>
            <a:off x="6982458" y="33967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C5546724-0CC2-680E-9C50-4225C17500C3}"/>
              </a:ext>
            </a:extLst>
          </p:cNvPr>
          <p:cNvSpPr/>
          <p:nvPr/>
        </p:nvSpPr>
        <p:spPr>
          <a:xfrm>
            <a:off x="2064817" y="4362123"/>
            <a:ext cx="2940733" cy="519351"/>
          </a:xfrm>
          <a:prstGeom prst="wedgeEllipseCallout">
            <a:avLst>
              <a:gd name="adj1" fmla="val 4277"/>
              <a:gd name="adj2" fmla="val -11327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ON, WHERE differ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73E0D7-39BF-B51E-FE05-7669EFE461FD}"/>
              </a:ext>
            </a:extLst>
          </p:cNvPr>
          <p:cNvGraphicFramePr>
            <a:graphicFrameLocks noGrp="1"/>
          </p:cNvGraphicFramePr>
          <p:nvPr/>
        </p:nvGraphicFramePr>
        <p:xfrm>
          <a:off x="5218834" y="499146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519A825-9F8E-2A17-3B13-478AEB1C09F2}"/>
              </a:ext>
            </a:extLst>
          </p:cNvPr>
          <p:cNvGraphicFramePr>
            <a:graphicFrameLocks noGrp="1"/>
          </p:cNvGraphicFramePr>
          <p:nvPr/>
        </p:nvGraphicFramePr>
        <p:xfrm>
          <a:off x="34715" y="4991603"/>
          <a:ext cx="47575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70AC4E-D9A8-EEBE-0FC1-807637CF2349}"/>
              </a:ext>
            </a:extLst>
          </p:cNvPr>
          <p:cNvGraphicFramePr>
            <a:graphicFrameLocks noGrp="1"/>
          </p:cNvGraphicFramePr>
          <p:nvPr/>
        </p:nvGraphicFramePr>
        <p:xfrm>
          <a:off x="7562613" y="3768451"/>
          <a:ext cx="158138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89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844598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961A1FB-7866-1CB7-37AC-7970910FFD5A}"/>
              </a:ext>
            </a:extLst>
          </p:cNvPr>
          <p:cNvGraphicFramePr>
            <a:graphicFrameLocks noGrp="1"/>
          </p:cNvGraphicFramePr>
          <p:nvPr/>
        </p:nvGraphicFramePr>
        <p:xfrm>
          <a:off x="5442584" y="2950647"/>
          <a:ext cx="158138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89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844598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  <a:tr h="241123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80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18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535769" y="1474382"/>
          <a:ext cx="2283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514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128252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Charger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Civic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7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182780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5086366" y="18490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5961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7E8D7C-29D2-B1AF-D040-E99F72195C4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B936E5-F1EC-A458-58CF-0B79F351EB31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0E35442-080D-354F-D490-A464EC78F87F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2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03854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535769" y="1474382"/>
          <a:ext cx="2283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514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128252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Charger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Civic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7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182780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5086366" y="18490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5961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7E8D7C-29D2-B1AF-D040-E99F72195C4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Oval Callout 2">
            <a:extLst>
              <a:ext uri="{FF2B5EF4-FFF2-40B4-BE49-F238E27FC236}">
                <a16:creationId xmlns:a16="http://schemas.microsoft.com/office/drawing/2014/main" id="{5CE648F0-78DB-055B-A71E-2C83C7F04933}"/>
              </a:ext>
            </a:extLst>
          </p:cNvPr>
          <p:cNvSpPr/>
          <p:nvPr/>
        </p:nvSpPr>
        <p:spPr>
          <a:xfrm>
            <a:off x="7186425" y="3756976"/>
            <a:ext cx="2153141" cy="1298377"/>
          </a:xfrm>
          <a:prstGeom prst="wedgeEllipseCallout">
            <a:avLst>
              <a:gd name="adj1" fmla="val -20491"/>
              <a:gd name="adj2" fmla="val -7267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NULL means</a:t>
            </a:r>
            <a:br>
              <a:rPr lang="en-US" dirty="0"/>
            </a:br>
            <a:r>
              <a:rPr lang="en-US" dirty="0"/>
              <a:t>“unknown” or</a:t>
            </a:r>
            <a:br>
              <a:rPr lang="en-US" dirty="0"/>
            </a:br>
            <a:r>
              <a:rPr lang="en-US" dirty="0"/>
              <a:t>“missing”</a:t>
            </a:r>
          </a:p>
        </p:txBody>
      </p:sp>
    </p:spTree>
    <p:extLst>
      <p:ext uri="{BB962C8B-B14F-4D97-AF65-F5344CB8AC3E}">
        <p14:creationId xmlns:p14="http://schemas.microsoft.com/office/powerpoint/2010/main" val="61491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535769" y="1474382"/>
          <a:ext cx="2283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514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128252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Charger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Civic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7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182780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5086366" y="18490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5961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7E8D7C-29D2-B1AF-D040-E99F72195C4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777786-E6DA-8887-C272-BDD68616D345}"/>
              </a:ext>
            </a:extLst>
          </p:cNvPr>
          <p:cNvSpPr txBox="1"/>
          <p:nvPr/>
        </p:nvSpPr>
        <p:spPr>
          <a:xfrm>
            <a:off x="131446" y="3071321"/>
            <a:ext cx="4564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Left outer join: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Perform the join </a:t>
            </a:r>
            <a:r>
              <a:rPr lang="en-US" sz="1800" u="sng" dirty="0"/>
              <a:t>with the ON clause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Add all missing tuples from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</a:t>
            </a:r>
            <a:r>
              <a:rPr lang="en-US" u="sng" dirty="0"/>
              <a:t>WHERE clause</a:t>
            </a:r>
            <a:r>
              <a:rPr lang="en-US" dirty="0"/>
              <a:t> (if present)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884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535769" y="1474382"/>
          <a:ext cx="2283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514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128252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Charger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Civic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7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182780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5086366" y="18490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5961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7E8D7C-29D2-B1AF-D040-E99F72195C4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777786-E6DA-8887-C272-BDD68616D345}"/>
              </a:ext>
            </a:extLst>
          </p:cNvPr>
          <p:cNvSpPr txBox="1"/>
          <p:nvPr/>
        </p:nvSpPr>
        <p:spPr>
          <a:xfrm>
            <a:off x="131446" y="3071321"/>
            <a:ext cx="4564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Left outer join: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Perform the join </a:t>
            </a:r>
            <a:r>
              <a:rPr lang="en-US" sz="1800" u="sng" dirty="0"/>
              <a:t>with the ON clause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Add all missing tuples from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</a:t>
            </a:r>
            <a:r>
              <a:rPr lang="en-US" u="sng" dirty="0"/>
              <a:t>WHERE clause</a:t>
            </a:r>
            <a:r>
              <a:rPr lang="en-US" dirty="0"/>
              <a:t> (if present)</a:t>
            </a:r>
            <a:endParaRPr lang="en-US" sz="1800" dirty="0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7642E6C0-EC43-3286-6725-05D361163AC2}"/>
              </a:ext>
            </a:extLst>
          </p:cNvPr>
          <p:cNvSpPr/>
          <p:nvPr/>
        </p:nvSpPr>
        <p:spPr>
          <a:xfrm>
            <a:off x="4803340" y="3601775"/>
            <a:ext cx="2940732" cy="908864"/>
          </a:xfrm>
          <a:prstGeom prst="wedgeEllipseCallout">
            <a:avLst>
              <a:gd name="adj1" fmla="val -59347"/>
              <a:gd name="adj2" fmla="val -1377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ON, WHERE differ</a:t>
            </a:r>
          </a:p>
          <a:p>
            <a:pPr algn="ctr"/>
            <a:r>
              <a:rPr lang="en-US" dirty="0"/>
              <a:t>(next lecture)</a:t>
            </a:r>
          </a:p>
        </p:txBody>
      </p:sp>
    </p:spTree>
    <p:extLst>
      <p:ext uri="{BB962C8B-B14F-4D97-AF65-F5344CB8AC3E}">
        <p14:creationId xmlns:p14="http://schemas.microsoft.com/office/powerpoint/2010/main" val="1154700462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29187</TotalTime>
  <Words>4242</Words>
  <Application>Microsoft Macintosh PowerPoint</Application>
  <PresentationFormat>On-screen Show (4:3)</PresentationFormat>
  <Paragraphs>1766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Courier New</vt:lpstr>
      <vt:lpstr>Wingdings</vt:lpstr>
      <vt:lpstr>Beamer</vt:lpstr>
      <vt:lpstr>PowerPoint Presentation</vt:lpstr>
      <vt:lpstr>PowerPoint Presentation</vt:lpstr>
      <vt:lpstr>Join</vt:lpstr>
      <vt:lpstr>Join</vt:lpstr>
      <vt:lpstr>Join</vt:lpstr>
      <vt:lpstr>Join</vt:lpstr>
      <vt:lpstr>Join</vt:lpstr>
      <vt:lpstr>Join</vt:lpstr>
      <vt:lpstr>Join</vt:lpstr>
      <vt:lpstr>Outer Joins</vt:lpstr>
      <vt:lpstr>PowerPoint Presentation</vt:lpstr>
      <vt:lpstr>NULLs in SQL</vt:lpstr>
      <vt:lpstr>NULLs in SQL</vt:lpstr>
      <vt:lpstr>NULLs in SQL</vt:lpstr>
      <vt:lpstr>NULLs in SQL</vt:lpstr>
      <vt:lpstr>Expressions with NULLs</vt:lpstr>
      <vt:lpstr>Expressions with NULLs</vt:lpstr>
      <vt:lpstr>Expressions with NULLs</vt:lpstr>
      <vt:lpstr>Expressions with NULLs</vt:lpstr>
      <vt:lpstr>Expressions with NULLs</vt:lpstr>
      <vt:lpstr>Expressions with NULLs</vt:lpstr>
      <vt:lpstr>Conditions with NULLs</vt:lpstr>
      <vt:lpstr>Conditions with NULLs</vt:lpstr>
      <vt:lpstr>Conditions with NULLs</vt:lpstr>
      <vt:lpstr>Conditions with NULLs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Three-valued Logic</vt:lpstr>
      <vt:lpstr>Discussion</vt:lpstr>
      <vt:lpstr>Outer Joins Revisited: ON v.s. WHERE</vt:lpstr>
      <vt:lpstr>Outer Joins Revisited: ON v.s. WHERE</vt:lpstr>
      <vt:lpstr>Outer Joins Revisited: ON v.s. WHERE</vt:lpstr>
      <vt:lpstr>Outer Joins Revisited: ON v.s. WHERE</vt:lpstr>
      <vt:lpstr>Outer Joins Revisited: ON v.s. WHERE</vt:lpstr>
      <vt:lpstr>Outer Joins Revisited: ON v.s. WHERE</vt:lpstr>
      <vt:lpstr>Outer Joins Revisited: ON v.s. WHERE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</dc:creator>
  <cp:lastModifiedBy>James R. Wilcox</cp:lastModifiedBy>
  <cp:revision>295</cp:revision>
  <cp:lastPrinted>2023-10-04T19:29:40Z</cp:lastPrinted>
  <dcterms:created xsi:type="dcterms:W3CDTF">2018-12-30T01:22:30Z</dcterms:created>
  <dcterms:modified xsi:type="dcterms:W3CDTF">2025-01-13T18:42:23Z</dcterms:modified>
</cp:coreProperties>
</file>