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975" r:id="rId2"/>
    <p:sldId id="1062" r:id="rId3"/>
    <p:sldId id="1010" r:id="rId4"/>
    <p:sldId id="1013" r:id="rId5"/>
    <p:sldId id="1012" r:id="rId6"/>
    <p:sldId id="1011" r:id="rId7"/>
    <p:sldId id="291" r:id="rId8"/>
    <p:sldId id="1048" r:id="rId9"/>
    <p:sldId id="268" r:id="rId10"/>
    <p:sldId id="992" r:id="rId11"/>
    <p:sldId id="1016" r:id="rId12"/>
    <p:sldId id="1015" r:id="rId13"/>
    <p:sldId id="1014" r:id="rId14"/>
    <p:sldId id="1018" r:id="rId15"/>
    <p:sldId id="1017" r:id="rId16"/>
    <p:sldId id="1037" r:id="rId17"/>
    <p:sldId id="995" r:id="rId18"/>
    <p:sldId id="1023" r:id="rId19"/>
    <p:sldId id="1022" r:id="rId20"/>
    <p:sldId id="1021" r:id="rId21"/>
    <p:sldId id="1024" r:id="rId22"/>
    <p:sldId id="993" r:id="rId23"/>
    <p:sldId id="1025" r:id="rId24"/>
    <p:sldId id="996" r:id="rId25"/>
    <p:sldId id="1028" r:id="rId26"/>
    <p:sldId id="1027" r:id="rId27"/>
    <p:sldId id="1026" r:id="rId28"/>
    <p:sldId id="997" r:id="rId29"/>
    <p:sldId id="998" r:id="rId30"/>
    <p:sldId id="1032" r:id="rId31"/>
    <p:sldId id="1031" r:id="rId32"/>
    <p:sldId id="1030" r:id="rId33"/>
    <p:sldId id="1029" r:id="rId34"/>
    <p:sldId id="999" r:id="rId35"/>
    <p:sldId id="1033" r:id="rId36"/>
    <p:sldId id="275" r:id="rId37"/>
    <p:sldId id="1000" r:id="rId38"/>
    <p:sldId id="1001" r:id="rId39"/>
    <p:sldId id="299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1002" r:id="rId57"/>
    <p:sldId id="1034" r:id="rId58"/>
    <p:sldId id="1003" r:id="rId59"/>
    <p:sldId id="1058" r:id="rId60"/>
    <p:sldId id="1060" r:id="rId61"/>
    <p:sldId id="1059" r:id="rId62"/>
    <p:sldId id="1061" r:id="rId63"/>
    <p:sldId id="1063" r:id="rId64"/>
    <p:sldId id="1004" r:id="rId65"/>
    <p:sldId id="307" r:id="rId66"/>
    <p:sldId id="1052" r:id="rId67"/>
    <p:sldId id="1053" r:id="rId68"/>
    <p:sldId id="1051" r:id="rId69"/>
    <p:sldId id="1054" r:id="rId70"/>
    <p:sldId id="296" r:id="rId71"/>
    <p:sldId id="1055" r:id="rId72"/>
    <p:sldId id="308" r:id="rId73"/>
    <p:sldId id="1005" r:id="rId74"/>
    <p:sldId id="1006" r:id="rId75"/>
    <p:sldId id="328" r:id="rId76"/>
    <p:sldId id="309" r:id="rId77"/>
    <p:sldId id="1056" r:id="rId78"/>
    <p:sldId id="1057" r:id="rId79"/>
    <p:sldId id="1035" r:id="rId8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150" autoAdjust="0"/>
  </p:normalViewPr>
  <p:slideViewPr>
    <p:cSldViewPr snapToGrid="0">
      <p:cViewPr varScale="1">
        <p:scale>
          <a:sx n="120" d="100"/>
          <a:sy n="120" d="100"/>
        </p:scale>
        <p:origin x="13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4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3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9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8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1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6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7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07EB1-C070-F64E-9E57-4BE69840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5763F-A2DD-AB5F-76D1-3423543AD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C081B-A0C6-2562-6EDA-DD573A4B2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29DA1-6753-AD36-4AC2-49FBD9C21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9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947F-B140-3DBD-B9B8-7A966908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F0DA0-922E-A962-057F-A25965C97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5C7D6-2E59-7467-E53D-CD5DF284C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4D9D4-C3F2-6BBE-B08C-D6EB4077A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38BE-2247-39F9-42EE-D1C1EC782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A8637-E106-2C15-BA3E-D64AF3E9E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717E3-795D-E653-E38F-A38404CD8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1C97A-9C10-FD5A-231E-4862CAB84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87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D9E69-920E-DAC6-671C-0E380DFD0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0DF50-9683-3B83-6967-037A32319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57AF1-97BC-1BD7-B8E3-ADF63E5CE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08D2D-0843-B59A-8089-0A48518DC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68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27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</a:t>
            </a:r>
            <a:br>
              <a:rPr lang="en-US" dirty="0"/>
            </a:br>
            <a:r>
              <a:rPr lang="en-US" dirty="0"/>
              <a:t>B C</a:t>
            </a:r>
            <a:br>
              <a:rPr lang="en-US" dirty="0"/>
            </a:br>
            <a:r>
              <a:rPr lang="en-US" dirty="0"/>
              <a:t>A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9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2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7A5-4583-4749-9E06-C7B6487A2721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93A3-BD7C-4921-99A9-5491B4F6A01B}" type="datetime4">
              <a:rPr lang="en-US" smtClean="0"/>
              <a:t>January 13,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11FA-30DE-4B06-BE35-0741CF11F70D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4F2F-8977-4F9E-B420-804B3301E87D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FABD-B025-4265-8B1C-CC99C1633D25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93AA-136F-400F-BE57-6B9EFDA6424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0A3A85-36AC-4E0F-A6C7-5B5746E11CA6}" type="datetime4">
              <a:rPr lang="en-US" smtClean="0"/>
              <a:t>January 13,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Joins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Joining Tables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2E519-20F4-E849-B28D-CC8D554B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8F37-E15F-4027-9B3D-FFCEF37487D7}" type="datetime4">
              <a:rPr lang="en-US" smtClean="0"/>
              <a:t>January 13, 2025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CSE 344: Intro to Data Management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C3B62-AD1F-1742-B811-8A3CE477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262154"/>
              </p:ext>
            </p:extLst>
          </p:nvPr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2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55340"/>
              </p:ext>
            </p:extLst>
          </p:nvPr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2539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50179"/>
              </p:ext>
            </p:extLst>
          </p:nvPr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4800116" y="18739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1090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2800" dirty="0"/>
              <a:t>For each employee,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51024" y="145936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Civic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4800116" y="18739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7635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66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For each TA,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‘TA’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2394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66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For each TA,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51024" y="1459368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4800116" y="18739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‘TA’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7211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91A5E-280A-850C-A1E1-138942047C90}"/>
              </a:ext>
            </a:extLst>
          </p:cNvPr>
          <p:cNvSpPr txBox="1"/>
          <p:nvPr/>
        </p:nvSpPr>
        <p:spPr>
          <a:xfrm>
            <a:off x="251587" y="1003450"/>
            <a:ext cx="66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For each TA, find the cars that they drive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6351024" y="1459368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4800116" y="18739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‘TA’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1A070DF-4FA8-1840-A9A0-FE15A6967B09}"/>
              </a:ext>
            </a:extLst>
          </p:cNvPr>
          <p:cNvSpPr/>
          <p:nvPr/>
        </p:nvSpPr>
        <p:spPr>
          <a:xfrm>
            <a:off x="4671657" y="2411377"/>
            <a:ext cx="2802329" cy="908864"/>
          </a:xfrm>
          <a:prstGeom prst="wedgeEllipseCallout">
            <a:avLst>
              <a:gd name="adj1" fmla="val -116806"/>
              <a:gd name="adj2" fmla="val -137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u="sng" dirty="0"/>
              <a:t>and</a:t>
            </a:r>
            <a:r>
              <a:rPr lang="en-US" dirty="0"/>
              <a:t> is a Boolean </a:t>
            </a:r>
            <a:br>
              <a:rPr lang="en-US" dirty="0"/>
            </a:br>
            <a:r>
              <a:rPr lang="en-US" dirty="0"/>
              <a:t>expression</a:t>
            </a:r>
          </a:p>
        </p:txBody>
      </p:sp>
    </p:spTree>
    <p:extLst>
      <p:ext uri="{BB962C8B-B14F-4D97-AF65-F5344CB8AC3E}">
        <p14:creationId xmlns:p14="http://schemas.microsoft.com/office/powerpoint/2010/main" val="258209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3F75-F3F2-3033-E2BE-98890B3B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1899-A711-E356-FD9B-D2AD189A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C013-662F-1DAF-B9B9-D22320B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8F965-BD0C-8513-650B-8361643D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0F1C1C-A031-B60B-EABE-BCBACCFD20DB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5C9A7A-BFB0-2DE2-6C90-85674594511B}"/>
              </a:ext>
            </a:extLst>
          </p:cNvPr>
          <p:cNvSpPr txBox="1"/>
          <p:nvPr/>
        </p:nvSpPr>
        <p:spPr>
          <a:xfrm>
            <a:off x="106326" y="1494874"/>
            <a:ext cx="79047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job = ‘TA’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(salary &gt; 55000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&lt; 95000);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26CF4-96B6-73BB-03BB-1425C3031CF3}"/>
              </a:ext>
            </a:extLst>
          </p:cNvPr>
          <p:cNvSpPr txBox="1"/>
          <p:nvPr/>
        </p:nvSpPr>
        <p:spPr>
          <a:xfrm>
            <a:off x="162232" y="883055"/>
            <a:ext cx="558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WHERE clause: may use AND, OR, NOT</a:t>
            </a:r>
          </a:p>
        </p:txBody>
      </p:sp>
    </p:spTree>
    <p:extLst>
      <p:ext uri="{BB962C8B-B14F-4D97-AF65-F5344CB8AC3E}">
        <p14:creationId xmlns:p14="http://schemas.microsoft.com/office/powerpoint/2010/main" val="256219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3F75-F3F2-3033-E2BE-98890B3B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1899-A711-E356-FD9B-D2AD189A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C013-662F-1DAF-B9B9-D22320B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8F965-BD0C-8513-650B-8361643D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0F1C1C-A031-B60B-EABE-BCBACCFD20DB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5C9A7A-BFB0-2DE2-6C90-85674594511B}"/>
              </a:ext>
            </a:extLst>
          </p:cNvPr>
          <p:cNvSpPr txBox="1"/>
          <p:nvPr/>
        </p:nvSpPr>
        <p:spPr>
          <a:xfrm>
            <a:off x="106326" y="1494874"/>
            <a:ext cx="79047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job = ‘TA’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(salary &gt; 55000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&lt; 95000);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26CF4-96B6-73BB-03BB-1425C3031CF3}"/>
              </a:ext>
            </a:extLst>
          </p:cNvPr>
          <p:cNvSpPr txBox="1"/>
          <p:nvPr/>
        </p:nvSpPr>
        <p:spPr>
          <a:xfrm>
            <a:off x="162232" y="883055"/>
            <a:ext cx="558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WHERE clause: may use AND, OR, NOT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7B6ECA-FAFA-200C-6C84-1ED8A217D81C}"/>
              </a:ext>
            </a:extLst>
          </p:cNvPr>
          <p:cNvGraphicFramePr>
            <a:graphicFrameLocks noGrp="1"/>
          </p:cNvGraphicFramePr>
          <p:nvPr/>
        </p:nvGraphicFramePr>
        <p:xfrm>
          <a:off x="8189040" y="1408530"/>
          <a:ext cx="8088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1">
                  <a:extLst>
                    <a:ext uri="{9D8B030D-6E8A-4147-A177-3AD203B41FA5}">
                      <a16:colId xmlns:a16="http://schemas.microsoft.com/office/drawing/2014/main" val="1091453655"/>
                    </a:ext>
                  </a:extLst>
                </a:gridCol>
              </a:tblGrid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00929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08608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75364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46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2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3F75-F3F2-3033-E2BE-98890B3B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1899-A711-E356-FD9B-D2AD189A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C013-662F-1DAF-B9B9-D22320B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8F965-BD0C-8513-650B-8361643D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0F1C1C-A031-B60B-EABE-BCBACCFD20DB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5C9A7A-BFB0-2DE2-6C90-85674594511B}"/>
              </a:ext>
            </a:extLst>
          </p:cNvPr>
          <p:cNvSpPr txBox="1"/>
          <p:nvPr/>
        </p:nvSpPr>
        <p:spPr>
          <a:xfrm>
            <a:off x="106326" y="1494874"/>
            <a:ext cx="79047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job = ‘TA’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(salary &gt; 55000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&lt; 95000);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B8848D-5F00-2F6A-43D8-6CDC7F55FCCD}"/>
              </a:ext>
            </a:extLst>
          </p:cNvPr>
          <p:cNvGraphicFramePr>
            <a:graphicFrameLocks noGrp="1"/>
          </p:cNvGraphicFramePr>
          <p:nvPr/>
        </p:nvGraphicFramePr>
        <p:xfrm>
          <a:off x="8189040" y="1408530"/>
          <a:ext cx="8088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1">
                  <a:extLst>
                    <a:ext uri="{9D8B030D-6E8A-4147-A177-3AD203B41FA5}">
                      <a16:colId xmlns:a16="http://schemas.microsoft.com/office/drawing/2014/main" val="1091453655"/>
                    </a:ext>
                  </a:extLst>
                </a:gridCol>
              </a:tblGrid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00929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08608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75364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4686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D249181-B984-1682-1ECF-FC07E86C4EC4}"/>
              </a:ext>
            </a:extLst>
          </p:cNvPr>
          <p:cNvSpPr txBox="1"/>
          <p:nvPr/>
        </p:nvSpPr>
        <p:spPr>
          <a:xfrm>
            <a:off x="106326" y="2505670"/>
            <a:ext cx="80425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job = ‘TA’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(salary &gt; 55000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&lt; 95000);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26CF4-96B6-73BB-03BB-1425C3031CF3}"/>
              </a:ext>
            </a:extLst>
          </p:cNvPr>
          <p:cNvSpPr txBox="1"/>
          <p:nvPr/>
        </p:nvSpPr>
        <p:spPr>
          <a:xfrm>
            <a:off x="162232" y="883055"/>
            <a:ext cx="558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WHERE clause: may use AND, OR, NOT</a:t>
            </a:r>
          </a:p>
        </p:txBody>
      </p:sp>
    </p:spTree>
    <p:extLst>
      <p:ext uri="{BB962C8B-B14F-4D97-AF65-F5344CB8AC3E}">
        <p14:creationId xmlns:p14="http://schemas.microsoft.com/office/powerpoint/2010/main" val="256622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2264-5F79-354B-FAD3-6CA7A225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to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1695E-99AA-424C-1255-CD1F137C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your favorite kind of multiplication?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47F6C-3D8F-E089-D919-5346D905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DE4-AB7E-8E95-E90C-7F3D8E0A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43E4-1248-7EB6-BDEE-3C876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3F75-F3F2-3033-E2BE-98890B3B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1899-A711-E356-FD9B-D2AD189A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C013-662F-1DAF-B9B9-D22320B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8F965-BD0C-8513-650B-8361643D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0F1C1C-A031-B60B-EABE-BCBACCFD20DB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B8848D-5F00-2F6A-43D8-6CDC7F55FCCD}"/>
              </a:ext>
            </a:extLst>
          </p:cNvPr>
          <p:cNvGraphicFramePr>
            <a:graphicFrameLocks noGrp="1"/>
          </p:cNvGraphicFramePr>
          <p:nvPr/>
        </p:nvGraphicFramePr>
        <p:xfrm>
          <a:off x="8189040" y="1408530"/>
          <a:ext cx="8088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1">
                  <a:extLst>
                    <a:ext uri="{9D8B030D-6E8A-4147-A177-3AD203B41FA5}">
                      <a16:colId xmlns:a16="http://schemas.microsoft.com/office/drawing/2014/main" val="1091453655"/>
                    </a:ext>
                  </a:extLst>
                </a:gridCol>
              </a:tblGrid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00929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08608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75364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468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1ED6E5-213C-A2A5-5A35-35C2995D543D}"/>
              </a:ext>
            </a:extLst>
          </p:cNvPr>
          <p:cNvGraphicFramePr>
            <a:graphicFrameLocks noGrp="1"/>
          </p:cNvGraphicFramePr>
          <p:nvPr/>
        </p:nvGraphicFramePr>
        <p:xfrm>
          <a:off x="8189039" y="2919003"/>
          <a:ext cx="80887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1">
                  <a:extLst>
                    <a:ext uri="{9D8B030D-6E8A-4147-A177-3AD203B41FA5}">
                      <a16:colId xmlns:a16="http://schemas.microsoft.com/office/drawing/2014/main" val="1091453655"/>
                    </a:ext>
                  </a:extLst>
                </a:gridCol>
              </a:tblGrid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00929"/>
                  </a:ext>
                </a:extLst>
              </a:tr>
              <a:tr h="250187">
                <a:tc>
                  <a:txBody>
                    <a:bodyPr/>
                    <a:lstStyle/>
                    <a:p>
                      <a:r>
                        <a:rPr lang="en-US" sz="1400" dirty="0"/>
                        <a:t>Allison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7536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7A26CF4-96B6-73BB-03BB-1425C3031CF3}"/>
              </a:ext>
            </a:extLst>
          </p:cNvPr>
          <p:cNvSpPr txBox="1"/>
          <p:nvPr/>
        </p:nvSpPr>
        <p:spPr>
          <a:xfrm>
            <a:off x="162232" y="883055"/>
            <a:ext cx="558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WHERE clause: may use AND, OR,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0EAE2-44C1-45CC-9B95-5F85F1D4DFC1}"/>
              </a:ext>
            </a:extLst>
          </p:cNvPr>
          <p:cNvSpPr txBox="1"/>
          <p:nvPr/>
        </p:nvSpPr>
        <p:spPr>
          <a:xfrm>
            <a:off x="106326" y="1494874"/>
            <a:ext cx="79047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job = ‘TA’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(salary &gt; 55000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&lt; 95000);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07421-6EB0-D5B6-EB36-9F97044033BC}"/>
              </a:ext>
            </a:extLst>
          </p:cNvPr>
          <p:cNvSpPr txBox="1"/>
          <p:nvPr/>
        </p:nvSpPr>
        <p:spPr>
          <a:xfrm>
            <a:off x="106326" y="2505670"/>
            <a:ext cx="80425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job = ‘TA’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(salary &gt; 55000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&lt; 95000);</a:t>
            </a:r>
          </a:p>
        </p:txBody>
      </p:sp>
    </p:spTree>
    <p:extLst>
      <p:ext uri="{BB962C8B-B14F-4D97-AF65-F5344CB8AC3E}">
        <p14:creationId xmlns:p14="http://schemas.microsoft.com/office/powerpoint/2010/main" val="132961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23CFA9-B876-AA76-E923-CDB0EA6E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5CD09-D0EF-80B7-2D72-22054FAC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we use joins we often have multiple conditions in the WHERE clause: and/or/not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Next: two ways to write the join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F95CB-389C-A6F2-D5F9-007793E1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1E772-A757-E353-4E7F-9064EA34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9E563-793A-5212-32DD-D8AD0200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96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Two Ways to Write a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3D3A4E-E42F-9CA2-021C-29187AD055E0}"/>
              </a:ext>
            </a:extLst>
          </p:cNvPr>
          <p:cNvSpPr txBox="1"/>
          <p:nvPr/>
        </p:nvSpPr>
        <p:spPr>
          <a:xfrm>
            <a:off x="0" y="157857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0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Two Ways to Write a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3D3A4E-E42F-9CA2-021C-29187AD055E0}"/>
              </a:ext>
            </a:extLst>
          </p:cNvPr>
          <p:cNvSpPr txBox="1"/>
          <p:nvPr/>
        </p:nvSpPr>
        <p:spPr>
          <a:xfrm>
            <a:off x="0" y="157857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6CB9D-D130-DF17-A7E6-BEAAA5238485}"/>
              </a:ext>
            </a:extLst>
          </p:cNvPr>
          <p:cNvSpPr txBox="1"/>
          <p:nvPr/>
        </p:nvSpPr>
        <p:spPr>
          <a:xfrm>
            <a:off x="4181291" y="847348"/>
            <a:ext cx="390683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6E5FC005-62F3-57E6-0BE6-55E509DD537B}"/>
              </a:ext>
            </a:extLst>
          </p:cNvPr>
          <p:cNvSpPr/>
          <p:nvPr/>
        </p:nvSpPr>
        <p:spPr>
          <a:xfrm>
            <a:off x="6421409" y="2474008"/>
            <a:ext cx="1846580" cy="908864"/>
          </a:xfrm>
          <a:prstGeom prst="wedgeEllipseCallout">
            <a:avLst>
              <a:gd name="adj1" fmla="val -54378"/>
              <a:gd name="adj2" fmla="val -884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Means the</a:t>
            </a:r>
            <a:br>
              <a:rPr lang="en-US" dirty="0"/>
            </a:br>
            <a:r>
              <a:rPr lang="en-US" dirty="0"/>
              <a:t>same thing</a:t>
            </a:r>
          </a:p>
        </p:txBody>
      </p:sp>
    </p:spTree>
    <p:extLst>
      <p:ext uri="{BB962C8B-B14F-4D97-AF65-F5344CB8AC3E}">
        <p14:creationId xmlns:p14="http://schemas.microsoft.com/office/powerpoint/2010/main" val="112637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Two Ways to Write a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3D3A4E-E42F-9CA2-021C-29187AD055E0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3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Two Ways to Write a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3D3A4E-E42F-9CA2-021C-29187AD055E0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6CB9D-D130-DF17-A7E6-BEAAA5238485}"/>
              </a:ext>
            </a:extLst>
          </p:cNvPr>
          <p:cNvSpPr txBox="1"/>
          <p:nvPr/>
        </p:nvSpPr>
        <p:spPr>
          <a:xfrm>
            <a:off x="4225535" y="726451"/>
            <a:ext cx="48718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135261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Two Ways to Write a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3D3A4E-E42F-9CA2-021C-29187AD055E0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6CB9D-D130-DF17-A7E6-BEAAA5238485}"/>
              </a:ext>
            </a:extLst>
          </p:cNvPr>
          <p:cNvSpPr txBox="1"/>
          <p:nvPr/>
        </p:nvSpPr>
        <p:spPr>
          <a:xfrm>
            <a:off x="4225535" y="726451"/>
            <a:ext cx="48718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26A76-07F3-E7F0-8DD6-3D7D08A92800}"/>
              </a:ext>
            </a:extLst>
          </p:cNvPr>
          <p:cNvSpPr txBox="1"/>
          <p:nvPr/>
        </p:nvSpPr>
        <p:spPr>
          <a:xfrm>
            <a:off x="4225535" y="2117787"/>
            <a:ext cx="48718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3556045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Two Ways to Write a 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3D3A4E-E42F-9CA2-021C-29187AD055E0}"/>
              </a:ext>
            </a:extLst>
          </p:cNvPr>
          <p:cNvSpPr txBox="1"/>
          <p:nvPr/>
        </p:nvSpPr>
        <p:spPr>
          <a:xfrm>
            <a:off x="0" y="1578570"/>
            <a:ext cx="4320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583707" y="32269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5778524" y="3245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6CB9D-D130-DF17-A7E6-BEAAA5238485}"/>
              </a:ext>
            </a:extLst>
          </p:cNvPr>
          <p:cNvSpPr txBox="1"/>
          <p:nvPr/>
        </p:nvSpPr>
        <p:spPr>
          <a:xfrm>
            <a:off x="4225535" y="726451"/>
            <a:ext cx="48718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26A76-07F3-E7F0-8DD6-3D7D08A92800}"/>
              </a:ext>
            </a:extLst>
          </p:cNvPr>
          <p:cNvSpPr txBox="1"/>
          <p:nvPr/>
        </p:nvSpPr>
        <p:spPr>
          <a:xfrm>
            <a:off x="4225535" y="2117787"/>
            <a:ext cx="48718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p.job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‘TA’;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86B0815-BBB0-3F5F-9F9C-D93B86673C58}"/>
              </a:ext>
            </a:extLst>
          </p:cNvPr>
          <p:cNvSpPr/>
          <p:nvPr/>
        </p:nvSpPr>
        <p:spPr>
          <a:xfrm>
            <a:off x="554171" y="652354"/>
            <a:ext cx="3667915" cy="908864"/>
          </a:xfrm>
          <a:prstGeom prst="wedgeEllipseCallout">
            <a:avLst>
              <a:gd name="adj1" fmla="val 48295"/>
              <a:gd name="adj2" fmla="val 560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 same as WHERE </a:t>
            </a:r>
            <a:br>
              <a:rPr lang="en-US" dirty="0"/>
            </a:br>
            <a:r>
              <a:rPr lang="en-US" dirty="0"/>
              <a:t>for now; but wait for it…</a:t>
            </a:r>
          </a:p>
        </p:txBody>
      </p:sp>
    </p:spTree>
    <p:extLst>
      <p:ext uri="{BB962C8B-B14F-4D97-AF65-F5344CB8AC3E}">
        <p14:creationId xmlns:p14="http://schemas.microsoft.com/office/powerpoint/2010/main" val="2851530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8889-6F1A-406A-49B7-6AC0A544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8653-BBC4-CCBD-6833-4B24161EA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join is often between a key and a foreign key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not always! Let’s see some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1BB4B-B861-D766-C7AA-72E7E15A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69378-98C5-1A53-FF59-87F1BEF4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1C7A-C571-87A3-6668-044ADCFC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6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20809"/>
              </p:ext>
            </p:extLst>
          </p:nvPr>
        </p:nvGraphicFramePr>
        <p:xfrm>
          <a:off x="1076970" y="4817238"/>
          <a:ext cx="34474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05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546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47807"/>
              </p:ext>
            </p:extLst>
          </p:nvPr>
        </p:nvGraphicFramePr>
        <p:xfrm>
          <a:off x="5773793" y="4817238"/>
          <a:ext cx="1967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57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5450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7935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4794127" y="4793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87009"/>
              </p:ext>
            </p:extLst>
          </p:nvPr>
        </p:nvGraphicFramePr>
        <p:xfrm>
          <a:off x="7003640" y="779056"/>
          <a:ext cx="198918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501857" y="12969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60139" y="987951"/>
            <a:ext cx="47339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7395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</a:t>
            </a:r>
            <a:r>
              <a:rPr lang="en-US" dirty="0" err="1"/>
              <a:t>attrs</a:t>
            </a:r>
            <a:r>
              <a:rPr lang="en-US" dirty="0"/>
              <a:t>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Keys and 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</p:spTree>
    <p:extLst>
      <p:ext uri="{BB962C8B-B14F-4D97-AF65-F5344CB8AC3E}">
        <p14:creationId xmlns:p14="http://schemas.microsoft.com/office/powerpoint/2010/main" val="2850870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8160"/>
              </p:ext>
            </p:extLst>
          </p:nvPr>
        </p:nvGraphicFramePr>
        <p:xfrm>
          <a:off x="1076970" y="4817238"/>
          <a:ext cx="34474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05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546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773793" y="4817238"/>
          <a:ext cx="1967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57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5450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7935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4794127" y="4793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7003640" y="779056"/>
          <a:ext cx="198918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501857" y="12969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60139" y="987951"/>
            <a:ext cx="47339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07A28-A4F0-A9AD-DDED-7B3D7DCE1AA7}"/>
              </a:ext>
            </a:extLst>
          </p:cNvPr>
          <p:cNvSpPr txBox="1"/>
          <p:nvPr/>
        </p:nvSpPr>
        <p:spPr>
          <a:xfrm>
            <a:off x="60139" y="2257484"/>
            <a:ext cx="528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not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54264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38964"/>
              </p:ext>
            </p:extLst>
          </p:nvPr>
        </p:nvGraphicFramePr>
        <p:xfrm>
          <a:off x="1076970" y="4817238"/>
          <a:ext cx="34474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05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546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773793" y="4817238"/>
          <a:ext cx="1967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57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5450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7935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4794127" y="4793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7003640" y="779056"/>
          <a:ext cx="198918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501857" y="12969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60139" y="987951"/>
            <a:ext cx="47339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07A28-A4F0-A9AD-DDED-7B3D7DCE1AA7}"/>
              </a:ext>
            </a:extLst>
          </p:cNvPr>
          <p:cNvSpPr txBox="1"/>
          <p:nvPr/>
        </p:nvSpPr>
        <p:spPr>
          <a:xfrm>
            <a:off x="60139" y="2257484"/>
            <a:ext cx="528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not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A5F85-F208-5607-85B4-DBB98A92DB68}"/>
              </a:ext>
            </a:extLst>
          </p:cNvPr>
          <p:cNvGraphicFramePr>
            <a:graphicFrameLocks noGrp="1"/>
          </p:cNvGraphicFramePr>
          <p:nvPr/>
        </p:nvGraphicFramePr>
        <p:xfrm>
          <a:off x="7003640" y="2218195"/>
          <a:ext cx="198918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71392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92834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22DD2C77-5EDE-B18E-5448-EF0A09D6BB9B}"/>
              </a:ext>
            </a:extLst>
          </p:cNvPr>
          <p:cNvSpPr/>
          <p:nvPr/>
        </p:nvSpPr>
        <p:spPr>
          <a:xfrm>
            <a:off x="5632818" y="26326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93045"/>
              </p:ext>
            </p:extLst>
          </p:nvPr>
        </p:nvGraphicFramePr>
        <p:xfrm>
          <a:off x="1076970" y="4817238"/>
          <a:ext cx="34474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05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546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773793" y="4817238"/>
          <a:ext cx="1967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57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5450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7935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4794127" y="4793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7003640" y="779056"/>
          <a:ext cx="198918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501857" y="12969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60139" y="987951"/>
            <a:ext cx="47339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07A28-A4F0-A9AD-DDED-7B3D7DCE1AA7}"/>
              </a:ext>
            </a:extLst>
          </p:cNvPr>
          <p:cNvSpPr txBox="1"/>
          <p:nvPr/>
        </p:nvSpPr>
        <p:spPr>
          <a:xfrm>
            <a:off x="60139" y="2257484"/>
            <a:ext cx="528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not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A5F85-F208-5607-85B4-DBB98A92DB68}"/>
              </a:ext>
            </a:extLst>
          </p:cNvPr>
          <p:cNvGraphicFramePr>
            <a:graphicFrameLocks noGrp="1"/>
          </p:cNvGraphicFramePr>
          <p:nvPr/>
        </p:nvGraphicFramePr>
        <p:xfrm>
          <a:off x="7003640" y="2218195"/>
          <a:ext cx="198918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71392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928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84B568-A103-B0A0-5C16-7D6AF0EDF92F}"/>
              </a:ext>
            </a:extLst>
          </p:cNvPr>
          <p:cNvSpPr txBox="1"/>
          <p:nvPr/>
        </p:nvSpPr>
        <p:spPr>
          <a:xfrm>
            <a:off x="60139" y="360431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WHAT??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2DD2C77-5EDE-B18E-5448-EF0A09D6BB9B}"/>
              </a:ext>
            </a:extLst>
          </p:cNvPr>
          <p:cNvSpPr/>
          <p:nvPr/>
        </p:nvSpPr>
        <p:spPr>
          <a:xfrm>
            <a:off x="5632818" y="26326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1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65931"/>
              </p:ext>
            </p:extLst>
          </p:nvPr>
        </p:nvGraphicFramePr>
        <p:xfrm>
          <a:off x="1076970" y="4817238"/>
          <a:ext cx="34474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05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546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54637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773793" y="4817238"/>
          <a:ext cx="1967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57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5450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4EC2F4-C19B-2360-1044-BC65B5B93CE9}"/>
              </a:ext>
            </a:extLst>
          </p:cNvPr>
          <p:cNvSpPr txBox="1"/>
          <p:nvPr/>
        </p:nvSpPr>
        <p:spPr>
          <a:xfrm>
            <a:off x="0" y="47935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F420-6F7F-5088-E05C-828D0841FF3C}"/>
              </a:ext>
            </a:extLst>
          </p:cNvPr>
          <p:cNvSpPr txBox="1"/>
          <p:nvPr/>
        </p:nvSpPr>
        <p:spPr>
          <a:xfrm>
            <a:off x="4794127" y="4793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85EF50-74B9-0CFA-2F2F-8BF5A46891B6}"/>
              </a:ext>
            </a:extLst>
          </p:cNvPr>
          <p:cNvGraphicFramePr>
            <a:graphicFrameLocks noGrp="1"/>
          </p:cNvGraphicFramePr>
          <p:nvPr/>
        </p:nvGraphicFramePr>
        <p:xfrm>
          <a:off x="7003640" y="779056"/>
          <a:ext cx="198918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ECEA50F5-CE83-0B35-C597-B0A6966027A6}"/>
              </a:ext>
            </a:extLst>
          </p:cNvPr>
          <p:cNvSpPr/>
          <p:nvPr/>
        </p:nvSpPr>
        <p:spPr>
          <a:xfrm>
            <a:off x="5501857" y="12969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5D624-9BFA-EF9B-6F8F-453AF520C341}"/>
              </a:ext>
            </a:extLst>
          </p:cNvPr>
          <p:cNvSpPr txBox="1"/>
          <p:nvPr/>
        </p:nvSpPr>
        <p:spPr>
          <a:xfrm>
            <a:off x="60139" y="987951"/>
            <a:ext cx="47339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07A28-A4F0-A9AD-DDED-7B3D7DCE1AA7}"/>
              </a:ext>
            </a:extLst>
          </p:cNvPr>
          <p:cNvSpPr txBox="1"/>
          <p:nvPr/>
        </p:nvSpPr>
        <p:spPr>
          <a:xfrm>
            <a:off x="60139" y="2257484"/>
            <a:ext cx="528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the cars they are not driving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A5F85-F208-5607-85B4-DBB98A92DB68}"/>
              </a:ext>
            </a:extLst>
          </p:cNvPr>
          <p:cNvGraphicFramePr>
            <a:graphicFrameLocks noGrp="1"/>
          </p:cNvGraphicFramePr>
          <p:nvPr/>
        </p:nvGraphicFramePr>
        <p:xfrm>
          <a:off x="7003640" y="2218195"/>
          <a:ext cx="198918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76">
                  <a:extLst>
                    <a:ext uri="{9D8B030D-6E8A-4147-A177-3AD203B41FA5}">
                      <a16:colId xmlns:a16="http://schemas.microsoft.com/office/drawing/2014/main" val="3556240528"/>
                    </a:ext>
                  </a:extLst>
                </a:gridCol>
                <a:gridCol w="1025013">
                  <a:extLst>
                    <a:ext uri="{9D8B030D-6E8A-4147-A177-3AD203B41FA5}">
                      <a16:colId xmlns:a16="http://schemas.microsoft.com/office/drawing/2014/main" val="2654615809"/>
                    </a:ext>
                  </a:extLst>
                </a:gridCol>
              </a:tblGrid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11619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93617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72030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915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71392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928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84B568-A103-B0A0-5C16-7D6AF0EDF92F}"/>
              </a:ext>
            </a:extLst>
          </p:cNvPr>
          <p:cNvSpPr txBox="1"/>
          <p:nvPr/>
        </p:nvSpPr>
        <p:spPr>
          <a:xfrm>
            <a:off x="60139" y="360431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find WHAT??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2DD2C77-5EDE-B18E-5448-EF0A09D6BB9B}"/>
              </a:ext>
            </a:extLst>
          </p:cNvPr>
          <p:cNvSpPr/>
          <p:nvPr/>
        </p:nvSpPr>
        <p:spPr>
          <a:xfrm>
            <a:off x="5632818" y="26326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DA9D551-9002-B950-47B5-D2615F3DFEEF}"/>
              </a:ext>
            </a:extLst>
          </p:cNvPr>
          <p:cNvSpPr/>
          <p:nvPr/>
        </p:nvSpPr>
        <p:spPr>
          <a:xfrm>
            <a:off x="4959308" y="38603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179001-92C4-D56B-8B75-B9D4047C58FE}"/>
              </a:ext>
            </a:extLst>
          </p:cNvPr>
          <p:cNvSpPr txBox="1"/>
          <p:nvPr/>
        </p:nvSpPr>
        <p:spPr>
          <a:xfrm>
            <a:off x="5977719" y="38813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.</a:t>
            </a:r>
          </a:p>
        </p:txBody>
      </p:sp>
    </p:spTree>
    <p:extLst>
      <p:ext uri="{BB962C8B-B14F-4D97-AF65-F5344CB8AC3E}">
        <p14:creationId xmlns:p14="http://schemas.microsoft.com/office/powerpoint/2010/main" val="2852629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FCD0-C6DD-AC98-96B2-780E194F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3C5C0-A44E-B8CE-CEB2-86218337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clause: several table names</a:t>
            </a:r>
          </a:p>
          <a:p>
            <a:endParaRPr lang="en-US" dirty="0"/>
          </a:p>
          <a:p>
            <a:r>
              <a:rPr lang="en-US" dirty="0"/>
              <a:t>WHERE clause: some condition on these tables</a:t>
            </a:r>
          </a:p>
          <a:p>
            <a:endParaRPr lang="en-US" dirty="0"/>
          </a:p>
          <a:p>
            <a:r>
              <a:rPr lang="en-US" b="1" dirty="0"/>
              <a:t>Q</a:t>
            </a:r>
            <a:r>
              <a:rPr lang="en-US" dirty="0"/>
              <a:t>: What does it mean?</a:t>
            </a:r>
          </a:p>
          <a:p>
            <a:endParaRPr lang="en-US" dirty="0"/>
          </a:p>
          <a:p>
            <a:r>
              <a:rPr lang="en-US" b="1" dirty="0"/>
              <a:t>A</a:t>
            </a:r>
            <a:r>
              <a:rPr lang="en-US" dirty="0"/>
              <a:t>: For-Each semantics (Nested Loop Semantics)!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3465-3156-6CBB-1A92-B26DE991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82C9B-55BD-9195-4900-08E9B936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9A66-1F90-8517-A80D-C3C763D5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BDA29-1E26-E133-0E5F-2E0E25AD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7B6DE-7845-2901-8024-CDA5513C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0A0C-386F-1651-7A25-B0B4B27B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780621-3338-D6FA-1BC1-12930AF5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EB6E7-19D0-A37B-F90C-11C3D0F2B04C}"/>
              </a:ext>
            </a:extLst>
          </p:cNvPr>
          <p:cNvSpPr txBox="1"/>
          <p:nvPr/>
        </p:nvSpPr>
        <p:spPr>
          <a:xfrm>
            <a:off x="814401" y="3075058"/>
            <a:ext cx="751519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/>
              <a:t>Nested Loop Semantics (again!)</a:t>
            </a:r>
          </a:p>
        </p:txBody>
      </p:sp>
    </p:spTree>
    <p:extLst>
      <p:ext uri="{BB962C8B-B14F-4D97-AF65-F5344CB8AC3E}">
        <p14:creationId xmlns:p14="http://schemas.microsoft.com/office/powerpoint/2010/main" val="3368077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485-D893-4DDB-BBBA-B3776ACFAAC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48656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59696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FE5F96-21A4-2D03-916A-79AB2D0F05A7}"/>
              </a:ext>
            </a:extLst>
          </p:cNvPr>
          <p:cNvSpPr txBox="1"/>
          <p:nvPr/>
        </p:nvSpPr>
        <p:spPr>
          <a:xfrm>
            <a:off x="2411792" y="332262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35734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485-D893-4DDB-BBBA-B3776ACFAAC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8984BC-F38D-47BF-B534-81778345DD3F}"/>
              </a:ext>
            </a:extLst>
          </p:cNvPr>
          <p:cNvGraphicFramePr>
            <a:graphicFrameLocks noGrp="1"/>
          </p:cNvGraphicFramePr>
          <p:nvPr/>
        </p:nvGraphicFramePr>
        <p:xfrm>
          <a:off x="3382616" y="4730103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529506519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4373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2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4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4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866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FE5F96-21A4-2D03-916A-79AB2D0F05A7}"/>
              </a:ext>
            </a:extLst>
          </p:cNvPr>
          <p:cNvSpPr txBox="1"/>
          <p:nvPr/>
        </p:nvSpPr>
        <p:spPr>
          <a:xfrm>
            <a:off x="2411792" y="332262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18150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485-D893-4DDB-BBBA-B3776ACFAAC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8984BC-F38D-47BF-B534-81778345DD3F}"/>
              </a:ext>
            </a:extLst>
          </p:cNvPr>
          <p:cNvGraphicFramePr>
            <a:graphicFrameLocks noGrp="1"/>
          </p:cNvGraphicFramePr>
          <p:nvPr/>
        </p:nvGraphicFramePr>
        <p:xfrm>
          <a:off x="3382616" y="4730103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529506519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4373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2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4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4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86666"/>
                  </a:ext>
                </a:extLst>
              </a:tr>
            </a:tbl>
          </a:graphicData>
        </a:graphic>
      </p:graphicFrame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BB99FF0-2262-4E43-89EF-6A0B3E2B2CA6}"/>
              </a:ext>
            </a:extLst>
          </p:cNvPr>
          <p:cNvSpPr/>
          <p:nvPr/>
        </p:nvSpPr>
        <p:spPr>
          <a:xfrm>
            <a:off x="208873" y="4494854"/>
            <a:ext cx="2856428" cy="1298377"/>
          </a:xfrm>
          <a:prstGeom prst="wedgeEllipseCallout">
            <a:avLst>
              <a:gd name="adj1" fmla="val 53613"/>
              <a:gd name="adj2" fmla="val 37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How do we</a:t>
            </a:r>
            <a:br>
              <a:rPr lang="en-US" dirty="0"/>
            </a:br>
            <a:r>
              <a:rPr lang="en-US" dirty="0"/>
              <a:t>algorithmically get</a:t>
            </a:r>
            <a:br>
              <a:rPr lang="en-US" dirty="0"/>
            </a:br>
            <a:r>
              <a:rPr lang="en-US" dirty="0"/>
              <a:t>our results?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E5F96-21A4-2D03-916A-79AB2D0F05A7}"/>
              </a:ext>
            </a:extLst>
          </p:cNvPr>
          <p:cNvSpPr txBox="1"/>
          <p:nvPr/>
        </p:nvSpPr>
        <p:spPr>
          <a:xfrm>
            <a:off x="2411792" y="332262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73113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C276-4429-486E-9C9D-9F4AD604E1D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95AC33-4543-88FB-ECC7-1D32CE779351}"/>
              </a:ext>
            </a:extLst>
          </p:cNvPr>
          <p:cNvSpPr txBox="1"/>
          <p:nvPr/>
        </p:nvSpPr>
        <p:spPr>
          <a:xfrm>
            <a:off x="2411792" y="3322620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EB2E2-F40C-F22D-8631-549FF0393D12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143573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</a:t>
            </a:r>
            <a:r>
              <a:rPr lang="en-US" dirty="0" err="1"/>
              <a:t>attrs</a:t>
            </a:r>
            <a:r>
              <a:rPr lang="en-US" dirty="0"/>
              <a:t>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Keys and 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</p:spTree>
    <p:extLst>
      <p:ext uri="{BB962C8B-B14F-4D97-AF65-F5344CB8AC3E}">
        <p14:creationId xmlns:p14="http://schemas.microsoft.com/office/powerpoint/2010/main" val="372005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99B3-708C-4052-8296-82D80D92FBC3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50153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20830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167086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81573" y="167086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02877"/>
              </p:ext>
            </p:extLst>
          </p:nvPr>
        </p:nvGraphicFramePr>
        <p:xfrm>
          <a:off x="3382617" y="3484472"/>
          <a:ext cx="23787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7568FBC-2F0B-A495-3DF0-D2B75C50B9C5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3370519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BF3F-D8E1-43D0-9FF6-7F439640435D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167086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81573" y="167086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57355"/>
              </p:ext>
            </p:extLst>
          </p:nvPr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C8E5424-DCE6-E079-952D-ACBBDBD01000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443701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9705-2F55-432A-8763-5420B6E7919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1694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75099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81573" y="167086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875F843-9968-CC3B-2C6B-9BC53D362D86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4257164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3227-B614-4284-AC7C-BC2B494DC744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85827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490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423053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81573" y="167086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BD2D7EC-51F8-1D62-FF73-19F4A2EB40F2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33080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9447-DDF7-4D48-8690-082144AF4B5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7782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19164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1689124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A78F64-929F-4097-C726-6075D9FC0610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2873569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5F8-CF68-44B0-BD8C-6005EBD28DC1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97016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83502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FA1828-407E-F1E5-165C-158D1CE89956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128564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98F2-2C20-474B-8672-C8BCB17604E0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39212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08445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6A2731-C4D1-9B85-DC71-697C91065BD4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3844536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9C6B-5F28-412B-873A-8647C1740DBE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29023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24950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1683779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880E521-B782-32E9-360B-65D718938732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2839364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5AF-9881-419F-961A-218DFA4F9B9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98053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35651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401184-B366-41E9-0FB2-5C03ED9FB0C9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620663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C030-C4D0-45D9-8A73-A165043C9E85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88844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93748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18638"/>
              </p:ext>
            </p:extLst>
          </p:nvPr>
        </p:nvGraphicFramePr>
        <p:xfrm>
          <a:off x="3382617" y="3484472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7294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C2574CF-FDF0-B88F-4CC7-BCE51A4E92A8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76802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</a:t>
            </a:r>
            <a:r>
              <a:rPr lang="en-US" dirty="0" err="1"/>
              <a:t>attrs</a:t>
            </a:r>
            <a:r>
              <a:rPr lang="en-US" dirty="0"/>
              <a:t>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Keys and 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48911"/>
              </p:ext>
            </p:extLst>
          </p:nvPr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 flipH="1">
            <a:off x="829733" y="2874924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639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CDC3-6A9B-433C-A98E-806C4E8AF52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05583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96747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7294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0775FA-0EFD-9970-564B-E9293DA4B2E1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2164626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2A29-D7AC-4B37-8CA9-C9D7204A42B1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18466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18330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453800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60436"/>
              </p:ext>
            </p:extLst>
          </p:nvPr>
        </p:nvGraphicFramePr>
        <p:xfrm>
          <a:off x="3382617" y="3484472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568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3405CD3-E8AA-B61D-2A70-E3AABFAC2F8A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2250198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4663-4119-4CF2-88A6-BDC3538A4E05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35254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03051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1687991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792482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568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10F5FD-C074-6DB3-DEAC-EBAE5280B9F7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1472797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243-614C-4194-9EE4-42906F2B3848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4518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87189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067506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792482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568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B0B89D-0680-194D-3DDB-057D1C418FDF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2676974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3204-52DB-4B28-A34E-2639EE0EED5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85977"/>
              </p:ext>
            </p:extLst>
          </p:nvPr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25640"/>
              </p:ext>
            </p:extLst>
          </p:nvPr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4C934BF1-04E5-4F8E-B9C0-DE0C86A19C6A}"/>
              </a:ext>
            </a:extLst>
          </p:cNvPr>
          <p:cNvSpPr/>
          <p:nvPr/>
        </p:nvSpPr>
        <p:spPr>
          <a:xfrm>
            <a:off x="8275983" y="2460837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ED03556-15FF-443F-B1BE-1BFB7A893BA7}"/>
              </a:ext>
            </a:extLst>
          </p:cNvPr>
          <p:cNvSpPr/>
          <p:nvPr/>
        </p:nvSpPr>
        <p:spPr>
          <a:xfrm flipH="1">
            <a:off x="193446" y="2792482"/>
            <a:ext cx="493089" cy="158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568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231F994-E796-5E8E-DB1C-B7C4CF18A5EE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</p:spTree>
    <p:extLst>
      <p:ext uri="{BB962C8B-B14F-4D97-AF65-F5344CB8AC3E}">
        <p14:creationId xmlns:p14="http://schemas.microsoft.com/office/powerpoint/2010/main" val="4018644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AB5-18D0-4DA7-B1D1-85B74A340A7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E90003-8352-4657-BCBE-F52568940FCF}"/>
              </a:ext>
            </a:extLst>
          </p:cNvPr>
          <p:cNvSpPr txBox="1"/>
          <p:nvPr/>
        </p:nvSpPr>
        <p:spPr>
          <a:xfrm>
            <a:off x="1773526" y="5169734"/>
            <a:ext cx="5561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output (row1.name, row2.car)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99216-5FED-4205-A03C-41F479212172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484472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725434071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6100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56833"/>
                  </a:ext>
                </a:extLst>
              </a:tr>
            </a:tbl>
          </a:graphicData>
        </a:graphic>
      </p:graphicFrame>
      <p:sp>
        <p:nvSpPr>
          <p:cNvPr id="10" name="Oval Callout 9">
            <a:extLst>
              <a:ext uri="{FF2B5EF4-FFF2-40B4-BE49-F238E27FC236}">
                <a16:creationId xmlns:a16="http://schemas.microsoft.com/office/drawing/2014/main" id="{DDD58D22-C8D7-3A8A-DFCE-70A3496064E4}"/>
              </a:ext>
            </a:extLst>
          </p:cNvPr>
          <p:cNvSpPr/>
          <p:nvPr/>
        </p:nvSpPr>
        <p:spPr>
          <a:xfrm>
            <a:off x="279048" y="3484472"/>
            <a:ext cx="2099042" cy="519351"/>
          </a:xfrm>
          <a:prstGeom prst="wedgeEllipseCallout">
            <a:avLst>
              <a:gd name="adj1" fmla="val 90380"/>
              <a:gd name="adj2" fmla="val 914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2663336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AB5-18D0-4DA7-B1D1-85B74A340A7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E90003-8352-4657-BCBE-F52568940FCF}"/>
              </a:ext>
            </a:extLst>
          </p:cNvPr>
          <p:cNvSpPr txBox="1"/>
          <p:nvPr/>
        </p:nvSpPr>
        <p:spPr>
          <a:xfrm>
            <a:off x="5531" y="5250850"/>
            <a:ext cx="50097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(row1.name, row2.car)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9BCD2-6CFA-B711-C2A9-24729F2A2CE7}"/>
              </a:ext>
            </a:extLst>
          </p:cNvPr>
          <p:cNvSpPr txBox="1"/>
          <p:nvPr/>
        </p:nvSpPr>
        <p:spPr>
          <a:xfrm>
            <a:off x="0" y="363374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58C7E577-D68E-834D-BAD2-09551D925FA9}"/>
              </a:ext>
            </a:extLst>
          </p:cNvPr>
          <p:cNvSpPr/>
          <p:nvPr/>
        </p:nvSpPr>
        <p:spPr>
          <a:xfrm>
            <a:off x="899652" y="4636474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1E0AF-FD58-8C42-8952-7772AFD6D067}"/>
              </a:ext>
            </a:extLst>
          </p:cNvPr>
          <p:cNvSpPr txBox="1"/>
          <p:nvPr/>
        </p:nvSpPr>
        <p:spPr>
          <a:xfrm>
            <a:off x="1541207" y="471929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/ Foreign-key join</a:t>
            </a:r>
          </a:p>
        </p:txBody>
      </p:sp>
    </p:spTree>
    <p:extLst>
      <p:ext uri="{BB962C8B-B14F-4D97-AF65-F5344CB8AC3E}">
        <p14:creationId xmlns:p14="http://schemas.microsoft.com/office/powerpoint/2010/main" val="2574038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186-EAFA-4C00-91B3-3BFA0B4C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Nested-Loop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EC94-05B6-4734-A459-CBAD5E2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AB5-18D0-4DA7-B1D1-85B74A340A7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C0BA-360B-4CBA-B8C5-AA5FFAB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CF10-7F80-488C-9CE1-4C8EC3C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6853C5-80A1-4D2A-9479-59EBC668C928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901E5-388A-47F4-AE61-8991947DC22E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E90003-8352-4657-BCBE-F52568940FCF}"/>
              </a:ext>
            </a:extLst>
          </p:cNvPr>
          <p:cNvSpPr txBox="1"/>
          <p:nvPr/>
        </p:nvSpPr>
        <p:spPr>
          <a:xfrm>
            <a:off x="5531" y="5250850"/>
            <a:ext cx="50097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(row1.user_id = row2.user_id):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 (row1.name, row2.car)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9BCD2-6CFA-B711-C2A9-24729F2A2CE7}"/>
              </a:ext>
            </a:extLst>
          </p:cNvPr>
          <p:cNvSpPr txBox="1"/>
          <p:nvPr/>
        </p:nvSpPr>
        <p:spPr>
          <a:xfrm>
            <a:off x="0" y="363374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5D025-D5DC-8456-A54A-5B5B4F253C9A}"/>
              </a:ext>
            </a:extLst>
          </p:cNvPr>
          <p:cNvSpPr txBox="1"/>
          <p:nvPr/>
        </p:nvSpPr>
        <p:spPr>
          <a:xfrm>
            <a:off x="4739147" y="366314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2834F-8DD8-920C-E9E4-E9A75E265FF2}"/>
              </a:ext>
            </a:extLst>
          </p:cNvPr>
          <p:cNvSpPr txBox="1"/>
          <p:nvPr/>
        </p:nvSpPr>
        <p:spPr>
          <a:xfrm>
            <a:off x="4877006" y="5269739"/>
            <a:ext cx="41825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row1 in payroll: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row2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(row1.name,row2.car)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58C7E577-D68E-834D-BAD2-09551D925FA9}"/>
              </a:ext>
            </a:extLst>
          </p:cNvPr>
          <p:cNvSpPr/>
          <p:nvPr/>
        </p:nvSpPr>
        <p:spPr>
          <a:xfrm>
            <a:off x="899652" y="4636474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1E0AF-FD58-8C42-8952-7772AFD6D067}"/>
              </a:ext>
            </a:extLst>
          </p:cNvPr>
          <p:cNvSpPr txBox="1"/>
          <p:nvPr/>
        </p:nvSpPr>
        <p:spPr>
          <a:xfrm>
            <a:off x="1541207" y="471929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/ Foreign-key join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62CE901-C17F-5F1A-C705-E99ABE44D94E}"/>
              </a:ext>
            </a:extLst>
          </p:cNvPr>
          <p:cNvSpPr/>
          <p:nvPr/>
        </p:nvSpPr>
        <p:spPr>
          <a:xfrm>
            <a:off x="5630418" y="4541837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AB900-15CC-086C-1C18-5624EB8FABED}"/>
              </a:ext>
            </a:extLst>
          </p:cNvPr>
          <p:cNvSpPr txBox="1"/>
          <p:nvPr/>
        </p:nvSpPr>
        <p:spPr>
          <a:xfrm>
            <a:off x="6271973" y="462466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product</a:t>
            </a:r>
          </a:p>
        </p:txBody>
      </p:sp>
    </p:spTree>
    <p:extLst>
      <p:ext uri="{BB962C8B-B14F-4D97-AF65-F5344CB8AC3E}">
        <p14:creationId xmlns:p14="http://schemas.microsoft.com/office/powerpoint/2010/main" val="3372055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BDBE-A5A0-1CFC-2D63-D75B303A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Nested-Loop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11D2-917C-A2B2-14F8-35E30112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clause contains tables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T1, T2, T3, 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WHERE clause contains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</a:p>
          <a:p>
            <a:endParaRPr lang="en-US" dirty="0"/>
          </a:p>
          <a:p>
            <a:r>
              <a:rPr lang="en-US" dirty="0"/>
              <a:t>SELECT clause contains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attr1, attr2,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F478-851C-D756-9FD7-6BE130C2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B5-EAFC-4EA0-B9DC-688420BE7DF6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77E1E-D606-B252-5D68-BED21F46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F552-A7FF-DC82-4CB0-976DF56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CD220-CD94-7515-2BDF-F748F6CA6020}"/>
              </a:ext>
            </a:extLst>
          </p:cNvPr>
          <p:cNvSpPr txBox="1"/>
          <p:nvPr/>
        </p:nvSpPr>
        <p:spPr>
          <a:xfrm>
            <a:off x="2621786" y="3980816"/>
            <a:ext cx="445827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r1 in T1: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t2 in T2: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t3 in T3: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(condition):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output (attr1,attr2,…)</a:t>
            </a:r>
          </a:p>
        </p:txBody>
      </p:sp>
    </p:spTree>
    <p:extLst>
      <p:ext uri="{BB962C8B-B14F-4D97-AF65-F5344CB8AC3E}">
        <p14:creationId xmlns:p14="http://schemas.microsoft.com/office/powerpoint/2010/main" val="3661675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2B13-7E72-17B8-B7E1-ECFC2BB62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D27E8-CAEC-3F4C-5C33-4BAC4F44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504C8-9AC6-8451-7B3E-FA3A87E0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B19EB-A53F-F5AA-A0E0-11C4BF7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2EFE20-1EF1-C534-9D6A-45FF72AD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7C67D-3A25-DFB3-3EC7-8EE2C3ACC87F}"/>
              </a:ext>
            </a:extLst>
          </p:cNvPr>
          <p:cNvSpPr txBox="1"/>
          <p:nvPr/>
        </p:nvSpPr>
        <p:spPr>
          <a:xfrm>
            <a:off x="2012650" y="3075059"/>
            <a:ext cx="511870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/>
              <a:t>Set-builder semantics</a:t>
            </a:r>
          </a:p>
        </p:txBody>
      </p:sp>
    </p:spTree>
    <p:extLst>
      <p:ext uri="{BB962C8B-B14F-4D97-AF65-F5344CB8AC3E}">
        <p14:creationId xmlns:p14="http://schemas.microsoft.com/office/powerpoint/2010/main" val="23070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</a:t>
            </a:r>
            <a:r>
              <a:rPr lang="en-US" dirty="0" err="1"/>
              <a:t>attrs</a:t>
            </a:r>
            <a:r>
              <a:rPr lang="en-US" dirty="0"/>
              <a:t>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Keys and 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75581"/>
              </p:ext>
            </p:extLst>
          </p:nvPr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 flipH="1">
            <a:off x="829733" y="2874924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6E753D-49B4-70FA-4953-131C4252934E}"/>
              </a:ext>
            </a:extLst>
          </p:cNvPr>
          <p:cNvSpPr/>
          <p:nvPr/>
        </p:nvSpPr>
        <p:spPr>
          <a:xfrm>
            <a:off x="330664" y="3514400"/>
            <a:ext cx="1594001" cy="2190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B5D56C57-AAE1-83D6-878A-ACB5B9AB88F6}"/>
              </a:ext>
            </a:extLst>
          </p:cNvPr>
          <p:cNvSpPr/>
          <p:nvPr/>
        </p:nvSpPr>
        <p:spPr>
          <a:xfrm>
            <a:off x="420383" y="2555323"/>
            <a:ext cx="818699" cy="519351"/>
          </a:xfrm>
          <a:prstGeom prst="wedgeEllipseCallout">
            <a:avLst>
              <a:gd name="adj1" fmla="val 6189"/>
              <a:gd name="adj2" fmla="val 894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2683989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D04AE-31EE-ED1C-94A9-56CADA33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8EC3-8EB8-3E1D-00EA-4B3E572E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41AF2-9B95-2A5E-C625-FEAC52F2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AB5-18D0-4DA7-B1D1-85B74A340A7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B2524-6866-F13F-96BD-528116CA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7665-A0FF-F83A-2FC0-83FEED3F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7B1813-69BB-8AD0-DCEA-61EF61B742ED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79BB7F-ED33-8F6B-E8DA-C4681156DA1B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04E38E-E1F4-CB62-EADE-5AD738DFF263}"/>
                  </a:ext>
                </a:extLst>
              </p:cNvPr>
              <p:cNvSpPr txBox="1"/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|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𝑝𝑢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regist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}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04E38E-E1F4-CB62-EADE-5AD738DFF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blipFill>
                <a:blip r:embed="rId3"/>
                <a:stretch>
                  <a:fillRect l="-391" b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553039-7DEF-98FD-1312-5A31B4F1AD55}"/>
              </a:ext>
            </a:extLst>
          </p:cNvPr>
          <p:cNvSpPr txBox="1"/>
          <p:nvPr/>
        </p:nvSpPr>
        <p:spPr>
          <a:xfrm>
            <a:off x="0" y="363374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7A52AF3-EC94-4369-FE17-5477211C6ECF}"/>
              </a:ext>
            </a:extLst>
          </p:cNvPr>
          <p:cNvSpPr/>
          <p:nvPr/>
        </p:nvSpPr>
        <p:spPr>
          <a:xfrm>
            <a:off x="899652" y="4636474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2A30F-0165-D47C-0C1F-86BFAECE8ACF}"/>
              </a:ext>
            </a:extLst>
          </p:cNvPr>
          <p:cNvSpPr txBox="1"/>
          <p:nvPr/>
        </p:nvSpPr>
        <p:spPr>
          <a:xfrm>
            <a:off x="1541207" y="471929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/ Foreign-key join</a:t>
            </a:r>
          </a:p>
        </p:txBody>
      </p:sp>
    </p:spTree>
    <p:extLst>
      <p:ext uri="{BB962C8B-B14F-4D97-AF65-F5344CB8AC3E}">
        <p14:creationId xmlns:p14="http://schemas.microsoft.com/office/powerpoint/2010/main" val="1862392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D6A11-AF83-CAF1-95B0-1AA6BB1ED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25FA-A465-E42B-23D0-6965685C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4CC42-3ADA-A7E3-8726-B5FE2EDD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AB5-18D0-4DA7-B1D1-85B74A340A7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B154-80D7-9032-0F99-083C3C3B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BEC31-82BB-5AE2-C65B-CA3CC007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58A2A9-4C51-88C8-20E3-46F7A5D8E743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2786B3-9771-6750-EEFB-FB1597B0D4E1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B5A1A2-6080-71CA-10BA-2FFA5734AAAF}"/>
                  </a:ext>
                </a:extLst>
              </p:cNvPr>
              <p:cNvSpPr txBox="1"/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|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𝑝𝑢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regist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}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B5A1A2-6080-71CA-10BA-2FFA5734A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blipFill>
                <a:blip r:embed="rId3"/>
                <a:stretch>
                  <a:fillRect l="-391" b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F0E3761-970D-D361-1AD5-76F5617934B4}"/>
              </a:ext>
            </a:extLst>
          </p:cNvPr>
          <p:cNvSpPr txBox="1"/>
          <p:nvPr/>
        </p:nvSpPr>
        <p:spPr>
          <a:xfrm>
            <a:off x="0" y="363374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FA86D-1546-6386-C32D-CEBB4132CDC0}"/>
              </a:ext>
            </a:extLst>
          </p:cNvPr>
          <p:cNvSpPr txBox="1"/>
          <p:nvPr/>
        </p:nvSpPr>
        <p:spPr>
          <a:xfrm>
            <a:off x="4739147" y="3663142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203423-AC4F-F3A7-419C-76F6C2AF6385}"/>
                  </a:ext>
                </a:extLst>
              </p:cNvPr>
              <p:cNvSpPr txBox="1"/>
              <p:nvPr/>
            </p:nvSpPr>
            <p:spPr>
              <a:xfrm>
                <a:off x="4877006" y="5152780"/>
                <a:ext cx="323780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|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𝑝𝑢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regist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203423-AC4F-F3A7-419C-76F6C2AF6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06" y="5152780"/>
                <a:ext cx="3237809" cy="646331"/>
              </a:xfrm>
              <a:prstGeom prst="rect">
                <a:avLst/>
              </a:prstGeom>
              <a:blipFill>
                <a:blip r:embed="rId4"/>
                <a:stretch>
                  <a:fillRect l="-389"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AB784794-4304-BC43-153A-08ED1CE6E373}"/>
              </a:ext>
            </a:extLst>
          </p:cNvPr>
          <p:cNvSpPr/>
          <p:nvPr/>
        </p:nvSpPr>
        <p:spPr>
          <a:xfrm>
            <a:off x="899652" y="4636474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213C1-037E-6D5A-B1C4-63836E9D0B57}"/>
              </a:ext>
            </a:extLst>
          </p:cNvPr>
          <p:cNvSpPr txBox="1"/>
          <p:nvPr/>
        </p:nvSpPr>
        <p:spPr>
          <a:xfrm>
            <a:off x="1541207" y="471929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/ Foreign-key join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5A7521CD-8F75-90BB-D57E-8F66B3FA0D3E}"/>
              </a:ext>
            </a:extLst>
          </p:cNvPr>
          <p:cNvSpPr/>
          <p:nvPr/>
        </p:nvSpPr>
        <p:spPr>
          <a:xfrm>
            <a:off x="5630418" y="4541837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788E2-AAEF-0CC7-A932-D3F2C65D804E}"/>
              </a:ext>
            </a:extLst>
          </p:cNvPr>
          <p:cNvSpPr txBox="1"/>
          <p:nvPr/>
        </p:nvSpPr>
        <p:spPr>
          <a:xfrm>
            <a:off x="6271973" y="462466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product</a:t>
            </a:r>
          </a:p>
        </p:txBody>
      </p:sp>
    </p:spTree>
    <p:extLst>
      <p:ext uri="{BB962C8B-B14F-4D97-AF65-F5344CB8AC3E}">
        <p14:creationId xmlns:p14="http://schemas.microsoft.com/office/powerpoint/2010/main" val="13667789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9408B-0037-EB8F-5080-BAE19CC6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17F6-0C5B-9AC6-2464-370E1729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A375-36BA-1518-CFE3-D2D1A9D1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AB5-18D0-4DA7-B1D1-85B74A340A7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F9527-0DDE-1E13-1DAB-C7672852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F986-2C7A-1412-AE9D-E5BA36D2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867FDA-3C95-290A-6558-C201988C4D1E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756C56-89C8-D1DD-BC04-609272F13BB5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E8DF6C-3C53-A935-D43C-798DFFA6B621}"/>
                  </a:ext>
                </a:extLst>
              </p:cNvPr>
              <p:cNvSpPr txBox="1"/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|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𝑝𝑢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regist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}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E8DF6C-3C53-A935-D43C-798DFFA6B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blipFill>
                <a:blip r:embed="rId3"/>
                <a:stretch>
                  <a:fillRect l="-391" b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7398D04-FEB9-F219-C624-E4C91B5FB7A5}"/>
              </a:ext>
            </a:extLst>
          </p:cNvPr>
          <p:cNvSpPr txBox="1"/>
          <p:nvPr/>
        </p:nvSpPr>
        <p:spPr>
          <a:xfrm>
            <a:off x="0" y="363374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1084C-A841-878F-5BA7-2FAD64B104F7}"/>
              </a:ext>
            </a:extLst>
          </p:cNvPr>
          <p:cNvSpPr txBox="1"/>
          <p:nvPr/>
        </p:nvSpPr>
        <p:spPr>
          <a:xfrm>
            <a:off x="4739147" y="3174044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4FF12D-FCD8-B579-7481-8407FE09953D}"/>
                  </a:ext>
                </a:extLst>
              </p:cNvPr>
              <p:cNvSpPr txBox="1"/>
              <p:nvPr/>
            </p:nvSpPr>
            <p:spPr>
              <a:xfrm>
                <a:off x="4790745" y="4764138"/>
                <a:ext cx="2648610" cy="1477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𝑝𝑢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𝑟𝑢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sz="1800" b="0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𝑝𝑢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payroll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regist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close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⨯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regist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4FF12D-FCD8-B579-7481-8407FE099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45" y="4764138"/>
                <a:ext cx="2648610" cy="1477328"/>
              </a:xfrm>
              <a:prstGeom prst="rect">
                <a:avLst/>
              </a:prstGeom>
              <a:blipFill>
                <a:blip r:embed="rId4"/>
                <a:stretch>
                  <a:fillRect l="-1896" b="-16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C21E54FC-B433-CBCC-19C7-F39A61CAD09A}"/>
              </a:ext>
            </a:extLst>
          </p:cNvPr>
          <p:cNvSpPr/>
          <p:nvPr/>
        </p:nvSpPr>
        <p:spPr>
          <a:xfrm>
            <a:off x="899652" y="4636474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B63F5-0449-A175-C1CE-77C0B14C7C6D}"/>
              </a:ext>
            </a:extLst>
          </p:cNvPr>
          <p:cNvSpPr txBox="1"/>
          <p:nvPr/>
        </p:nvSpPr>
        <p:spPr>
          <a:xfrm>
            <a:off x="1541207" y="471929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/ Foreign-key join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13DE0C5-17E7-6EE5-9C0D-51482AAD1BE5}"/>
              </a:ext>
            </a:extLst>
          </p:cNvPr>
          <p:cNvSpPr/>
          <p:nvPr/>
        </p:nvSpPr>
        <p:spPr>
          <a:xfrm>
            <a:off x="5630418" y="3967677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3AFCD-9589-FE36-6AA1-88F238CA89E3}"/>
              </a:ext>
            </a:extLst>
          </p:cNvPr>
          <p:cNvSpPr txBox="1"/>
          <p:nvPr/>
        </p:nvSpPr>
        <p:spPr>
          <a:xfrm>
            <a:off x="6271973" y="40505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product</a:t>
            </a:r>
          </a:p>
        </p:txBody>
      </p:sp>
    </p:spTree>
    <p:extLst>
      <p:ext uri="{BB962C8B-B14F-4D97-AF65-F5344CB8AC3E}">
        <p14:creationId xmlns:p14="http://schemas.microsoft.com/office/powerpoint/2010/main" val="4179219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09F24-D514-C98C-FB39-324EBD1A5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72F7-5AD4-796F-B7B4-F2C171B9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Semantics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6F03-C77E-ABED-0904-4FFDE7CC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AB5-18D0-4DA7-B1D1-85B74A340A7B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8308E-6362-746B-49D6-37744D9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374BE-9BD8-090E-AAC7-BDE885C9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28623E-2938-4C2F-0C5A-824B0F2B1FBE}"/>
              </a:ext>
            </a:extLst>
          </p:cNvPr>
          <p:cNvGraphicFramePr>
            <a:graphicFrameLocks noGrp="1"/>
          </p:cNvGraphicFramePr>
          <p:nvPr/>
        </p:nvGraphicFramePr>
        <p:xfrm>
          <a:off x="686535" y="121951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80F52D-A144-4B9E-40BF-4DDE13C11769}"/>
              </a:ext>
            </a:extLst>
          </p:cNvPr>
          <p:cNvGraphicFramePr>
            <a:graphicFrameLocks noGrp="1"/>
          </p:cNvGraphicFramePr>
          <p:nvPr/>
        </p:nvGraphicFramePr>
        <p:xfrm>
          <a:off x="5897217" y="1219516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2A9C3-3865-412E-D121-99410247C4E0}"/>
                  </a:ext>
                </a:extLst>
              </p:cNvPr>
              <p:cNvSpPr txBox="1"/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|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𝑝𝑢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regist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   }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2A9C3-3865-412E-D121-99410247C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" y="5250850"/>
                <a:ext cx="3237809" cy="923330"/>
              </a:xfrm>
              <a:prstGeom prst="rect">
                <a:avLst/>
              </a:prstGeom>
              <a:blipFill>
                <a:blip r:embed="rId3"/>
                <a:stretch>
                  <a:fillRect l="-391" b="-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2281F5C-FFC7-4C18-72DC-485D1CC6FF77}"/>
              </a:ext>
            </a:extLst>
          </p:cNvPr>
          <p:cNvSpPr txBox="1"/>
          <p:nvPr/>
        </p:nvSpPr>
        <p:spPr>
          <a:xfrm>
            <a:off x="0" y="3633747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9D8C2-67CB-07A4-1F4C-9F1A49B5EBBE}"/>
              </a:ext>
            </a:extLst>
          </p:cNvPr>
          <p:cNvSpPr txBox="1"/>
          <p:nvPr/>
        </p:nvSpPr>
        <p:spPr>
          <a:xfrm>
            <a:off x="4739147" y="3174044"/>
            <a:ext cx="445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2EAA67-9B08-A0CD-A681-DCEF414D19C7}"/>
                  </a:ext>
                </a:extLst>
              </p:cNvPr>
              <p:cNvSpPr txBox="1"/>
              <p:nvPr/>
            </p:nvSpPr>
            <p:spPr>
              <a:xfrm>
                <a:off x="4790745" y="4764138"/>
                <a:ext cx="2648610" cy="15129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𝑝𝑢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𝑟𝑢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sz="1800" b="0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𝑝𝑢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payroll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regist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same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payroll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⨯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regist</m:t>
                      </m:r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2EAA67-9B08-A0CD-A681-DCEF414D1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45" y="4764138"/>
                <a:ext cx="2648610" cy="1512978"/>
              </a:xfrm>
              <a:prstGeom prst="rect">
                <a:avLst/>
              </a:prstGeom>
              <a:blipFill>
                <a:blip r:embed="rId4"/>
                <a:stretch>
                  <a:fillRect l="-1896" b="-1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7BEE3BEA-2B0C-8779-E050-8BD9E3B9B4F6}"/>
              </a:ext>
            </a:extLst>
          </p:cNvPr>
          <p:cNvSpPr/>
          <p:nvPr/>
        </p:nvSpPr>
        <p:spPr>
          <a:xfrm>
            <a:off x="899652" y="4636474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215C30-1A67-2C71-B6FA-949705DA5669}"/>
              </a:ext>
            </a:extLst>
          </p:cNvPr>
          <p:cNvSpPr txBox="1"/>
          <p:nvPr/>
        </p:nvSpPr>
        <p:spPr>
          <a:xfrm>
            <a:off x="1541207" y="471929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/ Foreign-key join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731846A6-5440-A65E-F66E-1C645817E22E}"/>
              </a:ext>
            </a:extLst>
          </p:cNvPr>
          <p:cNvSpPr/>
          <p:nvPr/>
        </p:nvSpPr>
        <p:spPr>
          <a:xfrm>
            <a:off x="5630418" y="3967677"/>
            <a:ext cx="484632" cy="534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7A7005-9B71-E6E1-7790-0DD4C2AE1224}"/>
              </a:ext>
            </a:extLst>
          </p:cNvPr>
          <p:cNvSpPr txBox="1"/>
          <p:nvPr/>
        </p:nvSpPr>
        <p:spPr>
          <a:xfrm>
            <a:off x="6271973" y="40505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product</a:t>
            </a:r>
          </a:p>
        </p:txBody>
      </p:sp>
    </p:spTree>
    <p:extLst>
      <p:ext uri="{BB962C8B-B14F-4D97-AF65-F5344CB8AC3E}">
        <p14:creationId xmlns:p14="http://schemas.microsoft.com/office/powerpoint/2010/main" val="2680999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D834F-250A-2BE5-4130-CAA6A657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0F857-3F4B-B6D8-3559-B6C2FC6B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B3E53-74CB-5DFD-1616-7CC1BB3F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09B19-E4E2-F8BD-CD50-DA830FEB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0872A-1637-4D91-EB19-B6B294D64FF1}"/>
              </a:ext>
            </a:extLst>
          </p:cNvPr>
          <p:cNvSpPr txBox="1"/>
          <p:nvPr/>
        </p:nvSpPr>
        <p:spPr>
          <a:xfrm>
            <a:off x="3353559" y="3075059"/>
            <a:ext cx="243688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/>
              <a:t>Self-Joins</a:t>
            </a:r>
          </a:p>
        </p:txBody>
      </p:sp>
    </p:spTree>
    <p:extLst>
      <p:ext uri="{BB962C8B-B14F-4D97-AF65-F5344CB8AC3E}">
        <p14:creationId xmlns:p14="http://schemas.microsoft.com/office/powerpoint/2010/main" val="1960473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AA96-8547-4298-B6FA-922CE0B1966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C20A7-5FC3-4FD7-B5EC-A95DDBD7B9FF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4CDC87-408D-4B6E-8E30-191E66198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07728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322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7253B-3782-8FF8-3BFA-F9F77528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159F-1F2E-AFFB-EEC8-66D94E68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8948-D50C-CF0B-A918-FD0D796B9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C7065-3507-5F1E-E303-21885F83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AA96-8547-4298-B6FA-922CE0B1966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EB124-82ED-F413-FF4F-0F306DEE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B70F7-CE39-90C7-C258-10314016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B9AAB2-2ACF-F02D-508A-BF4A151F8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11090"/>
              </p:ext>
            </p:extLst>
          </p:nvPr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D4C333-83DE-72F1-F490-333D0DCE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64184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451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F787-5E82-D14A-939E-46566D244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CABB-74BA-4943-7541-0B938DD5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26B9-A251-1FD8-E975-0EFF02AFF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C6828-B180-D087-6D1A-A990FD79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AA96-8547-4298-B6FA-922CE0B1966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C3DC5-498E-A93C-D6FB-BACFAF09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85AB-215D-F910-C589-65882A1C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ED6A52-7BE8-0FC9-A093-EAF7F7C13A95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53E370-F610-E33B-6AB5-3D2C656F113A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EEE4F5-EEFF-4071-8046-8F136907733C}"/>
              </a:ext>
            </a:extLst>
          </p:cNvPr>
          <p:cNvGraphicFramePr>
            <a:graphicFrameLocks noGrp="1"/>
          </p:cNvGraphicFramePr>
          <p:nvPr/>
        </p:nvGraphicFramePr>
        <p:xfrm>
          <a:off x="2758663" y="4880643"/>
          <a:ext cx="27384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024">
                  <a:extLst>
                    <a:ext uri="{9D8B030D-6E8A-4147-A177-3AD203B41FA5}">
                      <a16:colId xmlns:a16="http://schemas.microsoft.com/office/drawing/2014/main" val="400761415"/>
                    </a:ext>
                  </a:extLst>
                </a:gridCol>
                <a:gridCol w="832375">
                  <a:extLst>
                    <a:ext uri="{9D8B030D-6E8A-4147-A177-3AD203B41FA5}">
                      <a16:colId xmlns:a16="http://schemas.microsoft.com/office/drawing/2014/main" val="2345443463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321214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6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142194"/>
                  </a:ext>
                </a:extLst>
              </a:tr>
            </a:tbl>
          </a:graphicData>
        </a:graphic>
      </p:graphicFrame>
      <p:sp>
        <p:nvSpPr>
          <p:cNvPr id="9" name="Oval Callout 8">
            <a:extLst>
              <a:ext uri="{FF2B5EF4-FFF2-40B4-BE49-F238E27FC236}">
                <a16:creationId xmlns:a16="http://schemas.microsoft.com/office/drawing/2014/main" id="{61EC1BD6-3D4F-7D7B-8965-84956337DB13}"/>
              </a:ext>
            </a:extLst>
          </p:cNvPr>
          <p:cNvSpPr/>
          <p:nvPr/>
        </p:nvSpPr>
        <p:spPr>
          <a:xfrm>
            <a:off x="453969" y="4627259"/>
            <a:ext cx="1521986" cy="908864"/>
          </a:xfrm>
          <a:prstGeom prst="wedgeEllipseCallout">
            <a:avLst>
              <a:gd name="adj1" fmla="val 86603"/>
              <a:gd name="adj2" fmla="val 104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Intended</a:t>
            </a:r>
            <a:br>
              <a:rPr lang="en-US" dirty="0"/>
            </a:br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49089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82AF9-DC2B-2154-FFE3-E5DEA4954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0672-C196-644F-CF49-C83A21D4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37E2-2471-4FB1-98EA-0117DDC13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</a:t>
            </a:r>
            <a:r>
              <a:rPr lang="en-US" strike="sngStrike" dirty="0">
                <a:solidFill>
                  <a:schemeClr val="bg1">
                    <a:lumMod val="85000"/>
                  </a:schemeClr>
                </a:solidFill>
              </a:rPr>
              <a:t>Civic</a:t>
            </a:r>
            <a:r>
              <a:rPr lang="en-US" strike="sngStrike" dirty="0"/>
              <a:t> 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8246D-00E0-F98E-67A9-FB321291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AA96-8547-4298-B6FA-922CE0B1966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9E466-AF44-9200-9C9A-2C007AFF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B495E-49F2-D28D-08F0-0B3D3EAB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497D4F-EB29-4732-C515-D43D0540CBD8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D7E47E-A439-2140-2F19-09A04FB11C34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Oval Callout 10">
            <a:extLst>
              <a:ext uri="{FF2B5EF4-FFF2-40B4-BE49-F238E27FC236}">
                <a16:creationId xmlns:a16="http://schemas.microsoft.com/office/drawing/2014/main" id="{63FF4703-F392-CB98-F2C3-EFE0601C428F}"/>
              </a:ext>
            </a:extLst>
          </p:cNvPr>
          <p:cNvSpPr/>
          <p:nvPr/>
        </p:nvSpPr>
        <p:spPr>
          <a:xfrm>
            <a:off x="6907885" y="4583745"/>
            <a:ext cx="1990844" cy="908864"/>
          </a:xfrm>
          <a:prstGeom prst="wedgeEllipseCallout">
            <a:avLst>
              <a:gd name="adj1" fmla="val -66646"/>
              <a:gd name="adj2" fmla="val 258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Let’s start</a:t>
            </a:r>
            <a:br>
              <a:rPr lang="en-US" dirty="0"/>
            </a:br>
            <a:r>
              <a:rPr lang="en-US" dirty="0"/>
              <a:t>with Pinto…</a:t>
            </a:r>
          </a:p>
        </p:txBody>
      </p:sp>
    </p:spTree>
    <p:extLst>
      <p:ext uri="{BB962C8B-B14F-4D97-AF65-F5344CB8AC3E}">
        <p14:creationId xmlns:p14="http://schemas.microsoft.com/office/powerpoint/2010/main" val="4247365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7C04B-B086-AB98-EAC8-9FEFAAA3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1F07-CA04-0808-ABBF-70B4D3BA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8211B-9047-DC7D-593F-2609BF4D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</a:t>
            </a:r>
            <a:r>
              <a:rPr lang="en-US" strike="sngStrike" dirty="0">
                <a:solidFill>
                  <a:schemeClr val="bg1">
                    <a:lumMod val="85000"/>
                  </a:schemeClr>
                </a:solidFill>
              </a:rPr>
              <a:t>Civic</a:t>
            </a:r>
            <a:r>
              <a:rPr lang="en-US" strike="sngStrike" dirty="0"/>
              <a:t> 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20607-400A-A472-5C14-4CBAD9A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AA96-8547-4298-B6FA-922CE0B1966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5D19D-9307-803B-15B1-30D3DEFC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01804-F532-0B27-B41B-40C94C9D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B1EFEF-E8DB-BDD8-820B-1E2DAEEFB018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78B312-B195-C599-58C2-2C7DF5DACF76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57B3C4-EBCE-CE41-B70E-03D290ECDA1A}"/>
              </a:ext>
            </a:extLst>
          </p:cNvPr>
          <p:cNvSpPr txBox="1"/>
          <p:nvPr/>
        </p:nvSpPr>
        <p:spPr>
          <a:xfrm>
            <a:off x="1228861" y="4520899"/>
            <a:ext cx="45961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‘Pinto’;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5B3D20D3-D0F1-73CF-9AB8-829C58DE5A4A}"/>
              </a:ext>
            </a:extLst>
          </p:cNvPr>
          <p:cNvSpPr/>
          <p:nvPr/>
        </p:nvSpPr>
        <p:spPr>
          <a:xfrm>
            <a:off x="6907885" y="4583745"/>
            <a:ext cx="1990844" cy="908864"/>
          </a:xfrm>
          <a:prstGeom prst="wedgeEllipseCallout">
            <a:avLst>
              <a:gd name="adj1" fmla="val -66646"/>
              <a:gd name="adj2" fmla="val 258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Let’s start</a:t>
            </a:r>
            <a:br>
              <a:rPr lang="en-US" dirty="0"/>
            </a:br>
            <a:r>
              <a:rPr lang="en-US" dirty="0"/>
              <a:t>with Pinto…</a:t>
            </a:r>
          </a:p>
        </p:txBody>
      </p:sp>
    </p:spTree>
    <p:extLst>
      <p:ext uri="{BB962C8B-B14F-4D97-AF65-F5344CB8AC3E}">
        <p14:creationId xmlns:p14="http://schemas.microsoft.com/office/powerpoint/2010/main" val="133725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3628F-0C08-4E72-BEA6-622DA5B7A2F1}"/>
              </a:ext>
            </a:extLst>
          </p:cNvPr>
          <p:cNvSpPr txBox="1"/>
          <p:nvPr/>
        </p:nvSpPr>
        <p:spPr>
          <a:xfrm>
            <a:off x="393405" y="1554794"/>
            <a:ext cx="8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Key </a:t>
            </a:r>
            <a:r>
              <a:rPr lang="en-US" dirty="0"/>
              <a:t>is one or more attributes that </a:t>
            </a:r>
            <a:r>
              <a:rPr lang="en-US" b="1" dirty="0"/>
              <a:t>uniquely</a:t>
            </a:r>
            <a:r>
              <a:rPr lang="en-US" dirty="0"/>
              <a:t> identify a row.</a:t>
            </a:r>
          </a:p>
          <a:p>
            <a:r>
              <a:rPr lang="en-US" dirty="0"/>
              <a:t>A </a:t>
            </a:r>
            <a:r>
              <a:rPr lang="en-US" b="1" dirty="0"/>
              <a:t>Foreign Key </a:t>
            </a:r>
            <a:r>
              <a:rPr lang="en-US" dirty="0"/>
              <a:t>is one or more </a:t>
            </a:r>
            <a:r>
              <a:rPr lang="en-US" dirty="0" err="1"/>
              <a:t>attrs</a:t>
            </a:r>
            <a:r>
              <a:rPr lang="en-US" dirty="0"/>
              <a:t> that uniquely identify a row in </a:t>
            </a:r>
            <a:r>
              <a:rPr lang="en-US" i="1" dirty="0"/>
              <a:t>another table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8DC35-2209-41A8-898F-69B8C80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Keys and Foreign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06D25-8D5B-4E38-A27F-C5314EE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311C-FA4B-4C94-84B0-D4D43DDA76D7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DD3-0ABF-4F04-BEB5-46DA945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F930-2B32-4B6A-B34E-87FA612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E179E-EAD8-4741-A841-097AFD192246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3631018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4506781-62A8-44DC-9D3A-6317006FC145}"/>
              </a:ext>
            </a:extLst>
          </p:cNvPr>
          <p:cNvSpPr/>
          <p:nvPr/>
        </p:nvSpPr>
        <p:spPr>
          <a:xfrm flipH="1">
            <a:off x="829733" y="2874924"/>
            <a:ext cx="5672665" cy="677333"/>
          </a:xfrm>
          <a:prstGeom prst="curvedDownArrow">
            <a:avLst>
              <a:gd name="adj1" fmla="val 50000"/>
              <a:gd name="adj2" fmla="val 1370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65B83-EA71-44A2-BF16-EB0D82B9B90F}"/>
              </a:ext>
            </a:extLst>
          </p:cNvPr>
          <p:cNvSpPr txBox="1"/>
          <p:nvPr/>
        </p:nvSpPr>
        <p:spPr>
          <a:xfrm>
            <a:off x="3099117" y="2904568"/>
            <a:ext cx="14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0999C-F761-4166-9F12-D95865AD1BBD}"/>
              </a:ext>
            </a:extLst>
          </p:cNvPr>
          <p:cNvSpPr/>
          <p:nvPr/>
        </p:nvSpPr>
        <p:spPr>
          <a:xfrm>
            <a:off x="393405" y="1170746"/>
            <a:ext cx="8357190" cy="1030379"/>
          </a:xfrm>
          <a:prstGeom prst="roundRect">
            <a:avLst>
              <a:gd name="adj" fmla="val 1716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ECA83321-E13B-49A3-83F9-D1927B48BA51}"/>
              </a:ext>
            </a:extLst>
          </p:cNvPr>
          <p:cNvSpPr/>
          <p:nvPr/>
        </p:nvSpPr>
        <p:spPr>
          <a:xfrm>
            <a:off x="393405" y="1170746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Foreign Key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CF27CEE-53FA-4D25-B1CF-889A7808AD42}"/>
              </a:ext>
            </a:extLst>
          </p:cNvPr>
          <p:cNvGraphicFramePr>
            <a:graphicFrameLocks noGrp="1"/>
          </p:cNvGraphicFramePr>
          <p:nvPr/>
        </p:nvGraphicFramePr>
        <p:xfrm>
          <a:off x="5816540" y="363101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D6E753D-49B4-70FA-4953-131C4252934E}"/>
              </a:ext>
            </a:extLst>
          </p:cNvPr>
          <p:cNvSpPr/>
          <p:nvPr/>
        </p:nvSpPr>
        <p:spPr>
          <a:xfrm>
            <a:off x="330664" y="3514400"/>
            <a:ext cx="1594001" cy="2190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A65FB0-B55A-807D-DC6A-9B11B8DE732F}"/>
              </a:ext>
            </a:extLst>
          </p:cNvPr>
          <p:cNvSpPr/>
          <p:nvPr/>
        </p:nvSpPr>
        <p:spPr>
          <a:xfrm>
            <a:off x="5644838" y="3514400"/>
            <a:ext cx="1472883" cy="17888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B5D56C57-AAE1-83D6-878A-ACB5B9AB88F6}"/>
              </a:ext>
            </a:extLst>
          </p:cNvPr>
          <p:cNvSpPr/>
          <p:nvPr/>
        </p:nvSpPr>
        <p:spPr>
          <a:xfrm>
            <a:off x="420383" y="2555323"/>
            <a:ext cx="818699" cy="519351"/>
          </a:xfrm>
          <a:prstGeom prst="wedgeEllipseCallout">
            <a:avLst>
              <a:gd name="adj1" fmla="val 6189"/>
              <a:gd name="adj2" fmla="val 894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B6DA84F8-D06E-683D-2E34-03CC4ADD55EC}"/>
              </a:ext>
            </a:extLst>
          </p:cNvPr>
          <p:cNvSpPr/>
          <p:nvPr/>
        </p:nvSpPr>
        <p:spPr>
          <a:xfrm>
            <a:off x="6502398" y="2539778"/>
            <a:ext cx="2008877" cy="519351"/>
          </a:xfrm>
          <a:prstGeom prst="wedgeEllipseCallout">
            <a:avLst>
              <a:gd name="adj1" fmla="val -43178"/>
              <a:gd name="adj2" fmla="val 1036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Foreign Key</a:t>
            </a:r>
          </a:p>
        </p:txBody>
      </p:sp>
    </p:spTree>
    <p:extLst>
      <p:ext uri="{BB962C8B-B14F-4D97-AF65-F5344CB8AC3E}">
        <p14:creationId xmlns:p14="http://schemas.microsoft.com/office/powerpoint/2010/main" val="37784407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66A9-E92B-49BB-BDA6-F5A58E73F29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C20A7-5FC3-4FD7-B5EC-A95DDBD7B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01068"/>
              </p:ext>
            </p:extLst>
          </p:nvPr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54DC82-8845-4A97-BBF0-606AB996D922}"/>
              </a:ext>
            </a:extLst>
          </p:cNvPr>
          <p:cNvSpPr txBox="1"/>
          <p:nvPr/>
        </p:nvSpPr>
        <p:spPr>
          <a:xfrm>
            <a:off x="1228861" y="4520899"/>
            <a:ext cx="45961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‘Pinto’;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04D340-01DB-C8C8-D977-6B3CF67A2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64243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8" name="Oval Callout 7">
            <a:extLst>
              <a:ext uri="{FF2B5EF4-FFF2-40B4-BE49-F238E27FC236}">
                <a16:creationId xmlns:a16="http://schemas.microsoft.com/office/drawing/2014/main" id="{D3E4AFF3-BF34-7C94-2D9C-1C30B44CE79A}"/>
              </a:ext>
            </a:extLst>
          </p:cNvPr>
          <p:cNvSpPr/>
          <p:nvPr/>
        </p:nvSpPr>
        <p:spPr>
          <a:xfrm>
            <a:off x="6716438" y="4302419"/>
            <a:ext cx="1630185" cy="519351"/>
          </a:xfrm>
          <a:prstGeom prst="wedgeEllipseCallout">
            <a:avLst>
              <a:gd name="adj1" fmla="val -67306"/>
              <a:gd name="adj2" fmla="val 61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Now both</a:t>
            </a:r>
          </a:p>
        </p:txBody>
      </p:sp>
    </p:spTree>
    <p:extLst>
      <p:ext uri="{BB962C8B-B14F-4D97-AF65-F5344CB8AC3E}">
        <p14:creationId xmlns:p14="http://schemas.microsoft.com/office/powerpoint/2010/main" val="7782276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CDECB-C861-3047-063B-90C64FA1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8AA9-124F-41EF-01A5-8B06BA1D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2BD8-FB45-DC27-B6A3-66D27B7EF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4F15-4612-FB5D-0870-56FA6E3A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66A9-E92B-49BB-BDA6-F5A58E73F29C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7180D-9F0C-EC6E-96C8-9C9CC30C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EAE7-7A46-C092-5608-A0527BE7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25D27-C264-B14E-3475-D403B0A54F2D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629C517-E57E-9207-A661-3A14548637A1}"/>
              </a:ext>
            </a:extLst>
          </p:cNvPr>
          <p:cNvSpPr txBox="1"/>
          <p:nvPr/>
        </p:nvSpPr>
        <p:spPr>
          <a:xfrm>
            <a:off x="1228861" y="4520899"/>
            <a:ext cx="45961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‘Pinto’;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FA4E0-5FD4-81C6-C383-716929C8F535}"/>
              </a:ext>
            </a:extLst>
          </p:cNvPr>
          <p:cNvSpPr txBox="1"/>
          <p:nvPr/>
        </p:nvSpPr>
        <p:spPr>
          <a:xfrm>
            <a:off x="6390148" y="507489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this work?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6A8CA7-504C-CC77-3D94-757FA17B67C6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8" name="Oval Callout 7">
            <a:extLst>
              <a:ext uri="{FF2B5EF4-FFF2-40B4-BE49-F238E27FC236}">
                <a16:creationId xmlns:a16="http://schemas.microsoft.com/office/drawing/2014/main" id="{CE435A4D-EE1F-575A-0DF2-E6D4842945F4}"/>
              </a:ext>
            </a:extLst>
          </p:cNvPr>
          <p:cNvSpPr/>
          <p:nvPr/>
        </p:nvSpPr>
        <p:spPr>
          <a:xfrm>
            <a:off x="6716438" y="4302419"/>
            <a:ext cx="1630185" cy="519351"/>
          </a:xfrm>
          <a:prstGeom prst="wedgeEllipseCallout">
            <a:avLst>
              <a:gd name="adj1" fmla="val -67306"/>
              <a:gd name="adj2" fmla="val 61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Now both</a:t>
            </a:r>
          </a:p>
        </p:txBody>
      </p:sp>
    </p:spTree>
    <p:extLst>
      <p:ext uri="{BB962C8B-B14F-4D97-AF65-F5344CB8AC3E}">
        <p14:creationId xmlns:p14="http://schemas.microsoft.com/office/powerpoint/2010/main" val="13836217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DC59-8008-4233-BF18-88499C6D61C8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C20A7-5FC3-4FD7-B5EC-A95DDBD7B9FF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54DC82-8845-4A97-BBF0-606AB996D922}"/>
              </a:ext>
            </a:extLst>
          </p:cNvPr>
          <p:cNvSpPr txBox="1"/>
          <p:nvPr/>
        </p:nvSpPr>
        <p:spPr>
          <a:xfrm>
            <a:off x="1228861" y="4520899"/>
            <a:ext cx="45961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‘Civic’ AND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‘Pinto’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F3CB3-A421-4AD8-9D45-A802109D3173}"/>
              </a:ext>
            </a:extLst>
          </p:cNvPr>
          <p:cNvSpPr txBox="1"/>
          <p:nvPr/>
        </p:nvSpPr>
        <p:spPr>
          <a:xfrm>
            <a:off x="6390148" y="5074897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this work?</a:t>
            </a:r>
          </a:p>
          <a:p>
            <a:r>
              <a:rPr lang="en-US" dirty="0">
                <a:solidFill>
                  <a:srgbClr val="FF0000"/>
                </a:solidFill>
              </a:rPr>
              <a:t>Nope, returns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empty set.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D8664AC-2200-7467-5BD7-CB50168C2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64243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790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DC59-8008-4233-BF18-88499C6D61C8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C20A7-5FC3-4FD7-B5EC-A95DDBD7B9FF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54DC82-8845-4A97-BBF0-606AB996D922}"/>
              </a:ext>
            </a:extLst>
          </p:cNvPr>
          <p:cNvSpPr txBox="1"/>
          <p:nvPr/>
        </p:nvSpPr>
        <p:spPr>
          <a:xfrm>
            <a:off x="1228861" y="4520899"/>
            <a:ext cx="45961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‘Pinto’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F3CB3-A421-4AD8-9D45-A802109D3173}"/>
              </a:ext>
            </a:extLst>
          </p:cNvPr>
          <p:cNvSpPr txBox="1"/>
          <p:nvPr/>
        </p:nvSpPr>
        <p:spPr>
          <a:xfrm>
            <a:off x="6390148" y="507489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better?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BBDE19-2DF0-B1C5-BAE4-733685A9E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64243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6853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DC59-8008-4233-BF18-88499C6D61C8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C20A7-5FC3-4FD7-B5EC-A95DDBD7B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16134"/>
              </p:ext>
            </p:extLst>
          </p:nvPr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54DC82-8845-4A97-BBF0-606AB996D922}"/>
              </a:ext>
            </a:extLst>
          </p:cNvPr>
          <p:cNvSpPr txBox="1"/>
          <p:nvPr/>
        </p:nvSpPr>
        <p:spPr>
          <a:xfrm>
            <a:off x="1228861" y="4520899"/>
            <a:ext cx="45961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‘Pinto’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F3CB3-A421-4AD8-9D45-A802109D3173}"/>
              </a:ext>
            </a:extLst>
          </p:cNvPr>
          <p:cNvSpPr txBox="1"/>
          <p:nvPr/>
        </p:nvSpPr>
        <p:spPr>
          <a:xfrm>
            <a:off x="6390148" y="5074897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better?</a:t>
            </a:r>
          </a:p>
          <a:p>
            <a:r>
              <a:rPr lang="en-US" dirty="0">
                <a:solidFill>
                  <a:srgbClr val="FF0000"/>
                </a:solidFill>
              </a:rPr>
              <a:t>Nope, it returns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both Jack and Magda.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9066106-E495-27C3-1D2A-5EB03E231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61742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4527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F462-05DD-45CC-B931-3E93324B4594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C20A7-5FC3-4FD7-B5EC-A95DDBD7B9FF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68F3CB3-A421-4AD8-9D45-A802109D3173}"/>
              </a:ext>
            </a:extLst>
          </p:cNvPr>
          <p:cNvSpPr txBox="1"/>
          <p:nvPr/>
        </p:nvSpPr>
        <p:spPr>
          <a:xfrm>
            <a:off x="6055221" y="4734775"/>
            <a:ext cx="2753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 with the people around you how you would solve this.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668A9-B5A0-9FFC-7803-34409534E4B3}"/>
              </a:ext>
            </a:extLst>
          </p:cNvPr>
          <p:cNvSpPr txBox="1"/>
          <p:nvPr/>
        </p:nvSpPr>
        <p:spPr>
          <a:xfrm>
            <a:off x="1228861" y="4520899"/>
            <a:ext cx="45961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(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‘Pinto’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AA3A38-73F8-85D5-EF2D-57641506A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64243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5525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A6D-4909-49B7-AC82-1580362B3A6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C20A7-5FC3-4FD7-B5EC-A95DDBD7B9FF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54DC82-8845-4A97-BBF0-606AB996D922}"/>
              </a:ext>
            </a:extLst>
          </p:cNvPr>
          <p:cNvSpPr txBox="1"/>
          <p:nvPr/>
        </p:nvSpPr>
        <p:spPr>
          <a:xfrm>
            <a:off x="1228861" y="4386811"/>
            <a:ext cx="688643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R1.car as car1, R2.car as car2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R1.user_id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R2.user_id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R1.car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R2.car = ‘Pinto’;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A9E078-BE6D-234D-6320-89366EC3A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64243"/>
              </p:ext>
            </p:extLst>
          </p:nvPr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6725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6B10C-F634-AC05-4A20-AAC90843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84AE-FC58-F245-DB31-77A54495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6F36-0CF4-299B-17BD-9117A40B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C659A-ECEE-B034-0353-71835652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A6D-4909-49B7-AC82-1580362B3A6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9BC7-C486-048F-E73B-6553B4DC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A6E47-6966-1AF1-D2DD-925D1D08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3F1006-0AE2-D0BC-793F-6FACEF9DCCAA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9D07F3-771C-4014-0E21-994716B75A52}"/>
              </a:ext>
            </a:extLst>
          </p:cNvPr>
          <p:cNvSpPr txBox="1"/>
          <p:nvPr/>
        </p:nvSpPr>
        <p:spPr>
          <a:xfrm>
            <a:off x="1228861" y="4386811"/>
            <a:ext cx="688643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R1.car as car1, R2.car as car2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R1.user_id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R2.user_id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R1.car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R2.car = ‘Pinto’;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F7324F-4B85-C600-4888-3EF4465E6B86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B8F349-E4E1-B0D3-7B50-B677BFC7E50E}"/>
              </a:ext>
            </a:extLst>
          </p:cNvPr>
          <p:cNvGraphicFramePr>
            <a:graphicFrameLocks noGrp="1"/>
          </p:cNvGraphicFramePr>
          <p:nvPr/>
        </p:nvGraphicFramePr>
        <p:xfrm>
          <a:off x="6270741" y="5737062"/>
          <a:ext cx="27384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024">
                  <a:extLst>
                    <a:ext uri="{9D8B030D-6E8A-4147-A177-3AD203B41FA5}">
                      <a16:colId xmlns:a16="http://schemas.microsoft.com/office/drawing/2014/main" val="400761415"/>
                    </a:ext>
                  </a:extLst>
                </a:gridCol>
                <a:gridCol w="832375">
                  <a:extLst>
                    <a:ext uri="{9D8B030D-6E8A-4147-A177-3AD203B41FA5}">
                      <a16:colId xmlns:a16="http://schemas.microsoft.com/office/drawing/2014/main" val="2345443463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321214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6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142194"/>
                  </a:ext>
                </a:extLst>
              </a:tr>
            </a:tbl>
          </a:graphicData>
        </a:graphic>
      </p:graphicFrame>
      <p:sp>
        <p:nvSpPr>
          <p:cNvPr id="11" name="Bent Arrow 10">
            <a:extLst>
              <a:ext uri="{FF2B5EF4-FFF2-40B4-BE49-F238E27FC236}">
                <a16:creationId xmlns:a16="http://schemas.microsoft.com/office/drawing/2014/main" id="{D16A9B67-159B-18E1-6ADC-C18FC05B4486}"/>
              </a:ext>
            </a:extLst>
          </p:cNvPr>
          <p:cNvSpPr/>
          <p:nvPr/>
        </p:nvSpPr>
        <p:spPr>
          <a:xfrm rot="5400000">
            <a:off x="7945693" y="5162206"/>
            <a:ext cx="339213" cy="42450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544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6798F-2621-173A-2670-895954184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652E-45DB-67E1-1395-0C0D879D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D1EF-2AC6-C44B-6199-A2D9AA1B0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all people who drive a Civic and Pinto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BD011-1A13-C326-7BB4-D9D21548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A6D-4909-49B7-AC82-1580362B3A69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D2F35-C221-0F12-0F25-6DAFA69D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80A65-8B0F-DEBF-4673-BF3E20E5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23B76A-C0A9-4E62-3B2B-3B398E0EFE75}"/>
              </a:ext>
            </a:extLst>
          </p:cNvPr>
          <p:cNvGraphicFramePr>
            <a:graphicFrameLocks noGrp="1"/>
          </p:cNvGraphicFramePr>
          <p:nvPr/>
        </p:nvGraphicFramePr>
        <p:xfrm>
          <a:off x="650184" y="1775776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626CC8-F30D-ABB9-B590-3222E9A771B4}"/>
              </a:ext>
            </a:extLst>
          </p:cNvPr>
          <p:cNvSpPr txBox="1"/>
          <p:nvPr/>
        </p:nvSpPr>
        <p:spPr>
          <a:xfrm>
            <a:off x="1228861" y="4386811"/>
            <a:ext cx="688643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R1.car as car1, R2.car as car2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R1.user_id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R2.user_id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R1.car = ‘Civic’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R2.car = ‘Pinto’;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344522-8E21-F4A5-AA69-9B2F5A27235C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1775776"/>
          <a:ext cx="23787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316B41-4371-D51C-32F2-28C3233F76D3}"/>
              </a:ext>
            </a:extLst>
          </p:cNvPr>
          <p:cNvGraphicFramePr>
            <a:graphicFrameLocks noGrp="1"/>
          </p:cNvGraphicFramePr>
          <p:nvPr/>
        </p:nvGraphicFramePr>
        <p:xfrm>
          <a:off x="6270741" y="5737062"/>
          <a:ext cx="27384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024">
                  <a:extLst>
                    <a:ext uri="{9D8B030D-6E8A-4147-A177-3AD203B41FA5}">
                      <a16:colId xmlns:a16="http://schemas.microsoft.com/office/drawing/2014/main" val="400761415"/>
                    </a:ext>
                  </a:extLst>
                </a:gridCol>
                <a:gridCol w="832375">
                  <a:extLst>
                    <a:ext uri="{9D8B030D-6E8A-4147-A177-3AD203B41FA5}">
                      <a16:colId xmlns:a16="http://schemas.microsoft.com/office/drawing/2014/main" val="2345443463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321214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6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142194"/>
                  </a:ext>
                </a:extLst>
              </a:tr>
            </a:tbl>
          </a:graphicData>
        </a:graphic>
      </p:graphicFrame>
      <p:sp>
        <p:nvSpPr>
          <p:cNvPr id="11" name="Bent Arrow 10">
            <a:extLst>
              <a:ext uri="{FF2B5EF4-FFF2-40B4-BE49-F238E27FC236}">
                <a16:creationId xmlns:a16="http://schemas.microsoft.com/office/drawing/2014/main" id="{98455F38-773C-17E2-FF64-F28DFDAF38FE}"/>
              </a:ext>
            </a:extLst>
          </p:cNvPr>
          <p:cNvSpPr/>
          <p:nvPr/>
        </p:nvSpPr>
        <p:spPr>
          <a:xfrm rot="5400000">
            <a:off x="7945693" y="5162206"/>
            <a:ext cx="339213" cy="42450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6F183BE1-1203-DD57-1A4A-5B29DB417A43}"/>
              </a:ext>
            </a:extLst>
          </p:cNvPr>
          <p:cNvSpPr/>
          <p:nvPr/>
        </p:nvSpPr>
        <p:spPr>
          <a:xfrm>
            <a:off x="-152249" y="3553962"/>
            <a:ext cx="3559716" cy="908864"/>
          </a:xfrm>
          <a:prstGeom prst="wedgeEllipseCallout">
            <a:avLst>
              <a:gd name="adj1" fmla="val 66149"/>
              <a:gd name="adj2" fmla="val 50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The person we look for</a:t>
            </a:r>
            <a:br>
              <a:rPr lang="en-US" dirty="0"/>
            </a:br>
            <a:r>
              <a:rPr lang="en-US" dirty="0"/>
              <a:t>must drive TWO cars</a:t>
            </a:r>
          </a:p>
        </p:txBody>
      </p:sp>
    </p:spTree>
    <p:extLst>
      <p:ext uri="{BB962C8B-B14F-4D97-AF65-F5344CB8AC3E}">
        <p14:creationId xmlns:p14="http://schemas.microsoft.com/office/powerpoint/2010/main" val="36110827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6223-A7A9-7348-BEFE-69232E29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06F3-3E17-C846-B60B-A4DD73E3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When a relation occurs twice in the FROM clause we call it a “self-join”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we have a self-join, we must use table aliases;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Otherwise, the attribute names are ambiguous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34B0D-8706-594E-934A-521E57B8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DADD-F3E6-487F-B2FB-CFCC6BD89265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5647-4801-AB49-A971-EB64ED5B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0F76-2469-C342-BFBE-8EA196FD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1FC1B-1A2A-2BAE-648F-4505107E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AAB1-7977-4D14-B0DA-069EEF825572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06118-2EAE-E157-CE22-25A51D4B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40B3F-8345-DA94-F911-15406A42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B7B3F9-6230-9EDF-0DDB-B7714EC2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0CF7D-1A0F-6C40-849E-1588969F6FC0}"/>
              </a:ext>
            </a:extLst>
          </p:cNvPr>
          <p:cNvSpPr txBox="1"/>
          <p:nvPr/>
        </p:nvSpPr>
        <p:spPr>
          <a:xfrm>
            <a:off x="3880945" y="3075057"/>
            <a:ext cx="138211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/>
              <a:t>Joins</a:t>
            </a:r>
          </a:p>
        </p:txBody>
      </p:sp>
    </p:spTree>
    <p:extLst>
      <p:ext uri="{BB962C8B-B14F-4D97-AF65-F5344CB8AC3E}">
        <p14:creationId xmlns:p14="http://schemas.microsoft.com/office/powerpoint/2010/main" val="77975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400-32FD-4FCD-86B9-90FC111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0A8-3E88-46FB-86DE-0252936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Joins link records from different tables.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use the key / foreign-key relationship, </a:t>
            </a:r>
            <a:br>
              <a:rPr lang="en-US" dirty="0"/>
            </a:br>
            <a:r>
              <a:rPr lang="en-US" dirty="0"/>
              <a:t>but may also use any other relationships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3E0-2740-4889-AEE4-F1B2C84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F3E-B066-41D3-A6E2-FF0D2A7B4BEA}" type="datetime4">
              <a:rPr lang="en-US" smtClean="0"/>
              <a:t>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A99F-209F-4E8B-8922-C75D979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4C3D-F883-4A7C-81C0-F534F9FC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8846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29088</TotalTime>
  <Words>6562</Words>
  <Application>Microsoft Macintosh PowerPoint</Application>
  <PresentationFormat>On-screen Show (4:3)</PresentationFormat>
  <Paragraphs>2922</Paragraphs>
  <Slides>79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Cambria Math</vt:lpstr>
      <vt:lpstr>Courier New</vt:lpstr>
      <vt:lpstr>Wingdings</vt:lpstr>
      <vt:lpstr>Beamer</vt:lpstr>
      <vt:lpstr>PowerPoint Presentation</vt:lpstr>
      <vt:lpstr>Talk to neighbor</vt:lpstr>
      <vt:lpstr>Recap: Keys and Foreign Keys</vt:lpstr>
      <vt:lpstr>Recap: Keys and Foreign Keys</vt:lpstr>
      <vt:lpstr>Recap: Keys and Foreign Keys</vt:lpstr>
      <vt:lpstr>Recap: Keys and Foreign Keys</vt:lpstr>
      <vt:lpstr>Recap: Keys and Foreign Keys</vt:lpstr>
      <vt:lpstr>PowerPoint Presentation</vt:lpstr>
      <vt:lpstr>Joins</vt:lpstr>
      <vt:lpstr>Join</vt:lpstr>
      <vt:lpstr>Join</vt:lpstr>
      <vt:lpstr>Join</vt:lpstr>
      <vt:lpstr>Join</vt:lpstr>
      <vt:lpstr>Join</vt:lpstr>
      <vt:lpstr>Join</vt:lpstr>
      <vt:lpstr>Join</vt:lpstr>
      <vt:lpstr>Boolean Expression</vt:lpstr>
      <vt:lpstr>Boolean Expression</vt:lpstr>
      <vt:lpstr>Boolean Expression</vt:lpstr>
      <vt:lpstr>Boolean Expression</vt:lpstr>
      <vt:lpstr>Joins</vt:lpstr>
      <vt:lpstr>Join: Two Ways to Write a Join</vt:lpstr>
      <vt:lpstr>Join: Two Ways to Write a Join</vt:lpstr>
      <vt:lpstr>Join: Two Ways to Write a Join</vt:lpstr>
      <vt:lpstr>Join: Two Ways to Write a Join</vt:lpstr>
      <vt:lpstr>Join: Two Ways to Write a Join</vt:lpstr>
      <vt:lpstr>Join: Two Ways to Write a Join</vt:lpstr>
      <vt:lpstr>Discussion</vt:lpstr>
      <vt:lpstr>Join</vt:lpstr>
      <vt:lpstr>Join</vt:lpstr>
      <vt:lpstr>Join</vt:lpstr>
      <vt:lpstr>Join</vt:lpstr>
      <vt:lpstr>Join</vt:lpstr>
      <vt:lpstr>Discussion</vt:lpstr>
      <vt:lpstr>PowerPoint Presentation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Nested-Loop Semantics</vt:lpstr>
      <vt:lpstr>Summary: Nested-Loop Semantics</vt:lpstr>
      <vt:lpstr>PowerPoint Presentation</vt:lpstr>
      <vt:lpstr>Set-builder Semantics</vt:lpstr>
      <vt:lpstr>Set-builder Semantics</vt:lpstr>
      <vt:lpstr>Set-builder Semantics</vt:lpstr>
      <vt:lpstr>Set-builder Semantics</vt:lpstr>
      <vt:lpstr>PowerPoint Presentation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  <vt:lpstr>Self Joins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293</cp:revision>
  <cp:lastPrinted>2023-10-04T19:29:40Z</cp:lastPrinted>
  <dcterms:created xsi:type="dcterms:W3CDTF">2018-12-30T01:22:30Z</dcterms:created>
  <dcterms:modified xsi:type="dcterms:W3CDTF">2025-01-13T17:00:45Z</dcterms:modified>
</cp:coreProperties>
</file>