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handoutMasterIdLst>
    <p:handoutMasterId r:id="rId82"/>
  </p:handoutMasterIdLst>
  <p:sldIdLst>
    <p:sldId id="975" r:id="rId2"/>
    <p:sldId id="264" r:id="rId3"/>
    <p:sldId id="1065" r:id="rId4"/>
    <p:sldId id="1034" r:id="rId5"/>
    <p:sldId id="989" r:id="rId6"/>
    <p:sldId id="1015" r:id="rId7"/>
    <p:sldId id="1058" r:id="rId8"/>
    <p:sldId id="1016" r:id="rId9"/>
    <p:sldId id="362" r:id="rId10"/>
    <p:sldId id="1017" r:id="rId11"/>
    <p:sldId id="1018" r:id="rId12"/>
    <p:sldId id="1019" r:id="rId13"/>
    <p:sldId id="361" r:id="rId14"/>
    <p:sldId id="1020" r:id="rId15"/>
    <p:sldId id="981" r:id="rId16"/>
    <p:sldId id="1036" r:id="rId17"/>
    <p:sldId id="369" r:id="rId18"/>
    <p:sldId id="1049" r:id="rId19"/>
    <p:sldId id="1048" r:id="rId20"/>
    <p:sldId id="1047" r:id="rId21"/>
    <p:sldId id="370" r:id="rId22"/>
    <p:sldId id="372" r:id="rId23"/>
    <p:sldId id="371" r:id="rId24"/>
    <p:sldId id="373" r:id="rId25"/>
    <p:sldId id="374" r:id="rId26"/>
    <p:sldId id="375" r:id="rId27"/>
    <p:sldId id="1045" r:id="rId28"/>
    <p:sldId id="1052" r:id="rId29"/>
    <p:sldId id="1051" r:id="rId30"/>
    <p:sldId id="1050" r:id="rId31"/>
    <p:sldId id="1060" r:id="rId32"/>
    <p:sldId id="1063" r:id="rId33"/>
    <p:sldId id="1064" r:id="rId34"/>
    <p:sldId id="1061" r:id="rId35"/>
    <p:sldId id="1062" r:id="rId36"/>
    <p:sldId id="1046" r:id="rId37"/>
    <p:sldId id="303" r:id="rId38"/>
    <p:sldId id="1029" r:id="rId39"/>
    <p:sldId id="1030" r:id="rId40"/>
    <p:sldId id="1031" r:id="rId41"/>
    <p:sldId id="1032" r:id="rId42"/>
    <p:sldId id="1033" r:id="rId43"/>
    <p:sldId id="1039" r:id="rId44"/>
    <p:sldId id="1041" r:id="rId45"/>
    <p:sldId id="1040" r:id="rId46"/>
    <p:sldId id="1037" r:id="rId47"/>
    <p:sldId id="384" r:id="rId48"/>
    <p:sldId id="386" r:id="rId49"/>
    <p:sldId id="1054" r:id="rId50"/>
    <p:sldId id="1055" r:id="rId51"/>
    <p:sldId id="1056" r:id="rId52"/>
    <p:sldId id="381" r:id="rId53"/>
    <p:sldId id="280" r:id="rId54"/>
    <p:sldId id="282" r:id="rId55"/>
    <p:sldId id="284" r:id="rId56"/>
    <p:sldId id="285" r:id="rId57"/>
    <p:sldId id="286" r:id="rId58"/>
    <p:sldId id="270" r:id="rId59"/>
    <p:sldId id="278" r:id="rId60"/>
    <p:sldId id="288" r:id="rId61"/>
    <p:sldId id="986" r:id="rId62"/>
    <p:sldId id="1025" r:id="rId63"/>
    <p:sldId id="1026" r:id="rId64"/>
    <p:sldId id="1027" r:id="rId65"/>
    <p:sldId id="1024" r:id="rId66"/>
    <p:sldId id="1023" r:id="rId67"/>
    <p:sldId id="1057" r:id="rId68"/>
    <p:sldId id="271" r:id="rId69"/>
    <p:sldId id="289" r:id="rId70"/>
    <p:sldId id="1059" r:id="rId71"/>
    <p:sldId id="291" r:id="rId72"/>
    <p:sldId id="292" r:id="rId73"/>
    <p:sldId id="293" r:id="rId74"/>
    <p:sldId id="984" r:id="rId75"/>
    <p:sldId id="295" r:id="rId76"/>
    <p:sldId id="987" r:id="rId77"/>
    <p:sldId id="1043" r:id="rId78"/>
    <p:sldId id="977" r:id="rId79"/>
    <p:sldId id="976" r:id="rId8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6" autoAdjust="0"/>
    <p:restoredTop sz="94994" autoAdjust="0"/>
  </p:normalViewPr>
  <p:slideViewPr>
    <p:cSldViewPr snapToGrid="0">
      <p:cViewPr varScale="1">
        <p:scale>
          <a:sx n="129" d="100"/>
          <a:sy n="129" d="100"/>
        </p:scale>
        <p:origin x="29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1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90760-6349-4916-AC87-1C38C2AD15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BFCDC-241A-4540-AB80-2D9026796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A2B6-64DF-45A5-B0A6-2B79F9FBA106}" type="datetimeFigureOut">
              <a:rPr lang="en-US" smtClean="0"/>
              <a:t>1/8/25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ED3EA-E58B-41C8-8D20-85D1B090F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8835F-593F-45E2-95FC-72DCDC5FC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86C08-3663-49BF-9DEE-7B05BD104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21A2-133B-4ECE-BE34-64A3DFE76484}" type="datetimeFigureOut">
              <a:rPr lang="en-US" smtClean="0"/>
              <a:t>1/8/25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2312-1407-45C9-99B7-1C2021C6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0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payroll.name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Person.name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payroll, Person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 = ‘TA’;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2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Typing is very importation, imposing this restriction is what allows database implementations to be fast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E7D1-EE80-F649-9228-971F3B05FF3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4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2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A829A-05BF-4312-8F4C-0F317CA09C9C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8917"/>
            <a:ext cx="3086100" cy="274320"/>
          </a:xfrm>
        </p:spPr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AEB64-B0CF-4D99-9545-E1625B331C26}"/>
              </a:ext>
            </a:extLst>
          </p:cNvPr>
          <p:cNvSpPr/>
          <p:nvPr userDrawn="1"/>
        </p:nvSpPr>
        <p:spPr>
          <a:xfrm>
            <a:off x="473149" y="3444959"/>
            <a:ext cx="8197702" cy="1717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3300"/>
            <a:ext cx="7772400" cy="73590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oogle Shape;68;p12">
            <a:extLst>
              <a:ext uri="{FF2B5EF4-FFF2-40B4-BE49-F238E27FC236}">
                <a16:creationId xmlns:a16="http://schemas.microsoft.com/office/drawing/2014/main" id="{FCDCE15C-8225-4D8D-A903-E7D117EA55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24625"/>
          <a:stretch/>
        </p:blipFill>
        <p:spPr>
          <a:xfrm>
            <a:off x="913375" y="982072"/>
            <a:ext cx="21885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71;p12">
            <a:extLst>
              <a:ext uri="{FF2B5EF4-FFF2-40B4-BE49-F238E27FC236}">
                <a16:creationId xmlns:a16="http://schemas.microsoft.com/office/drawing/2014/main" id="{0E8CB617-0092-44A5-A9E8-3BBEECD0106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4915" r="13446"/>
          <a:stretch/>
        </p:blipFill>
        <p:spPr>
          <a:xfrm>
            <a:off x="2591158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72;p12">
            <a:extLst>
              <a:ext uri="{FF2B5EF4-FFF2-40B4-BE49-F238E27FC236}">
                <a16:creationId xmlns:a16="http://schemas.microsoft.com/office/drawing/2014/main" id="{587682C2-512C-47F3-8851-EDF659BD9813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642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73;p12">
            <a:extLst>
              <a:ext uri="{FF2B5EF4-FFF2-40B4-BE49-F238E27FC236}">
                <a16:creationId xmlns:a16="http://schemas.microsoft.com/office/drawing/2014/main" id="{6DE8A822-950F-487A-9B20-F590509881AE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125" y="982072"/>
            <a:ext cx="2143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43612-76EF-43EA-AE8F-215515F461DB}"/>
              </a:ext>
            </a:extLst>
          </p:cNvPr>
          <p:cNvSpPr txBox="1"/>
          <p:nvPr userDrawn="1"/>
        </p:nvSpPr>
        <p:spPr>
          <a:xfrm>
            <a:off x="685800" y="3604437"/>
            <a:ext cx="7772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Introduction to Data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8D921-320C-42CC-B12D-D33B2773A1F7}"/>
              </a:ext>
            </a:extLst>
          </p:cNvPr>
          <p:cNvSpPr txBox="1"/>
          <p:nvPr userDrawn="1"/>
        </p:nvSpPr>
        <p:spPr>
          <a:xfrm>
            <a:off x="685802" y="5270352"/>
            <a:ext cx="777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Jonathan </a:t>
            </a:r>
            <a:r>
              <a:rPr lang="en-US" dirty="0" err="1"/>
              <a:t>Leang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Paul G. Allen School of Computer Science and Engineering</a:t>
            </a:r>
          </a:p>
          <a:p>
            <a:pPr algn="ctr"/>
            <a:r>
              <a:rPr lang="en-US" dirty="0"/>
              <a:t>University of Washington, Seattle</a:t>
            </a:r>
          </a:p>
        </p:txBody>
      </p:sp>
    </p:spTree>
    <p:extLst>
      <p:ext uri="{BB962C8B-B14F-4D97-AF65-F5344CB8AC3E}">
        <p14:creationId xmlns:p14="http://schemas.microsoft.com/office/powerpoint/2010/main" val="25923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1CAF-09A4-4811-898B-EEF32477FE1D}" type="datetime4">
              <a:rPr lang="en-US" smtClean="0"/>
              <a:t>January 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FA2E1-FD3C-4991-8C01-29076344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9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9DBB9-FA79-4C9E-8D71-A08DAE83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8C10-6504-4B45-A423-9533B6D2BA73}" type="datetime4">
              <a:rPr lang="en-US" smtClean="0"/>
              <a:t>January 8,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CDEFB-712F-4EFD-8BAE-93BC324A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9B2A5-BF95-4C7A-8F8D-F0A8AF49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 descr="Brain">
            <a:extLst>
              <a:ext uri="{FF2B5EF4-FFF2-40B4-BE49-F238E27FC236}">
                <a16:creationId xmlns:a16="http://schemas.microsoft.com/office/drawing/2014/main" id="{A67A6281-F413-49A2-BD12-463205513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293" y="-68836"/>
            <a:ext cx="818707" cy="81870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69A85C-AA04-412C-A9E8-00A2BC904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44" y="1020819"/>
            <a:ext cx="8527311" cy="8191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Context and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0D76A-7431-4A51-ABBB-089C4A9A2E87}"/>
              </a:ext>
            </a:extLst>
          </p:cNvPr>
          <p:cNvSpPr txBox="1"/>
          <p:nvPr userDrawn="1"/>
        </p:nvSpPr>
        <p:spPr>
          <a:xfrm>
            <a:off x="0" y="39466"/>
            <a:ext cx="36140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Think About This</a:t>
            </a:r>
          </a:p>
        </p:txBody>
      </p:sp>
    </p:spTree>
    <p:extLst>
      <p:ext uri="{BB962C8B-B14F-4D97-AF65-F5344CB8AC3E}">
        <p14:creationId xmlns:p14="http://schemas.microsoft.com/office/powerpoint/2010/main" val="187646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EDDE-03DE-48C4-9BAE-EADF5837D743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00A3F-A25D-4415-A62E-794BE543F58D}"/>
              </a:ext>
            </a:extLst>
          </p:cNvPr>
          <p:cNvSpPr txBox="1"/>
          <p:nvPr userDrawn="1"/>
        </p:nvSpPr>
        <p:spPr>
          <a:xfrm>
            <a:off x="0" y="39466"/>
            <a:ext cx="401752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On A Practical Note</a:t>
            </a:r>
          </a:p>
        </p:txBody>
      </p:sp>
      <p:pic>
        <p:nvPicPr>
          <p:cNvPr id="9" name="Graphic 8" descr="Mining Tools">
            <a:extLst>
              <a:ext uri="{FF2B5EF4-FFF2-40B4-BE49-F238E27FC236}">
                <a16:creationId xmlns:a16="http://schemas.microsoft.com/office/drawing/2014/main" id="{59BA3158-53EA-4D4E-8C0E-D4E10E2EA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7814" y="3678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9536-0078-45F4-B204-584108BBD866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95AB-A29D-499C-8962-1FDBCC0ABA67}" type="datetime4">
              <a:rPr lang="en-US" smtClean="0"/>
              <a:t>January 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910662-2471-4409-A85A-D7391CEE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7D46B-7033-4BA6-A980-AE900151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6" y="1020725"/>
            <a:ext cx="4120116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2A6994-5056-4657-B6E8-CDFBAF7B5F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60" y="1020725"/>
            <a:ext cx="4120117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25" y="776176"/>
            <a:ext cx="4120116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960" y="776176"/>
            <a:ext cx="412011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05A4-31D1-40C1-8AEA-13AAD7727A90}" type="datetime4">
              <a:rPr lang="en-US" smtClean="0"/>
              <a:t>January 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9573DF-4902-4313-8F55-97F06B03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6B5560-FB33-4157-809F-3DACDFD3F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25" y="1552353"/>
            <a:ext cx="4120117" cy="46889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77EF24-5463-42AE-9CB6-1DD7E4E160B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8960" y="1552353"/>
            <a:ext cx="4120117" cy="46889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1EAA-0F58-4492-AD96-DAA518F324B7}" type="datetime4">
              <a:rPr lang="en-US" smtClean="0"/>
              <a:t>January 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5CB760-4791-471E-803B-668E7A01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5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47BD1-D2CE-4881-8329-CE0529821AF8}"/>
              </a:ext>
            </a:extLst>
          </p:cNvPr>
          <p:cNvSpPr/>
          <p:nvPr userDrawn="1"/>
        </p:nvSpPr>
        <p:spPr>
          <a:xfrm>
            <a:off x="0" y="6584316"/>
            <a:ext cx="268605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DA3AE-031D-4520-8EA5-3C8CC6CB0110}"/>
              </a:ext>
            </a:extLst>
          </p:cNvPr>
          <p:cNvSpPr/>
          <p:nvPr userDrawn="1"/>
        </p:nvSpPr>
        <p:spPr>
          <a:xfrm>
            <a:off x="6457950" y="6584316"/>
            <a:ext cx="268605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3BC64-8BEC-4026-87D2-09FBE0DD83C5}"/>
              </a:ext>
            </a:extLst>
          </p:cNvPr>
          <p:cNvSpPr/>
          <p:nvPr userDrawn="1"/>
        </p:nvSpPr>
        <p:spPr>
          <a:xfrm>
            <a:off x="2686051" y="6583680"/>
            <a:ext cx="3771899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E08677A-FE92-4D7C-815A-1BBC2DF91E55}" type="datetime4">
              <a:rPr lang="en-US" smtClean="0"/>
              <a:t>January 8,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SQL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22162-7227-4E84-9C0F-71DCF51A4E14}"/>
              </a:ext>
            </a:extLst>
          </p:cNvPr>
          <p:cNvSpPr/>
          <p:nvPr userDrawn="1"/>
        </p:nvSpPr>
        <p:spPr>
          <a:xfrm>
            <a:off x="0" y="1"/>
            <a:ext cx="914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3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1" r:id="rId4"/>
    <p:sldLayoutId id="2147483662" r:id="rId5"/>
    <p:sldLayoutId id="2147483664" r:id="rId6"/>
    <p:sldLayoutId id="2147483665" r:id="rId7"/>
    <p:sldLayoutId id="214748366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D7BB5-0B1F-E848-9265-6CA055E4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SQL Basics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2E519-20F4-E849-B28D-CC8D554B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2398-0271-4E6B-92C5-6C77D4D562F1}" type="datetime4">
              <a:rPr lang="en-US" smtClean="0"/>
              <a:t>January 8, 2025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F428C-E6A7-EF44-91C2-E23CF47DC9EE}"/>
              </a:ext>
            </a:extLst>
          </p:cNvPr>
          <p:cNvSpPr/>
          <p:nvPr/>
        </p:nvSpPr>
        <p:spPr>
          <a:xfrm>
            <a:off x="769714" y="3697204"/>
            <a:ext cx="7604567" cy="636608"/>
          </a:xfrm>
          <a:prstGeom prst="rect">
            <a:avLst/>
          </a:prstGeom>
          <a:solidFill>
            <a:srgbClr val="2D5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51151D-17CE-8C4B-A695-410D9715F73E}"/>
              </a:ext>
            </a:extLst>
          </p:cNvPr>
          <p:cNvSpPr txBox="1">
            <a:spLocks/>
          </p:cNvSpPr>
          <p:nvPr/>
        </p:nvSpPr>
        <p:spPr>
          <a:xfrm>
            <a:off x="40508" y="3256457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CSE 344: Intro to Data Management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C3B62-AD1F-1742-B811-8A3CE477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129"/>
    </mc:Choice>
    <mc:Fallback xmlns="">
      <p:transition spd="slow" advClick="0" advTm="951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3E44-0044-4B15-9544-9E3577B96322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SQL query: SELECT-FROM-WHERE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5D54D3-ACA9-47AA-BC26-94E4B288E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04325"/>
              </p:ext>
            </p:extLst>
          </p:nvPr>
        </p:nvGraphicFramePr>
        <p:xfrm>
          <a:off x="313634" y="1243121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600DEA-C405-48DD-99B8-47859B054174}"/>
              </a:ext>
            </a:extLst>
          </p:cNvPr>
          <p:cNvSpPr txBox="1"/>
          <p:nvPr/>
        </p:nvSpPr>
        <p:spPr>
          <a:xfrm>
            <a:off x="313634" y="873789"/>
            <a:ext cx="123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4A51850-69D5-4066-AE73-3241AB571F74}"/>
              </a:ext>
            </a:extLst>
          </p:cNvPr>
          <p:cNvSpPr/>
          <p:nvPr/>
        </p:nvSpPr>
        <p:spPr>
          <a:xfrm>
            <a:off x="4390806" y="3695762"/>
            <a:ext cx="3866277" cy="649188"/>
          </a:xfrm>
          <a:prstGeom prst="wedgeEllipseCallout">
            <a:avLst>
              <a:gd name="adj1" fmla="val -56286"/>
              <a:gd name="adj2" fmla="val 127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b="1" dirty="0"/>
              <a:t>SELECT </a:t>
            </a:r>
            <a:r>
              <a:rPr lang="en-US" sz="2400" dirty="0"/>
              <a:t>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94F9A-C2A8-0636-ADEB-3C4A91D0507E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5339923" cy="1522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SELECT</a:t>
            </a:r>
            <a:r>
              <a:rPr lang="en-US" b="0" dirty="0"/>
              <a:t> </a:t>
            </a:r>
            <a:r>
              <a:rPr lang="en-US" dirty="0" err="1">
                <a:solidFill>
                  <a:srgbClr val="FF0000"/>
                </a:solidFill>
              </a:rPr>
              <a:t>p.name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p.user_id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0" dirty="0"/>
              <a:t>  </a:t>
            </a:r>
            <a:r>
              <a:rPr lang="en-US" dirty="0"/>
              <a:t>FROM</a:t>
            </a:r>
            <a:r>
              <a:rPr lang="en-US" b="0" dirty="0"/>
              <a:t> payroll as p</a:t>
            </a:r>
          </a:p>
          <a:p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</a:t>
            </a:r>
            <a:r>
              <a:rPr lang="en-US" b="0" dirty="0" err="1"/>
              <a:t>p.job</a:t>
            </a:r>
            <a:r>
              <a:rPr lang="en-US" b="0" dirty="0"/>
              <a:t> = ‘TA’;</a:t>
            </a:r>
          </a:p>
        </p:txBody>
      </p:sp>
    </p:spTree>
    <p:extLst>
      <p:ext uri="{BB962C8B-B14F-4D97-AF65-F5344CB8AC3E}">
        <p14:creationId xmlns:p14="http://schemas.microsoft.com/office/powerpoint/2010/main" val="390179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5C5F-45B7-418C-A98A-9A3E2BC4515C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SQL query: SELECT-FROM-WHERE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5D54D3-ACA9-47AA-BC26-94E4B288E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96701"/>
              </p:ext>
            </p:extLst>
          </p:nvPr>
        </p:nvGraphicFramePr>
        <p:xfrm>
          <a:off x="313634" y="1243121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600DEA-C405-48DD-99B8-47859B054174}"/>
              </a:ext>
            </a:extLst>
          </p:cNvPr>
          <p:cNvSpPr txBox="1"/>
          <p:nvPr/>
        </p:nvSpPr>
        <p:spPr>
          <a:xfrm>
            <a:off x="313634" y="873789"/>
            <a:ext cx="144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EFE8403-54F5-4AE3-BD51-56A0C792DE42}"/>
              </a:ext>
            </a:extLst>
          </p:cNvPr>
          <p:cNvSpPr/>
          <p:nvPr/>
        </p:nvSpPr>
        <p:spPr>
          <a:xfrm>
            <a:off x="5503894" y="4931035"/>
            <a:ext cx="3192294" cy="649188"/>
          </a:xfrm>
          <a:prstGeom prst="wedgeEllipseCallout">
            <a:avLst>
              <a:gd name="adj1" fmla="val -74170"/>
              <a:gd name="adj2" fmla="val 46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b="1" dirty="0"/>
              <a:t>FROM table(s)</a:t>
            </a:r>
          </a:p>
        </p:txBody>
      </p:sp>
      <p:sp>
        <p:nvSpPr>
          <p:cNvPr id="9" name="Speech Bubble: Rectangle with Corners Rounded 14">
            <a:extLst>
              <a:ext uri="{FF2B5EF4-FFF2-40B4-BE49-F238E27FC236}">
                <a16:creationId xmlns:a16="http://schemas.microsoft.com/office/drawing/2014/main" id="{EC2E6A43-C622-9126-768C-A1DA7450BCF3}"/>
              </a:ext>
            </a:extLst>
          </p:cNvPr>
          <p:cNvSpPr/>
          <p:nvPr/>
        </p:nvSpPr>
        <p:spPr>
          <a:xfrm>
            <a:off x="4390806" y="3695762"/>
            <a:ext cx="3866277" cy="649188"/>
          </a:xfrm>
          <a:prstGeom prst="wedgeEllipseCallout">
            <a:avLst>
              <a:gd name="adj1" fmla="val -56286"/>
              <a:gd name="adj2" fmla="val 127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b="1" dirty="0"/>
              <a:t>SELECT </a:t>
            </a:r>
            <a:r>
              <a:rPr lang="en-US" sz="2400" dirty="0"/>
              <a:t>attributes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6C3B7C-0566-9F76-CC58-5FBC39A0F307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5339923" cy="1522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SELECT</a:t>
            </a:r>
            <a:r>
              <a:rPr lang="en-US" b="0" dirty="0"/>
              <a:t> </a:t>
            </a:r>
            <a:r>
              <a:rPr lang="en-US" b="0" dirty="0" err="1"/>
              <a:t>p.name</a:t>
            </a:r>
            <a:r>
              <a:rPr lang="en-US" b="0" dirty="0"/>
              <a:t>, </a:t>
            </a:r>
            <a:r>
              <a:rPr lang="en-US" b="0" dirty="0" err="1"/>
              <a:t>p.user_id</a:t>
            </a:r>
            <a:endParaRPr lang="en-US" b="0" dirty="0"/>
          </a:p>
          <a:p>
            <a:r>
              <a:rPr lang="en-US" b="0" dirty="0"/>
              <a:t>  </a:t>
            </a:r>
            <a:r>
              <a:rPr lang="en-US" dirty="0"/>
              <a:t>FROM</a:t>
            </a:r>
            <a:r>
              <a:rPr lang="en-US" b="0" dirty="0"/>
              <a:t> </a:t>
            </a:r>
            <a:r>
              <a:rPr lang="en-US" dirty="0">
                <a:solidFill>
                  <a:srgbClr val="FF0000"/>
                </a:solidFill>
              </a:rPr>
              <a:t>payroll as p</a:t>
            </a:r>
          </a:p>
          <a:p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</a:t>
            </a:r>
            <a:r>
              <a:rPr lang="en-US" b="0" dirty="0" err="1"/>
              <a:t>p.job</a:t>
            </a:r>
            <a:r>
              <a:rPr lang="en-US" b="0" dirty="0"/>
              <a:t> = ‘TA’;</a:t>
            </a:r>
          </a:p>
        </p:txBody>
      </p:sp>
    </p:spTree>
    <p:extLst>
      <p:ext uri="{BB962C8B-B14F-4D97-AF65-F5344CB8AC3E}">
        <p14:creationId xmlns:p14="http://schemas.microsoft.com/office/powerpoint/2010/main" val="33664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2009-28F6-46F6-B01C-24EBCA90D954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SQL query: SELECT-FROM-WHERE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5D54D3-ACA9-47AA-BC26-94E4B288E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78659"/>
              </p:ext>
            </p:extLst>
          </p:nvPr>
        </p:nvGraphicFramePr>
        <p:xfrm>
          <a:off x="313634" y="1243121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600DEA-C405-48DD-99B8-47859B054174}"/>
              </a:ext>
            </a:extLst>
          </p:cNvPr>
          <p:cNvSpPr txBox="1"/>
          <p:nvPr/>
        </p:nvSpPr>
        <p:spPr>
          <a:xfrm>
            <a:off x="313634" y="873789"/>
            <a:ext cx="130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Speech Bubble: Rectangle with Corners Rounded 15">
            <a:extLst>
              <a:ext uri="{FF2B5EF4-FFF2-40B4-BE49-F238E27FC236}">
                <a16:creationId xmlns:a16="http://schemas.microsoft.com/office/drawing/2014/main" id="{9E941B04-4443-C0BE-6242-CE63A3F51C59}"/>
              </a:ext>
            </a:extLst>
          </p:cNvPr>
          <p:cNvSpPr/>
          <p:nvPr/>
        </p:nvSpPr>
        <p:spPr>
          <a:xfrm>
            <a:off x="5503894" y="4931035"/>
            <a:ext cx="3192294" cy="649188"/>
          </a:xfrm>
          <a:prstGeom prst="wedgeEllipseCallout">
            <a:avLst>
              <a:gd name="adj1" fmla="val -74170"/>
              <a:gd name="adj2" fmla="val 46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b="1" dirty="0"/>
              <a:t>FROM table(s)</a:t>
            </a:r>
          </a:p>
        </p:txBody>
      </p:sp>
      <p:sp>
        <p:nvSpPr>
          <p:cNvPr id="10" name="Speech Bubble: Rectangle with Corners Rounded 14">
            <a:extLst>
              <a:ext uri="{FF2B5EF4-FFF2-40B4-BE49-F238E27FC236}">
                <a16:creationId xmlns:a16="http://schemas.microsoft.com/office/drawing/2014/main" id="{DAB2DB8F-CB90-0EAD-8DD3-07CCC89F408F}"/>
              </a:ext>
            </a:extLst>
          </p:cNvPr>
          <p:cNvSpPr/>
          <p:nvPr/>
        </p:nvSpPr>
        <p:spPr>
          <a:xfrm>
            <a:off x="4390806" y="3695762"/>
            <a:ext cx="3866277" cy="649188"/>
          </a:xfrm>
          <a:prstGeom prst="wedgeEllipseCallout">
            <a:avLst>
              <a:gd name="adj1" fmla="val -56286"/>
              <a:gd name="adj2" fmla="val 127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b="1" dirty="0"/>
              <a:t>SELECT </a:t>
            </a:r>
            <a:r>
              <a:rPr lang="en-US" sz="2400" dirty="0"/>
              <a:t>attributes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C19FFB-724F-724C-88A0-2A128A14438D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5339923" cy="1522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SELECT</a:t>
            </a:r>
            <a:r>
              <a:rPr lang="en-US" b="0" dirty="0"/>
              <a:t> </a:t>
            </a:r>
            <a:r>
              <a:rPr lang="en-US" b="0" dirty="0" err="1"/>
              <a:t>p.name</a:t>
            </a:r>
            <a:r>
              <a:rPr lang="en-US" b="0" dirty="0"/>
              <a:t>, </a:t>
            </a:r>
            <a:r>
              <a:rPr lang="en-US" b="0" dirty="0" err="1"/>
              <a:t>p.user_id</a:t>
            </a:r>
            <a:endParaRPr lang="en-US" b="0" dirty="0"/>
          </a:p>
          <a:p>
            <a:r>
              <a:rPr lang="en-US" b="0" dirty="0"/>
              <a:t>  </a:t>
            </a:r>
            <a:r>
              <a:rPr lang="en-US" dirty="0"/>
              <a:t>FROM</a:t>
            </a:r>
            <a:r>
              <a:rPr lang="en-US" b="0" dirty="0"/>
              <a:t> payroll as p</a:t>
            </a:r>
          </a:p>
          <a:p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</a:t>
            </a:r>
            <a:r>
              <a:rPr lang="en-US" dirty="0" err="1">
                <a:solidFill>
                  <a:srgbClr val="FF0000"/>
                </a:solidFill>
              </a:rPr>
              <a:t>p.job</a:t>
            </a:r>
            <a:r>
              <a:rPr lang="en-US" dirty="0">
                <a:solidFill>
                  <a:srgbClr val="FF0000"/>
                </a:solidFill>
              </a:rPr>
              <a:t> = ‘TA’</a:t>
            </a:r>
            <a:r>
              <a:rPr lang="en-US" b="0" dirty="0"/>
              <a:t>;</a:t>
            </a:r>
          </a:p>
        </p:txBody>
      </p:sp>
      <p:sp>
        <p:nvSpPr>
          <p:cNvPr id="11" name="Speech Bubble: Rectangle with Corners Rounded 15">
            <a:extLst>
              <a:ext uri="{FF2B5EF4-FFF2-40B4-BE49-F238E27FC236}">
                <a16:creationId xmlns:a16="http://schemas.microsoft.com/office/drawing/2014/main" id="{EA399305-3C13-D76E-E096-9AF126945928}"/>
              </a:ext>
            </a:extLst>
          </p:cNvPr>
          <p:cNvSpPr/>
          <p:nvPr/>
        </p:nvSpPr>
        <p:spPr>
          <a:xfrm>
            <a:off x="4855382" y="5570551"/>
            <a:ext cx="3259918" cy="1168539"/>
          </a:xfrm>
          <a:prstGeom prst="wedgeEllipseCallout">
            <a:avLst>
              <a:gd name="adj1" fmla="val -64759"/>
              <a:gd name="adj2" fmla="val -6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b="1" dirty="0"/>
              <a:t>WHERE</a:t>
            </a:r>
            <a:br>
              <a:rPr lang="en-US" sz="2400" b="1" dirty="0"/>
            </a:br>
            <a:r>
              <a:rPr lang="en-US" sz="2400" b="1" dirty="0"/>
              <a:t>filter condition</a:t>
            </a:r>
          </a:p>
        </p:txBody>
      </p:sp>
    </p:spTree>
    <p:extLst>
      <p:ext uri="{BB962C8B-B14F-4D97-AF65-F5344CB8AC3E}">
        <p14:creationId xmlns:p14="http://schemas.microsoft.com/office/powerpoint/2010/main" val="64969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B245-FABB-45DD-8654-45172F6FE203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SQL query: SELECT-FROM-WHERE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5D54D3-ACA9-47AA-BC26-94E4B288E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3411"/>
              </p:ext>
            </p:extLst>
          </p:nvPr>
        </p:nvGraphicFramePr>
        <p:xfrm>
          <a:off x="313634" y="1243121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600DEA-C405-48DD-99B8-47859B054174}"/>
              </a:ext>
            </a:extLst>
          </p:cNvPr>
          <p:cNvSpPr txBox="1"/>
          <p:nvPr/>
        </p:nvSpPr>
        <p:spPr>
          <a:xfrm>
            <a:off x="313634" y="873789"/>
            <a:ext cx="129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81A58B-F1E1-4C9F-AB99-AD20B41F975A}"/>
              </a:ext>
            </a:extLst>
          </p:cNvPr>
          <p:cNvSpPr txBox="1"/>
          <p:nvPr/>
        </p:nvSpPr>
        <p:spPr>
          <a:xfrm>
            <a:off x="5985933" y="3973189"/>
            <a:ext cx="1236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1AC86286-3ED9-4C9B-A94E-4A97E02D9C22}"/>
              </a:ext>
            </a:extLst>
          </p:cNvPr>
          <p:cNvSpPr/>
          <p:nvPr/>
        </p:nvSpPr>
        <p:spPr>
          <a:xfrm flipV="1">
            <a:off x="3936633" y="3356814"/>
            <a:ext cx="1769901" cy="16116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3BB2A4-9FD7-D783-6012-74BAC6BD8409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5339923" cy="1522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SELECT</a:t>
            </a:r>
            <a:r>
              <a:rPr lang="en-US" b="0" dirty="0"/>
              <a:t> </a:t>
            </a:r>
            <a:r>
              <a:rPr lang="en-US" b="0" dirty="0" err="1"/>
              <a:t>p.name</a:t>
            </a:r>
            <a:r>
              <a:rPr lang="en-US" b="0" dirty="0"/>
              <a:t>, </a:t>
            </a:r>
            <a:r>
              <a:rPr lang="en-US" b="0" dirty="0" err="1"/>
              <a:t>p.user_id</a:t>
            </a:r>
            <a:endParaRPr lang="en-US" b="0" dirty="0"/>
          </a:p>
          <a:p>
            <a:r>
              <a:rPr lang="en-US" b="0" dirty="0"/>
              <a:t>  </a:t>
            </a:r>
            <a:r>
              <a:rPr lang="en-US" dirty="0"/>
              <a:t>FROM</a:t>
            </a:r>
            <a:r>
              <a:rPr lang="en-US" b="0" dirty="0"/>
              <a:t> payroll as p</a:t>
            </a:r>
          </a:p>
          <a:p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</a:t>
            </a:r>
            <a:r>
              <a:rPr lang="en-US" b="0" dirty="0" err="1"/>
              <a:t>p.job</a:t>
            </a:r>
            <a:r>
              <a:rPr lang="en-US" b="0" dirty="0"/>
              <a:t> = ‘TA’;</a:t>
            </a:r>
          </a:p>
        </p:txBody>
      </p:sp>
    </p:spTree>
    <p:extLst>
      <p:ext uri="{BB962C8B-B14F-4D97-AF65-F5344CB8AC3E}">
        <p14:creationId xmlns:p14="http://schemas.microsoft.com/office/powerpoint/2010/main" val="207950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5DF5-4B12-48D6-8550-386988586B92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SQL query: SELECT-FROM-WHERE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5D54D3-ACA9-47AA-BC26-94E4B288E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57836"/>
              </p:ext>
            </p:extLst>
          </p:nvPr>
        </p:nvGraphicFramePr>
        <p:xfrm>
          <a:off x="313634" y="1243121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600DEA-C405-48DD-99B8-47859B054174}"/>
              </a:ext>
            </a:extLst>
          </p:cNvPr>
          <p:cNvSpPr txBox="1"/>
          <p:nvPr/>
        </p:nvSpPr>
        <p:spPr>
          <a:xfrm>
            <a:off x="313634" y="873789"/>
            <a:ext cx="130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C85C23BD-4213-4FF7-87D1-17F8EC8A88A5}"/>
              </a:ext>
            </a:extLst>
          </p:cNvPr>
          <p:cNvSpPr/>
          <p:nvPr/>
        </p:nvSpPr>
        <p:spPr>
          <a:xfrm flipV="1">
            <a:off x="3936633" y="3356814"/>
            <a:ext cx="1769901" cy="16116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EF29D8-91FE-4714-9CE0-5DCC7BCDA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038161"/>
              </p:ext>
            </p:extLst>
          </p:nvPr>
        </p:nvGraphicFramePr>
        <p:xfrm>
          <a:off x="5897217" y="3986321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7F77F-B9EC-71BD-9B20-DE9FD7ED2DF9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5339923" cy="1522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SELECT</a:t>
            </a:r>
            <a:r>
              <a:rPr lang="en-US" b="0" dirty="0"/>
              <a:t> </a:t>
            </a:r>
            <a:r>
              <a:rPr lang="en-US" b="0" dirty="0" err="1"/>
              <a:t>p.name</a:t>
            </a:r>
            <a:r>
              <a:rPr lang="en-US" b="0" dirty="0"/>
              <a:t>, </a:t>
            </a:r>
            <a:r>
              <a:rPr lang="en-US" b="0" dirty="0" err="1"/>
              <a:t>p.user_id</a:t>
            </a:r>
            <a:endParaRPr lang="en-US" b="0" dirty="0"/>
          </a:p>
          <a:p>
            <a:r>
              <a:rPr lang="en-US" b="0" dirty="0"/>
              <a:t>  </a:t>
            </a:r>
            <a:r>
              <a:rPr lang="en-US" dirty="0"/>
              <a:t>FROM</a:t>
            </a:r>
            <a:r>
              <a:rPr lang="en-US" b="0" dirty="0"/>
              <a:t> payroll as p</a:t>
            </a:r>
          </a:p>
          <a:p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</a:t>
            </a:r>
            <a:r>
              <a:rPr lang="en-US" b="0" dirty="0" err="1"/>
              <a:t>p.job</a:t>
            </a:r>
            <a:r>
              <a:rPr lang="en-US" b="0" dirty="0"/>
              <a:t> = ‘TA’;</a:t>
            </a:r>
          </a:p>
        </p:txBody>
      </p:sp>
    </p:spTree>
    <p:extLst>
      <p:ext uri="{BB962C8B-B14F-4D97-AF65-F5344CB8AC3E}">
        <p14:creationId xmlns:p14="http://schemas.microsoft.com/office/powerpoint/2010/main" val="183956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2B3-E17D-4FE3-8D18-4880B0618E19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SQL query: SELECT-FROM-WHERE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5D54D3-ACA9-47AA-BC26-94E4B288E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17684"/>
              </p:ext>
            </p:extLst>
          </p:nvPr>
        </p:nvGraphicFramePr>
        <p:xfrm>
          <a:off x="313634" y="1243121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600DEA-C405-48DD-99B8-47859B054174}"/>
              </a:ext>
            </a:extLst>
          </p:cNvPr>
          <p:cNvSpPr txBox="1"/>
          <p:nvPr/>
        </p:nvSpPr>
        <p:spPr>
          <a:xfrm>
            <a:off x="313634" y="873789"/>
            <a:ext cx="130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C85C23BD-4213-4FF7-87D1-17F8EC8A88A5}"/>
              </a:ext>
            </a:extLst>
          </p:cNvPr>
          <p:cNvSpPr/>
          <p:nvPr/>
        </p:nvSpPr>
        <p:spPr>
          <a:xfrm flipV="1">
            <a:off x="3936633" y="3356814"/>
            <a:ext cx="1769901" cy="16116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EF29D8-91FE-4714-9CE0-5DCC7BCDA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18946"/>
              </p:ext>
            </p:extLst>
          </p:nvPr>
        </p:nvGraphicFramePr>
        <p:xfrm>
          <a:off x="5897217" y="3986321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69C0D-F16E-F0E4-4B73-ABCB240BBFA8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5339923" cy="1522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SELECT</a:t>
            </a:r>
            <a:r>
              <a:rPr lang="en-US" b="0" dirty="0"/>
              <a:t> </a:t>
            </a:r>
            <a:r>
              <a:rPr lang="en-US" b="0" dirty="0" err="1"/>
              <a:t>p.name</a:t>
            </a:r>
            <a:r>
              <a:rPr lang="en-US" b="0" dirty="0"/>
              <a:t>, </a:t>
            </a:r>
            <a:r>
              <a:rPr lang="en-US" b="0" dirty="0" err="1"/>
              <a:t>p.user_id</a:t>
            </a:r>
            <a:endParaRPr lang="en-US" b="0" dirty="0"/>
          </a:p>
          <a:p>
            <a:r>
              <a:rPr lang="en-US" b="0" dirty="0"/>
              <a:t>  </a:t>
            </a:r>
            <a:r>
              <a:rPr lang="en-US" dirty="0"/>
              <a:t>FROM</a:t>
            </a:r>
            <a:r>
              <a:rPr lang="en-US" b="0" dirty="0"/>
              <a:t> </a:t>
            </a:r>
            <a:r>
              <a:rPr lang="en-US" dirty="0">
                <a:solidFill>
                  <a:srgbClr val="FF0000"/>
                </a:solidFill>
              </a:rPr>
              <a:t>payroll as p</a:t>
            </a:r>
          </a:p>
          <a:p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</a:t>
            </a:r>
            <a:r>
              <a:rPr lang="en-US" b="0" dirty="0" err="1"/>
              <a:t>p.job</a:t>
            </a:r>
            <a:r>
              <a:rPr lang="en-US" b="0" dirty="0"/>
              <a:t> = ‘TA’;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491805" y="5215323"/>
            <a:ext cx="3471804" cy="1514773"/>
          </a:xfrm>
          <a:prstGeom prst="wedgeEllipseCallout">
            <a:avLst>
              <a:gd name="adj1" fmla="val -81849"/>
              <a:gd name="adj2" fmla="val -24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“payroll as p” makes</a:t>
            </a:r>
            <a:br>
              <a:rPr lang="en-US" sz="1600" dirty="0"/>
            </a:br>
            <a:r>
              <a:rPr lang="en-US" sz="1600" dirty="0"/>
              <a:t>p an alias. This lets us</a:t>
            </a:r>
            <a:br>
              <a:rPr lang="en-US" sz="1600" dirty="0"/>
            </a:br>
            <a:r>
              <a:rPr lang="en-US" sz="1600" dirty="0"/>
              <a:t>specify that the attributes</a:t>
            </a:r>
            <a:br>
              <a:rPr lang="en-US" sz="1600" dirty="0"/>
            </a:br>
            <a:r>
              <a:rPr lang="en-US" sz="1600" dirty="0"/>
              <a:t>come from payroll</a:t>
            </a:r>
          </a:p>
        </p:txBody>
      </p:sp>
    </p:spTree>
    <p:extLst>
      <p:ext uri="{BB962C8B-B14F-4D97-AF65-F5344CB8AC3E}">
        <p14:creationId xmlns:p14="http://schemas.microsoft.com/office/powerpoint/2010/main" val="89675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C56EA-7A12-C293-90B3-319211C3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9536-0078-45F4-B204-584108BBD866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AB9F-0A42-F2FF-EA97-C1499336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26420-10D6-999E-898E-2231190B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B15DF42-6819-F573-9CAE-A767659A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D89BC-FFDD-2B48-5E8B-C03476D4317A}"/>
              </a:ext>
            </a:extLst>
          </p:cNvPr>
          <p:cNvSpPr txBox="1"/>
          <p:nvPr/>
        </p:nvSpPr>
        <p:spPr>
          <a:xfrm>
            <a:off x="173393" y="2644171"/>
            <a:ext cx="8797216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Semantics:</a:t>
            </a:r>
          </a:p>
          <a:p>
            <a:pPr algn="ctr"/>
            <a:r>
              <a:rPr lang="en-US" sz="4800" dirty="0"/>
              <a:t>What does a SQL query mean?</a:t>
            </a:r>
          </a:p>
        </p:txBody>
      </p:sp>
    </p:spTree>
    <p:extLst>
      <p:ext uri="{BB962C8B-B14F-4D97-AF65-F5344CB8AC3E}">
        <p14:creationId xmlns:p14="http://schemas.microsoft.com/office/powerpoint/2010/main" val="421358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6-9F06-4E8E-8FC0-5B7EB45AA710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semantics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00DEA-C405-48DD-99B8-47859B054174}"/>
              </a:ext>
            </a:extLst>
          </p:cNvPr>
          <p:cNvSpPr txBox="1"/>
          <p:nvPr/>
        </p:nvSpPr>
        <p:spPr>
          <a:xfrm>
            <a:off x="94976" y="873789"/>
            <a:ext cx="15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6D616E65-CDBD-DD32-6150-6C6901B86257}"/>
              </a:ext>
            </a:extLst>
          </p:cNvPr>
          <p:cNvSpPr/>
          <p:nvPr/>
        </p:nvSpPr>
        <p:spPr>
          <a:xfrm>
            <a:off x="5778371" y="5288910"/>
            <a:ext cx="2676098" cy="908864"/>
          </a:xfrm>
          <a:prstGeom prst="wedgeEllipseCallout">
            <a:avLst>
              <a:gd name="adj1" fmla="val -65454"/>
              <a:gd name="adj2" fmla="val -1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Q: What exactly</a:t>
            </a:r>
            <a:br>
              <a:rPr lang="en-US" dirty="0"/>
            </a:br>
            <a:r>
              <a:rPr lang="en-US" dirty="0"/>
              <a:t>does this return?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DA9AB-79EF-59AF-98DB-71DB5B658A1B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BA46F9F-AD1E-B631-A2FA-4FCBA0C86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780451"/>
              </p:ext>
            </p:extLst>
          </p:nvPr>
        </p:nvGraphicFramePr>
        <p:xfrm>
          <a:off x="94976" y="1243121"/>
          <a:ext cx="38719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084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760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6-9F06-4E8E-8FC0-5B7EB45AA710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semantics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00DEA-C405-48DD-99B8-47859B054174}"/>
              </a:ext>
            </a:extLst>
          </p:cNvPr>
          <p:cNvSpPr txBox="1"/>
          <p:nvPr/>
        </p:nvSpPr>
        <p:spPr>
          <a:xfrm>
            <a:off x="94976" y="873789"/>
            <a:ext cx="15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B8ED00-42AC-FF4C-92C1-F50B4F32A104}"/>
              </a:ext>
            </a:extLst>
          </p:cNvPr>
          <p:cNvSpPr txBox="1">
            <a:spLocks/>
          </p:cNvSpPr>
          <p:nvPr/>
        </p:nvSpPr>
        <p:spPr>
          <a:xfrm>
            <a:off x="3881021" y="725283"/>
            <a:ext cx="5416868" cy="93102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in payroll: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'TA’):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0B5CC56-E6FC-78C6-73DF-ACD919062B96}"/>
              </a:ext>
            </a:extLst>
          </p:cNvPr>
          <p:cNvSpPr/>
          <p:nvPr/>
        </p:nvSpPr>
        <p:spPr>
          <a:xfrm>
            <a:off x="5462939" y="2448132"/>
            <a:ext cx="2730197" cy="1298377"/>
          </a:xfrm>
          <a:prstGeom prst="wedgeEllipseCallout">
            <a:avLst>
              <a:gd name="adj1" fmla="val -18905"/>
              <a:gd name="adj2" fmla="val -978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A: exactly</a:t>
            </a:r>
            <a:br>
              <a:rPr lang="en-US" dirty="0"/>
            </a:br>
            <a:r>
              <a:rPr lang="en-US" dirty="0"/>
              <a:t>what this returns!</a:t>
            </a:r>
            <a:br>
              <a:rPr lang="en-US" dirty="0"/>
            </a:br>
            <a:r>
              <a:rPr lang="en-US" dirty="0"/>
              <a:t>Let’s see it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AA8C1B2D-1A6E-8823-7F3C-4780DDF4A095}"/>
              </a:ext>
            </a:extLst>
          </p:cNvPr>
          <p:cNvSpPr/>
          <p:nvPr/>
        </p:nvSpPr>
        <p:spPr>
          <a:xfrm>
            <a:off x="5778371" y="5288910"/>
            <a:ext cx="2676098" cy="908864"/>
          </a:xfrm>
          <a:prstGeom prst="wedgeEllipseCallout">
            <a:avLst>
              <a:gd name="adj1" fmla="val -65454"/>
              <a:gd name="adj2" fmla="val -1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Q: What exactly</a:t>
            </a:r>
            <a:br>
              <a:rPr lang="en-US" dirty="0"/>
            </a:br>
            <a:r>
              <a:rPr lang="en-US" dirty="0"/>
              <a:t>does this return?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EED3238-3051-B29B-4BFF-50D65151E5C1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0A6E1A-55E8-6636-CB2E-347494EB3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59034"/>
              </p:ext>
            </p:extLst>
          </p:nvPr>
        </p:nvGraphicFramePr>
        <p:xfrm>
          <a:off x="94976" y="1243121"/>
          <a:ext cx="38719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084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83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846C00-4862-77BD-3F7E-CC7F7603E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19211"/>
              </p:ext>
            </p:extLst>
          </p:nvPr>
        </p:nvGraphicFramePr>
        <p:xfrm>
          <a:off x="94976" y="1243121"/>
          <a:ext cx="38719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084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6-9F06-4E8E-8FC0-5B7EB45AA710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semantics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00DEA-C405-48DD-99B8-47859B054174}"/>
              </a:ext>
            </a:extLst>
          </p:cNvPr>
          <p:cNvSpPr txBox="1"/>
          <p:nvPr/>
        </p:nvSpPr>
        <p:spPr>
          <a:xfrm>
            <a:off x="94976" y="873789"/>
            <a:ext cx="15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D2F6387D-4C39-4C3F-8E89-4EAE090A95B0}"/>
              </a:ext>
            </a:extLst>
          </p:cNvPr>
          <p:cNvSpPr/>
          <p:nvPr/>
        </p:nvSpPr>
        <p:spPr>
          <a:xfrm>
            <a:off x="3772462" y="1714429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B8ED00-42AC-FF4C-92C1-F50B4F32A104}"/>
              </a:ext>
            </a:extLst>
          </p:cNvPr>
          <p:cNvSpPr txBox="1">
            <a:spLocks/>
          </p:cNvSpPr>
          <p:nvPr/>
        </p:nvSpPr>
        <p:spPr>
          <a:xfrm>
            <a:off x="3881021" y="725283"/>
            <a:ext cx="5416868" cy="93102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in payroll: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'TA’):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3" name="Speech Bubble: Rectangle with Corners Rounded 9">
            <a:extLst>
              <a:ext uri="{FF2B5EF4-FFF2-40B4-BE49-F238E27FC236}">
                <a16:creationId xmlns:a16="http://schemas.microsoft.com/office/drawing/2014/main" id="{9B6C3EAD-8D02-2146-8279-140B9F92D7C7}"/>
              </a:ext>
            </a:extLst>
          </p:cNvPr>
          <p:cNvSpPr/>
          <p:nvPr/>
        </p:nvSpPr>
        <p:spPr>
          <a:xfrm>
            <a:off x="3949650" y="1852877"/>
            <a:ext cx="1243728" cy="262040"/>
          </a:xfrm>
          <a:prstGeom prst="wedgeRoundRectCallout">
            <a:avLst>
              <a:gd name="adj1" fmla="val -26111"/>
              <a:gd name="adj2" fmla="val 24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job == ‘TA’?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B7FBD2-1B42-0FBB-5D43-5EFEDC1711C4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</p:spTree>
    <p:extLst>
      <p:ext uri="{BB962C8B-B14F-4D97-AF65-F5344CB8AC3E}">
        <p14:creationId xmlns:p14="http://schemas.microsoft.com/office/powerpoint/2010/main" val="258430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94170-1E52-43C6-80F5-AF0EFDC0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1F7F-F2F7-43AA-A4A3-20BEE55479D7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E0F8E-7FB1-4C57-878D-8FDD2DF6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6EAD5-2524-4E48-9A9A-CDEA4050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3A1EE-E297-4B32-8712-18CA2D34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The Relational Model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A44E13-9C91-4E92-9EFC-69EC8E6EE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680722"/>
              </p:ext>
            </p:extLst>
          </p:nvPr>
        </p:nvGraphicFramePr>
        <p:xfrm>
          <a:off x="2956063" y="3181319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337953FD-EB45-427E-8B59-E08A64FD46AF}"/>
              </a:ext>
            </a:extLst>
          </p:cNvPr>
          <p:cNvSpPr/>
          <p:nvPr/>
        </p:nvSpPr>
        <p:spPr>
          <a:xfrm>
            <a:off x="2415209" y="3525080"/>
            <a:ext cx="414131" cy="1477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E2D0D-9ECF-40B8-B578-8903C4D8AC02}"/>
              </a:ext>
            </a:extLst>
          </p:cNvPr>
          <p:cNvSpPr txBox="1"/>
          <p:nvPr/>
        </p:nvSpPr>
        <p:spPr>
          <a:xfrm>
            <a:off x="2956054" y="2173081"/>
            <a:ext cx="524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Columns/Attributes/Fields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C86C1-75C2-4947-8103-40967F83F796}"/>
              </a:ext>
            </a:extLst>
          </p:cNvPr>
          <p:cNvSpPr txBox="1"/>
          <p:nvPr/>
        </p:nvSpPr>
        <p:spPr>
          <a:xfrm>
            <a:off x="929542" y="3571236"/>
            <a:ext cx="1899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Rows/</a:t>
            </a:r>
          </a:p>
          <a:p>
            <a:r>
              <a:rPr lang="en-US" sz="2800" b="1" dirty="0"/>
              <a:t>Tuples/</a:t>
            </a:r>
          </a:p>
          <a:p>
            <a:r>
              <a:rPr lang="en-US" sz="2800" b="1" dirty="0"/>
              <a:t>Records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4E8DA7-215B-4223-83E6-CE6043ABC372}"/>
              </a:ext>
            </a:extLst>
          </p:cNvPr>
          <p:cNvCxnSpPr>
            <a:cxnSpLocks/>
          </p:cNvCxnSpPr>
          <p:nvPr/>
        </p:nvCxnSpPr>
        <p:spPr>
          <a:xfrm>
            <a:off x="2415209" y="2607097"/>
            <a:ext cx="540844" cy="574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31E496-B075-455B-8E55-26FE2378EDFF}"/>
              </a:ext>
            </a:extLst>
          </p:cNvPr>
          <p:cNvSpPr txBox="1"/>
          <p:nvPr/>
        </p:nvSpPr>
        <p:spPr>
          <a:xfrm>
            <a:off x="801949" y="1652990"/>
            <a:ext cx="2154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Table/</a:t>
            </a:r>
          </a:p>
          <a:p>
            <a:r>
              <a:rPr lang="en-US" sz="2800" b="1" dirty="0"/>
              <a:t>Relation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B7BAB6-413C-4115-BE1C-529825D74941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548560" y="2696301"/>
            <a:ext cx="2027606" cy="48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1AD377-CD96-45E9-B243-365EB91D1DAB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750038" y="2696301"/>
            <a:ext cx="826128" cy="48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ACE32F-D730-4AC0-A9C4-0DA170F85DA3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576166" y="2696301"/>
            <a:ext cx="354086" cy="48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D0F021-3A9B-423E-A829-46E79D1747B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576166" y="2696301"/>
            <a:ext cx="1513035" cy="48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825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B0CBC7-3BE9-FAB0-8BB7-D66EA8CAA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651974"/>
              </p:ext>
            </p:extLst>
          </p:nvPr>
        </p:nvGraphicFramePr>
        <p:xfrm>
          <a:off x="94976" y="1243121"/>
          <a:ext cx="38719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084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6-9F06-4E8E-8FC0-5B7EB45AA710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semantics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00DEA-C405-48DD-99B8-47859B054174}"/>
              </a:ext>
            </a:extLst>
          </p:cNvPr>
          <p:cNvSpPr txBox="1"/>
          <p:nvPr/>
        </p:nvSpPr>
        <p:spPr>
          <a:xfrm>
            <a:off x="94976" y="873789"/>
            <a:ext cx="15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C85C23BD-4213-4FF7-87D1-17F8EC8A88A5}"/>
              </a:ext>
            </a:extLst>
          </p:cNvPr>
          <p:cNvSpPr/>
          <p:nvPr/>
        </p:nvSpPr>
        <p:spPr>
          <a:xfrm flipV="1">
            <a:off x="3936633" y="3356814"/>
            <a:ext cx="1769901" cy="16116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EF29D8-91FE-4714-9CE0-5DCC7BCDA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21121"/>
              </p:ext>
            </p:extLst>
          </p:nvPr>
        </p:nvGraphicFramePr>
        <p:xfrm>
          <a:off x="5897217" y="3986321"/>
          <a:ext cx="237876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</a:tbl>
          </a:graphicData>
        </a:graphic>
      </p:graphicFrame>
      <p:sp>
        <p:nvSpPr>
          <p:cNvPr id="11" name="Arrow: Left 10">
            <a:extLst>
              <a:ext uri="{FF2B5EF4-FFF2-40B4-BE49-F238E27FC236}">
                <a16:creationId xmlns:a16="http://schemas.microsoft.com/office/drawing/2014/main" id="{D2F6387D-4C39-4C3F-8E89-4EAE090A95B0}"/>
              </a:ext>
            </a:extLst>
          </p:cNvPr>
          <p:cNvSpPr/>
          <p:nvPr/>
        </p:nvSpPr>
        <p:spPr>
          <a:xfrm>
            <a:off x="3772462" y="1714429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B8ED00-42AC-FF4C-92C1-F50B4F32A104}"/>
              </a:ext>
            </a:extLst>
          </p:cNvPr>
          <p:cNvSpPr txBox="1">
            <a:spLocks/>
          </p:cNvSpPr>
          <p:nvPr/>
        </p:nvSpPr>
        <p:spPr>
          <a:xfrm>
            <a:off x="3881021" y="725283"/>
            <a:ext cx="5416868" cy="93102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in payroll: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'TA’):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3" name="Speech Bubble: Rectangle with Corners Rounded 9">
            <a:extLst>
              <a:ext uri="{FF2B5EF4-FFF2-40B4-BE49-F238E27FC236}">
                <a16:creationId xmlns:a16="http://schemas.microsoft.com/office/drawing/2014/main" id="{9B6C3EAD-8D02-2146-8279-140B9F92D7C7}"/>
              </a:ext>
            </a:extLst>
          </p:cNvPr>
          <p:cNvSpPr/>
          <p:nvPr/>
        </p:nvSpPr>
        <p:spPr>
          <a:xfrm>
            <a:off x="3949650" y="1852877"/>
            <a:ext cx="1243728" cy="262040"/>
          </a:xfrm>
          <a:prstGeom prst="wedgeRoundRectCallout">
            <a:avLst>
              <a:gd name="adj1" fmla="val -26111"/>
              <a:gd name="adj2" fmla="val 24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job == ‘TA’?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083470-5851-CE08-B8B9-2C44985534C9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</p:spTree>
    <p:extLst>
      <p:ext uri="{BB962C8B-B14F-4D97-AF65-F5344CB8AC3E}">
        <p14:creationId xmlns:p14="http://schemas.microsoft.com/office/powerpoint/2010/main" val="4222013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12505E-95A6-CC39-7E65-F0DE557E4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35389"/>
              </p:ext>
            </p:extLst>
          </p:nvPr>
        </p:nvGraphicFramePr>
        <p:xfrm>
          <a:off x="94976" y="1243121"/>
          <a:ext cx="38719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084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C515-5C1E-4E3D-A1E9-2099EFFF0337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semantics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C85C23BD-4213-4FF7-87D1-17F8EC8A88A5}"/>
              </a:ext>
            </a:extLst>
          </p:cNvPr>
          <p:cNvSpPr/>
          <p:nvPr/>
        </p:nvSpPr>
        <p:spPr>
          <a:xfrm flipV="1">
            <a:off x="3936633" y="3356814"/>
            <a:ext cx="1769901" cy="16116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EF29D8-91FE-4714-9CE0-5DCC7BCDAA84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3986321"/>
          <a:ext cx="23787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A70D94-53A1-4501-726C-F256FC204CD0}"/>
              </a:ext>
            </a:extLst>
          </p:cNvPr>
          <p:cNvSpPr txBox="1"/>
          <p:nvPr/>
        </p:nvSpPr>
        <p:spPr>
          <a:xfrm>
            <a:off x="94976" y="873789"/>
            <a:ext cx="15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1A62E66-E2F6-B5FA-25E6-C455D22710CE}"/>
              </a:ext>
            </a:extLst>
          </p:cNvPr>
          <p:cNvSpPr txBox="1">
            <a:spLocks/>
          </p:cNvSpPr>
          <p:nvPr/>
        </p:nvSpPr>
        <p:spPr>
          <a:xfrm>
            <a:off x="3881021" y="725283"/>
            <a:ext cx="5416868" cy="93102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in payroll: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'TA’):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7" name="Arrow: Left 10">
            <a:extLst>
              <a:ext uri="{FF2B5EF4-FFF2-40B4-BE49-F238E27FC236}">
                <a16:creationId xmlns:a16="http://schemas.microsoft.com/office/drawing/2014/main" id="{FB92256E-2639-28CB-1D90-90C5802E38A1}"/>
              </a:ext>
            </a:extLst>
          </p:cNvPr>
          <p:cNvSpPr/>
          <p:nvPr/>
        </p:nvSpPr>
        <p:spPr>
          <a:xfrm>
            <a:off x="3772462" y="1714429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Rectangle with Corners Rounded 9">
            <a:extLst>
              <a:ext uri="{FF2B5EF4-FFF2-40B4-BE49-F238E27FC236}">
                <a16:creationId xmlns:a16="http://schemas.microsoft.com/office/drawing/2014/main" id="{A5791964-80A0-72F4-B122-FE45E365ED7A}"/>
              </a:ext>
            </a:extLst>
          </p:cNvPr>
          <p:cNvSpPr/>
          <p:nvPr/>
        </p:nvSpPr>
        <p:spPr>
          <a:xfrm>
            <a:off x="3949650" y="1852877"/>
            <a:ext cx="1243728" cy="262040"/>
          </a:xfrm>
          <a:prstGeom prst="wedgeRoundRectCallout">
            <a:avLst>
              <a:gd name="adj1" fmla="val -26111"/>
              <a:gd name="adj2" fmla="val 24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job == ‘TA’?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C14C77-AE37-95FB-479E-4F371C93C990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</p:spTree>
    <p:extLst>
      <p:ext uri="{BB962C8B-B14F-4D97-AF65-F5344CB8AC3E}">
        <p14:creationId xmlns:p14="http://schemas.microsoft.com/office/powerpoint/2010/main" val="2201917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3D4A04-E838-3C41-31AB-5737AB99A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80383"/>
              </p:ext>
            </p:extLst>
          </p:nvPr>
        </p:nvGraphicFramePr>
        <p:xfrm>
          <a:off x="94976" y="1243121"/>
          <a:ext cx="38719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084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C8C0-7BF7-4436-B541-C2106481AA08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semantics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C85C23BD-4213-4FF7-87D1-17F8EC8A88A5}"/>
              </a:ext>
            </a:extLst>
          </p:cNvPr>
          <p:cNvSpPr/>
          <p:nvPr/>
        </p:nvSpPr>
        <p:spPr>
          <a:xfrm flipV="1">
            <a:off x="3936633" y="3356814"/>
            <a:ext cx="1769901" cy="16116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EF29D8-91FE-4714-9CE0-5DCC7BCDAA84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3986321"/>
          <a:ext cx="23787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A0A0F75-4B7E-7C25-1F98-67BD74B72EF4}"/>
              </a:ext>
            </a:extLst>
          </p:cNvPr>
          <p:cNvSpPr txBox="1"/>
          <p:nvPr/>
        </p:nvSpPr>
        <p:spPr>
          <a:xfrm>
            <a:off x="94976" y="873789"/>
            <a:ext cx="15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992C4B-7B67-E86C-9E46-87F8A7C56A4F}"/>
              </a:ext>
            </a:extLst>
          </p:cNvPr>
          <p:cNvSpPr txBox="1">
            <a:spLocks/>
          </p:cNvSpPr>
          <p:nvPr/>
        </p:nvSpPr>
        <p:spPr>
          <a:xfrm>
            <a:off x="3881021" y="725283"/>
            <a:ext cx="5416868" cy="93102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in payroll: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'TA’):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7" name="Arrow: Left 10">
            <a:extLst>
              <a:ext uri="{FF2B5EF4-FFF2-40B4-BE49-F238E27FC236}">
                <a16:creationId xmlns:a16="http://schemas.microsoft.com/office/drawing/2014/main" id="{A84B37CB-20C1-ED31-4EA3-038123EF3D73}"/>
              </a:ext>
            </a:extLst>
          </p:cNvPr>
          <p:cNvSpPr/>
          <p:nvPr/>
        </p:nvSpPr>
        <p:spPr>
          <a:xfrm>
            <a:off x="3758711" y="2112076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Rectangle with Corners Rounded 9">
            <a:extLst>
              <a:ext uri="{FF2B5EF4-FFF2-40B4-BE49-F238E27FC236}">
                <a16:creationId xmlns:a16="http://schemas.microsoft.com/office/drawing/2014/main" id="{4FBEC857-301A-2413-C47F-B844EA40DE35}"/>
              </a:ext>
            </a:extLst>
          </p:cNvPr>
          <p:cNvSpPr/>
          <p:nvPr/>
        </p:nvSpPr>
        <p:spPr>
          <a:xfrm>
            <a:off x="3935899" y="2250524"/>
            <a:ext cx="1243728" cy="262040"/>
          </a:xfrm>
          <a:prstGeom prst="wedgeRoundRectCallout">
            <a:avLst>
              <a:gd name="adj1" fmla="val -26111"/>
              <a:gd name="adj2" fmla="val 24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job == ‘TA’?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9818BE-67BD-826D-486E-BF5BB02A2494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</p:spTree>
    <p:extLst>
      <p:ext uri="{BB962C8B-B14F-4D97-AF65-F5344CB8AC3E}">
        <p14:creationId xmlns:p14="http://schemas.microsoft.com/office/powerpoint/2010/main" val="352190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B61C79-5C20-FEF2-12C5-B772838B9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27286"/>
              </p:ext>
            </p:extLst>
          </p:nvPr>
        </p:nvGraphicFramePr>
        <p:xfrm>
          <a:off x="94976" y="1243121"/>
          <a:ext cx="38719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084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C6B-5FFA-40FD-8321-16C9DE69CCA0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semantics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C85C23BD-4213-4FF7-87D1-17F8EC8A88A5}"/>
              </a:ext>
            </a:extLst>
          </p:cNvPr>
          <p:cNvSpPr/>
          <p:nvPr/>
        </p:nvSpPr>
        <p:spPr>
          <a:xfrm flipV="1">
            <a:off x="3936633" y="3356814"/>
            <a:ext cx="1769901" cy="16116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EF29D8-91FE-4714-9CE0-5DCC7BCDAA84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3986321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4DFFC9C-B835-1899-C824-2C8B6A87BC75}"/>
              </a:ext>
            </a:extLst>
          </p:cNvPr>
          <p:cNvSpPr txBox="1"/>
          <p:nvPr/>
        </p:nvSpPr>
        <p:spPr>
          <a:xfrm>
            <a:off x="94976" y="873789"/>
            <a:ext cx="15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C558D1E-2F91-4E13-7C82-EC5407B90475}"/>
              </a:ext>
            </a:extLst>
          </p:cNvPr>
          <p:cNvSpPr txBox="1">
            <a:spLocks/>
          </p:cNvSpPr>
          <p:nvPr/>
        </p:nvSpPr>
        <p:spPr>
          <a:xfrm>
            <a:off x="3881021" y="725283"/>
            <a:ext cx="5416868" cy="93102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in payroll: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'TA’):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7" name="Arrow: Left 10">
            <a:extLst>
              <a:ext uri="{FF2B5EF4-FFF2-40B4-BE49-F238E27FC236}">
                <a16:creationId xmlns:a16="http://schemas.microsoft.com/office/drawing/2014/main" id="{8ED394C3-7553-F660-68B6-DE11FCCC549A}"/>
              </a:ext>
            </a:extLst>
          </p:cNvPr>
          <p:cNvSpPr/>
          <p:nvPr/>
        </p:nvSpPr>
        <p:spPr>
          <a:xfrm>
            <a:off x="3758711" y="2112076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Rectangle with Corners Rounded 9">
            <a:extLst>
              <a:ext uri="{FF2B5EF4-FFF2-40B4-BE49-F238E27FC236}">
                <a16:creationId xmlns:a16="http://schemas.microsoft.com/office/drawing/2014/main" id="{BCB44F8C-DA11-2052-E763-CB099C285E00}"/>
              </a:ext>
            </a:extLst>
          </p:cNvPr>
          <p:cNvSpPr/>
          <p:nvPr/>
        </p:nvSpPr>
        <p:spPr>
          <a:xfrm>
            <a:off x="3935899" y="2250524"/>
            <a:ext cx="1243728" cy="262040"/>
          </a:xfrm>
          <a:prstGeom prst="wedgeRoundRectCallout">
            <a:avLst>
              <a:gd name="adj1" fmla="val -26111"/>
              <a:gd name="adj2" fmla="val 24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job == ‘TA’?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A271D8-19A6-1BFE-B545-64E523EBFA50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</p:spTree>
    <p:extLst>
      <p:ext uri="{BB962C8B-B14F-4D97-AF65-F5344CB8AC3E}">
        <p14:creationId xmlns:p14="http://schemas.microsoft.com/office/powerpoint/2010/main" val="3516320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6699EF-FF58-7BD9-271D-50A35F6B5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89234"/>
              </p:ext>
            </p:extLst>
          </p:nvPr>
        </p:nvGraphicFramePr>
        <p:xfrm>
          <a:off x="94976" y="1243121"/>
          <a:ext cx="38719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084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CD5-1560-4A08-971D-83CB6CF6DB3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semantics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C85C23BD-4213-4FF7-87D1-17F8EC8A88A5}"/>
              </a:ext>
            </a:extLst>
          </p:cNvPr>
          <p:cNvSpPr/>
          <p:nvPr/>
        </p:nvSpPr>
        <p:spPr>
          <a:xfrm flipV="1">
            <a:off x="3936633" y="3356814"/>
            <a:ext cx="1769901" cy="16116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EF29D8-91FE-4714-9CE0-5DCC7BCDAA84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3986321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270CE59-A423-9FB4-A41C-1435C000A0E8}"/>
              </a:ext>
            </a:extLst>
          </p:cNvPr>
          <p:cNvSpPr txBox="1"/>
          <p:nvPr/>
        </p:nvSpPr>
        <p:spPr>
          <a:xfrm>
            <a:off x="94976" y="873789"/>
            <a:ext cx="15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C85EA9-496B-BB53-9474-E517CDD9BBE7}"/>
              </a:ext>
            </a:extLst>
          </p:cNvPr>
          <p:cNvSpPr txBox="1">
            <a:spLocks/>
          </p:cNvSpPr>
          <p:nvPr/>
        </p:nvSpPr>
        <p:spPr>
          <a:xfrm>
            <a:off x="3881021" y="725283"/>
            <a:ext cx="5416868" cy="93102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in payroll: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'TA’):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7" name="Arrow: Left 10">
            <a:extLst>
              <a:ext uri="{FF2B5EF4-FFF2-40B4-BE49-F238E27FC236}">
                <a16:creationId xmlns:a16="http://schemas.microsoft.com/office/drawing/2014/main" id="{CCFBE553-ADB3-7EDE-5DF9-FD96B228C537}"/>
              </a:ext>
            </a:extLst>
          </p:cNvPr>
          <p:cNvSpPr/>
          <p:nvPr/>
        </p:nvSpPr>
        <p:spPr>
          <a:xfrm>
            <a:off x="3758711" y="2450002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Rectangle with Corners Rounded 9">
            <a:extLst>
              <a:ext uri="{FF2B5EF4-FFF2-40B4-BE49-F238E27FC236}">
                <a16:creationId xmlns:a16="http://schemas.microsoft.com/office/drawing/2014/main" id="{9AFDAB9F-B7EB-A23E-B45D-DD2680A8BB53}"/>
              </a:ext>
            </a:extLst>
          </p:cNvPr>
          <p:cNvSpPr/>
          <p:nvPr/>
        </p:nvSpPr>
        <p:spPr>
          <a:xfrm>
            <a:off x="3935899" y="2588450"/>
            <a:ext cx="1243728" cy="262040"/>
          </a:xfrm>
          <a:prstGeom prst="wedgeRoundRectCallout">
            <a:avLst>
              <a:gd name="adj1" fmla="val -26111"/>
              <a:gd name="adj2" fmla="val 24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job == ‘TA’?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FAF8BE-26F3-EBDF-069B-DE67685EB342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</p:spTree>
    <p:extLst>
      <p:ext uri="{BB962C8B-B14F-4D97-AF65-F5344CB8AC3E}">
        <p14:creationId xmlns:p14="http://schemas.microsoft.com/office/powerpoint/2010/main" val="2338105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2F4959-956C-2F69-CFC7-229ECDF8B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42616"/>
              </p:ext>
            </p:extLst>
          </p:nvPr>
        </p:nvGraphicFramePr>
        <p:xfrm>
          <a:off x="94976" y="1243121"/>
          <a:ext cx="38719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084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0ECF-EF36-489D-BE7A-1D46EAF1FBA5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semantics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C85C23BD-4213-4FF7-87D1-17F8EC8A88A5}"/>
              </a:ext>
            </a:extLst>
          </p:cNvPr>
          <p:cNvSpPr/>
          <p:nvPr/>
        </p:nvSpPr>
        <p:spPr>
          <a:xfrm flipV="1">
            <a:off x="3936633" y="3356814"/>
            <a:ext cx="1769901" cy="16116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EF29D8-91FE-4714-9CE0-5DCC7BCDAA84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3986321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600675D-C31D-0E47-4DFF-9F4D80562DD6}"/>
              </a:ext>
            </a:extLst>
          </p:cNvPr>
          <p:cNvSpPr txBox="1"/>
          <p:nvPr/>
        </p:nvSpPr>
        <p:spPr>
          <a:xfrm>
            <a:off x="94976" y="873789"/>
            <a:ext cx="15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27E2C03-ED6F-86C5-6AF6-96D9330D36AA}"/>
              </a:ext>
            </a:extLst>
          </p:cNvPr>
          <p:cNvSpPr txBox="1">
            <a:spLocks/>
          </p:cNvSpPr>
          <p:nvPr/>
        </p:nvSpPr>
        <p:spPr>
          <a:xfrm>
            <a:off x="3881021" y="725283"/>
            <a:ext cx="5416868" cy="93102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in payroll: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'TA’):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7" name="Arrow: Left 10">
            <a:extLst>
              <a:ext uri="{FF2B5EF4-FFF2-40B4-BE49-F238E27FC236}">
                <a16:creationId xmlns:a16="http://schemas.microsoft.com/office/drawing/2014/main" id="{28FA24BE-F0E8-94F6-1BCF-AC0CAF812A05}"/>
              </a:ext>
            </a:extLst>
          </p:cNvPr>
          <p:cNvSpPr/>
          <p:nvPr/>
        </p:nvSpPr>
        <p:spPr>
          <a:xfrm>
            <a:off x="3758711" y="2834312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Rectangle with Corners Rounded 9">
            <a:extLst>
              <a:ext uri="{FF2B5EF4-FFF2-40B4-BE49-F238E27FC236}">
                <a16:creationId xmlns:a16="http://schemas.microsoft.com/office/drawing/2014/main" id="{CA39BCAB-FBFE-D5F5-EDA1-7C93ABD9B90F}"/>
              </a:ext>
            </a:extLst>
          </p:cNvPr>
          <p:cNvSpPr/>
          <p:nvPr/>
        </p:nvSpPr>
        <p:spPr>
          <a:xfrm>
            <a:off x="3935899" y="2972760"/>
            <a:ext cx="1243728" cy="262040"/>
          </a:xfrm>
          <a:prstGeom prst="wedgeRoundRectCallout">
            <a:avLst>
              <a:gd name="adj1" fmla="val -26111"/>
              <a:gd name="adj2" fmla="val 24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job == ‘TA’?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A6719C-60A1-CE67-01E2-BE107BCB7BFB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</p:spTree>
    <p:extLst>
      <p:ext uri="{BB962C8B-B14F-4D97-AF65-F5344CB8AC3E}">
        <p14:creationId xmlns:p14="http://schemas.microsoft.com/office/powerpoint/2010/main" val="3508945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74E376-222C-855D-5EEE-55F4BE462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9681"/>
              </p:ext>
            </p:extLst>
          </p:nvPr>
        </p:nvGraphicFramePr>
        <p:xfrm>
          <a:off x="94976" y="1243121"/>
          <a:ext cx="38719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084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D198-3E13-4683-BF6A-7382528EC5F8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semantics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C85C23BD-4213-4FF7-87D1-17F8EC8A88A5}"/>
              </a:ext>
            </a:extLst>
          </p:cNvPr>
          <p:cNvSpPr/>
          <p:nvPr/>
        </p:nvSpPr>
        <p:spPr>
          <a:xfrm flipV="1">
            <a:off x="3936633" y="3356814"/>
            <a:ext cx="1769901" cy="16116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EF29D8-91FE-4714-9CE0-5DCC7BCDAA84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3986321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16E576D-1C9E-5BEB-9060-688CF2115927}"/>
              </a:ext>
            </a:extLst>
          </p:cNvPr>
          <p:cNvSpPr txBox="1"/>
          <p:nvPr/>
        </p:nvSpPr>
        <p:spPr>
          <a:xfrm>
            <a:off x="94976" y="873789"/>
            <a:ext cx="15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24421C5-219D-8B3D-E72F-DCF640B21DBB}"/>
              </a:ext>
            </a:extLst>
          </p:cNvPr>
          <p:cNvSpPr txBox="1">
            <a:spLocks/>
          </p:cNvSpPr>
          <p:nvPr/>
        </p:nvSpPr>
        <p:spPr>
          <a:xfrm>
            <a:off x="3881021" y="725283"/>
            <a:ext cx="5416868" cy="93102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in payroll: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'TA’):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7F87DA00-436F-6D88-8E5B-6C79FAB68243}"/>
              </a:ext>
            </a:extLst>
          </p:cNvPr>
          <p:cNvSpPr/>
          <p:nvPr/>
        </p:nvSpPr>
        <p:spPr>
          <a:xfrm>
            <a:off x="6321205" y="2467257"/>
            <a:ext cx="1954778" cy="519351"/>
          </a:xfrm>
          <a:prstGeom prst="wedgeEllipseCallout">
            <a:avLst>
              <a:gd name="adj1" fmla="val -20155"/>
              <a:gd name="adj2" fmla="val 1607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Final output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F40B8B-7ED8-A9ED-2722-9755ABBAB244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</p:spTree>
    <p:extLst>
      <p:ext uri="{BB962C8B-B14F-4D97-AF65-F5344CB8AC3E}">
        <p14:creationId xmlns:p14="http://schemas.microsoft.com/office/powerpoint/2010/main" val="339644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8CB0-9E04-249D-0BFF-6D48C6F3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2D71-B0EF-8E99-F6A2-53DE26FCB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For-each semantics is </a:t>
            </a:r>
            <a:r>
              <a:rPr lang="en-US" i="1" u="sng" dirty="0"/>
              <a:t>what</a:t>
            </a:r>
            <a:r>
              <a:rPr lang="en-US" dirty="0"/>
              <a:t> SQL computes</a:t>
            </a:r>
            <a:endParaRPr lang="en-US" i="1" u="sng" dirty="0"/>
          </a:p>
          <a:p>
            <a:endParaRPr lang="en-US" dirty="0"/>
          </a:p>
          <a:p>
            <a:r>
              <a:rPr lang="en-US" dirty="0"/>
              <a:t>The system decides </a:t>
            </a:r>
            <a:r>
              <a:rPr lang="en-US" i="1" u="sng" dirty="0"/>
              <a:t>how</a:t>
            </a:r>
            <a:r>
              <a:rPr lang="en-US" dirty="0"/>
              <a:t> to execute 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D243-40CC-676A-C4D1-BA4ADA37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9536-0078-45F4-B204-584108BBD866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50862-E4E7-191D-7228-561FB026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90D0A-C68E-7000-8F5C-F3FA3BA1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E86291-E248-D235-646A-4BD7913C2A70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</p:spTree>
    <p:extLst>
      <p:ext uri="{BB962C8B-B14F-4D97-AF65-F5344CB8AC3E}">
        <p14:creationId xmlns:p14="http://schemas.microsoft.com/office/powerpoint/2010/main" val="1944286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8CB0-9E04-249D-0BFF-6D48C6F3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2D71-B0EF-8E99-F6A2-53DE26FCB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For-each semantics is </a:t>
            </a:r>
            <a:r>
              <a:rPr lang="en-US" i="1" u="sng" dirty="0"/>
              <a:t>what</a:t>
            </a:r>
            <a:r>
              <a:rPr lang="en-US" dirty="0"/>
              <a:t> SQL computes</a:t>
            </a:r>
            <a:endParaRPr lang="en-US" i="1" u="sng" dirty="0"/>
          </a:p>
          <a:p>
            <a:endParaRPr lang="en-US" dirty="0"/>
          </a:p>
          <a:p>
            <a:r>
              <a:rPr lang="en-US" dirty="0"/>
              <a:t>The system decides </a:t>
            </a:r>
            <a:r>
              <a:rPr lang="en-US" i="1" u="sng" dirty="0"/>
              <a:t>how</a:t>
            </a:r>
            <a:r>
              <a:rPr lang="en-US" dirty="0"/>
              <a:t> to execute it, e.g.:</a:t>
            </a:r>
          </a:p>
          <a:p>
            <a:pPr lvl="1"/>
            <a:r>
              <a:rPr lang="en-US" dirty="0"/>
              <a:t>Iterate over payroll… (like the the for-each semantics)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D243-40CC-676A-C4D1-BA4ADA37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9536-0078-45F4-B204-584108BBD866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50862-E4E7-191D-7228-561FB026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90D0A-C68E-7000-8F5C-F3FA3BA1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AFE21E-C05E-7BD6-BE6C-8E77767CA95F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</p:spTree>
    <p:extLst>
      <p:ext uri="{BB962C8B-B14F-4D97-AF65-F5344CB8AC3E}">
        <p14:creationId xmlns:p14="http://schemas.microsoft.com/office/powerpoint/2010/main" val="1407568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8CB0-9E04-249D-0BFF-6D48C6F3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2D71-B0EF-8E99-F6A2-53DE26FCB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For-each semantics is </a:t>
            </a:r>
            <a:r>
              <a:rPr lang="en-US" i="1" u="sng" dirty="0"/>
              <a:t>what</a:t>
            </a:r>
            <a:r>
              <a:rPr lang="en-US" dirty="0"/>
              <a:t> SQL computes</a:t>
            </a:r>
            <a:endParaRPr lang="en-US" i="1" u="sng" dirty="0"/>
          </a:p>
          <a:p>
            <a:endParaRPr lang="en-US" dirty="0"/>
          </a:p>
          <a:p>
            <a:r>
              <a:rPr lang="en-US" dirty="0"/>
              <a:t>The system decides </a:t>
            </a:r>
            <a:r>
              <a:rPr lang="en-US" i="1" u="sng" dirty="0"/>
              <a:t>how</a:t>
            </a:r>
            <a:r>
              <a:rPr lang="en-US" dirty="0"/>
              <a:t> to execute it, e.g.:</a:t>
            </a:r>
          </a:p>
          <a:p>
            <a:pPr lvl="1"/>
            <a:r>
              <a:rPr lang="en-US" dirty="0"/>
              <a:t>Iterate over payroll… (like the the for-each semantics)</a:t>
            </a:r>
          </a:p>
          <a:p>
            <a:pPr lvl="1"/>
            <a:r>
              <a:rPr lang="en-US" dirty="0"/>
              <a:t>Or: lookup the job index for ‘TA’, read those records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D243-40CC-676A-C4D1-BA4ADA37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9536-0078-45F4-B204-584108BBD866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50862-E4E7-191D-7228-561FB026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90D0A-C68E-7000-8F5C-F3FA3BA1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C65FC6-00A2-2782-26D8-51830236C6D4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</p:spTree>
    <p:extLst>
      <p:ext uri="{BB962C8B-B14F-4D97-AF65-F5344CB8AC3E}">
        <p14:creationId xmlns:p14="http://schemas.microsoft.com/office/powerpoint/2010/main" val="61148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61428-CF36-B847-4005-A95053E2E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06A6-8645-EE45-8ED2-2ED00AD6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2BD7-8002-5AE0-EA5B-D241DAE06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 are sets, so are inherently unordered.</a:t>
            </a:r>
            <a:endParaRPr lang="en-US" sz="2800" dirty="0"/>
          </a:p>
          <a:p>
            <a:pPr lvl="1"/>
            <a:r>
              <a:rPr lang="en-US" dirty="0"/>
              <a:t>But tables are presented in an order?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dirty="0"/>
              <a:t>Relations are sets, so they have no duplicates.</a:t>
            </a:r>
          </a:p>
          <a:p>
            <a:pPr lvl="1"/>
            <a:r>
              <a:rPr lang="en-US" dirty="0"/>
              <a:t>But tables can have duplicates?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4D5B2-CB5D-27AB-33A3-29120732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1F7F-F2F7-43AA-A4A3-20BEE55479D7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8C76A-9203-7503-C594-429264C1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969B8-0352-5CEA-2442-6D46FE9E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7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8CB0-9E04-249D-0BFF-6D48C6F3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2D71-B0EF-8E99-F6A2-53DE26FCB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For-each semantics is </a:t>
            </a:r>
            <a:r>
              <a:rPr lang="en-US" i="1" u="sng" dirty="0"/>
              <a:t>what</a:t>
            </a:r>
            <a:r>
              <a:rPr lang="en-US" dirty="0"/>
              <a:t> SQL computes</a:t>
            </a:r>
            <a:endParaRPr lang="en-US" i="1" u="sng" dirty="0"/>
          </a:p>
          <a:p>
            <a:endParaRPr lang="en-US" dirty="0"/>
          </a:p>
          <a:p>
            <a:r>
              <a:rPr lang="en-US" dirty="0"/>
              <a:t>The system decides </a:t>
            </a:r>
            <a:r>
              <a:rPr lang="en-US" i="1" u="sng" dirty="0"/>
              <a:t>how</a:t>
            </a:r>
            <a:r>
              <a:rPr lang="en-US" dirty="0"/>
              <a:t> to execute it, e.g.:</a:t>
            </a:r>
          </a:p>
          <a:p>
            <a:pPr lvl="1"/>
            <a:r>
              <a:rPr lang="en-US" dirty="0"/>
              <a:t>Iterate over payroll… (like the the for-each semantics)</a:t>
            </a:r>
          </a:p>
          <a:p>
            <a:pPr lvl="1"/>
            <a:r>
              <a:rPr lang="en-US" dirty="0"/>
              <a:t>Or: lookup the job index for ‘TA’, read those records</a:t>
            </a:r>
          </a:p>
          <a:p>
            <a:pPr lvl="1"/>
            <a:r>
              <a:rPr lang="en-US" dirty="0"/>
              <a:t>Or: iterate over a bit-map index for JOB 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D243-40CC-676A-C4D1-BA4ADA37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9536-0078-45F4-B204-584108BBD866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50862-E4E7-191D-7228-561FB026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90D0A-C68E-7000-8F5C-F3FA3BA1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3322C1-733A-A711-44F6-C178ABE10EE4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</p:spTree>
    <p:extLst>
      <p:ext uri="{BB962C8B-B14F-4D97-AF65-F5344CB8AC3E}">
        <p14:creationId xmlns:p14="http://schemas.microsoft.com/office/powerpoint/2010/main" val="2634829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AAFDF-5949-4C07-E666-A5428B407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CCBF1-33E0-6A71-A082-CBB18FD3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9536-0078-45F4-B204-584108BBD866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BBEC2-50EB-2493-43EF-3354EB1F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C4ADE-CBB0-CD68-37A1-8EB18D12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A0127A-256A-E760-E772-D90C1C3B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D96AD-F126-4AE6-8DB6-0D999A17395F}"/>
              </a:ext>
            </a:extLst>
          </p:cNvPr>
          <p:cNvSpPr txBox="1"/>
          <p:nvPr/>
        </p:nvSpPr>
        <p:spPr>
          <a:xfrm>
            <a:off x="1876394" y="3013502"/>
            <a:ext cx="539122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Another Semantics</a:t>
            </a:r>
          </a:p>
        </p:txBody>
      </p:sp>
    </p:spTree>
    <p:extLst>
      <p:ext uri="{BB962C8B-B14F-4D97-AF65-F5344CB8AC3E}">
        <p14:creationId xmlns:p14="http://schemas.microsoft.com/office/powerpoint/2010/main" val="1331095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B5F0F-5876-DCAC-A3A7-8B74A97CD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97C9-FC1A-B820-8C6B-E3D2CD94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Set-builder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8394D-DD41-43BD-266F-B3516F8A1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set-builder notation from CSE 311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≡0 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8394D-DD41-43BD-266F-B3516F8A1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8EB25-4660-5202-53EB-1A1AC69A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6-9F06-4E8E-8FC0-5B7EB45AA710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880F7-7778-A9D2-0BEE-D055E001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FD1D9-FB8D-1A82-F2BD-F2B7E635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5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C256F-835B-B112-92DB-FD6C3B091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621B-B776-7D22-7C35-57418F4D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Set-builder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EAEDD-0D55-3B2A-452D-B8BC322398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set-builder notation from CSE 311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≡0 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EAEDD-0D55-3B2A-452D-B8BC322398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8BC0-3297-58AF-1BC2-BB03A841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6-9F06-4E8E-8FC0-5B7EB45AA710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65C8C-7A57-5C2A-3703-008F1CC3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B0EA8-B022-0C85-3258-BFC52EAC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69A081E4-7BDA-1D40-8C25-A0580DABDB3B}"/>
              </a:ext>
            </a:extLst>
          </p:cNvPr>
          <p:cNvSpPr/>
          <p:nvPr/>
        </p:nvSpPr>
        <p:spPr>
          <a:xfrm>
            <a:off x="2954951" y="3652188"/>
            <a:ext cx="2856428" cy="908864"/>
          </a:xfrm>
          <a:prstGeom prst="wedgeEllipseCallout">
            <a:avLst>
              <a:gd name="adj1" fmla="val 4370"/>
              <a:gd name="adj2" fmla="val -1223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 of all </a:t>
            </a:r>
            <a:r>
              <a:rPr lang="en-US" i="1" dirty="0"/>
              <a:t>n</a:t>
            </a:r>
            <a:r>
              <a:rPr lang="en-US" dirty="0"/>
              <a:t> where </a:t>
            </a:r>
            <a:br>
              <a:rPr lang="en-US" dirty="0"/>
            </a:br>
            <a:r>
              <a:rPr lang="en-US" dirty="0"/>
              <a:t>condition holds.</a:t>
            </a:r>
          </a:p>
        </p:txBody>
      </p:sp>
    </p:spTree>
    <p:extLst>
      <p:ext uri="{BB962C8B-B14F-4D97-AF65-F5344CB8AC3E}">
        <p14:creationId xmlns:p14="http://schemas.microsoft.com/office/powerpoint/2010/main" val="431844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CF990-6219-242B-8A26-FDB75ACA6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C52F7-D964-D84C-2AC7-B1F73E56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6-9F06-4E8E-8FC0-5B7EB45AA710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5BED-38FC-AECB-4C13-D82BA018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66AD-80CB-7ECA-9BCC-FBE427DA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755DD-B8E0-450C-9043-3895E4D5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Set-builder semantics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B8120-D51E-A857-484F-1F07A6CA3706}"/>
              </a:ext>
            </a:extLst>
          </p:cNvPr>
          <p:cNvSpPr txBox="1"/>
          <p:nvPr/>
        </p:nvSpPr>
        <p:spPr>
          <a:xfrm>
            <a:off x="94976" y="873789"/>
            <a:ext cx="15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54D5CDFA-85AF-A6EE-83DA-E64F26C2CFF3}"/>
              </a:ext>
            </a:extLst>
          </p:cNvPr>
          <p:cNvSpPr/>
          <p:nvPr/>
        </p:nvSpPr>
        <p:spPr>
          <a:xfrm>
            <a:off x="5778371" y="5288910"/>
            <a:ext cx="2676098" cy="908864"/>
          </a:xfrm>
          <a:prstGeom prst="wedgeEllipseCallout">
            <a:avLst>
              <a:gd name="adj1" fmla="val -65454"/>
              <a:gd name="adj2" fmla="val -1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Q: What exactly</a:t>
            </a:r>
            <a:br>
              <a:rPr lang="en-US" dirty="0"/>
            </a:br>
            <a:r>
              <a:rPr lang="en-US" dirty="0"/>
              <a:t>does this return?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13F11ED-3324-52DC-1F35-4FB346563518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B1DF501-12D7-BB9A-F8C1-AD47FE1C8F74}"/>
              </a:ext>
            </a:extLst>
          </p:cNvPr>
          <p:cNvGraphicFramePr>
            <a:graphicFrameLocks noGrp="1"/>
          </p:cNvGraphicFramePr>
          <p:nvPr/>
        </p:nvGraphicFramePr>
        <p:xfrm>
          <a:off x="94976" y="1243121"/>
          <a:ext cx="38719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084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387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3C249-128E-2E0C-1E1C-281BFEA0B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66402-9249-2BF7-E879-EFD799F5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1096-9F06-4E8E-8FC0-5B7EB45AA710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2D5A4-1111-DEB4-9A0F-DA0428E2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D47E-0D67-B63B-4192-FBDD15C3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E3303-031F-6400-AE8C-ADA045C6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Set-builder semantics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F381A7-591A-2114-14A4-BFE49CD1E33D}"/>
              </a:ext>
            </a:extLst>
          </p:cNvPr>
          <p:cNvSpPr txBox="1"/>
          <p:nvPr/>
        </p:nvSpPr>
        <p:spPr>
          <a:xfrm>
            <a:off x="94976" y="873789"/>
            <a:ext cx="15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F6E8F08B-E094-B7DA-481E-60923BFF8D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479" y="3596766"/>
                <a:ext cx="8205990" cy="5355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   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   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𝑢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𝑠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payroll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“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F6E8F08B-E094-B7DA-481E-60923BFF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9" y="3596766"/>
                <a:ext cx="8205990" cy="535531"/>
              </a:xfrm>
              <a:prstGeom prst="rect">
                <a:avLst/>
              </a:prstGeom>
              <a:blipFill>
                <a:blip r:embed="rId2"/>
                <a:stretch>
                  <a:fillRect t="-9302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0">
            <a:extLst>
              <a:ext uri="{FF2B5EF4-FFF2-40B4-BE49-F238E27FC236}">
                <a16:creationId xmlns:a16="http://schemas.microsoft.com/office/drawing/2014/main" id="{2EC6F3A3-27B0-044A-5EE2-00B7FDA2915A}"/>
              </a:ext>
            </a:extLst>
          </p:cNvPr>
          <p:cNvSpPr/>
          <p:nvPr/>
        </p:nvSpPr>
        <p:spPr>
          <a:xfrm>
            <a:off x="6179696" y="2076109"/>
            <a:ext cx="1666250" cy="908864"/>
          </a:xfrm>
          <a:prstGeom prst="wedgeEllipseCallout">
            <a:avLst>
              <a:gd name="adj1" fmla="val -53853"/>
              <a:gd name="adj2" fmla="val 884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A: exactly</a:t>
            </a:r>
            <a:br>
              <a:rPr lang="en-US" dirty="0"/>
            </a:br>
            <a:r>
              <a:rPr lang="en-US" dirty="0"/>
              <a:t>this set!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112482CB-1B37-A16E-D08B-7A9634BD49CF}"/>
              </a:ext>
            </a:extLst>
          </p:cNvPr>
          <p:cNvSpPr/>
          <p:nvPr/>
        </p:nvSpPr>
        <p:spPr>
          <a:xfrm>
            <a:off x="5778371" y="5288910"/>
            <a:ext cx="2676098" cy="908864"/>
          </a:xfrm>
          <a:prstGeom prst="wedgeEllipseCallout">
            <a:avLst>
              <a:gd name="adj1" fmla="val -65454"/>
              <a:gd name="adj2" fmla="val -1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Q: What exactly</a:t>
            </a:r>
            <a:br>
              <a:rPr lang="en-US" dirty="0"/>
            </a:br>
            <a:r>
              <a:rPr lang="en-US" dirty="0"/>
              <a:t>does this return?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85371D-F2B6-A820-D915-E552F22E0390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4993675" cy="1439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'TA';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2BF6FA-3FAE-80BF-6E06-A506D9025BCD}"/>
              </a:ext>
            </a:extLst>
          </p:cNvPr>
          <p:cNvGraphicFramePr>
            <a:graphicFrameLocks noGrp="1"/>
          </p:cNvGraphicFramePr>
          <p:nvPr/>
        </p:nvGraphicFramePr>
        <p:xfrm>
          <a:off x="94976" y="1243121"/>
          <a:ext cx="38719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084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381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C56EA-7A12-C293-90B3-319211C3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9536-0078-45F4-B204-584108BBD866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AB9F-0A42-F2FF-EA97-C1499336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26420-10D6-999E-898E-2231190B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B15DF42-6819-F573-9CAE-A767659A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D89BC-FFDD-2B48-5E8B-C03476D4317A}"/>
              </a:ext>
            </a:extLst>
          </p:cNvPr>
          <p:cNvSpPr txBox="1"/>
          <p:nvPr/>
        </p:nvSpPr>
        <p:spPr>
          <a:xfrm>
            <a:off x="755840" y="2274839"/>
            <a:ext cx="7632346" cy="23083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ORDER-BY and DISTINCT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and other lies</a:t>
            </a:r>
          </a:p>
        </p:txBody>
      </p:sp>
    </p:spTree>
    <p:extLst>
      <p:ext uri="{BB962C8B-B14F-4D97-AF65-F5344CB8AC3E}">
        <p14:creationId xmlns:p14="http://schemas.microsoft.com/office/powerpoint/2010/main" val="599442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7FCB-2C31-45D6-B1BC-EEB813E8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32A4-44E5-41CB-9C26-EA2724345E4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9297-95F4-4CC5-B49E-B79622ED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A8373-C71D-4425-B091-75F00A3B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B86BB-CA7D-41D8-BA69-3DD0B986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By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7DE058-4947-4F40-8574-0ED0CF958A05}"/>
              </a:ext>
            </a:extLst>
          </p:cNvPr>
          <p:cNvSpPr txBox="1">
            <a:spLocks/>
          </p:cNvSpPr>
          <p:nvPr/>
        </p:nvSpPr>
        <p:spPr>
          <a:xfrm>
            <a:off x="490305" y="2206980"/>
            <a:ext cx="2765501" cy="13552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4B55FC-32D6-D423-40B3-E908611C8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406162"/>
              </p:ext>
            </p:extLst>
          </p:nvPr>
        </p:nvGraphicFramePr>
        <p:xfrm>
          <a:off x="4206922" y="190573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A9E371-FF23-A357-09FC-ACB682F0FD93}"/>
              </a:ext>
            </a:extLst>
          </p:cNvPr>
          <p:cNvSpPr txBox="1"/>
          <p:nvPr/>
        </p:nvSpPr>
        <p:spPr>
          <a:xfrm>
            <a:off x="4131672" y="1526835"/>
            <a:ext cx="139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</p:spTree>
    <p:extLst>
      <p:ext uri="{BB962C8B-B14F-4D97-AF65-F5344CB8AC3E}">
        <p14:creationId xmlns:p14="http://schemas.microsoft.com/office/powerpoint/2010/main" val="982020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7FCB-2C31-45D6-B1BC-EEB813E8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32A4-44E5-41CB-9C26-EA2724345E4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9297-95F4-4CC5-B49E-B79622ED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A8373-C71D-4425-B091-75F00A3B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B86BB-CA7D-41D8-BA69-3DD0B986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By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7DE058-4947-4F40-8574-0ED0CF958A05}"/>
              </a:ext>
            </a:extLst>
          </p:cNvPr>
          <p:cNvSpPr txBox="1">
            <a:spLocks/>
          </p:cNvSpPr>
          <p:nvPr/>
        </p:nvSpPr>
        <p:spPr>
          <a:xfrm>
            <a:off x="490305" y="2206980"/>
            <a:ext cx="2765501" cy="13552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4B55FC-32D6-D423-40B3-E908611C87E1}"/>
              </a:ext>
            </a:extLst>
          </p:cNvPr>
          <p:cNvGraphicFramePr>
            <a:graphicFrameLocks noGrp="1"/>
          </p:cNvGraphicFramePr>
          <p:nvPr/>
        </p:nvGraphicFramePr>
        <p:xfrm>
          <a:off x="4206922" y="190573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A9E371-FF23-A357-09FC-ACB682F0FD93}"/>
              </a:ext>
            </a:extLst>
          </p:cNvPr>
          <p:cNvSpPr txBox="1"/>
          <p:nvPr/>
        </p:nvSpPr>
        <p:spPr>
          <a:xfrm>
            <a:off x="4131672" y="1526835"/>
            <a:ext cx="139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FAD8C5-053B-90C7-41C2-19343C3C132E}"/>
              </a:ext>
            </a:extLst>
          </p:cNvPr>
          <p:cNvGraphicFramePr>
            <a:graphicFrameLocks noGrp="1"/>
          </p:cNvGraphicFramePr>
          <p:nvPr/>
        </p:nvGraphicFramePr>
        <p:xfrm>
          <a:off x="4206922" y="462242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6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61639"/>
                  </a:ext>
                </a:extLst>
              </a:tr>
            </a:tbl>
          </a:graphicData>
        </a:graphic>
      </p:graphicFrame>
      <p:sp>
        <p:nvSpPr>
          <p:cNvPr id="13" name="Down Arrow 12">
            <a:extLst>
              <a:ext uri="{FF2B5EF4-FFF2-40B4-BE49-F238E27FC236}">
                <a16:creationId xmlns:a16="http://schemas.microsoft.com/office/drawing/2014/main" id="{9E9D7AAA-DA58-2D01-D938-DBC8F41BB980}"/>
              </a:ext>
            </a:extLst>
          </p:cNvPr>
          <p:cNvSpPr/>
          <p:nvPr/>
        </p:nvSpPr>
        <p:spPr>
          <a:xfrm>
            <a:off x="6349998" y="3897283"/>
            <a:ext cx="484632" cy="6228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F9141C-F131-8707-01FF-110D2E6ABC3B}"/>
              </a:ext>
            </a:extLst>
          </p:cNvPr>
          <p:cNvSpPr/>
          <p:nvPr/>
        </p:nvSpPr>
        <p:spPr>
          <a:xfrm>
            <a:off x="5327373" y="4491479"/>
            <a:ext cx="1338470" cy="2087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74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7FCB-2C31-45D6-B1BC-EEB813E8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32A4-44E5-41CB-9C26-EA2724345E4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9297-95F4-4CC5-B49E-B79622ED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A8373-C71D-4425-B091-75F00A3B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B86BB-CA7D-41D8-BA69-3DD0B986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By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7DE058-4947-4F40-8574-0ED0CF958A05}"/>
              </a:ext>
            </a:extLst>
          </p:cNvPr>
          <p:cNvSpPr txBox="1">
            <a:spLocks/>
          </p:cNvSpPr>
          <p:nvPr/>
        </p:nvSpPr>
        <p:spPr>
          <a:xfrm>
            <a:off x="490305" y="2206980"/>
            <a:ext cx="2581156" cy="13552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4B55FC-32D6-D423-40B3-E908611C87E1}"/>
              </a:ext>
            </a:extLst>
          </p:cNvPr>
          <p:cNvGraphicFramePr>
            <a:graphicFrameLocks noGrp="1"/>
          </p:cNvGraphicFramePr>
          <p:nvPr/>
        </p:nvGraphicFramePr>
        <p:xfrm>
          <a:off x="4206922" y="190573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A9E371-FF23-A357-09FC-ACB682F0FD93}"/>
              </a:ext>
            </a:extLst>
          </p:cNvPr>
          <p:cNvSpPr txBox="1"/>
          <p:nvPr/>
        </p:nvSpPr>
        <p:spPr>
          <a:xfrm>
            <a:off x="4131672" y="1526835"/>
            <a:ext cx="139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</p:spTree>
    <p:extLst>
      <p:ext uri="{BB962C8B-B14F-4D97-AF65-F5344CB8AC3E}">
        <p14:creationId xmlns:p14="http://schemas.microsoft.com/office/powerpoint/2010/main" val="74470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C56EA-7A12-C293-90B3-319211C3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9536-0078-45F4-B204-584108BBD866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AB9F-0A42-F2FF-EA97-C1499336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26420-10D6-999E-898E-2231190B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B15DF42-6819-F573-9CAE-A767659A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D89BC-FFDD-2B48-5E8B-C03476D4317A}"/>
              </a:ext>
            </a:extLst>
          </p:cNvPr>
          <p:cNvSpPr txBox="1"/>
          <p:nvPr/>
        </p:nvSpPr>
        <p:spPr>
          <a:xfrm>
            <a:off x="2882467" y="3244334"/>
            <a:ext cx="3379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SQL Basics</a:t>
            </a:r>
          </a:p>
        </p:txBody>
      </p:sp>
    </p:spTree>
    <p:extLst>
      <p:ext uri="{BB962C8B-B14F-4D97-AF65-F5344CB8AC3E}">
        <p14:creationId xmlns:p14="http://schemas.microsoft.com/office/powerpoint/2010/main" val="3883999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7FCB-2C31-45D6-B1BC-EEB813E8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32A4-44E5-41CB-9C26-EA2724345E4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9297-95F4-4CC5-B49E-B79622ED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A8373-C71D-4425-B091-75F00A3B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B86BB-CA7D-41D8-BA69-3DD0B986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By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7DE058-4947-4F40-8574-0ED0CF958A05}"/>
              </a:ext>
            </a:extLst>
          </p:cNvPr>
          <p:cNvSpPr txBox="1">
            <a:spLocks/>
          </p:cNvSpPr>
          <p:nvPr/>
        </p:nvSpPr>
        <p:spPr>
          <a:xfrm>
            <a:off x="490305" y="2206980"/>
            <a:ext cx="2581156" cy="13552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4B55FC-32D6-D423-40B3-E908611C87E1}"/>
              </a:ext>
            </a:extLst>
          </p:cNvPr>
          <p:cNvGraphicFramePr>
            <a:graphicFrameLocks noGrp="1"/>
          </p:cNvGraphicFramePr>
          <p:nvPr/>
        </p:nvGraphicFramePr>
        <p:xfrm>
          <a:off x="4206922" y="190573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A9E371-FF23-A357-09FC-ACB682F0FD93}"/>
              </a:ext>
            </a:extLst>
          </p:cNvPr>
          <p:cNvSpPr txBox="1"/>
          <p:nvPr/>
        </p:nvSpPr>
        <p:spPr>
          <a:xfrm>
            <a:off x="4131672" y="1526835"/>
            <a:ext cx="139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FAD8C5-053B-90C7-41C2-19343C3C132E}"/>
              </a:ext>
            </a:extLst>
          </p:cNvPr>
          <p:cNvGraphicFramePr>
            <a:graphicFrameLocks noGrp="1"/>
          </p:cNvGraphicFramePr>
          <p:nvPr/>
        </p:nvGraphicFramePr>
        <p:xfrm>
          <a:off x="4206922" y="462242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6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6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86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578857"/>
                  </a:ext>
                </a:extLst>
              </a:tr>
            </a:tbl>
          </a:graphicData>
        </a:graphic>
      </p:graphicFrame>
      <p:sp>
        <p:nvSpPr>
          <p:cNvPr id="13" name="Down Arrow 12">
            <a:extLst>
              <a:ext uri="{FF2B5EF4-FFF2-40B4-BE49-F238E27FC236}">
                <a16:creationId xmlns:a16="http://schemas.microsoft.com/office/drawing/2014/main" id="{9E9D7AAA-DA58-2D01-D938-DBC8F41BB980}"/>
              </a:ext>
            </a:extLst>
          </p:cNvPr>
          <p:cNvSpPr/>
          <p:nvPr/>
        </p:nvSpPr>
        <p:spPr>
          <a:xfrm>
            <a:off x="6349998" y="3897283"/>
            <a:ext cx="484632" cy="6228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2ADD38-29ED-0E6E-01D8-FCFD7EB2F705}"/>
              </a:ext>
            </a:extLst>
          </p:cNvPr>
          <p:cNvSpPr/>
          <p:nvPr/>
        </p:nvSpPr>
        <p:spPr>
          <a:xfrm>
            <a:off x="6467710" y="4491480"/>
            <a:ext cx="1338470" cy="2087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36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7FCB-2C31-45D6-B1BC-EEB813E8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32A4-44E5-41CB-9C26-EA2724345E4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9297-95F4-4CC5-B49E-B79622ED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A8373-C71D-4425-B091-75F00A3B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B86BB-CA7D-41D8-BA69-3DD0B986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By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7DE058-4947-4F40-8574-0ED0CF958A05}"/>
              </a:ext>
            </a:extLst>
          </p:cNvPr>
          <p:cNvSpPr txBox="1">
            <a:spLocks/>
          </p:cNvSpPr>
          <p:nvPr/>
        </p:nvSpPr>
        <p:spPr>
          <a:xfrm>
            <a:off x="490305" y="2206980"/>
            <a:ext cx="3502882" cy="13552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job,name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4B55FC-32D6-D423-40B3-E908611C87E1}"/>
              </a:ext>
            </a:extLst>
          </p:cNvPr>
          <p:cNvGraphicFramePr>
            <a:graphicFrameLocks noGrp="1"/>
          </p:cNvGraphicFramePr>
          <p:nvPr/>
        </p:nvGraphicFramePr>
        <p:xfrm>
          <a:off x="4206922" y="190573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A9E371-FF23-A357-09FC-ACB682F0FD93}"/>
              </a:ext>
            </a:extLst>
          </p:cNvPr>
          <p:cNvSpPr txBox="1"/>
          <p:nvPr/>
        </p:nvSpPr>
        <p:spPr>
          <a:xfrm>
            <a:off x="4131672" y="1526835"/>
            <a:ext cx="139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</p:spTree>
    <p:extLst>
      <p:ext uri="{BB962C8B-B14F-4D97-AF65-F5344CB8AC3E}">
        <p14:creationId xmlns:p14="http://schemas.microsoft.com/office/powerpoint/2010/main" val="3041567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7FCB-2C31-45D6-B1BC-EEB813E8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32A4-44E5-41CB-9C26-EA2724345E4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9297-95F4-4CC5-B49E-B79622ED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A8373-C71D-4425-B091-75F00A3B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B86BB-CA7D-41D8-BA69-3DD0B986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By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7DE058-4947-4F40-8574-0ED0CF958A05}"/>
              </a:ext>
            </a:extLst>
          </p:cNvPr>
          <p:cNvSpPr txBox="1">
            <a:spLocks/>
          </p:cNvSpPr>
          <p:nvPr/>
        </p:nvSpPr>
        <p:spPr>
          <a:xfrm>
            <a:off x="490305" y="2206980"/>
            <a:ext cx="3502882" cy="13552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job,name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4B55FC-32D6-D423-40B3-E908611C87E1}"/>
              </a:ext>
            </a:extLst>
          </p:cNvPr>
          <p:cNvGraphicFramePr>
            <a:graphicFrameLocks noGrp="1"/>
          </p:cNvGraphicFramePr>
          <p:nvPr/>
        </p:nvGraphicFramePr>
        <p:xfrm>
          <a:off x="4206922" y="190573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A9E371-FF23-A357-09FC-ACB682F0FD93}"/>
              </a:ext>
            </a:extLst>
          </p:cNvPr>
          <p:cNvSpPr txBox="1"/>
          <p:nvPr/>
        </p:nvSpPr>
        <p:spPr>
          <a:xfrm>
            <a:off x="4131672" y="1526835"/>
            <a:ext cx="139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FAD8C5-053B-90C7-41C2-19343C3C132E}"/>
              </a:ext>
            </a:extLst>
          </p:cNvPr>
          <p:cNvGraphicFramePr>
            <a:graphicFrameLocks noGrp="1"/>
          </p:cNvGraphicFramePr>
          <p:nvPr/>
        </p:nvGraphicFramePr>
        <p:xfrm>
          <a:off x="4206922" y="462242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6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096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57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60578"/>
                  </a:ext>
                </a:extLst>
              </a:tr>
            </a:tbl>
          </a:graphicData>
        </a:graphic>
      </p:graphicFrame>
      <p:sp>
        <p:nvSpPr>
          <p:cNvPr id="13" name="Down Arrow 12">
            <a:extLst>
              <a:ext uri="{FF2B5EF4-FFF2-40B4-BE49-F238E27FC236}">
                <a16:creationId xmlns:a16="http://schemas.microsoft.com/office/drawing/2014/main" id="{9E9D7AAA-DA58-2D01-D938-DBC8F41BB980}"/>
              </a:ext>
            </a:extLst>
          </p:cNvPr>
          <p:cNvSpPr/>
          <p:nvPr/>
        </p:nvSpPr>
        <p:spPr>
          <a:xfrm>
            <a:off x="6349998" y="3897283"/>
            <a:ext cx="484632" cy="6228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EAC1B92-0FB4-0D96-609C-892A5311E197}"/>
              </a:ext>
            </a:extLst>
          </p:cNvPr>
          <p:cNvSpPr/>
          <p:nvPr/>
        </p:nvSpPr>
        <p:spPr>
          <a:xfrm>
            <a:off x="5300870" y="4491480"/>
            <a:ext cx="2505310" cy="2087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68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7FCB-2C31-45D6-B1BC-EEB813E8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32A4-44E5-41CB-9C26-EA2724345E4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9297-95F4-4CC5-B49E-B79622ED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A8373-C71D-4425-B091-75F00A3B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B86BB-CA7D-41D8-BA69-3DD0B986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7DE058-4947-4F40-8574-0ED0CF958A05}"/>
              </a:ext>
            </a:extLst>
          </p:cNvPr>
          <p:cNvSpPr txBox="1">
            <a:spLocks/>
          </p:cNvSpPr>
          <p:nvPr/>
        </p:nvSpPr>
        <p:spPr>
          <a:xfrm>
            <a:off x="0" y="1600296"/>
            <a:ext cx="2396810" cy="8946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4B55FC-32D6-D423-40B3-E908611C8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11803"/>
              </p:ext>
            </p:extLst>
          </p:nvPr>
        </p:nvGraphicFramePr>
        <p:xfrm>
          <a:off x="3303773" y="1375643"/>
          <a:ext cx="376625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924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0716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A9E371-FF23-A357-09FC-ACB682F0FD93}"/>
              </a:ext>
            </a:extLst>
          </p:cNvPr>
          <p:cNvSpPr txBox="1"/>
          <p:nvPr/>
        </p:nvSpPr>
        <p:spPr>
          <a:xfrm>
            <a:off x="3228523" y="996748"/>
            <a:ext cx="139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</p:spTree>
    <p:extLst>
      <p:ext uri="{BB962C8B-B14F-4D97-AF65-F5344CB8AC3E}">
        <p14:creationId xmlns:p14="http://schemas.microsoft.com/office/powerpoint/2010/main" val="2509330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7FCB-2C31-45D6-B1BC-EEB813E8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32A4-44E5-41CB-9C26-EA2724345E4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9297-95F4-4CC5-B49E-B79622ED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A8373-C71D-4425-B091-75F00A3B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B86BB-CA7D-41D8-BA69-3DD0B986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7DE058-4947-4F40-8574-0ED0CF958A05}"/>
              </a:ext>
            </a:extLst>
          </p:cNvPr>
          <p:cNvSpPr txBox="1">
            <a:spLocks/>
          </p:cNvSpPr>
          <p:nvPr/>
        </p:nvSpPr>
        <p:spPr>
          <a:xfrm>
            <a:off x="0" y="1600296"/>
            <a:ext cx="2396810" cy="8946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4B55FC-32D6-D423-40B3-E908611C87E1}"/>
              </a:ext>
            </a:extLst>
          </p:cNvPr>
          <p:cNvGraphicFramePr>
            <a:graphicFrameLocks noGrp="1"/>
          </p:cNvGraphicFramePr>
          <p:nvPr/>
        </p:nvGraphicFramePr>
        <p:xfrm>
          <a:off x="3303773" y="1375643"/>
          <a:ext cx="376625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924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0716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A9E371-FF23-A357-09FC-ACB682F0FD93}"/>
              </a:ext>
            </a:extLst>
          </p:cNvPr>
          <p:cNvSpPr txBox="1"/>
          <p:nvPr/>
        </p:nvSpPr>
        <p:spPr>
          <a:xfrm>
            <a:off x="3228523" y="996748"/>
            <a:ext cx="139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E9D7AAA-DA58-2D01-D938-DBC8F41BB980}"/>
              </a:ext>
            </a:extLst>
          </p:cNvPr>
          <p:cNvSpPr/>
          <p:nvPr/>
        </p:nvSpPr>
        <p:spPr>
          <a:xfrm rot="16200000">
            <a:off x="7387622" y="2074607"/>
            <a:ext cx="484632" cy="6228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0ADE592-142F-96A7-810D-8461DC5D3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637220"/>
              </p:ext>
            </p:extLst>
          </p:nvPr>
        </p:nvGraphicFramePr>
        <p:xfrm>
          <a:off x="8115300" y="1370123"/>
          <a:ext cx="762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>
                  <a:extLst>
                    <a:ext uri="{9D8B030D-6E8A-4147-A177-3AD203B41FA5}">
                      <a16:colId xmlns:a16="http://schemas.microsoft.com/office/drawing/2014/main" val="2828308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29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28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84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1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22470"/>
                  </a:ext>
                </a:extLst>
              </a:tr>
            </a:tbl>
          </a:graphicData>
        </a:graphic>
      </p:graphicFrame>
      <p:sp>
        <p:nvSpPr>
          <p:cNvPr id="3" name="Oval Callout 2">
            <a:extLst>
              <a:ext uri="{FF2B5EF4-FFF2-40B4-BE49-F238E27FC236}">
                <a16:creationId xmlns:a16="http://schemas.microsoft.com/office/drawing/2014/main" id="{EDEE08AF-EF1A-BABD-F2A0-342EC5A37BD4}"/>
              </a:ext>
            </a:extLst>
          </p:cNvPr>
          <p:cNvSpPr/>
          <p:nvPr/>
        </p:nvSpPr>
        <p:spPr>
          <a:xfrm>
            <a:off x="7369552" y="3710301"/>
            <a:ext cx="1774448" cy="519351"/>
          </a:xfrm>
          <a:prstGeom prst="wedgeEllipseCallout">
            <a:avLst>
              <a:gd name="adj1" fmla="val 3812"/>
              <a:gd name="adj2" fmla="val -1288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Duplicates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69618-BC4D-233E-B465-34CF57C651CB}"/>
              </a:ext>
            </a:extLst>
          </p:cNvPr>
          <p:cNvSpPr txBox="1"/>
          <p:nvPr/>
        </p:nvSpPr>
        <p:spPr>
          <a:xfrm>
            <a:off x="7420303" y="440383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Bag semantics</a:t>
            </a:r>
          </a:p>
        </p:txBody>
      </p:sp>
    </p:spTree>
    <p:extLst>
      <p:ext uri="{BB962C8B-B14F-4D97-AF65-F5344CB8AC3E}">
        <p14:creationId xmlns:p14="http://schemas.microsoft.com/office/powerpoint/2010/main" val="450830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7FCB-2C31-45D6-B1BC-EEB813E8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32A4-44E5-41CB-9C26-EA2724345E4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9297-95F4-4CC5-B49E-B79622ED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A8373-C71D-4425-B091-75F00A3B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B86BB-CA7D-41D8-BA69-3DD0B986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7DE058-4947-4F40-8574-0ED0CF958A05}"/>
              </a:ext>
            </a:extLst>
          </p:cNvPr>
          <p:cNvSpPr txBox="1">
            <a:spLocks/>
          </p:cNvSpPr>
          <p:nvPr/>
        </p:nvSpPr>
        <p:spPr>
          <a:xfrm>
            <a:off x="0" y="1600296"/>
            <a:ext cx="2396810" cy="8946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4B55FC-32D6-D423-40B3-E908611C87E1}"/>
              </a:ext>
            </a:extLst>
          </p:cNvPr>
          <p:cNvGraphicFramePr>
            <a:graphicFrameLocks noGrp="1"/>
          </p:cNvGraphicFramePr>
          <p:nvPr/>
        </p:nvGraphicFramePr>
        <p:xfrm>
          <a:off x="3303773" y="1375643"/>
          <a:ext cx="376625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924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0716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A9E371-FF23-A357-09FC-ACB682F0FD93}"/>
              </a:ext>
            </a:extLst>
          </p:cNvPr>
          <p:cNvSpPr txBox="1"/>
          <p:nvPr/>
        </p:nvSpPr>
        <p:spPr>
          <a:xfrm>
            <a:off x="3228523" y="996748"/>
            <a:ext cx="139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E9D7AAA-DA58-2D01-D938-DBC8F41BB980}"/>
              </a:ext>
            </a:extLst>
          </p:cNvPr>
          <p:cNvSpPr/>
          <p:nvPr/>
        </p:nvSpPr>
        <p:spPr>
          <a:xfrm rot="16200000">
            <a:off x="7387622" y="2074607"/>
            <a:ext cx="484632" cy="6228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0ADE592-142F-96A7-810D-8461DC5D3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08920"/>
              </p:ext>
            </p:extLst>
          </p:nvPr>
        </p:nvGraphicFramePr>
        <p:xfrm>
          <a:off x="8115300" y="1370123"/>
          <a:ext cx="762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>
                  <a:extLst>
                    <a:ext uri="{9D8B030D-6E8A-4147-A177-3AD203B41FA5}">
                      <a16:colId xmlns:a16="http://schemas.microsoft.com/office/drawing/2014/main" val="2828308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29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28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84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1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22470"/>
                  </a:ext>
                </a:extLst>
              </a:tr>
            </a:tbl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E3C959-A6C3-D512-DCF1-4B9C44660FE3}"/>
              </a:ext>
            </a:extLst>
          </p:cNvPr>
          <p:cNvSpPr txBox="1">
            <a:spLocks/>
          </p:cNvSpPr>
          <p:nvPr/>
        </p:nvSpPr>
        <p:spPr>
          <a:xfrm>
            <a:off x="0" y="4254763"/>
            <a:ext cx="3687228" cy="8946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ECA7BE0F-5212-B2D1-082A-58F6524B71D8}"/>
              </a:ext>
            </a:extLst>
          </p:cNvPr>
          <p:cNvSpPr/>
          <p:nvPr/>
        </p:nvSpPr>
        <p:spPr>
          <a:xfrm>
            <a:off x="5333534" y="3429000"/>
            <a:ext cx="484632" cy="6228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F356935-B444-4DBA-6D4B-A54B2F622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18794"/>
              </p:ext>
            </p:extLst>
          </p:nvPr>
        </p:nvGraphicFramePr>
        <p:xfrm>
          <a:off x="5194849" y="4208958"/>
          <a:ext cx="7620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>
                  <a:extLst>
                    <a:ext uri="{9D8B030D-6E8A-4147-A177-3AD203B41FA5}">
                      <a16:colId xmlns:a16="http://schemas.microsoft.com/office/drawing/2014/main" val="2828308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29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28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15168"/>
                  </a:ext>
                </a:extLst>
              </a:tr>
            </a:tbl>
          </a:graphicData>
        </a:graphic>
      </p:graphicFrame>
      <p:sp>
        <p:nvSpPr>
          <p:cNvPr id="3" name="Oval Callout 2">
            <a:extLst>
              <a:ext uri="{FF2B5EF4-FFF2-40B4-BE49-F238E27FC236}">
                <a16:creationId xmlns:a16="http://schemas.microsoft.com/office/drawing/2014/main" id="{691886B4-046D-8F68-0522-871DB1EEAC18}"/>
              </a:ext>
            </a:extLst>
          </p:cNvPr>
          <p:cNvSpPr/>
          <p:nvPr/>
        </p:nvSpPr>
        <p:spPr>
          <a:xfrm>
            <a:off x="7369552" y="3710301"/>
            <a:ext cx="1774448" cy="519351"/>
          </a:xfrm>
          <a:prstGeom prst="wedgeEllipseCallout">
            <a:avLst>
              <a:gd name="adj1" fmla="val 3812"/>
              <a:gd name="adj2" fmla="val -1288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Duplicates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4238AD5C-5568-05F2-8EAC-BA218D816381}"/>
              </a:ext>
            </a:extLst>
          </p:cNvPr>
          <p:cNvSpPr/>
          <p:nvPr/>
        </p:nvSpPr>
        <p:spPr>
          <a:xfrm>
            <a:off x="6517302" y="5397937"/>
            <a:ext cx="2225273" cy="519351"/>
          </a:xfrm>
          <a:prstGeom prst="wedgeEllipseCallout">
            <a:avLst>
              <a:gd name="adj1" fmla="val -62887"/>
              <a:gd name="adj2" fmla="val -625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 duplicates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1D9D25-0CFF-42D3-573C-7B9CC85AD202}"/>
              </a:ext>
            </a:extLst>
          </p:cNvPr>
          <p:cNvSpPr txBox="1"/>
          <p:nvPr/>
        </p:nvSpPr>
        <p:spPr>
          <a:xfrm>
            <a:off x="7420303" y="440383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Bag semantics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9DEBA-1F3E-1FCC-EB80-754248457F09}"/>
              </a:ext>
            </a:extLst>
          </p:cNvPr>
          <p:cNvSpPr txBox="1"/>
          <p:nvPr/>
        </p:nvSpPr>
        <p:spPr>
          <a:xfrm>
            <a:off x="5615858" y="597742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semantics</a:t>
            </a:r>
          </a:p>
        </p:txBody>
      </p:sp>
    </p:spTree>
    <p:extLst>
      <p:ext uri="{BB962C8B-B14F-4D97-AF65-F5344CB8AC3E}">
        <p14:creationId xmlns:p14="http://schemas.microsoft.com/office/powerpoint/2010/main" val="1611107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C56EA-7A12-C293-90B3-319211C3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9536-0078-45F4-B204-584108BBD866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AB9F-0A42-F2FF-EA97-C1499336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26420-10D6-999E-898E-2231190B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B15DF42-6819-F573-9CAE-A767659A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D89BC-FFDD-2B48-5E8B-C03476D4317A}"/>
              </a:ext>
            </a:extLst>
          </p:cNvPr>
          <p:cNvSpPr txBox="1"/>
          <p:nvPr/>
        </p:nvSpPr>
        <p:spPr>
          <a:xfrm>
            <a:off x="2561335" y="3013502"/>
            <a:ext cx="402135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Tables in SQL</a:t>
            </a:r>
          </a:p>
        </p:txBody>
      </p:sp>
    </p:spTree>
    <p:extLst>
      <p:ext uri="{BB962C8B-B14F-4D97-AF65-F5344CB8AC3E}">
        <p14:creationId xmlns:p14="http://schemas.microsoft.com/office/powerpoint/2010/main" val="663254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9EA6-0E48-4BB7-AA1F-11965B8E69AD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Table Statement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C150E802-0561-F141-B8A0-52621D610337}"/>
              </a:ext>
            </a:extLst>
          </p:cNvPr>
          <p:cNvSpPr/>
          <p:nvPr/>
        </p:nvSpPr>
        <p:spPr>
          <a:xfrm>
            <a:off x="3746090" y="1760375"/>
            <a:ext cx="575187" cy="1541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1817E-A98A-0736-C95C-DC70A5C7FB17}"/>
              </a:ext>
            </a:extLst>
          </p:cNvPr>
          <p:cNvSpPr txBox="1"/>
          <p:nvPr/>
        </p:nvSpPr>
        <p:spPr>
          <a:xfrm>
            <a:off x="2329523" y="3556420"/>
            <a:ext cx="424026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payroll (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INT,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name TEXT,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job TEXT,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salary INT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C6FE9-08B0-CBD8-0ED9-358056CE5E15}"/>
              </a:ext>
            </a:extLst>
          </p:cNvPr>
          <p:cNvSpPr txBox="1"/>
          <p:nvPr/>
        </p:nvSpPr>
        <p:spPr>
          <a:xfrm>
            <a:off x="1850087" y="1043871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payroll(</a:t>
            </a:r>
            <a:r>
              <a:rPr lang="en-US" sz="2400" dirty="0" err="1"/>
              <a:t>user_id</a:t>
            </a:r>
            <a:r>
              <a:rPr lang="en-US" sz="2400" dirty="0"/>
              <a:t>, name, job, salary)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11901577-FE57-E4E9-3D05-9DDCB64BB153}"/>
              </a:ext>
            </a:extLst>
          </p:cNvPr>
          <p:cNvSpPr/>
          <p:nvPr/>
        </p:nvSpPr>
        <p:spPr>
          <a:xfrm>
            <a:off x="6390442" y="5239473"/>
            <a:ext cx="2629391" cy="1021556"/>
          </a:xfrm>
          <a:prstGeom prst="wedgeRoundRectCallout">
            <a:avLst>
              <a:gd name="adj1" fmla="val -74257"/>
              <a:gd name="adj2" fmla="val -6722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Case-insensitive,</a:t>
            </a:r>
            <a:br>
              <a:rPr lang="en-US" dirty="0"/>
            </a:br>
            <a:r>
              <a:rPr lang="en-US" dirty="0"/>
              <a:t>but use own guidelines</a:t>
            </a:r>
            <a:br>
              <a:rPr lang="en-US" dirty="0"/>
            </a:br>
            <a:r>
              <a:rPr lang="en-US" dirty="0"/>
              <a:t>for readability</a:t>
            </a:r>
          </a:p>
        </p:txBody>
      </p:sp>
    </p:spTree>
    <p:extLst>
      <p:ext uri="{BB962C8B-B14F-4D97-AF65-F5344CB8AC3E}">
        <p14:creationId xmlns:p14="http://schemas.microsoft.com/office/powerpoint/2010/main" val="345327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200" dirty="0"/>
          </a:p>
          <a:p>
            <a:r>
              <a:rPr lang="en-US" sz="3200" dirty="0"/>
              <a:t>Each attribute has a type</a:t>
            </a:r>
          </a:p>
          <a:p>
            <a:pPr lvl="1"/>
            <a:r>
              <a:rPr lang="en-US" sz="3200" dirty="0"/>
              <a:t>Strings: CHAR(20), VARCHAR(50), TEXT</a:t>
            </a:r>
          </a:p>
          <a:p>
            <a:pPr lvl="1"/>
            <a:r>
              <a:rPr lang="en-US" sz="3200" dirty="0"/>
              <a:t>Numbers: INT, SMALLINT, FLOAT, …</a:t>
            </a:r>
          </a:p>
          <a:p>
            <a:pPr lvl="1"/>
            <a:r>
              <a:rPr lang="en-US" sz="3200" dirty="0"/>
              <a:t>MONEY, DATETIME, </a:t>
            </a:r>
            <a:r>
              <a:rPr lang="is-IS" sz="3200" dirty="0"/>
              <a:t>…</a:t>
            </a:r>
          </a:p>
          <a:p>
            <a:pPr lvl="1"/>
            <a:r>
              <a:rPr lang="is-IS" sz="3200" dirty="0"/>
              <a:t>...many, many vendor specific types</a:t>
            </a:r>
          </a:p>
          <a:p>
            <a:pPr lvl="2"/>
            <a:endParaRPr lang="is-IS" sz="2800" dirty="0"/>
          </a:p>
          <a:p>
            <a:endParaRPr lang="is-IS" sz="3200" dirty="0"/>
          </a:p>
          <a:p>
            <a:r>
              <a:rPr lang="is-IS" sz="3200" dirty="0"/>
              <a:t>Statically enforced (</a:t>
            </a:r>
            <a:r>
              <a:rPr lang="is-IS" sz="2800" dirty="0"/>
              <a:t>except SQLite)</a:t>
            </a:r>
          </a:p>
          <a:p>
            <a:endParaRPr lang="en-US" sz="2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AA225F-2250-024C-B585-C9D46F5D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86C8-BE5D-4F0E-B7E8-575A55650993}" type="datetime4">
              <a:rPr lang="en-US" smtClean="0"/>
              <a:t>January 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SQL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897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9EA6-0E48-4BB7-AA1F-11965B8E69AD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C6FE9-08B0-CBD8-0ED9-358056CE5E15}"/>
              </a:ext>
            </a:extLst>
          </p:cNvPr>
          <p:cNvSpPr txBox="1"/>
          <p:nvPr/>
        </p:nvSpPr>
        <p:spPr>
          <a:xfrm>
            <a:off x="1850087" y="1043871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payroll(</a:t>
            </a:r>
            <a:r>
              <a:rPr lang="en-US" sz="2400" dirty="0" err="1"/>
              <a:t>user_id</a:t>
            </a:r>
            <a:r>
              <a:rPr lang="en-US" sz="2400" dirty="0"/>
              <a:t>, name, job, salary)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077D9-7114-EDFD-C85B-99E3DFA1E5D7}"/>
              </a:ext>
            </a:extLst>
          </p:cNvPr>
          <p:cNvSpPr txBox="1"/>
          <p:nvPr/>
        </p:nvSpPr>
        <p:spPr>
          <a:xfrm>
            <a:off x="182080" y="1902835"/>
            <a:ext cx="8494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(123,’Jack’,’TA’,50000);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(345,’Allison’,’TA’,60000);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. . . .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. . . 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0FA56C5-D296-1D5F-E857-27A47B1CA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911295"/>
              </p:ext>
            </p:extLst>
          </p:nvPr>
        </p:nvGraphicFramePr>
        <p:xfrm>
          <a:off x="4728383" y="3429000"/>
          <a:ext cx="383551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0716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4" name="Bent Arrow 13">
            <a:extLst>
              <a:ext uri="{FF2B5EF4-FFF2-40B4-BE49-F238E27FC236}">
                <a16:creationId xmlns:a16="http://schemas.microsoft.com/office/drawing/2014/main" id="{1C2D016C-5590-F5B8-F429-EF65E6E20298}"/>
              </a:ext>
            </a:extLst>
          </p:cNvPr>
          <p:cNvSpPr/>
          <p:nvPr/>
        </p:nvSpPr>
        <p:spPr>
          <a:xfrm flipV="1">
            <a:off x="3094383" y="327161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8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Query Language -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782EE-531F-4281-8499-C0745347A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Domain-specific: for relational databases only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general purpose like Java, python, C/C++, 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Declarative, set-at-a-time</a:t>
            </a:r>
          </a:p>
          <a:p>
            <a:pPr lvl="1"/>
            <a:r>
              <a:rPr lang="en-US" dirty="0"/>
              <a:t>You describe </a:t>
            </a:r>
            <a:r>
              <a:rPr lang="en-US" b="1" dirty="0">
                <a:solidFill>
                  <a:srgbClr val="0432FF"/>
                </a:solidFill>
              </a:rPr>
              <a:t>what</a:t>
            </a:r>
            <a:r>
              <a:rPr lang="en-US" dirty="0"/>
              <a:t> data you want</a:t>
            </a:r>
          </a:p>
          <a:p>
            <a:pPr lvl="1"/>
            <a:r>
              <a:rPr lang="en-US" dirty="0"/>
              <a:t>System figures out </a:t>
            </a:r>
            <a:r>
              <a:rPr lang="en-US" b="1" dirty="0">
                <a:solidFill>
                  <a:srgbClr val="0432FF"/>
                </a:solidFill>
              </a:rPr>
              <a:t>how</a:t>
            </a:r>
            <a:r>
              <a:rPr lang="en-US" dirty="0"/>
              <a:t> to execute it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3F03-DFC9-49C7-A82E-2CECB991943F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892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9EA6-0E48-4BB7-AA1F-11965B8E69AD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C6FE9-08B0-CBD8-0ED9-358056CE5E15}"/>
              </a:ext>
            </a:extLst>
          </p:cNvPr>
          <p:cNvSpPr txBox="1"/>
          <p:nvPr/>
        </p:nvSpPr>
        <p:spPr>
          <a:xfrm>
            <a:off x="1850087" y="1043871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payroll(</a:t>
            </a:r>
            <a:r>
              <a:rPr lang="en-US" sz="2400" dirty="0" err="1"/>
              <a:t>user_id</a:t>
            </a:r>
            <a:r>
              <a:rPr lang="en-US" sz="2400" dirty="0"/>
              <a:t>, name, job, salary)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0FA56C5-D296-1D5F-E857-27A47B1CA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22891"/>
              </p:ext>
            </p:extLst>
          </p:nvPr>
        </p:nvGraphicFramePr>
        <p:xfrm>
          <a:off x="4728383" y="3429000"/>
          <a:ext cx="383551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0716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4" name="Bent Arrow 13">
            <a:extLst>
              <a:ext uri="{FF2B5EF4-FFF2-40B4-BE49-F238E27FC236}">
                <a16:creationId xmlns:a16="http://schemas.microsoft.com/office/drawing/2014/main" id="{1C2D016C-5590-F5B8-F429-EF65E6E20298}"/>
              </a:ext>
            </a:extLst>
          </p:cNvPr>
          <p:cNvSpPr/>
          <p:nvPr/>
        </p:nvSpPr>
        <p:spPr>
          <a:xfrm flipV="1">
            <a:off x="3094383" y="327161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6272B0FD-AB6D-7A12-E850-5C9EE2FC8941}"/>
              </a:ext>
            </a:extLst>
          </p:cNvPr>
          <p:cNvSpPr/>
          <p:nvPr/>
        </p:nvSpPr>
        <p:spPr>
          <a:xfrm>
            <a:off x="393405" y="5622106"/>
            <a:ext cx="8357190" cy="753380"/>
          </a:xfrm>
          <a:prstGeom prst="roundRect">
            <a:avLst>
              <a:gd name="adj" fmla="val 30308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Top Corners Rounded 9">
            <a:extLst>
              <a:ext uri="{FF2B5EF4-FFF2-40B4-BE49-F238E27FC236}">
                <a16:creationId xmlns:a16="http://schemas.microsoft.com/office/drawing/2014/main" id="{440B83F5-75AC-2767-3155-9BE49911E484}"/>
              </a:ext>
            </a:extLst>
          </p:cNvPr>
          <p:cNvSpPr/>
          <p:nvPr/>
        </p:nvSpPr>
        <p:spPr>
          <a:xfrm>
            <a:off x="393405" y="5622105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Persistence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CE2067-172A-7B78-3913-4FF87D0682DE}"/>
              </a:ext>
            </a:extLst>
          </p:cNvPr>
          <p:cNvSpPr txBox="1"/>
          <p:nvPr/>
        </p:nvSpPr>
        <p:spPr>
          <a:xfrm>
            <a:off x="393405" y="6006153"/>
            <a:ext cx="8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table is </a:t>
            </a:r>
            <a:r>
              <a:rPr lang="en-US" i="1" u="sng" dirty="0"/>
              <a:t>persistent</a:t>
            </a:r>
            <a:r>
              <a:rPr lang="en-US" dirty="0"/>
              <a:t>: it continues to exist after we shut down the computer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879C0-9BA4-9FE6-C71B-11834C8F9A8B}"/>
              </a:ext>
            </a:extLst>
          </p:cNvPr>
          <p:cNvSpPr txBox="1"/>
          <p:nvPr/>
        </p:nvSpPr>
        <p:spPr>
          <a:xfrm>
            <a:off x="182080" y="1902835"/>
            <a:ext cx="8494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(123,’Jack’,’TA’,50000);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(345,’Allison’,’TA’,60000);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. . . .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. . . .</a:t>
            </a:r>
          </a:p>
        </p:txBody>
      </p:sp>
    </p:spTree>
    <p:extLst>
      <p:ext uri="{BB962C8B-B14F-4D97-AF65-F5344CB8AC3E}">
        <p14:creationId xmlns:p14="http://schemas.microsoft.com/office/powerpoint/2010/main" val="20690840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C5D0-C041-8D12-9F06-11540597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A28E-0F4E-8057-C199-978FB1CC0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often need a way to select exactly one record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0432FF"/>
                </a:solidFill>
              </a:rPr>
              <a:t>key attribute</a:t>
            </a:r>
            <a:r>
              <a:rPr lang="en-US" dirty="0"/>
              <a:t> uniquely identifies the record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Let’s see how this works…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22F9B-EB4F-7423-8B6F-F4D06F24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9536-0078-45F4-B204-584108BBD866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1A75-B83F-A585-7887-6507A703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9C776-6194-5FC5-1217-46497607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738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C7C01-85C9-4F16-8EB4-27C3E81A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B9A0-AC6D-4861-ACD8-CFE4F4F6D4F4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A22E4-8229-4FBF-840A-8897CDB5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F2AC9-1601-4C90-8CD7-CC37D7DB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3494B-D8F9-474E-8111-2EB74B72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673B11-CECB-47CF-8F58-7AF907C7618F}"/>
              </a:ext>
            </a:extLst>
          </p:cNvPr>
          <p:cNvSpPr/>
          <p:nvPr/>
        </p:nvSpPr>
        <p:spPr>
          <a:xfrm>
            <a:off x="393405" y="1170747"/>
            <a:ext cx="8357190" cy="753380"/>
          </a:xfrm>
          <a:prstGeom prst="roundRect">
            <a:avLst>
              <a:gd name="adj" fmla="val 30308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521690A-AEDD-443A-905E-E7402965FE5F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2DC6F-A5C0-4E98-98C4-9A966901372F}"/>
              </a:ext>
            </a:extLst>
          </p:cNvPr>
          <p:cNvSpPr txBox="1"/>
          <p:nvPr/>
        </p:nvSpPr>
        <p:spPr>
          <a:xfrm>
            <a:off x="393405" y="1554794"/>
            <a:ext cx="8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Key </a:t>
            </a:r>
            <a:r>
              <a:rPr lang="en-US" dirty="0"/>
              <a:t>is one or more attributes that </a:t>
            </a:r>
            <a:r>
              <a:rPr lang="en-US" b="1" dirty="0"/>
              <a:t>uniquely</a:t>
            </a:r>
            <a:r>
              <a:rPr lang="en-US" dirty="0"/>
              <a:t> identify a row.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E9AA15-209E-43D4-AC83-6AA31029C64C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13483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298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C7C01-85C9-4F16-8EB4-27C3E81A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5DE4-26BB-4496-A6D8-9012C9FD06E5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A22E4-8229-4FBF-840A-8897CDB5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F2AC9-1601-4C90-8CD7-CC37D7DB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3494B-D8F9-474E-8111-2EB74B72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673B11-CECB-47CF-8F58-7AF907C7618F}"/>
              </a:ext>
            </a:extLst>
          </p:cNvPr>
          <p:cNvSpPr/>
          <p:nvPr/>
        </p:nvSpPr>
        <p:spPr>
          <a:xfrm>
            <a:off x="393405" y="1170747"/>
            <a:ext cx="8357190" cy="753380"/>
          </a:xfrm>
          <a:prstGeom prst="roundRect">
            <a:avLst>
              <a:gd name="adj" fmla="val 30308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521690A-AEDD-443A-905E-E7402965FE5F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2DC6F-A5C0-4E98-98C4-9A966901372F}"/>
              </a:ext>
            </a:extLst>
          </p:cNvPr>
          <p:cNvSpPr txBox="1"/>
          <p:nvPr/>
        </p:nvSpPr>
        <p:spPr>
          <a:xfrm>
            <a:off x="393405" y="1554794"/>
            <a:ext cx="8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Key </a:t>
            </a:r>
            <a:r>
              <a:rPr lang="en-US" dirty="0"/>
              <a:t>is one or more attributes that </a:t>
            </a:r>
            <a:r>
              <a:rPr lang="en-US" b="1" dirty="0"/>
              <a:t>uniquely</a:t>
            </a:r>
            <a:r>
              <a:rPr lang="en-US" dirty="0"/>
              <a:t> identify a row.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E9AA15-209E-43D4-AC83-6AA31029C64C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13483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12">
            <a:extLst>
              <a:ext uri="{FF2B5EF4-FFF2-40B4-BE49-F238E27FC236}">
                <a16:creationId xmlns:a16="http://schemas.microsoft.com/office/drawing/2014/main" id="{CACACCDE-C891-3986-16CE-276C288BB845}"/>
              </a:ext>
            </a:extLst>
          </p:cNvPr>
          <p:cNvSpPr/>
          <p:nvPr/>
        </p:nvSpPr>
        <p:spPr>
          <a:xfrm>
            <a:off x="5317991" y="2888226"/>
            <a:ext cx="1594118" cy="908864"/>
          </a:xfrm>
          <a:prstGeom prst="wedgeEllipseCallout">
            <a:avLst>
              <a:gd name="adj1" fmla="val -65667"/>
              <a:gd name="adj2" fmla="val 89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Definitely</a:t>
            </a:r>
            <a:br>
              <a:rPr lang="en-US" dirty="0"/>
            </a:br>
            <a:r>
              <a:rPr lang="en-US" dirty="0"/>
              <a:t>not a key</a:t>
            </a:r>
          </a:p>
        </p:txBody>
      </p:sp>
    </p:spTree>
    <p:extLst>
      <p:ext uri="{BB962C8B-B14F-4D97-AF65-F5344CB8AC3E}">
        <p14:creationId xmlns:p14="http://schemas.microsoft.com/office/powerpoint/2010/main" val="1682637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C7C01-85C9-4F16-8EB4-27C3E81A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5C01-70CC-4B49-A3DB-5C411AE46588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A22E4-8229-4FBF-840A-8897CDB5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F2AC9-1601-4C90-8CD7-CC37D7DB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3494B-D8F9-474E-8111-2EB74B72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673B11-CECB-47CF-8F58-7AF907C7618F}"/>
              </a:ext>
            </a:extLst>
          </p:cNvPr>
          <p:cNvSpPr/>
          <p:nvPr/>
        </p:nvSpPr>
        <p:spPr>
          <a:xfrm>
            <a:off x="393405" y="1170747"/>
            <a:ext cx="8357190" cy="753380"/>
          </a:xfrm>
          <a:prstGeom prst="roundRect">
            <a:avLst>
              <a:gd name="adj" fmla="val 30308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521690A-AEDD-443A-905E-E7402965FE5F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2DC6F-A5C0-4E98-98C4-9A966901372F}"/>
              </a:ext>
            </a:extLst>
          </p:cNvPr>
          <p:cNvSpPr txBox="1"/>
          <p:nvPr/>
        </p:nvSpPr>
        <p:spPr>
          <a:xfrm>
            <a:off x="393405" y="1554794"/>
            <a:ext cx="8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Key </a:t>
            </a:r>
            <a:r>
              <a:rPr lang="en-US" dirty="0"/>
              <a:t>is one or more attributes that </a:t>
            </a:r>
            <a:r>
              <a:rPr lang="en-US" b="1" dirty="0"/>
              <a:t>uniquely</a:t>
            </a:r>
            <a:r>
              <a:rPr lang="en-US" dirty="0"/>
              <a:t> identify a row.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E9AA15-209E-43D4-AC83-6AA31029C64C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13483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C6DAFF4-6E7E-4435-A7F1-083607AB5666}"/>
              </a:ext>
            </a:extLst>
          </p:cNvPr>
          <p:cNvSpPr/>
          <p:nvPr/>
        </p:nvSpPr>
        <p:spPr>
          <a:xfrm>
            <a:off x="5317991" y="2888226"/>
            <a:ext cx="1594118" cy="908864"/>
          </a:xfrm>
          <a:prstGeom prst="wedgeEllipseCallout">
            <a:avLst>
              <a:gd name="adj1" fmla="val -65667"/>
              <a:gd name="adj2" fmla="val 89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Definitely</a:t>
            </a:r>
            <a:br>
              <a:rPr lang="en-US" dirty="0"/>
            </a:br>
            <a:r>
              <a:rPr lang="en-US" dirty="0"/>
              <a:t>not a key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FC8250B-EEE7-428D-9B19-992BFCEF4BEE}"/>
              </a:ext>
            </a:extLst>
          </p:cNvPr>
          <p:cNvSpPr/>
          <p:nvPr/>
        </p:nvSpPr>
        <p:spPr>
          <a:xfrm>
            <a:off x="581767" y="2723164"/>
            <a:ext cx="2549867" cy="908864"/>
          </a:xfrm>
          <a:prstGeom prst="wedgeEllipseCallout">
            <a:avLst>
              <a:gd name="adj1" fmla="val 16264"/>
              <a:gd name="adj2" fmla="val 99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Good candidate</a:t>
            </a:r>
            <a:br>
              <a:rPr lang="en-US" dirty="0"/>
            </a:br>
            <a:r>
              <a:rPr lang="en-US" dirty="0"/>
              <a:t>for a key</a:t>
            </a:r>
          </a:p>
        </p:txBody>
      </p:sp>
    </p:spTree>
    <p:extLst>
      <p:ext uri="{BB962C8B-B14F-4D97-AF65-F5344CB8AC3E}">
        <p14:creationId xmlns:p14="http://schemas.microsoft.com/office/powerpoint/2010/main" val="21492241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C7C01-85C9-4F16-8EB4-27C3E81A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84D-0019-4582-9649-B651A3600411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A22E4-8229-4FBF-840A-8897CDB5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F2AC9-1601-4C90-8CD7-CC37D7DB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3494B-D8F9-474E-8111-2EB74B72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673B11-CECB-47CF-8F58-7AF907C7618F}"/>
              </a:ext>
            </a:extLst>
          </p:cNvPr>
          <p:cNvSpPr/>
          <p:nvPr/>
        </p:nvSpPr>
        <p:spPr>
          <a:xfrm>
            <a:off x="393405" y="1170747"/>
            <a:ext cx="8357190" cy="753380"/>
          </a:xfrm>
          <a:prstGeom prst="roundRect">
            <a:avLst>
              <a:gd name="adj" fmla="val 30308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521690A-AEDD-443A-905E-E7402965FE5F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2DC6F-A5C0-4E98-98C4-9A966901372F}"/>
              </a:ext>
            </a:extLst>
          </p:cNvPr>
          <p:cNvSpPr txBox="1"/>
          <p:nvPr/>
        </p:nvSpPr>
        <p:spPr>
          <a:xfrm>
            <a:off x="393405" y="1554794"/>
            <a:ext cx="8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Key </a:t>
            </a:r>
            <a:r>
              <a:rPr lang="en-US" dirty="0"/>
              <a:t>is one or more attributes that </a:t>
            </a:r>
            <a:r>
              <a:rPr lang="en-US" b="1" dirty="0"/>
              <a:t>uniquely</a:t>
            </a:r>
            <a:r>
              <a:rPr lang="en-US" dirty="0"/>
              <a:t> identify a row.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E9AA15-209E-43D4-AC83-6AA31029C64C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13483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13">
            <a:extLst>
              <a:ext uri="{FF2B5EF4-FFF2-40B4-BE49-F238E27FC236}">
                <a16:creationId xmlns:a16="http://schemas.microsoft.com/office/drawing/2014/main" id="{8C0BC3CC-D7A7-8DD6-46B0-EB4D813C1754}"/>
              </a:ext>
            </a:extLst>
          </p:cNvPr>
          <p:cNvSpPr/>
          <p:nvPr/>
        </p:nvSpPr>
        <p:spPr>
          <a:xfrm>
            <a:off x="5700036" y="2683523"/>
            <a:ext cx="3181024" cy="908864"/>
          </a:xfrm>
          <a:prstGeom prst="wedgeEllipseCallout">
            <a:avLst>
              <a:gd name="adj1" fmla="val -28011"/>
              <a:gd name="adj2" fmla="val 100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Is this a good</a:t>
            </a:r>
            <a:br>
              <a:rPr lang="en-US" dirty="0"/>
            </a:br>
            <a:r>
              <a:rPr lang="en-US" dirty="0"/>
              <a:t>candidate for a key?</a:t>
            </a:r>
          </a:p>
        </p:txBody>
      </p:sp>
    </p:spTree>
    <p:extLst>
      <p:ext uri="{BB962C8B-B14F-4D97-AF65-F5344CB8AC3E}">
        <p14:creationId xmlns:p14="http://schemas.microsoft.com/office/powerpoint/2010/main" val="1838394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C7C01-85C9-4F16-8EB4-27C3E81A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1D63-BB29-41A1-BCDA-371AC4664DA8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A22E4-8229-4FBF-840A-8897CDB5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F2AC9-1601-4C90-8CD7-CC37D7DB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3494B-D8F9-474E-8111-2EB74B72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673B11-CECB-47CF-8F58-7AF907C7618F}"/>
              </a:ext>
            </a:extLst>
          </p:cNvPr>
          <p:cNvSpPr/>
          <p:nvPr/>
        </p:nvSpPr>
        <p:spPr>
          <a:xfrm>
            <a:off x="393405" y="1170747"/>
            <a:ext cx="8357190" cy="753380"/>
          </a:xfrm>
          <a:prstGeom prst="roundRect">
            <a:avLst>
              <a:gd name="adj" fmla="val 30308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521690A-AEDD-443A-905E-E7402965FE5F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2DC6F-A5C0-4E98-98C4-9A966901372F}"/>
              </a:ext>
            </a:extLst>
          </p:cNvPr>
          <p:cNvSpPr txBox="1"/>
          <p:nvPr/>
        </p:nvSpPr>
        <p:spPr>
          <a:xfrm>
            <a:off x="393405" y="1554794"/>
            <a:ext cx="8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Key </a:t>
            </a:r>
            <a:r>
              <a:rPr lang="en-US" dirty="0"/>
              <a:t>is one or more attributes that </a:t>
            </a:r>
            <a:r>
              <a:rPr lang="en-US" b="1" dirty="0"/>
              <a:t>uniquely</a:t>
            </a:r>
            <a:r>
              <a:rPr lang="en-US" dirty="0"/>
              <a:t> identify a row.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E9AA15-209E-43D4-AC83-6AA31029C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24873"/>
              </p:ext>
            </p:extLst>
          </p:nvPr>
        </p:nvGraphicFramePr>
        <p:xfrm>
          <a:off x="2193234" y="413483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90294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13">
            <a:extLst>
              <a:ext uri="{FF2B5EF4-FFF2-40B4-BE49-F238E27FC236}">
                <a16:creationId xmlns:a16="http://schemas.microsoft.com/office/drawing/2014/main" id="{11177AD3-DF27-25E0-6244-5F9CE5A5E51B}"/>
              </a:ext>
            </a:extLst>
          </p:cNvPr>
          <p:cNvSpPr/>
          <p:nvPr/>
        </p:nvSpPr>
        <p:spPr>
          <a:xfrm>
            <a:off x="5700036" y="2683523"/>
            <a:ext cx="3181024" cy="908864"/>
          </a:xfrm>
          <a:prstGeom prst="wedgeEllipseCallout">
            <a:avLst>
              <a:gd name="adj1" fmla="val -28011"/>
              <a:gd name="adj2" fmla="val 100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Is this a good</a:t>
            </a:r>
            <a:br>
              <a:rPr lang="en-US" dirty="0"/>
            </a:br>
            <a:r>
              <a:rPr lang="en-US" dirty="0"/>
              <a:t>candidate for a key?</a:t>
            </a:r>
          </a:p>
        </p:txBody>
      </p:sp>
    </p:spTree>
    <p:extLst>
      <p:ext uri="{BB962C8B-B14F-4D97-AF65-F5344CB8AC3E}">
        <p14:creationId xmlns:p14="http://schemas.microsoft.com/office/powerpoint/2010/main" val="19162329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C7C01-85C9-4F16-8EB4-27C3E81A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F0F-03E9-4CFF-8C89-A1264951A9BD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A22E4-8229-4FBF-840A-8897CDB5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F2AC9-1601-4C90-8CD7-CC37D7DB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3494B-D8F9-474E-8111-2EB74B72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673B11-CECB-47CF-8F58-7AF907C7618F}"/>
              </a:ext>
            </a:extLst>
          </p:cNvPr>
          <p:cNvSpPr/>
          <p:nvPr/>
        </p:nvSpPr>
        <p:spPr>
          <a:xfrm>
            <a:off x="393405" y="1170747"/>
            <a:ext cx="8357190" cy="753380"/>
          </a:xfrm>
          <a:prstGeom prst="roundRect">
            <a:avLst>
              <a:gd name="adj" fmla="val 30308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521690A-AEDD-443A-905E-E7402965FE5F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2DC6F-A5C0-4E98-98C4-9A966901372F}"/>
              </a:ext>
            </a:extLst>
          </p:cNvPr>
          <p:cNvSpPr txBox="1"/>
          <p:nvPr/>
        </p:nvSpPr>
        <p:spPr>
          <a:xfrm>
            <a:off x="393405" y="1554794"/>
            <a:ext cx="8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Key </a:t>
            </a:r>
            <a:r>
              <a:rPr lang="en-US" dirty="0"/>
              <a:t>is one or more attributes that </a:t>
            </a:r>
            <a:r>
              <a:rPr lang="en-US" b="1" dirty="0"/>
              <a:t>uniquely</a:t>
            </a:r>
            <a:r>
              <a:rPr lang="en-US" dirty="0"/>
              <a:t> identify a row.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E9AA15-209E-43D4-AC83-6AA31029C64C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13483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902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80E990-DDF8-4290-AC13-F882B3D09EBA}"/>
              </a:ext>
            </a:extLst>
          </p:cNvPr>
          <p:cNvSpPr txBox="1"/>
          <p:nvPr/>
        </p:nvSpPr>
        <p:spPr>
          <a:xfrm>
            <a:off x="1028700" y="2782669"/>
            <a:ext cx="353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comes from the real world so models ought to reflect that</a:t>
            </a:r>
          </a:p>
        </p:txBody>
      </p:sp>
      <p:sp>
        <p:nvSpPr>
          <p:cNvPr id="8" name="Speech Bubble: Rectangle with Corners Rounded 13">
            <a:extLst>
              <a:ext uri="{FF2B5EF4-FFF2-40B4-BE49-F238E27FC236}">
                <a16:creationId xmlns:a16="http://schemas.microsoft.com/office/drawing/2014/main" id="{D430B643-B5C3-2C50-ADFA-157D2F1164DF}"/>
              </a:ext>
            </a:extLst>
          </p:cNvPr>
          <p:cNvSpPr/>
          <p:nvPr/>
        </p:nvSpPr>
        <p:spPr>
          <a:xfrm>
            <a:off x="5700036" y="2683523"/>
            <a:ext cx="3181024" cy="908864"/>
          </a:xfrm>
          <a:prstGeom prst="wedgeEllipseCallout">
            <a:avLst>
              <a:gd name="adj1" fmla="val -28011"/>
              <a:gd name="adj2" fmla="val 100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Is this a good</a:t>
            </a:r>
            <a:br>
              <a:rPr lang="en-US" dirty="0"/>
            </a:br>
            <a:r>
              <a:rPr lang="en-US" dirty="0"/>
              <a:t>candidate for a key?</a:t>
            </a:r>
          </a:p>
        </p:txBody>
      </p:sp>
    </p:spTree>
    <p:extLst>
      <p:ext uri="{BB962C8B-B14F-4D97-AF65-F5344CB8AC3E}">
        <p14:creationId xmlns:p14="http://schemas.microsoft.com/office/powerpoint/2010/main" val="1498823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95C0-BD60-4519-969C-966E79CCEC89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450BA-9BD0-4182-8815-C059BA8B107C}"/>
              </a:ext>
            </a:extLst>
          </p:cNvPr>
          <p:cNvSpPr txBox="1"/>
          <p:nvPr/>
        </p:nvSpPr>
        <p:spPr>
          <a:xfrm>
            <a:off x="2931705" y="1720716"/>
            <a:ext cx="32175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name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job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salary INT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37C72A-F1E2-43C5-8A8D-59D3A8A0F215}"/>
              </a:ext>
            </a:extLst>
          </p:cNvPr>
          <p:cNvSpPr txBox="1"/>
          <p:nvPr/>
        </p:nvSpPr>
        <p:spPr>
          <a:xfrm>
            <a:off x="2691500" y="4237723"/>
            <a:ext cx="457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payroll(</a:t>
            </a:r>
            <a:r>
              <a:rPr lang="en-US" dirty="0" err="1"/>
              <a:t>user_id</a:t>
            </a:r>
            <a:r>
              <a:rPr lang="en-US" dirty="0"/>
              <a:t>, name, job, salary)</a:t>
            </a:r>
          </a:p>
        </p:txBody>
      </p:sp>
    </p:spTree>
    <p:extLst>
      <p:ext uri="{BB962C8B-B14F-4D97-AF65-F5344CB8AC3E}">
        <p14:creationId xmlns:p14="http://schemas.microsoft.com/office/powerpoint/2010/main" val="11552400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A76F-B0EB-4A0F-8F6B-607566B84D67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450BA-9BD0-4182-8815-C059BA8B107C}"/>
              </a:ext>
            </a:extLst>
          </p:cNvPr>
          <p:cNvSpPr txBox="1"/>
          <p:nvPr/>
        </p:nvSpPr>
        <p:spPr>
          <a:xfrm>
            <a:off x="2931704" y="1720716"/>
            <a:ext cx="376898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name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job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salary INT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F8721-189B-42F9-B811-50250B297DFC}"/>
              </a:ext>
            </a:extLst>
          </p:cNvPr>
          <p:cNvSpPr txBox="1"/>
          <p:nvPr/>
        </p:nvSpPr>
        <p:spPr>
          <a:xfrm>
            <a:off x="2691500" y="4237723"/>
            <a:ext cx="460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payroll(</a:t>
            </a:r>
            <a:r>
              <a:rPr lang="en-US" u="sng" dirty="0" err="1"/>
              <a:t>user_id</a:t>
            </a:r>
            <a:r>
              <a:rPr lang="en-US" dirty="0"/>
              <a:t>, name, job, salary)</a:t>
            </a:r>
          </a:p>
        </p:txBody>
      </p:sp>
    </p:spTree>
    <p:extLst>
      <p:ext uri="{BB962C8B-B14F-4D97-AF65-F5344CB8AC3E}">
        <p14:creationId xmlns:p14="http://schemas.microsoft.com/office/powerpoint/2010/main" val="250826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B7F7-4289-432C-A41A-E2E02FE5C7DB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SQL query: SELECT-FROM-WHERE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104479-0FC9-2CDD-6F34-7EDB72A518C0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3406702" cy="10069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</p:spTree>
    <p:extLst>
      <p:ext uri="{BB962C8B-B14F-4D97-AF65-F5344CB8AC3E}">
        <p14:creationId xmlns:p14="http://schemas.microsoft.com/office/powerpoint/2010/main" val="19311243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4E7-FF73-414B-A98E-AA709F76ACE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450BA-9BD0-4182-8815-C059BA8B107C}"/>
              </a:ext>
            </a:extLst>
          </p:cNvPr>
          <p:cNvSpPr txBox="1"/>
          <p:nvPr/>
        </p:nvSpPr>
        <p:spPr>
          <a:xfrm>
            <a:off x="2931704" y="1720716"/>
            <a:ext cx="335540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name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job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salary INT,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 (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F8721-189B-42F9-B811-50250B297DFC}"/>
              </a:ext>
            </a:extLst>
          </p:cNvPr>
          <p:cNvSpPr txBox="1"/>
          <p:nvPr/>
        </p:nvSpPr>
        <p:spPr>
          <a:xfrm>
            <a:off x="2691500" y="4237723"/>
            <a:ext cx="407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payroll(</a:t>
            </a:r>
            <a:r>
              <a:rPr lang="en-US" u="sng" dirty="0" err="1"/>
              <a:t>user_id</a:t>
            </a:r>
            <a:r>
              <a:rPr lang="en-US" dirty="0"/>
              <a:t>, name, job, salary)</a:t>
            </a:r>
          </a:p>
        </p:txBody>
      </p:sp>
      <p:sp>
        <p:nvSpPr>
          <p:cNvPr id="3" name="Speech Bubble: Rectangle with Corners Rounded 13">
            <a:extLst>
              <a:ext uri="{FF2B5EF4-FFF2-40B4-BE49-F238E27FC236}">
                <a16:creationId xmlns:a16="http://schemas.microsoft.com/office/drawing/2014/main" id="{3CECC1DD-D6E0-8CFC-C285-9B4DDC3BCCAF}"/>
              </a:ext>
            </a:extLst>
          </p:cNvPr>
          <p:cNvSpPr/>
          <p:nvPr/>
        </p:nvSpPr>
        <p:spPr>
          <a:xfrm>
            <a:off x="234840" y="3378861"/>
            <a:ext cx="2207240" cy="1298377"/>
          </a:xfrm>
          <a:prstGeom prst="wedgeEllipseCallout">
            <a:avLst>
              <a:gd name="adj1" fmla="val 87220"/>
              <a:gd name="adj2" fmla="val -55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Can also</a:t>
            </a:r>
            <a:br>
              <a:rPr lang="en-US" dirty="0"/>
            </a:br>
            <a:r>
              <a:rPr lang="en-US" dirty="0"/>
              <a:t>define the PK</a:t>
            </a:r>
            <a:br>
              <a:rPr lang="en-US" dirty="0"/>
            </a:br>
            <a:r>
              <a:rPr lang="en-US" dirty="0"/>
              <a:t>at the end</a:t>
            </a:r>
          </a:p>
        </p:txBody>
      </p:sp>
    </p:spTree>
    <p:extLst>
      <p:ext uri="{BB962C8B-B14F-4D97-AF65-F5344CB8AC3E}">
        <p14:creationId xmlns:p14="http://schemas.microsoft.com/office/powerpoint/2010/main" val="38887987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4E7-FF73-414B-A98E-AA709F76ACE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of more than one attribute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C1025-2236-1B08-EBB0-E56CBEF57A56}"/>
              </a:ext>
            </a:extLst>
          </p:cNvPr>
          <p:cNvSpPr txBox="1"/>
          <p:nvPr/>
        </p:nvSpPr>
        <p:spPr>
          <a:xfrm>
            <a:off x="1252666" y="781227"/>
            <a:ext cx="6862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Sometimes no single attribute is unique, but combinations of attributes are a unique key for the table.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D4A9C1-6B41-EEEA-B268-82BCAA106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13805"/>
              </p:ext>
            </p:extLst>
          </p:nvPr>
        </p:nvGraphicFramePr>
        <p:xfrm>
          <a:off x="2193234" y="4134836"/>
          <a:ext cx="356814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sp>
        <p:nvSpPr>
          <p:cNvPr id="10" name="Speech Bubble: Rectangle with Corners Rounded 13">
            <a:extLst>
              <a:ext uri="{FF2B5EF4-FFF2-40B4-BE49-F238E27FC236}">
                <a16:creationId xmlns:a16="http://schemas.microsoft.com/office/drawing/2014/main" id="{07FF1065-48C8-5354-E414-A78498253DD6}"/>
              </a:ext>
            </a:extLst>
          </p:cNvPr>
          <p:cNvSpPr/>
          <p:nvPr/>
        </p:nvSpPr>
        <p:spPr>
          <a:xfrm>
            <a:off x="6668771" y="2674668"/>
            <a:ext cx="1972811" cy="1298377"/>
          </a:xfrm>
          <a:prstGeom prst="wedgeEllipseCallout">
            <a:avLst>
              <a:gd name="adj1" fmla="val -56092"/>
              <a:gd name="adj2" fmla="val 39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What do we</a:t>
            </a:r>
            <a:br>
              <a:rPr lang="en-US" dirty="0"/>
            </a:br>
            <a:r>
              <a:rPr lang="en-US" dirty="0"/>
              <a:t>choose as</a:t>
            </a:r>
            <a:br>
              <a:rPr lang="en-US" dirty="0"/>
            </a:br>
            <a:r>
              <a:rPr lang="en-US" dirty="0"/>
              <a:t>a key here?</a:t>
            </a:r>
          </a:p>
        </p:txBody>
      </p:sp>
    </p:spTree>
    <p:extLst>
      <p:ext uri="{BB962C8B-B14F-4D97-AF65-F5344CB8AC3E}">
        <p14:creationId xmlns:p14="http://schemas.microsoft.com/office/powerpoint/2010/main" val="34430245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4E7-FF73-414B-A98E-AA709F76ACE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of more than one attribute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C1025-2236-1B08-EBB0-E56CBEF57A56}"/>
              </a:ext>
            </a:extLst>
          </p:cNvPr>
          <p:cNvSpPr txBox="1"/>
          <p:nvPr/>
        </p:nvSpPr>
        <p:spPr>
          <a:xfrm>
            <a:off x="1252666" y="781227"/>
            <a:ext cx="6862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Sometimes no single attribute is unique, but combinations of attributes are a unique key for the table.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D4A9C1-6B41-EEEA-B268-82BCAA106873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134836"/>
          <a:ext cx="356814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sp>
        <p:nvSpPr>
          <p:cNvPr id="10" name="Speech Bubble: Rectangle with Corners Rounded 13">
            <a:extLst>
              <a:ext uri="{FF2B5EF4-FFF2-40B4-BE49-F238E27FC236}">
                <a16:creationId xmlns:a16="http://schemas.microsoft.com/office/drawing/2014/main" id="{4FFEBE73-4013-F3FD-E87A-E705014C4BEF}"/>
              </a:ext>
            </a:extLst>
          </p:cNvPr>
          <p:cNvSpPr/>
          <p:nvPr/>
        </p:nvSpPr>
        <p:spPr>
          <a:xfrm>
            <a:off x="6668771" y="2674668"/>
            <a:ext cx="1972811" cy="1298377"/>
          </a:xfrm>
          <a:prstGeom prst="wedgeEllipseCallout">
            <a:avLst>
              <a:gd name="adj1" fmla="val -56092"/>
              <a:gd name="adj2" fmla="val 39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What do we</a:t>
            </a:r>
            <a:br>
              <a:rPr lang="en-US" dirty="0"/>
            </a:br>
            <a:r>
              <a:rPr lang="en-US" dirty="0"/>
              <a:t>choose as</a:t>
            </a:r>
            <a:br>
              <a:rPr lang="en-US" dirty="0"/>
            </a:br>
            <a:r>
              <a:rPr lang="en-US" dirty="0"/>
              <a:t>a key here?</a:t>
            </a:r>
          </a:p>
        </p:txBody>
      </p:sp>
      <p:sp>
        <p:nvSpPr>
          <p:cNvPr id="11" name="Speech Bubble: Rectangle with Corners Rounded 13">
            <a:extLst>
              <a:ext uri="{FF2B5EF4-FFF2-40B4-BE49-F238E27FC236}">
                <a16:creationId xmlns:a16="http://schemas.microsoft.com/office/drawing/2014/main" id="{4AA044BA-0D2C-2959-2909-4CA6646F915A}"/>
              </a:ext>
            </a:extLst>
          </p:cNvPr>
          <p:cNvSpPr/>
          <p:nvPr/>
        </p:nvSpPr>
        <p:spPr>
          <a:xfrm>
            <a:off x="1078626" y="3324900"/>
            <a:ext cx="1630185" cy="519351"/>
          </a:xfrm>
          <a:prstGeom prst="wedgeEllipseCallout">
            <a:avLst>
              <a:gd name="adj1" fmla="val 25789"/>
              <a:gd name="adj2" fmla="val 84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</a:t>
            </a:r>
          </a:p>
        </p:txBody>
      </p:sp>
    </p:spTree>
    <p:extLst>
      <p:ext uri="{BB962C8B-B14F-4D97-AF65-F5344CB8AC3E}">
        <p14:creationId xmlns:p14="http://schemas.microsoft.com/office/powerpoint/2010/main" val="25177339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4E7-FF73-414B-A98E-AA709F76ACE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of more than one attribute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C1025-2236-1B08-EBB0-E56CBEF57A56}"/>
              </a:ext>
            </a:extLst>
          </p:cNvPr>
          <p:cNvSpPr txBox="1"/>
          <p:nvPr/>
        </p:nvSpPr>
        <p:spPr>
          <a:xfrm>
            <a:off x="1252666" y="781227"/>
            <a:ext cx="6862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Sometimes no single attribute is unique, but combinations of attributes are a unique key for the table.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D4A9C1-6B41-EEEA-B268-82BCAA106873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134836"/>
          <a:ext cx="356814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sp>
        <p:nvSpPr>
          <p:cNvPr id="11" name="Speech Bubble: Rectangle with Corners Rounded 13">
            <a:extLst>
              <a:ext uri="{FF2B5EF4-FFF2-40B4-BE49-F238E27FC236}">
                <a16:creationId xmlns:a16="http://schemas.microsoft.com/office/drawing/2014/main" id="{56F87DA1-0D39-C04E-23FA-C2D745CEAA40}"/>
              </a:ext>
            </a:extLst>
          </p:cNvPr>
          <p:cNvSpPr/>
          <p:nvPr/>
        </p:nvSpPr>
        <p:spPr>
          <a:xfrm>
            <a:off x="1078626" y="3324900"/>
            <a:ext cx="1630185" cy="519351"/>
          </a:xfrm>
          <a:prstGeom prst="wedgeEllipseCallout">
            <a:avLst>
              <a:gd name="adj1" fmla="val 25789"/>
              <a:gd name="adj2" fmla="val 84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</a:t>
            </a:r>
          </a:p>
        </p:txBody>
      </p:sp>
      <p:sp>
        <p:nvSpPr>
          <p:cNvPr id="12" name="Speech Bubble: Rectangle with Corners Rounded 13">
            <a:extLst>
              <a:ext uri="{FF2B5EF4-FFF2-40B4-BE49-F238E27FC236}">
                <a16:creationId xmlns:a16="http://schemas.microsoft.com/office/drawing/2014/main" id="{DCC75731-868B-A3F9-E787-6E14AECF37B0}"/>
              </a:ext>
            </a:extLst>
          </p:cNvPr>
          <p:cNvSpPr/>
          <p:nvPr/>
        </p:nvSpPr>
        <p:spPr>
          <a:xfrm>
            <a:off x="3627385" y="3389586"/>
            <a:ext cx="1630185" cy="519351"/>
          </a:xfrm>
          <a:prstGeom prst="wedgeEllipseCallout">
            <a:avLst>
              <a:gd name="adj1" fmla="val -34171"/>
              <a:gd name="adj2" fmla="val 81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</a:t>
            </a:r>
          </a:p>
        </p:txBody>
      </p:sp>
      <p:sp>
        <p:nvSpPr>
          <p:cNvPr id="9" name="Speech Bubble: Rectangle with Corners Rounded 13">
            <a:extLst>
              <a:ext uri="{FF2B5EF4-FFF2-40B4-BE49-F238E27FC236}">
                <a16:creationId xmlns:a16="http://schemas.microsoft.com/office/drawing/2014/main" id="{4DAE6EA3-C564-E3B2-2820-DCC734E6057A}"/>
              </a:ext>
            </a:extLst>
          </p:cNvPr>
          <p:cNvSpPr/>
          <p:nvPr/>
        </p:nvSpPr>
        <p:spPr>
          <a:xfrm>
            <a:off x="6668771" y="2674668"/>
            <a:ext cx="1972811" cy="1298377"/>
          </a:xfrm>
          <a:prstGeom prst="wedgeEllipseCallout">
            <a:avLst>
              <a:gd name="adj1" fmla="val -56092"/>
              <a:gd name="adj2" fmla="val 39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What do we</a:t>
            </a:r>
            <a:br>
              <a:rPr lang="en-US" dirty="0"/>
            </a:br>
            <a:r>
              <a:rPr lang="en-US" dirty="0"/>
              <a:t>choose as</a:t>
            </a:r>
            <a:br>
              <a:rPr lang="en-US" dirty="0"/>
            </a:br>
            <a:r>
              <a:rPr lang="en-US" dirty="0"/>
              <a:t>a key here?</a:t>
            </a:r>
          </a:p>
        </p:txBody>
      </p:sp>
    </p:spTree>
    <p:extLst>
      <p:ext uri="{BB962C8B-B14F-4D97-AF65-F5344CB8AC3E}">
        <p14:creationId xmlns:p14="http://schemas.microsoft.com/office/powerpoint/2010/main" val="726595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4E7-FF73-414B-A98E-AA709F76ACE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of more than one attribute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C1025-2236-1B08-EBB0-E56CBEF57A56}"/>
              </a:ext>
            </a:extLst>
          </p:cNvPr>
          <p:cNvSpPr txBox="1"/>
          <p:nvPr/>
        </p:nvSpPr>
        <p:spPr>
          <a:xfrm>
            <a:off x="1252666" y="781227"/>
            <a:ext cx="6862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Sometimes no single attribute is unique, but combinations of attributes are a unique key for the table.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D4A9C1-6B41-EEEA-B268-82BCAA106873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134836"/>
          <a:ext cx="356814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sp>
        <p:nvSpPr>
          <p:cNvPr id="11" name="Left Brace 10">
            <a:extLst>
              <a:ext uri="{FF2B5EF4-FFF2-40B4-BE49-F238E27FC236}">
                <a16:creationId xmlns:a16="http://schemas.microsoft.com/office/drawing/2014/main" id="{A877E566-3852-B6FF-AEFF-5712BAF23DCE}"/>
              </a:ext>
            </a:extLst>
          </p:cNvPr>
          <p:cNvSpPr/>
          <p:nvPr/>
        </p:nvSpPr>
        <p:spPr>
          <a:xfrm rot="16200000">
            <a:off x="3094658" y="4722674"/>
            <a:ext cx="569296" cy="2385392"/>
          </a:xfrm>
          <a:prstGeom prst="leftBrace">
            <a:avLst>
              <a:gd name="adj1" fmla="val 33939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8">
            <a:extLst>
              <a:ext uri="{FF2B5EF4-FFF2-40B4-BE49-F238E27FC236}">
                <a16:creationId xmlns:a16="http://schemas.microsoft.com/office/drawing/2014/main" id="{99279407-CBA7-DF05-7A89-75DF992B4AD7}"/>
              </a:ext>
            </a:extLst>
          </p:cNvPr>
          <p:cNvSpPr/>
          <p:nvPr/>
        </p:nvSpPr>
        <p:spPr>
          <a:xfrm>
            <a:off x="4737701" y="5935733"/>
            <a:ext cx="2754697" cy="408623"/>
          </a:xfrm>
          <a:prstGeom prst="wedgeRoundRectCallout">
            <a:avLst>
              <a:gd name="adj1" fmla="val -99335"/>
              <a:gd name="adj2" fmla="val 18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i="1" u="sng" dirty="0"/>
              <a:t>Together</a:t>
            </a:r>
            <a:r>
              <a:rPr lang="en-US" dirty="0"/>
              <a:t> they form a key</a:t>
            </a:r>
            <a:endParaRPr lang="en-US" i="1" u="sng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6571638-C654-6036-3411-5C7E886E96CA}"/>
              </a:ext>
            </a:extLst>
          </p:cNvPr>
          <p:cNvSpPr/>
          <p:nvPr/>
        </p:nvSpPr>
        <p:spPr>
          <a:xfrm>
            <a:off x="1078626" y="3324900"/>
            <a:ext cx="1630185" cy="519351"/>
          </a:xfrm>
          <a:prstGeom prst="wedgeEllipseCallout">
            <a:avLst>
              <a:gd name="adj1" fmla="val 25789"/>
              <a:gd name="adj2" fmla="val 84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</a:t>
            </a:r>
          </a:p>
        </p:txBody>
      </p:sp>
      <p:sp>
        <p:nvSpPr>
          <p:cNvPr id="15" name="Speech Bubble: Rectangle with Corners Rounded 13">
            <a:extLst>
              <a:ext uri="{FF2B5EF4-FFF2-40B4-BE49-F238E27FC236}">
                <a16:creationId xmlns:a16="http://schemas.microsoft.com/office/drawing/2014/main" id="{87055B6C-B1F3-482B-4F87-9B2C1C1F2CBD}"/>
              </a:ext>
            </a:extLst>
          </p:cNvPr>
          <p:cNvSpPr/>
          <p:nvPr/>
        </p:nvSpPr>
        <p:spPr>
          <a:xfrm>
            <a:off x="3627385" y="3389586"/>
            <a:ext cx="1630185" cy="519351"/>
          </a:xfrm>
          <a:prstGeom prst="wedgeEllipseCallout">
            <a:avLst>
              <a:gd name="adj1" fmla="val -34171"/>
              <a:gd name="adj2" fmla="val 81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</a:t>
            </a:r>
          </a:p>
        </p:txBody>
      </p:sp>
      <p:sp>
        <p:nvSpPr>
          <p:cNvPr id="9" name="Speech Bubble: Rectangle with Corners Rounded 13">
            <a:extLst>
              <a:ext uri="{FF2B5EF4-FFF2-40B4-BE49-F238E27FC236}">
                <a16:creationId xmlns:a16="http://schemas.microsoft.com/office/drawing/2014/main" id="{A6B9F1D5-704D-68A5-0182-90692C992737}"/>
              </a:ext>
            </a:extLst>
          </p:cNvPr>
          <p:cNvSpPr/>
          <p:nvPr/>
        </p:nvSpPr>
        <p:spPr>
          <a:xfrm>
            <a:off x="6668771" y="2674668"/>
            <a:ext cx="1972811" cy="1298377"/>
          </a:xfrm>
          <a:prstGeom prst="wedgeEllipseCallout">
            <a:avLst>
              <a:gd name="adj1" fmla="val -56092"/>
              <a:gd name="adj2" fmla="val 39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What do we</a:t>
            </a:r>
            <a:br>
              <a:rPr lang="en-US" dirty="0"/>
            </a:br>
            <a:r>
              <a:rPr lang="en-US" dirty="0"/>
              <a:t>choose as</a:t>
            </a:r>
            <a:br>
              <a:rPr lang="en-US" dirty="0"/>
            </a:br>
            <a:r>
              <a:rPr lang="en-US" dirty="0"/>
              <a:t>a key here?</a:t>
            </a:r>
          </a:p>
        </p:txBody>
      </p:sp>
    </p:spTree>
    <p:extLst>
      <p:ext uri="{BB962C8B-B14F-4D97-AF65-F5344CB8AC3E}">
        <p14:creationId xmlns:p14="http://schemas.microsoft.com/office/powerpoint/2010/main" val="20890357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4E7-FF73-414B-A98E-AA709F76ACE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of more than one attribute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450BA-9BD0-4182-8815-C059BA8B107C}"/>
              </a:ext>
            </a:extLst>
          </p:cNvPr>
          <p:cNvSpPr txBox="1"/>
          <p:nvPr/>
        </p:nvSpPr>
        <p:spPr>
          <a:xfrm>
            <a:off x="2795069" y="2373419"/>
            <a:ext cx="363112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name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job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salary INT,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 (name, job)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C1025-2236-1B08-EBB0-E56CBEF57A56}"/>
              </a:ext>
            </a:extLst>
          </p:cNvPr>
          <p:cNvSpPr txBox="1"/>
          <p:nvPr/>
        </p:nvSpPr>
        <p:spPr>
          <a:xfrm>
            <a:off x="1252666" y="781227"/>
            <a:ext cx="6862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Sometimes no single attribute is unique, but combinations of attributes are a unique key for the table.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52F5B5-ACAB-9685-0FCC-56BD69916F0D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134836"/>
          <a:ext cx="356814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18082EE8-285B-7988-2F03-4FAAEBE3E4B1}"/>
              </a:ext>
            </a:extLst>
          </p:cNvPr>
          <p:cNvSpPr/>
          <p:nvPr/>
        </p:nvSpPr>
        <p:spPr>
          <a:xfrm rot="16200000">
            <a:off x="3094658" y="4722674"/>
            <a:ext cx="569296" cy="2385392"/>
          </a:xfrm>
          <a:prstGeom prst="leftBrace">
            <a:avLst>
              <a:gd name="adj1" fmla="val 33939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8">
            <a:extLst>
              <a:ext uri="{FF2B5EF4-FFF2-40B4-BE49-F238E27FC236}">
                <a16:creationId xmlns:a16="http://schemas.microsoft.com/office/drawing/2014/main" id="{8CEC67A8-6A11-5C2B-C27D-AB6E16758E3A}"/>
              </a:ext>
            </a:extLst>
          </p:cNvPr>
          <p:cNvSpPr/>
          <p:nvPr/>
        </p:nvSpPr>
        <p:spPr>
          <a:xfrm>
            <a:off x="4737701" y="5935733"/>
            <a:ext cx="2754697" cy="408623"/>
          </a:xfrm>
          <a:prstGeom prst="wedgeRoundRectCallout">
            <a:avLst>
              <a:gd name="adj1" fmla="val -99335"/>
              <a:gd name="adj2" fmla="val 18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i="1" u="sng" dirty="0"/>
              <a:t>Together</a:t>
            </a:r>
            <a:r>
              <a:rPr lang="en-US" dirty="0"/>
              <a:t> they form a key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4398406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4E7-FF73-414B-A98E-AA709F76ACE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of more than one attribute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450BA-9BD0-4182-8815-C059BA8B107C}"/>
              </a:ext>
            </a:extLst>
          </p:cNvPr>
          <p:cNvSpPr txBox="1"/>
          <p:nvPr/>
        </p:nvSpPr>
        <p:spPr>
          <a:xfrm>
            <a:off x="2795069" y="2373419"/>
            <a:ext cx="363112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name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job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salary INT,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 (name, job)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C1025-2236-1B08-EBB0-E56CBEF57A56}"/>
              </a:ext>
            </a:extLst>
          </p:cNvPr>
          <p:cNvSpPr txBox="1"/>
          <p:nvPr/>
        </p:nvSpPr>
        <p:spPr>
          <a:xfrm>
            <a:off x="1252666" y="781227"/>
            <a:ext cx="6862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Sometimes no single attribute is unique, but combinations of attributes are a unique key for the table.</a:t>
            </a:r>
          </a:p>
        </p:txBody>
      </p:sp>
      <p:sp>
        <p:nvSpPr>
          <p:cNvPr id="12" name="Speech Bubble: Rectangle with Corners Rounded 8">
            <a:extLst>
              <a:ext uri="{FF2B5EF4-FFF2-40B4-BE49-F238E27FC236}">
                <a16:creationId xmlns:a16="http://schemas.microsoft.com/office/drawing/2014/main" id="{EE26C72C-6593-3AF2-F129-A1DAA53E7537}"/>
              </a:ext>
            </a:extLst>
          </p:cNvPr>
          <p:cNvSpPr/>
          <p:nvPr/>
        </p:nvSpPr>
        <p:spPr>
          <a:xfrm>
            <a:off x="6781128" y="1996779"/>
            <a:ext cx="1704920" cy="1328023"/>
          </a:xfrm>
          <a:prstGeom prst="wedgeRoundRectCallout">
            <a:avLst>
              <a:gd name="adj1" fmla="val -161068"/>
              <a:gd name="adj2" fmla="val 617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Must use this</a:t>
            </a:r>
            <a:br>
              <a:rPr lang="en-US" dirty="0"/>
            </a:br>
            <a:r>
              <a:rPr lang="en-US" dirty="0"/>
              <a:t>syntax for</a:t>
            </a:r>
            <a:br>
              <a:rPr lang="en-US" dirty="0"/>
            </a:br>
            <a:r>
              <a:rPr lang="en-US" dirty="0"/>
              <a:t>multi-attribute</a:t>
            </a:r>
            <a:br>
              <a:rPr lang="en-US" dirty="0"/>
            </a:br>
            <a:r>
              <a:rPr lang="en-US" dirty="0"/>
              <a:t>key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78E97E-98ED-1A47-151E-9C22A68C947A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134836"/>
          <a:ext cx="356814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E0D65B6C-6952-C072-568A-D2B6DCBF79C2}"/>
              </a:ext>
            </a:extLst>
          </p:cNvPr>
          <p:cNvSpPr/>
          <p:nvPr/>
        </p:nvSpPr>
        <p:spPr>
          <a:xfrm rot="16200000">
            <a:off x="3094658" y="4722674"/>
            <a:ext cx="569296" cy="2385392"/>
          </a:xfrm>
          <a:prstGeom prst="leftBrace">
            <a:avLst>
              <a:gd name="adj1" fmla="val 33939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8">
            <a:extLst>
              <a:ext uri="{FF2B5EF4-FFF2-40B4-BE49-F238E27FC236}">
                <a16:creationId xmlns:a16="http://schemas.microsoft.com/office/drawing/2014/main" id="{DD274157-1862-D51D-5ED4-3BCE52E127D4}"/>
              </a:ext>
            </a:extLst>
          </p:cNvPr>
          <p:cNvSpPr/>
          <p:nvPr/>
        </p:nvSpPr>
        <p:spPr>
          <a:xfrm>
            <a:off x="4737701" y="5935733"/>
            <a:ext cx="2754697" cy="408623"/>
          </a:xfrm>
          <a:prstGeom prst="wedgeRoundRectCallout">
            <a:avLst>
              <a:gd name="adj1" fmla="val -99335"/>
              <a:gd name="adj2" fmla="val 18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i="1" u="sng" dirty="0"/>
              <a:t>Together</a:t>
            </a:r>
            <a:r>
              <a:rPr lang="en-US" dirty="0"/>
              <a:t> they form a key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7004535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DCF2-A98E-B809-023C-0E872A3F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576D3-E0FA-A24A-230C-CB489D833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Key= attribute(s) that uniquely identifies a record</a:t>
            </a:r>
          </a:p>
          <a:p>
            <a:endParaRPr lang="en-US" dirty="0"/>
          </a:p>
          <a:p>
            <a:r>
              <a:rPr lang="en-US" dirty="0"/>
              <a:t>Sometimes more than one choice</a:t>
            </a:r>
            <a:br>
              <a:rPr lang="en-US" dirty="0"/>
            </a:br>
            <a:r>
              <a:rPr lang="en-US" dirty="0"/>
              <a:t>SQL requires choosing one: </a:t>
            </a:r>
            <a:r>
              <a:rPr lang="en-US" b="1" dirty="0">
                <a:solidFill>
                  <a:srgbClr val="0432FF"/>
                </a:solidFill>
              </a:rPr>
              <a:t>the primary key</a:t>
            </a:r>
          </a:p>
          <a:p>
            <a:endParaRPr lang="en-US" dirty="0"/>
          </a:p>
          <a:p>
            <a:r>
              <a:rPr lang="en-US" dirty="0"/>
              <a:t>Good practice: each table has a primary key</a:t>
            </a:r>
            <a:br>
              <a:rPr lang="en-US" dirty="0"/>
            </a:br>
            <a:r>
              <a:rPr lang="en-US" dirty="0"/>
              <a:t>(but there are exceptions)</a:t>
            </a:r>
          </a:p>
          <a:p>
            <a:endParaRPr lang="en-US" dirty="0"/>
          </a:p>
          <a:p>
            <a:r>
              <a:rPr lang="en-US" dirty="0"/>
              <a:t>How do we use keys? With </a:t>
            </a:r>
            <a:r>
              <a:rPr lang="en-US" b="1" dirty="0">
                <a:solidFill>
                  <a:srgbClr val="0432FF"/>
                </a:solidFill>
              </a:rPr>
              <a:t>foreign keys</a:t>
            </a:r>
            <a:r>
              <a:rPr lang="en-US" dirty="0"/>
              <a:t>.  Next…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57C6F-00B4-8EA3-4190-AE2EE3BA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9536-0078-45F4-B204-584108BBD866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5C440-ABB9-A15B-4B67-5EB47695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F63DA-8EE9-F73F-A403-D8D7D0AE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290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C6AFE-ECFD-46EB-877C-FDC08186A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Databases can hold multiple tables</a:t>
            </a:r>
          </a:p>
          <a:p>
            <a:r>
              <a:rPr lang="en-US" dirty="0"/>
              <a:t>How do we capture relationships </a:t>
            </a:r>
            <a:r>
              <a:rPr lang="en-US" i="1" dirty="0"/>
              <a:t>between</a:t>
            </a:r>
            <a:r>
              <a:rPr lang="en-US" dirty="0"/>
              <a:t> tables?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BC6C-3E02-430F-BA9E-090C386B79A9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82698"/>
              </p:ext>
            </p:extLst>
          </p:nvPr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EF983E-0558-4969-A2D0-A26657EA8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233788"/>
              </p:ext>
            </p:extLst>
          </p:nvPr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67F6AE-88CA-46FB-B6BD-A297F8D982EE}"/>
              </a:ext>
            </a:extLst>
          </p:cNvPr>
          <p:cNvSpPr txBox="1"/>
          <p:nvPr/>
        </p:nvSpPr>
        <p:spPr>
          <a:xfrm>
            <a:off x="650184" y="3261686"/>
            <a:ext cx="140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AF269-30AA-421B-83C8-6BB572376914}"/>
              </a:ext>
            </a:extLst>
          </p:cNvPr>
          <p:cNvSpPr txBox="1"/>
          <p:nvPr/>
        </p:nvSpPr>
        <p:spPr>
          <a:xfrm>
            <a:off x="5816158" y="3261686"/>
            <a:ext cx="10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13564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C6AFE-ECFD-46EB-877C-FDC08186A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Databases can hold multiple tables</a:t>
            </a:r>
          </a:p>
          <a:p>
            <a:r>
              <a:rPr lang="en-US" dirty="0"/>
              <a:t>How do we capture relationships </a:t>
            </a:r>
            <a:r>
              <a:rPr lang="en-US" i="1" dirty="0"/>
              <a:t>between</a:t>
            </a:r>
            <a:r>
              <a:rPr lang="en-US" dirty="0"/>
              <a:t> tables?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AEE-F96F-4986-B065-BB3EF021B385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4506781-62A8-44DC-9D3A-6317006FC145}"/>
              </a:ext>
            </a:extLst>
          </p:cNvPr>
          <p:cNvSpPr/>
          <p:nvPr/>
        </p:nvSpPr>
        <p:spPr>
          <a:xfrm flipH="1">
            <a:off x="829733" y="2874924"/>
            <a:ext cx="5672665" cy="677333"/>
          </a:xfrm>
          <a:prstGeom prst="curvedDownArrow">
            <a:avLst>
              <a:gd name="adj1" fmla="val 50000"/>
              <a:gd name="adj2" fmla="val 1370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65B83-EA71-44A2-BF16-EB0D82B9B90F}"/>
              </a:ext>
            </a:extLst>
          </p:cNvPr>
          <p:cNvSpPr txBox="1"/>
          <p:nvPr/>
        </p:nvSpPr>
        <p:spPr>
          <a:xfrm>
            <a:off x="3099117" y="2904568"/>
            <a:ext cx="14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CC57B1A-C98A-460D-8416-87021C0F6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159367"/>
              </p:ext>
            </p:extLst>
          </p:nvPr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8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611F-B4DC-064E-8988-B658D246A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C034B-2092-BD90-6508-FEA892AB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B7F7-4289-432C-A41A-E2E02FE5C7DB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76543-9318-8F4E-2AA8-D7371856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30CC2-5263-4202-669E-E67A6EEA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68D87-60C7-B835-9D0D-29CE47BF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SQL query: SELECT-FROM-WHERE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1AC884-6CC3-5557-1F6D-04CE0AFFE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729658"/>
              </p:ext>
            </p:extLst>
          </p:nvPr>
        </p:nvGraphicFramePr>
        <p:xfrm>
          <a:off x="313634" y="1243121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8279EFC-1FC5-FF9E-9BC2-FB5E708840C8}"/>
              </a:ext>
            </a:extLst>
          </p:cNvPr>
          <p:cNvSpPr txBox="1"/>
          <p:nvPr/>
        </p:nvSpPr>
        <p:spPr>
          <a:xfrm>
            <a:off x="313634" y="873789"/>
            <a:ext cx="130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7872360A-C60E-9595-F46A-3F98C573D597}"/>
              </a:ext>
            </a:extLst>
          </p:cNvPr>
          <p:cNvSpPr/>
          <p:nvPr/>
        </p:nvSpPr>
        <p:spPr>
          <a:xfrm flipV="1">
            <a:off x="2361833" y="3356814"/>
            <a:ext cx="1769901" cy="16116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9396A0-4B24-9222-5DDF-ECD01DABC7D8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3406702" cy="10069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</p:spTree>
    <p:extLst>
      <p:ext uri="{BB962C8B-B14F-4D97-AF65-F5344CB8AC3E}">
        <p14:creationId xmlns:p14="http://schemas.microsoft.com/office/powerpoint/2010/main" val="28600156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B0C41-61B0-3E7F-17FB-2AE3D976A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649F-B343-88FF-68B1-C97558B3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C3A2-F3FD-154E-6D8F-A376AAF82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Databases can hold multiple tables</a:t>
            </a:r>
          </a:p>
          <a:p>
            <a:r>
              <a:rPr lang="en-US" dirty="0"/>
              <a:t>How do we capture relationships </a:t>
            </a:r>
            <a:r>
              <a:rPr lang="en-US" i="1" dirty="0"/>
              <a:t>between</a:t>
            </a:r>
            <a:r>
              <a:rPr lang="en-US" dirty="0"/>
              <a:t> tables?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B8E59-E7AD-59CB-A32E-2027FCFC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AEE-F96F-4986-B065-BB3EF021B385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EBE9B-FF95-5CAA-BDA0-5C46B69B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22E9C-6D58-F7DE-1490-51AC7472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4CE266-C07D-E2F4-7966-5C820986C7B0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26DA0AE7-838C-0DB0-E740-594FCC0C0A05}"/>
              </a:ext>
            </a:extLst>
          </p:cNvPr>
          <p:cNvSpPr/>
          <p:nvPr/>
        </p:nvSpPr>
        <p:spPr>
          <a:xfrm flipH="1">
            <a:off x="829733" y="2874924"/>
            <a:ext cx="5672665" cy="677333"/>
          </a:xfrm>
          <a:prstGeom prst="curvedDownArrow">
            <a:avLst>
              <a:gd name="adj1" fmla="val 50000"/>
              <a:gd name="adj2" fmla="val 1370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2EA80-1D43-AE9A-1CCF-2EB987267585}"/>
              </a:ext>
            </a:extLst>
          </p:cNvPr>
          <p:cNvSpPr txBox="1"/>
          <p:nvPr/>
        </p:nvSpPr>
        <p:spPr>
          <a:xfrm>
            <a:off x="5765957" y="2535236"/>
            <a:ext cx="14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Foreign 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DB518-FAE5-44BE-52D5-F008695EE292}"/>
              </a:ext>
            </a:extLst>
          </p:cNvPr>
          <p:cNvSpPr txBox="1"/>
          <p:nvPr/>
        </p:nvSpPr>
        <p:spPr>
          <a:xfrm>
            <a:off x="3099117" y="2904568"/>
            <a:ext cx="14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6222F46-3834-1743-F9EC-F29CFD132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986424"/>
              </p:ext>
            </p:extLst>
          </p:nvPr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9566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63628F-0C08-4E72-BEA6-622DA5B7A2F1}"/>
              </a:ext>
            </a:extLst>
          </p:cNvPr>
          <p:cNvSpPr txBox="1"/>
          <p:nvPr/>
        </p:nvSpPr>
        <p:spPr>
          <a:xfrm>
            <a:off x="393405" y="1554794"/>
            <a:ext cx="8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Foreign Key </a:t>
            </a:r>
            <a:r>
              <a:rPr lang="en-US" dirty="0"/>
              <a:t>is one or more attributes that uniquely identify a row in </a:t>
            </a:r>
            <a:r>
              <a:rPr lang="en-US" i="1" dirty="0"/>
              <a:t>another table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4506781-62A8-44DC-9D3A-6317006FC145}"/>
              </a:ext>
            </a:extLst>
          </p:cNvPr>
          <p:cNvSpPr/>
          <p:nvPr/>
        </p:nvSpPr>
        <p:spPr>
          <a:xfrm flipH="1">
            <a:off x="829733" y="2874924"/>
            <a:ext cx="5672665" cy="677333"/>
          </a:xfrm>
          <a:prstGeom prst="curvedDownArrow">
            <a:avLst>
              <a:gd name="adj1" fmla="val 50000"/>
              <a:gd name="adj2" fmla="val 1370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1C6C29-B153-4CCD-B89D-C1249F790FD3}"/>
              </a:ext>
            </a:extLst>
          </p:cNvPr>
          <p:cNvSpPr txBox="1"/>
          <p:nvPr/>
        </p:nvSpPr>
        <p:spPr>
          <a:xfrm>
            <a:off x="5765957" y="2535236"/>
            <a:ext cx="14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Foreign 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65B83-EA71-44A2-BF16-EB0D82B9B90F}"/>
              </a:ext>
            </a:extLst>
          </p:cNvPr>
          <p:cNvSpPr txBox="1"/>
          <p:nvPr/>
        </p:nvSpPr>
        <p:spPr>
          <a:xfrm>
            <a:off x="3099117" y="2904568"/>
            <a:ext cx="14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C0999C-F761-4166-9F12-D95865AD1BBD}"/>
              </a:ext>
            </a:extLst>
          </p:cNvPr>
          <p:cNvSpPr/>
          <p:nvPr/>
        </p:nvSpPr>
        <p:spPr>
          <a:xfrm>
            <a:off x="393405" y="1170746"/>
            <a:ext cx="8357190" cy="1030379"/>
          </a:xfrm>
          <a:prstGeom prst="roundRect">
            <a:avLst>
              <a:gd name="adj" fmla="val 1716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ECA83321-E13B-49A3-83F9-D1927B48BA51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Foreign Key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77501"/>
              </p:ext>
            </p:extLst>
          </p:nvPr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4407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63628F-0C08-4E72-BEA6-622DA5B7A2F1}"/>
              </a:ext>
            </a:extLst>
          </p:cNvPr>
          <p:cNvSpPr txBox="1"/>
          <p:nvPr/>
        </p:nvSpPr>
        <p:spPr>
          <a:xfrm>
            <a:off x="393405" y="1554794"/>
            <a:ext cx="8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Foreign Key </a:t>
            </a:r>
            <a:r>
              <a:rPr lang="en-US" dirty="0"/>
              <a:t>is one or more attributes that uniquely identify a row in </a:t>
            </a:r>
            <a:r>
              <a:rPr lang="en-US" i="1" dirty="0"/>
              <a:t>another table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AEC2-5881-4B86-87A8-CED7FA65A96E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4506781-62A8-44DC-9D3A-6317006FC145}"/>
              </a:ext>
            </a:extLst>
          </p:cNvPr>
          <p:cNvSpPr/>
          <p:nvPr/>
        </p:nvSpPr>
        <p:spPr>
          <a:xfrm>
            <a:off x="1151466" y="2888315"/>
            <a:ext cx="5672665" cy="677333"/>
          </a:xfrm>
          <a:prstGeom prst="curvedDownArrow">
            <a:avLst>
              <a:gd name="adj1" fmla="val 50000"/>
              <a:gd name="adj2" fmla="val 1370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1C6C29-B153-4CCD-B89D-C1249F790FD3}"/>
              </a:ext>
            </a:extLst>
          </p:cNvPr>
          <p:cNvSpPr txBox="1"/>
          <p:nvPr/>
        </p:nvSpPr>
        <p:spPr>
          <a:xfrm>
            <a:off x="5013286" y="2350581"/>
            <a:ext cx="3361353" cy="519351"/>
          </a:xfrm>
          <a:prstGeom prst="wedgeEllipseCallout">
            <a:avLst>
              <a:gd name="adj1" fmla="val -45260"/>
              <a:gd name="adj2" fmla="val 57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Is this direction valid?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65B83-EA71-44A2-BF16-EB0D82B9B90F}"/>
              </a:ext>
            </a:extLst>
          </p:cNvPr>
          <p:cNvSpPr txBox="1"/>
          <p:nvPr/>
        </p:nvSpPr>
        <p:spPr>
          <a:xfrm>
            <a:off x="3099117" y="2904568"/>
            <a:ext cx="14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C0999C-F761-4166-9F12-D95865AD1BBD}"/>
              </a:ext>
            </a:extLst>
          </p:cNvPr>
          <p:cNvSpPr/>
          <p:nvPr/>
        </p:nvSpPr>
        <p:spPr>
          <a:xfrm>
            <a:off x="393405" y="1170746"/>
            <a:ext cx="8357190" cy="1030379"/>
          </a:xfrm>
          <a:prstGeom prst="roundRect">
            <a:avLst>
              <a:gd name="adj" fmla="val 1716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ECA83321-E13B-49A3-83F9-D1927B48BA51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Foreign Key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66136"/>
              </p:ext>
            </p:extLst>
          </p:nvPr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3232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63628F-0C08-4E72-BEA6-622DA5B7A2F1}"/>
              </a:ext>
            </a:extLst>
          </p:cNvPr>
          <p:cNvSpPr txBox="1"/>
          <p:nvPr/>
        </p:nvSpPr>
        <p:spPr>
          <a:xfrm>
            <a:off x="393405" y="1554794"/>
            <a:ext cx="8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Foreign Key </a:t>
            </a:r>
            <a:r>
              <a:rPr lang="en-US" dirty="0"/>
              <a:t>is one or more attributes that uniquely identify a row in </a:t>
            </a:r>
            <a:r>
              <a:rPr lang="en-US" i="1" dirty="0"/>
              <a:t>another table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DF1-4204-4827-8872-3338A03A88F4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4506781-62A8-44DC-9D3A-6317006FC145}"/>
              </a:ext>
            </a:extLst>
          </p:cNvPr>
          <p:cNvSpPr/>
          <p:nvPr/>
        </p:nvSpPr>
        <p:spPr>
          <a:xfrm>
            <a:off x="1151466" y="2888315"/>
            <a:ext cx="5672665" cy="677333"/>
          </a:xfrm>
          <a:prstGeom prst="curvedDownArrow">
            <a:avLst>
              <a:gd name="adj1" fmla="val 50000"/>
              <a:gd name="adj2" fmla="val 1370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1C6C29-B153-4CCD-B89D-C1249F790FD3}"/>
              </a:ext>
            </a:extLst>
          </p:cNvPr>
          <p:cNvSpPr txBox="1"/>
          <p:nvPr/>
        </p:nvSpPr>
        <p:spPr>
          <a:xfrm>
            <a:off x="6218465" y="2914506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Nope, 567 is not unique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in </a:t>
            </a:r>
            <a:r>
              <a:rPr lang="en-US" dirty="0" err="1">
                <a:solidFill>
                  <a:srgbClr val="FF0000"/>
                </a:solidFill>
              </a:rPr>
              <a:t>regist</a:t>
            </a:r>
            <a:r>
              <a:rPr lang="en-US" dirty="0">
                <a:solidFill>
                  <a:srgbClr val="FF0000"/>
                </a:solidFill>
              </a:rPr>
              <a:t>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65B83-EA71-44A2-BF16-EB0D82B9B90F}"/>
              </a:ext>
            </a:extLst>
          </p:cNvPr>
          <p:cNvSpPr txBox="1"/>
          <p:nvPr/>
        </p:nvSpPr>
        <p:spPr>
          <a:xfrm>
            <a:off x="3099117" y="2904568"/>
            <a:ext cx="14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C0999C-F761-4166-9F12-D95865AD1BBD}"/>
              </a:ext>
            </a:extLst>
          </p:cNvPr>
          <p:cNvSpPr/>
          <p:nvPr/>
        </p:nvSpPr>
        <p:spPr>
          <a:xfrm>
            <a:off x="393405" y="1170746"/>
            <a:ext cx="8357190" cy="1030379"/>
          </a:xfrm>
          <a:prstGeom prst="roundRect">
            <a:avLst>
              <a:gd name="adj" fmla="val 1716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ECA83321-E13B-49A3-83F9-D1927B48BA51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Foreign Key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46957"/>
              </p:ext>
            </p:extLst>
          </p:nvPr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406F6F-AE97-17F3-D135-E6591820050C}"/>
              </a:ext>
            </a:extLst>
          </p:cNvPr>
          <p:cNvSpPr txBox="1"/>
          <p:nvPr/>
        </p:nvSpPr>
        <p:spPr>
          <a:xfrm>
            <a:off x="5013286" y="2350581"/>
            <a:ext cx="3361353" cy="519351"/>
          </a:xfrm>
          <a:prstGeom prst="wedgeEllipseCallout">
            <a:avLst>
              <a:gd name="adj1" fmla="val -45260"/>
              <a:gd name="adj2" fmla="val 57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Is this direction valid?</a:t>
            </a:r>
          </a:p>
        </p:txBody>
      </p:sp>
    </p:spTree>
    <p:extLst>
      <p:ext uri="{BB962C8B-B14F-4D97-AF65-F5344CB8AC3E}">
        <p14:creationId xmlns:p14="http://schemas.microsoft.com/office/powerpoint/2010/main" val="28491368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63628F-0C08-4E72-BEA6-622DA5B7A2F1}"/>
              </a:ext>
            </a:extLst>
          </p:cNvPr>
          <p:cNvSpPr txBox="1"/>
          <p:nvPr/>
        </p:nvSpPr>
        <p:spPr>
          <a:xfrm>
            <a:off x="393405" y="1554794"/>
            <a:ext cx="8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Foreign Key </a:t>
            </a:r>
            <a:r>
              <a:rPr lang="en-US" dirty="0"/>
              <a:t>is one or more attributes that uniquely identify a row in </a:t>
            </a:r>
            <a:r>
              <a:rPr lang="en-US" i="1" dirty="0"/>
              <a:t>another table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DF1-4204-4827-8872-3338A03A88F4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4506781-62A8-44DC-9D3A-6317006FC145}"/>
              </a:ext>
            </a:extLst>
          </p:cNvPr>
          <p:cNvSpPr/>
          <p:nvPr/>
        </p:nvSpPr>
        <p:spPr>
          <a:xfrm>
            <a:off x="1151466" y="2888315"/>
            <a:ext cx="5672665" cy="677333"/>
          </a:xfrm>
          <a:prstGeom prst="curvedDownArrow">
            <a:avLst>
              <a:gd name="adj1" fmla="val 50000"/>
              <a:gd name="adj2" fmla="val 1370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65B83-EA71-44A2-BF16-EB0D82B9B90F}"/>
              </a:ext>
            </a:extLst>
          </p:cNvPr>
          <p:cNvSpPr txBox="1"/>
          <p:nvPr/>
        </p:nvSpPr>
        <p:spPr>
          <a:xfrm>
            <a:off x="3099117" y="2904568"/>
            <a:ext cx="14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C0999C-F761-4166-9F12-D95865AD1BBD}"/>
              </a:ext>
            </a:extLst>
          </p:cNvPr>
          <p:cNvSpPr/>
          <p:nvPr/>
        </p:nvSpPr>
        <p:spPr>
          <a:xfrm>
            <a:off x="393405" y="1170746"/>
            <a:ext cx="8357190" cy="1030379"/>
          </a:xfrm>
          <a:prstGeom prst="roundRect">
            <a:avLst>
              <a:gd name="adj" fmla="val 1716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ECA83321-E13B-49A3-83F9-D1927B48BA51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Foreign Key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037043"/>
              </p:ext>
            </p:extLst>
          </p:nvPr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id="{2B6943B4-61A6-C74B-B3F6-6D567AF5C90F}"/>
              </a:ext>
            </a:extLst>
          </p:cNvPr>
          <p:cNvSpPr/>
          <p:nvPr/>
        </p:nvSpPr>
        <p:spPr>
          <a:xfrm>
            <a:off x="0" y="5657670"/>
            <a:ext cx="9143999" cy="814164"/>
          </a:xfrm>
          <a:prstGeom prst="roundRect">
            <a:avLst>
              <a:gd name="adj" fmla="val 1716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Foreign keys must reference (point to) a unique attribute, almost always a primary key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DF9B2-56A6-578C-5DB7-6D1BDD31EE9C}"/>
              </a:ext>
            </a:extLst>
          </p:cNvPr>
          <p:cNvSpPr txBox="1"/>
          <p:nvPr/>
        </p:nvSpPr>
        <p:spPr>
          <a:xfrm>
            <a:off x="6218465" y="2914506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Nope, 567 is not unique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in </a:t>
            </a:r>
            <a:r>
              <a:rPr lang="en-US" dirty="0" err="1">
                <a:solidFill>
                  <a:srgbClr val="FF0000"/>
                </a:solidFill>
              </a:rPr>
              <a:t>regist</a:t>
            </a:r>
            <a:r>
              <a:rPr lang="en-US" dirty="0">
                <a:solidFill>
                  <a:srgbClr val="FF0000"/>
                </a:solidFill>
              </a:rPr>
              <a:t> 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A9062-FA75-8893-2751-C1FE83AA4DC0}"/>
              </a:ext>
            </a:extLst>
          </p:cNvPr>
          <p:cNvSpPr txBox="1"/>
          <p:nvPr/>
        </p:nvSpPr>
        <p:spPr>
          <a:xfrm>
            <a:off x="5013286" y="2350581"/>
            <a:ext cx="3361353" cy="519351"/>
          </a:xfrm>
          <a:prstGeom prst="wedgeEllipseCallout">
            <a:avLst>
              <a:gd name="adj1" fmla="val -45260"/>
              <a:gd name="adj2" fmla="val 57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Is this direction valid?</a:t>
            </a:r>
          </a:p>
        </p:txBody>
      </p:sp>
    </p:spTree>
    <p:extLst>
      <p:ext uri="{BB962C8B-B14F-4D97-AF65-F5344CB8AC3E}">
        <p14:creationId xmlns:p14="http://schemas.microsoft.com/office/powerpoint/2010/main" val="25497724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BE40-7972-4DB1-9F07-D1E7201514CA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450BA-9BD0-4182-8815-C059BA8B107C}"/>
              </a:ext>
            </a:extLst>
          </p:cNvPr>
          <p:cNvSpPr txBox="1"/>
          <p:nvPr/>
        </p:nvSpPr>
        <p:spPr>
          <a:xfrm>
            <a:off x="399054" y="1774464"/>
            <a:ext cx="37689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name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job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salary INT);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AA4E9-AE0E-6C20-84AD-24D690DAFDB2}"/>
              </a:ext>
            </a:extLst>
          </p:cNvPr>
          <p:cNvSpPr txBox="1"/>
          <p:nvPr/>
        </p:nvSpPr>
        <p:spPr>
          <a:xfrm>
            <a:off x="1376856" y="989336"/>
            <a:ext cx="80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add foreign key declaration in the same way as a primary key.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29A61-D9A3-CFEB-BE44-49AE926A57A1}"/>
              </a:ext>
            </a:extLst>
          </p:cNvPr>
          <p:cNvSpPr txBox="1"/>
          <p:nvPr/>
        </p:nvSpPr>
        <p:spPr>
          <a:xfrm>
            <a:off x="237068" y="4546022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payroll(</a:t>
            </a:r>
            <a:r>
              <a:rPr lang="en-US" u="sng" dirty="0" err="1"/>
              <a:t>user_id</a:t>
            </a:r>
            <a:r>
              <a:rPr lang="en-US" dirty="0"/>
              <a:t>, name, job, salary)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388CA-4A20-EDC3-E605-7DE4A5C8D609}"/>
              </a:ext>
            </a:extLst>
          </p:cNvPr>
          <p:cNvSpPr txBox="1"/>
          <p:nvPr/>
        </p:nvSpPr>
        <p:spPr>
          <a:xfrm>
            <a:off x="5372716" y="454602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regist</a:t>
            </a:r>
            <a:r>
              <a:rPr lang="en-US" dirty="0"/>
              <a:t>(</a:t>
            </a:r>
            <a:r>
              <a:rPr lang="en-US" dirty="0" err="1"/>
              <a:t>user_id</a:t>
            </a:r>
            <a:r>
              <a:rPr lang="en-US" dirty="0"/>
              <a:t>, car)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1CD5E3-C009-4DB3-B0BA-3121C5FC1698}"/>
              </a:ext>
            </a:extLst>
          </p:cNvPr>
          <p:cNvSpPr txBox="1"/>
          <p:nvPr/>
        </p:nvSpPr>
        <p:spPr>
          <a:xfrm>
            <a:off x="4146197" y="1774464"/>
            <a:ext cx="30796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car TEXT);</a:t>
            </a:r>
          </a:p>
        </p:txBody>
      </p:sp>
    </p:spTree>
    <p:extLst>
      <p:ext uri="{BB962C8B-B14F-4D97-AF65-F5344CB8AC3E}">
        <p14:creationId xmlns:p14="http://schemas.microsoft.com/office/powerpoint/2010/main" val="38789512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AA96B-C401-4E99-9A3B-CA3D20E16C4D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3A57A-432D-4F5B-8DB3-96B216EE5E93}"/>
              </a:ext>
            </a:extLst>
          </p:cNvPr>
          <p:cNvSpPr txBox="1"/>
          <p:nvPr/>
        </p:nvSpPr>
        <p:spPr>
          <a:xfrm>
            <a:off x="237068" y="4546022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payroll(</a:t>
            </a:r>
            <a:r>
              <a:rPr lang="en-US" u="sng" dirty="0" err="1"/>
              <a:t>user_id</a:t>
            </a:r>
            <a:r>
              <a:rPr lang="en-US" dirty="0"/>
              <a:t>, name, job, salary)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455844-3713-48E5-AB17-19842A972142}"/>
              </a:ext>
            </a:extLst>
          </p:cNvPr>
          <p:cNvSpPr txBox="1"/>
          <p:nvPr/>
        </p:nvSpPr>
        <p:spPr>
          <a:xfrm>
            <a:off x="4146197" y="1774464"/>
            <a:ext cx="48718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REFERENCES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car TEXT);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14690-0D7C-498D-925C-DE3C905902CC}"/>
              </a:ext>
            </a:extLst>
          </p:cNvPr>
          <p:cNvSpPr txBox="1"/>
          <p:nvPr/>
        </p:nvSpPr>
        <p:spPr>
          <a:xfrm>
            <a:off x="5372716" y="454602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regist</a:t>
            </a:r>
            <a:r>
              <a:rPr lang="en-US" dirty="0"/>
              <a:t>(</a:t>
            </a:r>
            <a:r>
              <a:rPr lang="en-US" dirty="0" err="1"/>
              <a:t>user_id</a:t>
            </a:r>
            <a:r>
              <a:rPr lang="en-US" dirty="0"/>
              <a:t>, car)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55C73-C881-9663-E1E5-069A858C4A41}"/>
              </a:ext>
            </a:extLst>
          </p:cNvPr>
          <p:cNvSpPr txBox="1"/>
          <p:nvPr/>
        </p:nvSpPr>
        <p:spPr>
          <a:xfrm>
            <a:off x="1376856" y="989336"/>
            <a:ext cx="80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add foreign key declaration in the same way as a primary key. </a:t>
            </a:r>
          </a:p>
        </p:txBody>
      </p:sp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81206E31-123D-9910-67A6-F3FC4BA41BC3}"/>
              </a:ext>
            </a:extLst>
          </p:cNvPr>
          <p:cNvSpPr/>
          <p:nvPr/>
        </p:nvSpPr>
        <p:spPr>
          <a:xfrm flipH="1" flipV="1">
            <a:off x="1474152" y="4915354"/>
            <a:ext cx="5344090" cy="73152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DA4F7-1CC6-182F-F011-9F2AC66A2EB3}"/>
              </a:ext>
            </a:extLst>
          </p:cNvPr>
          <p:cNvSpPr txBox="1"/>
          <p:nvPr/>
        </p:nvSpPr>
        <p:spPr>
          <a:xfrm>
            <a:off x="399054" y="1774464"/>
            <a:ext cx="37689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name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job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salary INT);</a:t>
            </a:r>
          </a:p>
        </p:txBody>
      </p:sp>
    </p:spTree>
    <p:extLst>
      <p:ext uri="{BB962C8B-B14F-4D97-AF65-F5344CB8AC3E}">
        <p14:creationId xmlns:p14="http://schemas.microsoft.com/office/powerpoint/2010/main" val="12373487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AA96B-C401-4E99-9A3B-CA3D20E16C4D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3A57A-432D-4F5B-8DB3-96B216EE5E93}"/>
              </a:ext>
            </a:extLst>
          </p:cNvPr>
          <p:cNvSpPr txBox="1"/>
          <p:nvPr/>
        </p:nvSpPr>
        <p:spPr>
          <a:xfrm>
            <a:off x="237068" y="4546022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payroll(</a:t>
            </a:r>
            <a:r>
              <a:rPr lang="en-US" u="sng" dirty="0" err="1"/>
              <a:t>user_id</a:t>
            </a:r>
            <a:r>
              <a:rPr lang="en-US" dirty="0"/>
              <a:t>, name, job, salary)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14690-0D7C-498D-925C-DE3C905902CC}"/>
              </a:ext>
            </a:extLst>
          </p:cNvPr>
          <p:cNvSpPr txBox="1"/>
          <p:nvPr/>
        </p:nvSpPr>
        <p:spPr>
          <a:xfrm>
            <a:off x="5372716" y="454602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regist</a:t>
            </a:r>
            <a:r>
              <a:rPr lang="en-US" dirty="0"/>
              <a:t>(</a:t>
            </a:r>
            <a:r>
              <a:rPr lang="en-US" dirty="0" err="1"/>
              <a:t>user_id</a:t>
            </a:r>
            <a:r>
              <a:rPr lang="en-US" dirty="0"/>
              <a:t>, car)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55C73-C881-9663-E1E5-069A858C4A41}"/>
              </a:ext>
            </a:extLst>
          </p:cNvPr>
          <p:cNvSpPr txBox="1"/>
          <p:nvPr/>
        </p:nvSpPr>
        <p:spPr>
          <a:xfrm>
            <a:off x="1376856" y="989336"/>
            <a:ext cx="80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add foreign key declaration in the same way as a primary key.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D512C-C3B3-16D9-7E9F-A666D38BD496}"/>
              </a:ext>
            </a:extLst>
          </p:cNvPr>
          <p:cNvSpPr txBox="1"/>
          <p:nvPr/>
        </p:nvSpPr>
        <p:spPr>
          <a:xfrm>
            <a:off x="4072959" y="3613979"/>
            <a:ext cx="48072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REFERENCES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car TEXT);</a:t>
            </a:r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A3AAD3F0-90EE-F38A-1AEA-F235F4FC0524}"/>
              </a:ext>
            </a:extLst>
          </p:cNvPr>
          <p:cNvSpPr/>
          <p:nvPr/>
        </p:nvSpPr>
        <p:spPr>
          <a:xfrm flipH="1" flipV="1">
            <a:off x="1474152" y="4915354"/>
            <a:ext cx="5344090" cy="73152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60E8F-229E-73C4-D915-7A4FE25E1B1C}"/>
              </a:ext>
            </a:extLst>
          </p:cNvPr>
          <p:cNvSpPr txBox="1"/>
          <p:nvPr/>
        </p:nvSpPr>
        <p:spPr>
          <a:xfrm>
            <a:off x="2076400" y="3645627"/>
            <a:ext cx="1954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cs typeface="Courier New" panose="02070309020205020404" pitchFamily="49" charset="0"/>
              </a:rPr>
              <a:t>or, when attribute</a:t>
            </a:r>
            <a:br>
              <a:rPr lang="en-US" dirty="0">
                <a:latin typeface="+mj-lt"/>
                <a:cs typeface="Courier New" panose="02070309020205020404" pitchFamily="49" charset="0"/>
              </a:rPr>
            </a:br>
            <a:r>
              <a:rPr lang="en-US" dirty="0">
                <a:latin typeface="+mj-lt"/>
                <a:cs typeface="Courier New" panose="02070309020205020404" pitchFamily="49" charset="0"/>
              </a:rPr>
              <a:t>name is </a:t>
            </a:r>
            <a:r>
              <a:rPr lang="en-US">
                <a:latin typeface="+mj-lt"/>
                <a:cs typeface="Courier New" panose="02070309020205020404" pitchFamily="49" charset="0"/>
              </a:rPr>
              <a:t>the key:</a:t>
            </a:r>
            <a:endParaRPr lang="en-US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24A3BC-CE9B-995D-5B4C-65201501C8F9}"/>
              </a:ext>
            </a:extLst>
          </p:cNvPr>
          <p:cNvSpPr txBox="1"/>
          <p:nvPr/>
        </p:nvSpPr>
        <p:spPr>
          <a:xfrm>
            <a:off x="4146197" y="1774464"/>
            <a:ext cx="48718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REFERENCES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car TEXT);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867FCD-E7E5-900A-0E46-E6614832BEAC}"/>
              </a:ext>
            </a:extLst>
          </p:cNvPr>
          <p:cNvSpPr txBox="1"/>
          <p:nvPr/>
        </p:nvSpPr>
        <p:spPr>
          <a:xfrm>
            <a:off x="399054" y="1774464"/>
            <a:ext cx="37689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name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job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salary INT);</a:t>
            </a:r>
          </a:p>
        </p:txBody>
      </p:sp>
    </p:spTree>
    <p:extLst>
      <p:ext uri="{BB962C8B-B14F-4D97-AF65-F5344CB8AC3E}">
        <p14:creationId xmlns:p14="http://schemas.microsoft.com/office/powerpoint/2010/main" val="34444655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F02C-AA50-4BD9-9B45-D6956A87B0B5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450BA-9BD0-4182-8815-C059BA8B107C}"/>
              </a:ext>
            </a:extLst>
          </p:cNvPr>
          <p:cNvSpPr txBox="1"/>
          <p:nvPr/>
        </p:nvSpPr>
        <p:spPr>
          <a:xfrm>
            <a:off x="399053" y="1774464"/>
            <a:ext cx="349326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payroll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name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job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salary INT,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(name, job)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455844-3713-48E5-AB17-19842A972142}"/>
              </a:ext>
            </a:extLst>
          </p:cNvPr>
          <p:cNvSpPr txBox="1"/>
          <p:nvPr/>
        </p:nvSpPr>
        <p:spPr>
          <a:xfrm>
            <a:off x="4220673" y="1774464"/>
            <a:ext cx="432682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name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job 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car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FOREIGN 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(name, job)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		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REFERENCES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payroll);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53FFE-6560-594E-955E-4C7E9FDCC148}"/>
              </a:ext>
            </a:extLst>
          </p:cNvPr>
          <p:cNvSpPr/>
          <p:nvPr/>
        </p:nvSpPr>
        <p:spPr>
          <a:xfrm>
            <a:off x="353348" y="905280"/>
            <a:ext cx="8523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Can also put foreign key declaration on a new line, need to do this for multiple attributes</a:t>
            </a:r>
          </a:p>
        </p:txBody>
      </p:sp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7E0BD2CA-ABD1-E651-FBE2-5B9B9158D317}"/>
              </a:ext>
            </a:extLst>
          </p:cNvPr>
          <p:cNvSpPr/>
          <p:nvPr/>
        </p:nvSpPr>
        <p:spPr>
          <a:xfrm flipH="1" flipV="1">
            <a:off x="1323975" y="5247608"/>
            <a:ext cx="5312216" cy="73152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A8C6253-252B-B281-DE0D-C748451B818B}"/>
              </a:ext>
            </a:extLst>
          </p:cNvPr>
          <p:cNvSpPr/>
          <p:nvPr/>
        </p:nvSpPr>
        <p:spPr>
          <a:xfrm rot="5400000">
            <a:off x="6460153" y="4560839"/>
            <a:ext cx="281343" cy="971550"/>
          </a:xfrm>
          <a:prstGeom prst="rightBrace">
            <a:avLst>
              <a:gd name="adj1" fmla="val 3659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174B873-CEC8-C0D6-012E-DD597ED1409B}"/>
              </a:ext>
            </a:extLst>
          </p:cNvPr>
          <p:cNvSpPr/>
          <p:nvPr/>
        </p:nvSpPr>
        <p:spPr>
          <a:xfrm rot="5400000">
            <a:off x="1525446" y="4452129"/>
            <a:ext cx="281343" cy="1188965"/>
          </a:xfrm>
          <a:prstGeom prst="rightBrace">
            <a:avLst>
              <a:gd name="adj1" fmla="val 3659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1F8B1-BF2C-F05C-B2F2-D3F030DB9454}"/>
              </a:ext>
            </a:extLst>
          </p:cNvPr>
          <p:cNvSpPr txBox="1"/>
          <p:nvPr/>
        </p:nvSpPr>
        <p:spPr>
          <a:xfrm>
            <a:off x="237068" y="4546022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payroll(name, job, salary)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C0227-0C2C-16A7-180D-324AA6DA6BE0}"/>
              </a:ext>
            </a:extLst>
          </p:cNvPr>
          <p:cNvSpPr txBox="1"/>
          <p:nvPr/>
        </p:nvSpPr>
        <p:spPr>
          <a:xfrm>
            <a:off x="5244478" y="4546022"/>
            <a:ext cx="24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regist</a:t>
            </a:r>
            <a:r>
              <a:rPr lang="en-US" dirty="0"/>
              <a:t>(name, job, car)</a:t>
            </a:r>
          </a:p>
        </p:txBody>
      </p:sp>
    </p:spTree>
    <p:extLst>
      <p:ext uri="{BB962C8B-B14F-4D97-AF65-F5344CB8AC3E}">
        <p14:creationId xmlns:p14="http://schemas.microsoft.com/office/powerpoint/2010/main" val="1814019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31AB-48E7-4E22-9CA8-F5EF547C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1529D-2C71-4D7E-9DCC-48A9424C1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SELECT-FROM-WHERE</a:t>
            </a:r>
          </a:p>
          <a:p>
            <a:endParaRPr lang="en-US" dirty="0"/>
          </a:p>
          <a:p>
            <a:r>
              <a:rPr lang="en-US" dirty="0"/>
              <a:t>DISTINCT, ORDER-BY</a:t>
            </a:r>
          </a:p>
          <a:p>
            <a:endParaRPr lang="en-US" dirty="0"/>
          </a:p>
          <a:p>
            <a:r>
              <a:rPr lang="en-US" dirty="0"/>
              <a:t>Semantics: for-each, set-builder</a:t>
            </a:r>
          </a:p>
          <a:p>
            <a:endParaRPr lang="en-US" dirty="0"/>
          </a:p>
          <a:p>
            <a:r>
              <a:rPr lang="en-US" dirty="0"/>
              <a:t>CREATE TABLE, INSERT</a:t>
            </a:r>
          </a:p>
          <a:p>
            <a:endParaRPr lang="en-US" dirty="0"/>
          </a:p>
          <a:p>
            <a:r>
              <a:rPr lang="en-US" dirty="0"/>
              <a:t>Keys, PRIMARY KEY, FOREIGN KEY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F90A8-1F36-4DB7-8455-7CF9806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B6D1-64F4-425E-A1FE-1D8BE83C0179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BCAE2-FC5D-47DD-ABF1-8D277D57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Basics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F1C50-805A-4FBA-92B3-249F2CB3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7555-F68B-4B74-8979-C5BDB5A4D7A2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SQL query: SELECT-FROM-WHERE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5D54D3-ACA9-47AA-BC26-94E4B288E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44399"/>
              </p:ext>
            </p:extLst>
          </p:nvPr>
        </p:nvGraphicFramePr>
        <p:xfrm>
          <a:off x="313634" y="1243121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600DEA-C405-48DD-99B8-47859B054174}"/>
              </a:ext>
            </a:extLst>
          </p:cNvPr>
          <p:cNvSpPr txBox="1"/>
          <p:nvPr/>
        </p:nvSpPr>
        <p:spPr>
          <a:xfrm>
            <a:off x="313634" y="873789"/>
            <a:ext cx="130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C85C23BD-4213-4FF7-87D1-17F8EC8A88A5}"/>
              </a:ext>
            </a:extLst>
          </p:cNvPr>
          <p:cNvSpPr/>
          <p:nvPr/>
        </p:nvSpPr>
        <p:spPr>
          <a:xfrm flipV="1">
            <a:off x="2361833" y="3356814"/>
            <a:ext cx="1769901" cy="16116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30D3A4-E140-F34E-B4F6-0670A8AB2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316739"/>
              </p:ext>
            </p:extLst>
          </p:nvPr>
        </p:nvGraphicFramePr>
        <p:xfrm>
          <a:off x="4297979" y="4041349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D3C149-3747-F5AB-D911-F8B37D1245D6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3406702" cy="10069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</p:spTree>
    <p:extLst>
      <p:ext uri="{BB962C8B-B14F-4D97-AF65-F5344CB8AC3E}">
        <p14:creationId xmlns:p14="http://schemas.microsoft.com/office/powerpoint/2010/main" val="25766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C64-C408-44DE-9687-F1533A78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2681-2B62-49F0-82EE-390B045AC719}" type="datetime4">
              <a:rPr lang="en-US" smtClean="0"/>
              <a:t>January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B571-EFED-4C6D-9645-25143B82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F536-0CBD-430E-8AE5-AA8FA000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94C69-86E5-4A9D-A2B6-156256E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SQL query: SELECT-FROM-WHERE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5D54D3-ACA9-47AA-BC26-94E4B288E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97245"/>
              </p:ext>
            </p:extLst>
          </p:nvPr>
        </p:nvGraphicFramePr>
        <p:xfrm>
          <a:off x="313634" y="1243121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600DEA-C405-48DD-99B8-47859B054174}"/>
              </a:ext>
            </a:extLst>
          </p:cNvPr>
          <p:cNvSpPr txBox="1"/>
          <p:nvPr/>
        </p:nvSpPr>
        <p:spPr>
          <a:xfrm>
            <a:off x="313634" y="873789"/>
            <a:ext cx="147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DE5FA-479D-7A38-7F0D-EAA6995255A4}"/>
              </a:ext>
            </a:extLst>
          </p:cNvPr>
          <p:cNvSpPr txBox="1">
            <a:spLocks/>
          </p:cNvSpPr>
          <p:nvPr/>
        </p:nvSpPr>
        <p:spPr>
          <a:xfrm>
            <a:off x="28069" y="4809061"/>
            <a:ext cx="5339923" cy="1522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SELECT</a:t>
            </a:r>
            <a:r>
              <a:rPr lang="en-US" b="0" dirty="0"/>
              <a:t> </a:t>
            </a:r>
            <a:r>
              <a:rPr lang="en-US" b="0" dirty="0" err="1"/>
              <a:t>p.name</a:t>
            </a:r>
            <a:r>
              <a:rPr lang="en-US" b="0" dirty="0"/>
              <a:t>, </a:t>
            </a:r>
            <a:r>
              <a:rPr lang="en-US" b="0" dirty="0" err="1"/>
              <a:t>p.user_id</a:t>
            </a:r>
            <a:endParaRPr lang="en-US" b="0" dirty="0"/>
          </a:p>
          <a:p>
            <a:r>
              <a:rPr lang="en-US" b="0" dirty="0"/>
              <a:t>  </a:t>
            </a:r>
            <a:r>
              <a:rPr lang="en-US" dirty="0"/>
              <a:t>FROM</a:t>
            </a:r>
            <a:r>
              <a:rPr lang="en-US" b="0" dirty="0"/>
              <a:t> payroll as p</a:t>
            </a:r>
          </a:p>
          <a:p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</a:t>
            </a:r>
            <a:r>
              <a:rPr lang="en-US" b="0" dirty="0" err="1"/>
              <a:t>p.job</a:t>
            </a:r>
            <a:r>
              <a:rPr lang="en-US" b="0" dirty="0"/>
              <a:t> = ‘TA’;</a:t>
            </a:r>
          </a:p>
        </p:txBody>
      </p:sp>
    </p:spTree>
    <p:extLst>
      <p:ext uri="{BB962C8B-B14F-4D97-AF65-F5344CB8AC3E}">
        <p14:creationId xmlns:p14="http://schemas.microsoft.com/office/powerpoint/2010/main" val="3259824231"/>
      </p:ext>
    </p:extLst>
  </p:cSld>
  <p:clrMapOvr>
    <a:masterClrMapping/>
  </p:clrMapOvr>
</p:sld>
</file>

<file path=ppt/theme/theme1.xml><?xml version="1.0" encoding="utf-8"?>
<a:theme xmlns:a="http://schemas.openxmlformats.org/drawingml/2006/main" name="Beam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28355</TotalTime>
  <Words>4562</Words>
  <Application>Microsoft Macintosh PowerPoint</Application>
  <PresentationFormat>On-screen Show (4:3)</PresentationFormat>
  <Paragraphs>1952</Paragraphs>
  <Slides>79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Cambria Math</vt:lpstr>
      <vt:lpstr>Courier New</vt:lpstr>
      <vt:lpstr>Wingdings</vt:lpstr>
      <vt:lpstr>Beamer</vt:lpstr>
      <vt:lpstr>PowerPoint Presentation</vt:lpstr>
      <vt:lpstr>Recap – The Relational Model</vt:lpstr>
      <vt:lpstr>A Few Lies</vt:lpstr>
      <vt:lpstr>PowerPoint Presentation</vt:lpstr>
      <vt:lpstr>Structured Query Language - SQL</vt:lpstr>
      <vt:lpstr>Basic SQL query: SELECT-FROM-WHERE</vt:lpstr>
      <vt:lpstr>Basic SQL query: SELECT-FROM-WHERE</vt:lpstr>
      <vt:lpstr>Basic SQL query: SELECT-FROM-WHERE</vt:lpstr>
      <vt:lpstr>Basic SQL query: SELECT-FROM-WHERE</vt:lpstr>
      <vt:lpstr>Basic SQL query: SELECT-FROM-WHERE</vt:lpstr>
      <vt:lpstr>Basic SQL query: SELECT-FROM-WHERE</vt:lpstr>
      <vt:lpstr>Basic SQL query: SELECT-FROM-WHERE</vt:lpstr>
      <vt:lpstr>Basic SQL query: SELECT-FROM-WHERE</vt:lpstr>
      <vt:lpstr>Basic SQL query: SELECT-FROM-WHERE</vt:lpstr>
      <vt:lpstr>Basic SQL query: SELECT-FROM-WHERE</vt:lpstr>
      <vt:lpstr>PowerPoint Presentation</vt:lpstr>
      <vt:lpstr>For-each semantics</vt:lpstr>
      <vt:lpstr>For-each semantics</vt:lpstr>
      <vt:lpstr>For-each semantics</vt:lpstr>
      <vt:lpstr>For-each semantics</vt:lpstr>
      <vt:lpstr>For-each semantics</vt:lpstr>
      <vt:lpstr>For-each semantics</vt:lpstr>
      <vt:lpstr>For-each semantics</vt:lpstr>
      <vt:lpstr>For-each semantics</vt:lpstr>
      <vt:lpstr>For-each semantics</vt:lpstr>
      <vt:lpstr>For-each semantics</vt:lpstr>
      <vt:lpstr>Discussion</vt:lpstr>
      <vt:lpstr>Discussion</vt:lpstr>
      <vt:lpstr>Discussion</vt:lpstr>
      <vt:lpstr>Discussion</vt:lpstr>
      <vt:lpstr>PowerPoint Presentation</vt:lpstr>
      <vt:lpstr>Set-builder notation</vt:lpstr>
      <vt:lpstr>Set-builder notation</vt:lpstr>
      <vt:lpstr>Set-builder semantics</vt:lpstr>
      <vt:lpstr>Set-builder semantics</vt:lpstr>
      <vt:lpstr>PowerPoint Presentation</vt:lpstr>
      <vt:lpstr>Order By</vt:lpstr>
      <vt:lpstr>Order By</vt:lpstr>
      <vt:lpstr>Order By</vt:lpstr>
      <vt:lpstr>Order By</vt:lpstr>
      <vt:lpstr>Order By</vt:lpstr>
      <vt:lpstr>Order By</vt:lpstr>
      <vt:lpstr>Distinct</vt:lpstr>
      <vt:lpstr>Distinct</vt:lpstr>
      <vt:lpstr>Distinct</vt:lpstr>
      <vt:lpstr>PowerPoint Presentation</vt:lpstr>
      <vt:lpstr>Create Table Statement</vt:lpstr>
      <vt:lpstr>Data types</vt:lpstr>
      <vt:lpstr>Insert</vt:lpstr>
      <vt:lpstr>Insert</vt:lpstr>
      <vt:lpstr>Keys</vt:lpstr>
      <vt:lpstr>Keys</vt:lpstr>
      <vt:lpstr>Keys</vt:lpstr>
      <vt:lpstr>Keys</vt:lpstr>
      <vt:lpstr>Keys</vt:lpstr>
      <vt:lpstr>Keys</vt:lpstr>
      <vt:lpstr>Keys</vt:lpstr>
      <vt:lpstr>Keys</vt:lpstr>
      <vt:lpstr>Keys</vt:lpstr>
      <vt:lpstr>Keys</vt:lpstr>
      <vt:lpstr>Keys of more than one attribute</vt:lpstr>
      <vt:lpstr>Keys of more than one attribute</vt:lpstr>
      <vt:lpstr>Keys of more than one attribute</vt:lpstr>
      <vt:lpstr>Keys of more than one attribute</vt:lpstr>
      <vt:lpstr>Keys of more than one attribute</vt:lpstr>
      <vt:lpstr>Keys of more than one attribute</vt:lpstr>
      <vt:lpstr>Discussion</vt:lpstr>
      <vt:lpstr>Foreign Keys</vt:lpstr>
      <vt:lpstr>Foreign Keys</vt:lpstr>
      <vt:lpstr>Foreign Keys</vt:lpstr>
      <vt:lpstr>Foreign Keys</vt:lpstr>
      <vt:lpstr>Foreign Keys</vt:lpstr>
      <vt:lpstr>Foreign Keys</vt:lpstr>
      <vt:lpstr>Foreign Keys</vt:lpstr>
      <vt:lpstr>Foreign Keys</vt:lpstr>
      <vt:lpstr>Foreign Keys</vt:lpstr>
      <vt:lpstr>Foreign Keys</vt:lpstr>
      <vt:lpstr>Foreign Keys</vt:lpstr>
      <vt:lpstr>Recap for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Ho</dc:creator>
  <cp:lastModifiedBy>James R. Wilcox</cp:lastModifiedBy>
  <cp:revision>303</cp:revision>
  <cp:lastPrinted>2024-01-05T20:29:08Z</cp:lastPrinted>
  <dcterms:created xsi:type="dcterms:W3CDTF">2018-12-30T01:22:30Z</dcterms:created>
  <dcterms:modified xsi:type="dcterms:W3CDTF">2025-01-08T17:16:52Z</dcterms:modified>
</cp:coreProperties>
</file>