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notesSlides/notesSlide55.xml" ContentType="application/vnd.openxmlformats-officedocument.presentationml.notesSlide+xml"/>
  <Override PartName="/ppt/notesSlides/notesSlide56.xml" ContentType="application/vnd.openxmlformats-officedocument.presentationml.notesSlide+xml"/>
  <Override PartName="/ppt/notesSlides/notesSlide57.xml" ContentType="application/vnd.openxmlformats-officedocument.presentationml.notesSlide+xml"/>
  <Override PartName="/ppt/notesSlides/notesSlide58.xml" ContentType="application/vnd.openxmlformats-officedocument.presentationml.notesSlide+xml"/>
  <Override PartName="/ppt/notesSlides/notesSlide59.xml" ContentType="application/vnd.openxmlformats-officedocument.presentationml.notesSlide+xml"/>
  <Override PartName="/ppt/notesSlides/notesSlide60.xml" ContentType="application/vnd.openxmlformats-officedocument.presentationml.notesSlide+xml"/>
  <Override PartName="/ppt/notesSlides/notesSlide61.xml" ContentType="application/vnd.openxmlformats-officedocument.presentationml.notesSlide+xml"/>
  <Override PartName="/ppt/notesSlides/notesSlide62.xml" ContentType="application/vnd.openxmlformats-officedocument.presentationml.notesSlide+xml"/>
  <Override PartName="/ppt/notesSlides/notesSlide63.xml" ContentType="application/vnd.openxmlformats-officedocument.presentationml.notesSlide+xml"/>
  <Override PartName="/ppt/notesSlides/notesSlide64.xml" ContentType="application/vnd.openxmlformats-officedocument.presentationml.notesSlide+xml"/>
  <Override PartName="/ppt/notesSlides/notesSlide65.xml" ContentType="application/vnd.openxmlformats-officedocument.presentationml.notesSlide+xml"/>
  <Override PartName="/ppt/notesSlides/notesSlide66.xml" ContentType="application/vnd.openxmlformats-officedocument.presentationml.notesSlide+xml"/>
  <Override PartName="/ppt/notesSlides/notesSlide67.xml" ContentType="application/vnd.openxmlformats-officedocument.presentationml.notesSlide+xml"/>
  <Override PartName="/ppt/notesSlides/notesSlide68.xml" ContentType="application/vnd.openxmlformats-officedocument.presentationml.notesSlide+xml"/>
  <Override PartName="/ppt/notesSlides/notesSlide69.xml" ContentType="application/vnd.openxmlformats-officedocument.presentationml.notesSlide+xml"/>
  <Override PartName="/ppt/notesSlides/notesSlide70.xml" ContentType="application/vnd.openxmlformats-officedocument.presentationml.notesSlide+xml"/>
  <Override PartName="/ppt/notesSlides/notesSlide71.xml" ContentType="application/vnd.openxmlformats-officedocument.presentationml.notesSlide+xml"/>
  <Override PartName="/ppt/notesSlides/notesSlide72.xml" ContentType="application/vnd.openxmlformats-officedocument.presentationml.notesSlide+xml"/>
  <Override PartName="/ppt/notesSlides/notesSlide73.xml" ContentType="application/vnd.openxmlformats-officedocument.presentationml.notesSlide+xml"/>
  <Override PartName="/ppt/notesSlides/notesSlide7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82"/>
  </p:notesMasterIdLst>
  <p:sldIdLst>
    <p:sldId id="256" r:id="rId2"/>
    <p:sldId id="455" r:id="rId3"/>
    <p:sldId id="456" r:id="rId4"/>
    <p:sldId id="457" r:id="rId5"/>
    <p:sldId id="458" r:id="rId6"/>
    <p:sldId id="459" r:id="rId7"/>
    <p:sldId id="460" r:id="rId8"/>
    <p:sldId id="461" r:id="rId9"/>
    <p:sldId id="462" r:id="rId10"/>
    <p:sldId id="463" r:id="rId11"/>
    <p:sldId id="464" r:id="rId12"/>
    <p:sldId id="465" r:id="rId13"/>
    <p:sldId id="466" r:id="rId14"/>
    <p:sldId id="467" r:id="rId15"/>
    <p:sldId id="468" r:id="rId16"/>
    <p:sldId id="469" r:id="rId17"/>
    <p:sldId id="470" r:id="rId18"/>
    <p:sldId id="471" r:id="rId19"/>
    <p:sldId id="472" r:id="rId20"/>
    <p:sldId id="473" r:id="rId21"/>
    <p:sldId id="474" r:id="rId22"/>
    <p:sldId id="475" r:id="rId23"/>
    <p:sldId id="476" r:id="rId24"/>
    <p:sldId id="477" r:id="rId25"/>
    <p:sldId id="478" r:id="rId26"/>
    <p:sldId id="479" r:id="rId27"/>
    <p:sldId id="480" r:id="rId28"/>
    <p:sldId id="481" r:id="rId29"/>
    <p:sldId id="482" r:id="rId30"/>
    <p:sldId id="483" r:id="rId31"/>
    <p:sldId id="484" r:id="rId32"/>
    <p:sldId id="485" r:id="rId33"/>
    <p:sldId id="486" r:id="rId34"/>
    <p:sldId id="487" r:id="rId35"/>
    <p:sldId id="488" r:id="rId36"/>
    <p:sldId id="489" r:id="rId37"/>
    <p:sldId id="490" r:id="rId38"/>
    <p:sldId id="491" r:id="rId39"/>
    <p:sldId id="492" r:id="rId40"/>
    <p:sldId id="493" r:id="rId41"/>
    <p:sldId id="494" r:id="rId42"/>
    <p:sldId id="495" r:id="rId43"/>
    <p:sldId id="496" r:id="rId44"/>
    <p:sldId id="497" r:id="rId45"/>
    <p:sldId id="498" r:id="rId46"/>
    <p:sldId id="499" r:id="rId47"/>
    <p:sldId id="500" r:id="rId48"/>
    <p:sldId id="501" r:id="rId49"/>
    <p:sldId id="502" r:id="rId50"/>
    <p:sldId id="503" r:id="rId51"/>
    <p:sldId id="504" r:id="rId52"/>
    <p:sldId id="505" r:id="rId53"/>
    <p:sldId id="506" r:id="rId54"/>
    <p:sldId id="507" r:id="rId55"/>
    <p:sldId id="508" r:id="rId56"/>
    <p:sldId id="509" r:id="rId57"/>
    <p:sldId id="510" r:id="rId58"/>
    <p:sldId id="511" r:id="rId59"/>
    <p:sldId id="512" r:id="rId60"/>
    <p:sldId id="513" r:id="rId61"/>
    <p:sldId id="514" r:id="rId62"/>
    <p:sldId id="515" r:id="rId63"/>
    <p:sldId id="516" r:id="rId64"/>
    <p:sldId id="517" r:id="rId65"/>
    <p:sldId id="518" r:id="rId66"/>
    <p:sldId id="519" r:id="rId67"/>
    <p:sldId id="520" r:id="rId68"/>
    <p:sldId id="521" r:id="rId69"/>
    <p:sldId id="522" r:id="rId70"/>
    <p:sldId id="523" r:id="rId71"/>
    <p:sldId id="524" r:id="rId72"/>
    <p:sldId id="525" r:id="rId73"/>
    <p:sldId id="526" r:id="rId74"/>
    <p:sldId id="527" r:id="rId75"/>
    <p:sldId id="528" r:id="rId76"/>
    <p:sldId id="529" r:id="rId77"/>
    <p:sldId id="530" r:id="rId78"/>
    <p:sldId id="531" r:id="rId79"/>
    <p:sldId id="532" r:id="rId80"/>
    <p:sldId id="533" r:id="rId8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17" autoAdjust="0"/>
    <p:restoredTop sz="84568" autoAdjust="0"/>
  </p:normalViewPr>
  <p:slideViewPr>
    <p:cSldViewPr snapToGrid="0" snapToObjects="1">
      <p:cViewPr varScale="1">
        <p:scale>
          <a:sx n="94" d="100"/>
          <a:sy n="94" d="100"/>
        </p:scale>
        <p:origin x="206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70" Type="http://schemas.openxmlformats.org/officeDocument/2006/relationships/slide" Target="slides/slide69.xml"/><Relationship Id="rId71" Type="http://schemas.openxmlformats.org/officeDocument/2006/relationships/slide" Target="slides/slide70.xml"/><Relationship Id="rId72" Type="http://schemas.openxmlformats.org/officeDocument/2006/relationships/slide" Target="slides/slide71.xml"/><Relationship Id="rId73" Type="http://schemas.openxmlformats.org/officeDocument/2006/relationships/slide" Target="slides/slide72.xml"/><Relationship Id="rId74" Type="http://schemas.openxmlformats.org/officeDocument/2006/relationships/slide" Target="slides/slide73.xml"/><Relationship Id="rId75" Type="http://schemas.openxmlformats.org/officeDocument/2006/relationships/slide" Target="slides/slide74.xml"/><Relationship Id="rId76" Type="http://schemas.openxmlformats.org/officeDocument/2006/relationships/slide" Target="slides/slide75.xml"/><Relationship Id="rId77" Type="http://schemas.openxmlformats.org/officeDocument/2006/relationships/slide" Target="slides/slide76.xml"/><Relationship Id="rId78" Type="http://schemas.openxmlformats.org/officeDocument/2006/relationships/slide" Target="slides/slide77.xml"/><Relationship Id="rId79" Type="http://schemas.openxmlformats.org/officeDocument/2006/relationships/slide" Target="slides/slide7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63" Type="http://schemas.openxmlformats.org/officeDocument/2006/relationships/slide" Target="slides/slide62.xml"/><Relationship Id="rId64" Type="http://schemas.openxmlformats.org/officeDocument/2006/relationships/slide" Target="slides/slide63.xml"/><Relationship Id="rId65" Type="http://schemas.openxmlformats.org/officeDocument/2006/relationships/slide" Target="slides/slide64.xml"/><Relationship Id="rId66" Type="http://schemas.openxmlformats.org/officeDocument/2006/relationships/slide" Target="slides/slide65.xml"/><Relationship Id="rId67" Type="http://schemas.openxmlformats.org/officeDocument/2006/relationships/slide" Target="slides/slide66.xml"/><Relationship Id="rId68" Type="http://schemas.openxmlformats.org/officeDocument/2006/relationships/slide" Target="slides/slide67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1" Type="http://schemas.openxmlformats.org/officeDocument/2006/relationships/slide" Target="slides/slide80.xml"/><Relationship Id="rId82" Type="http://schemas.openxmlformats.org/officeDocument/2006/relationships/notesMaster" Target="notesMasters/notesMaster1.xml"/><Relationship Id="rId83" Type="http://schemas.openxmlformats.org/officeDocument/2006/relationships/presProps" Target="presProps.xml"/><Relationship Id="rId84" Type="http://schemas.openxmlformats.org/officeDocument/2006/relationships/viewProps" Target="viewProps.xml"/><Relationship Id="rId85" Type="http://schemas.openxmlformats.org/officeDocument/2006/relationships/theme" Target="theme/theme1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52905-340A-7446-B80D-69FC56D9E8B0}" type="datetimeFigureOut">
              <a:rPr lang="en-US" smtClean="0"/>
              <a:t>1/17/18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7871FBE-1983-C046-8E08-A3F9DF0BC7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3861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9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5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5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8.xml"/></Relationships>
</file>

<file path=ppt/notesSlides/_rels/notesSlide5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9.xml"/></Relationships>
</file>

<file path=ppt/notesSlides/_rels/notesSlide5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0.xml"/></Relationships>
</file>

<file path=ppt/notesSlides/_rels/notesSlide5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1.xml"/></Relationships>
</file>

<file path=ppt/notesSlides/_rels/notesSlide5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2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6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3.xml"/></Relationships>
</file>

<file path=ppt/notesSlides/_rels/notesSlide6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4.xml"/></Relationships>
</file>

<file path=ppt/notesSlides/_rels/notesSlide6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5.xml"/></Relationships>
</file>

<file path=ppt/notesSlides/_rels/notesSlide6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6.xml"/></Relationships>
</file>

<file path=ppt/notesSlides/_rels/notesSlide6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9.xml"/></Relationships>
</file>

<file path=ppt/notesSlides/_rels/notesSlide6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1.xml"/></Relationships>
</file>

<file path=ppt/notesSlides/_rels/notesSlide6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2.xml"/></Relationships>
</file>

<file path=ppt/notesSlides/_rels/notesSlide6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3.xml"/></Relationships>
</file>

<file path=ppt/notesSlides/_rels/notesSlide6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4.xml"/></Relationships>
</file>

<file path=ppt/notesSlides/_rels/notesSlide6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5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6.xml"/></Relationships>
</file>

<file path=ppt/notesSlides/_rels/notesSlide7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7.xml"/></Relationships>
</file>

<file path=ppt/notesSlides/_rels/notesSlide7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8.xml"/></Relationships>
</file>

<file path=ppt/notesSlides/_rels/notesSlide7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9.xml"/></Relationships>
</file>

<file path=ppt/notesSlides/_rels/notesSlide7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0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486CE-7F95-814F-BCE4-F0D8478921D4}" type="slidenum">
              <a:rPr lang="en-US">
                <a:solidFill>
                  <a:srgbClr val="000000"/>
                </a:solidFill>
              </a:rPr>
              <a:pPr/>
              <a:t>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06913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B466068-E99E-3347-A929-F5A6181AB0BF}" type="slidenum">
              <a:rPr lang="en-US">
                <a:solidFill>
                  <a:srgbClr val="000000"/>
                </a:solidFill>
              </a:rPr>
              <a:pPr/>
              <a:t>11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From Where </a:t>
            </a:r>
            <a:r>
              <a:rPr lang="en-US" dirty="0" err="1" smtClean="0"/>
              <a:t>Groupby</a:t>
            </a:r>
            <a:r>
              <a:rPr lang="en-US" dirty="0" smtClean="0"/>
              <a:t> Having </a:t>
            </a:r>
            <a:r>
              <a:rPr lang="en-US" dirty="0" err="1" smtClean="0"/>
              <a:t>Orderby</a:t>
            </a:r>
            <a:r>
              <a:rPr lang="en-US" dirty="0" smtClean="0"/>
              <a:t> Select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704984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F9316-0AE1-E745-83B8-A6460028C950}" type="slidenum">
              <a:rPr lang="en-US">
                <a:solidFill>
                  <a:srgbClr val="000000"/>
                </a:solidFill>
              </a:rPr>
              <a:pPr/>
              <a:t>12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Here is a series of slides that discusses</a:t>
            </a:r>
            <a:r>
              <a:rPr lang="en-US" baseline="0" dirty="0" smtClean="0"/>
              <a:t> how to construct a query from scratch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6298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F9316-0AE1-E745-83B8-A6460028C950}" type="slidenum">
              <a:rPr lang="en-US">
                <a:solidFill>
                  <a:srgbClr val="000000"/>
                </a:solidFill>
              </a:rPr>
              <a:pPr/>
              <a:t>13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918474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F9316-0AE1-E745-83B8-A6460028C950}" type="slidenum">
              <a:rPr lang="en-US">
                <a:solidFill>
                  <a:srgbClr val="000000"/>
                </a:solidFill>
              </a:rPr>
              <a:pPr/>
              <a:t>14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15681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F9316-0AE1-E745-83B8-A6460028C950}" type="slidenum">
              <a:rPr lang="en-US">
                <a:solidFill>
                  <a:srgbClr val="000000"/>
                </a:solidFill>
              </a:rPr>
              <a:pPr/>
              <a:t>15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845614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F9316-0AE1-E745-83B8-A6460028C950}" type="slidenum">
              <a:rPr lang="en-US">
                <a:solidFill>
                  <a:srgbClr val="000000"/>
                </a:solidFill>
              </a:rPr>
              <a:pPr/>
              <a:t>16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10869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F9316-0AE1-E745-83B8-A6460028C950}" type="slidenum">
              <a:rPr lang="en-US">
                <a:solidFill>
                  <a:srgbClr val="000000"/>
                </a:solidFill>
              </a:rPr>
              <a:pPr/>
              <a:t>17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0158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F9316-0AE1-E745-83B8-A6460028C950}" type="slidenum">
              <a:rPr lang="en-US">
                <a:solidFill>
                  <a:srgbClr val="000000"/>
                </a:solidFill>
              </a:rPr>
              <a:pPr/>
              <a:t>19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76482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F9316-0AE1-E745-83B8-A6460028C950}" type="slidenum">
              <a:rPr lang="en-US">
                <a:solidFill>
                  <a:srgbClr val="000000"/>
                </a:solidFill>
              </a:rPr>
              <a:pPr/>
              <a:t>20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79175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 by </a:t>
            </a:r>
            <a:r>
              <a:rPr lang="en-US" dirty="0" err="1" smtClean="0"/>
              <a:t>x.manufacturer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y.month</a:t>
            </a:r>
            <a:r>
              <a:rPr lang="en-US" baseline="0" dirty="0" smtClean="0"/>
              <a:t> = create groups of the form (manufacturer, month)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588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486CE-7F95-814F-BCE4-F0D8478921D4}" type="slidenum">
              <a:rPr lang="en-US">
                <a:solidFill>
                  <a:srgbClr val="000000"/>
                </a:solidFill>
              </a:rPr>
              <a:pPr/>
              <a:t>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3897420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 by </a:t>
            </a:r>
            <a:r>
              <a:rPr lang="en-US" dirty="0" err="1" smtClean="0"/>
              <a:t>x.manufacturer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y.month</a:t>
            </a:r>
            <a:r>
              <a:rPr lang="en-US" baseline="0" dirty="0" smtClean="0"/>
              <a:t> = create groups of the form (manufacturer, month)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496630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 by </a:t>
            </a:r>
            <a:r>
              <a:rPr lang="en-US" dirty="0" err="1" smtClean="0"/>
              <a:t>x.manufacturer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y.month</a:t>
            </a:r>
            <a:r>
              <a:rPr lang="en-US" baseline="0" dirty="0" smtClean="0"/>
              <a:t> = create groups of the form (manufacturer, month)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03420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 by </a:t>
            </a:r>
            <a:r>
              <a:rPr lang="en-US" dirty="0" err="1" smtClean="0"/>
              <a:t>x.manufacturer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y.month</a:t>
            </a:r>
            <a:r>
              <a:rPr lang="en-US" baseline="0" dirty="0" smtClean="0"/>
              <a:t> = create groups of the form (manufacturer, month)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73773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Group by </a:t>
            </a:r>
            <a:r>
              <a:rPr lang="en-US" dirty="0" err="1" smtClean="0"/>
              <a:t>x.manufacturer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y.month</a:t>
            </a:r>
            <a:r>
              <a:rPr lang="en-US" baseline="0" dirty="0" smtClean="0"/>
              <a:t> = create groups of the form (manufacturer, month)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974216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Mention that this</a:t>
            </a:r>
            <a:r>
              <a:rPr lang="en-US" baseline="0" dirty="0" smtClean="0"/>
              <a:t> actually triggered the famous count bug that happened in the 80s that took 5 years to discover and fix.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561852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Extra exercises:</a:t>
            </a:r>
          </a:p>
          <a:p>
            <a:endParaRPr lang="en-US" dirty="0" smtClean="0"/>
          </a:p>
          <a:p>
            <a:r>
              <a:rPr lang="en-US" dirty="0" smtClean="0"/>
              <a:t>1) List all manufacturers with more than 10 items sold. Return the manufacturer name and the number of items sold.</a:t>
            </a:r>
          </a:p>
          <a:p>
            <a:r>
              <a:rPr lang="en-US" dirty="0" smtClean="0"/>
              <a:t>select manufacturer, sum(quantity) from Product, Purchase where </a:t>
            </a:r>
            <a:r>
              <a:rPr lang="en-US" dirty="0" err="1" smtClean="0"/>
              <a:t>pname</a:t>
            </a:r>
            <a:r>
              <a:rPr lang="en-US" dirty="0" smtClean="0"/>
              <a:t>=product group by manufacturer having sum(quantity) &gt; 10;</a:t>
            </a:r>
          </a:p>
          <a:p>
            <a:endParaRPr lang="en-US" dirty="0" smtClean="0"/>
          </a:p>
          <a:p>
            <a:r>
              <a:rPr lang="en-US" dirty="0" smtClean="0"/>
              <a:t>2) List all manufacturers with more than 1 distinct product sold. Return the name of the manufacturer and the number of distinct products</a:t>
            </a:r>
            <a:r>
              <a:rPr lang="en-US" baseline="0" dirty="0" smtClean="0"/>
              <a:t> sold.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select manufacturer, count( distinct product) from Product, Purchase where </a:t>
            </a:r>
            <a:r>
              <a:rPr lang="en-US" dirty="0" err="1" smtClean="0"/>
              <a:t>pname</a:t>
            </a:r>
            <a:r>
              <a:rPr lang="en-US" dirty="0" smtClean="0"/>
              <a:t>=product group by manufacturer having count(distinct</a:t>
            </a:r>
            <a:r>
              <a:rPr lang="en-US" baseline="0" dirty="0" smtClean="0"/>
              <a:t> product</a:t>
            </a:r>
            <a:r>
              <a:rPr lang="en-US" dirty="0" smtClean="0"/>
              <a:t>) &gt; 1;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3) List all products with more than 2</a:t>
            </a:r>
            <a:r>
              <a:rPr lang="en-US" baseline="0" dirty="0" smtClean="0"/>
              <a:t> purchases. Return the name of the product, its product ID, and the max price at which it was sold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select </a:t>
            </a:r>
            <a:r>
              <a:rPr lang="en-US" baseline="0" dirty="0" err="1" smtClean="0"/>
              <a:t>R.pname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R.pid</a:t>
            </a:r>
            <a:r>
              <a:rPr lang="en-US" baseline="0" dirty="0" smtClean="0"/>
              <a:t>, max(</a:t>
            </a:r>
            <a:r>
              <a:rPr lang="en-US" baseline="0" dirty="0" err="1" smtClean="0"/>
              <a:t>R.price</a:t>
            </a:r>
            <a:r>
              <a:rPr lang="en-US" baseline="0" dirty="0" smtClean="0"/>
              <a:t>) from Product R, Purchase P where </a:t>
            </a:r>
            <a:r>
              <a:rPr lang="en-US" baseline="0" dirty="0" err="1" smtClean="0"/>
              <a:t>R.pname</a:t>
            </a:r>
            <a:r>
              <a:rPr lang="en-US" baseline="0" dirty="0" smtClean="0"/>
              <a:t>=</a:t>
            </a:r>
            <a:r>
              <a:rPr lang="en-US" baseline="0" dirty="0" err="1" smtClean="0"/>
              <a:t>P.product</a:t>
            </a:r>
            <a:r>
              <a:rPr lang="en-US" baseline="0" dirty="0" smtClean="0"/>
              <a:t> group by </a:t>
            </a:r>
            <a:r>
              <a:rPr lang="en-US" baseline="0" dirty="0" err="1" smtClean="0"/>
              <a:t>R.pname</a:t>
            </a:r>
            <a:r>
              <a:rPr lang="en-US" baseline="0" dirty="0" smtClean="0"/>
              <a:t>, </a:t>
            </a:r>
            <a:r>
              <a:rPr lang="en-US" baseline="0" dirty="0" err="1" smtClean="0"/>
              <a:t>R.pid</a:t>
            </a:r>
            <a:r>
              <a:rPr lang="en-US" baseline="0" dirty="0" smtClean="0"/>
              <a:t> having count(*) &gt; 2;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4) Find manufacturers with</a:t>
            </a:r>
            <a:r>
              <a:rPr lang="en-US" baseline="0" dirty="0" smtClean="0"/>
              <a:t> at least 5 purchases in the same month. Return the manufacturer, month, and the total quantity of items sold</a:t>
            </a:r>
            <a:endParaRPr lang="en-US" dirty="0" smtClean="0"/>
          </a:p>
          <a:p>
            <a:r>
              <a:rPr lang="en-US" dirty="0" smtClean="0"/>
              <a:t> select </a:t>
            </a:r>
            <a:r>
              <a:rPr lang="en-US" dirty="0" err="1" smtClean="0"/>
              <a:t>R.manufacturer</a:t>
            </a:r>
            <a:r>
              <a:rPr lang="en-US" dirty="0" smtClean="0"/>
              <a:t>, </a:t>
            </a:r>
            <a:r>
              <a:rPr lang="en-US" dirty="0" err="1" smtClean="0"/>
              <a:t>P.month</a:t>
            </a:r>
            <a:r>
              <a:rPr lang="en-US" dirty="0" smtClean="0"/>
              <a:t>, sum(quantity) from Product R, Purchase P group by </a:t>
            </a:r>
            <a:r>
              <a:rPr lang="en-US" dirty="0" err="1" smtClean="0"/>
              <a:t>P.month</a:t>
            </a:r>
            <a:r>
              <a:rPr lang="en-US" dirty="0" smtClean="0"/>
              <a:t>, </a:t>
            </a:r>
            <a:r>
              <a:rPr lang="en-US" dirty="0" err="1" smtClean="0"/>
              <a:t>R.manufacturer</a:t>
            </a:r>
            <a:r>
              <a:rPr lang="en-US" dirty="0" smtClean="0"/>
              <a:t> having count(*) &gt; 2;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627858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E9C572-8765-714E-A1B7-8511DD327898}" type="slidenum">
              <a:rPr lang="en-US">
                <a:solidFill>
                  <a:srgbClr val="000000"/>
                </a:solidFill>
              </a:rPr>
              <a:pPr/>
              <a:t>28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Subqueries</a:t>
            </a:r>
            <a:r>
              <a:rPr lang="en-US" dirty="0" smtClean="0"/>
              <a:t> can return a single constant and this constant can be compared with another value in a WHERE clause</a:t>
            </a:r>
          </a:p>
          <a:p>
            <a:r>
              <a:rPr lang="en-US" dirty="0" err="1" smtClean="0"/>
              <a:t>Subqueries</a:t>
            </a:r>
            <a:r>
              <a:rPr lang="en-US" dirty="0" smtClean="0"/>
              <a:t> can return relations that can be used in various ways in WHERE</a:t>
            </a:r>
            <a:r>
              <a:rPr lang="en-US" baseline="0" dirty="0" smtClean="0"/>
              <a:t> clauses</a:t>
            </a:r>
          </a:p>
          <a:p>
            <a:r>
              <a:rPr lang="en-US" baseline="0" dirty="0" err="1" smtClean="0"/>
              <a:t>Subqueries</a:t>
            </a:r>
            <a:r>
              <a:rPr lang="en-US" baseline="0" dirty="0" smtClean="0"/>
              <a:t> can appear in FROM clauses, followed by a tuple variable that represents the tuples in the result of the </a:t>
            </a:r>
            <a:r>
              <a:rPr lang="en-US" baseline="0" dirty="0" err="1" smtClean="0"/>
              <a:t>subquery</a:t>
            </a:r>
            <a:endParaRPr lang="en-US" baseline="0" dirty="0" smtClean="0"/>
          </a:p>
          <a:p>
            <a:endParaRPr lang="en-US" baseline="0" dirty="0" smtClean="0"/>
          </a:p>
          <a:p>
            <a:r>
              <a:rPr lang="en-US" baseline="0" dirty="0" smtClean="0"/>
              <a:t>You will understand why the last is true in a moment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7502664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7E9C572-8765-714E-A1B7-8511DD327898}" type="slidenum">
              <a:rPr lang="en-US">
                <a:solidFill>
                  <a:srgbClr val="000000"/>
                </a:solidFill>
              </a:rPr>
              <a:pPr/>
              <a:t>29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err="1" smtClean="0"/>
              <a:t>Subqueries</a:t>
            </a:r>
            <a:r>
              <a:rPr lang="en-US" dirty="0" smtClean="0"/>
              <a:t> can return a single constant and this constant can be compared with another value in a WHERE clause</a:t>
            </a:r>
          </a:p>
          <a:p>
            <a:r>
              <a:rPr lang="en-US" dirty="0" err="1" smtClean="0"/>
              <a:t>Subqueries</a:t>
            </a:r>
            <a:r>
              <a:rPr lang="en-US" dirty="0" smtClean="0"/>
              <a:t> can return relations that can be used in various ways in WHERE</a:t>
            </a:r>
            <a:r>
              <a:rPr lang="en-US" baseline="0" dirty="0" smtClean="0"/>
              <a:t> clauses</a:t>
            </a:r>
          </a:p>
          <a:p>
            <a:r>
              <a:rPr lang="en-US" baseline="0" dirty="0" err="1" smtClean="0"/>
              <a:t>Subqueries</a:t>
            </a:r>
            <a:r>
              <a:rPr lang="en-US" baseline="0" dirty="0" smtClean="0"/>
              <a:t> can appear in FROM clauses, followed by a </a:t>
            </a:r>
            <a:r>
              <a:rPr lang="en-US" baseline="0" dirty="0" err="1" smtClean="0"/>
              <a:t>tuple</a:t>
            </a:r>
            <a:r>
              <a:rPr lang="en-US" baseline="0" dirty="0" smtClean="0"/>
              <a:t> variable that represents the </a:t>
            </a:r>
            <a:r>
              <a:rPr lang="en-US" baseline="0" dirty="0" err="1" smtClean="0"/>
              <a:t>tuples</a:t>
            </a:r>
            <a:r>
              <a:rPr lang="en-US" baseline="0" dirty="0" smtClean="0"/>
              <a:t> in the result of the </a:t>
            </a:r>
            <a:r>
              <a:rPr lang="en-US" baseline="0" dirty="0" err="1" smtClean="0"/>
              <a:t>subquery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26594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BAAFD84-306C-4F43-B6FF-2053ADBF5978}" type="slidenum">
              <a:rPr lang="en-US">
                <a:solidFill>
                  <a:srgbClr val="000000"/>
                </a:solidFill>
              </a:rPr>
              <a:pPr/>
              <a:t>30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Putting query</a:t>
            </a:r>
            <a:r>
              <a:rPr lang="en-US" baseline="0" dirty="0" smtClean="0"/>
              <a:t> here because it is easier to paste into </a:t>
            </a:r>
            <a:r>
              <a:rPr lang="en-US" baseline="0" dirty="0" err="1" smtClean="0"/>
              <a:t>SQLite</a:t>
            </a:r>
            <a:r>
              <a:rPr lang="en-US" baseline="0" dirty="0" smtClean="0"/>
              <a:t>:</a:t>
            </a:r>
            <a:endParaRPr lang="en-US" dirty="0" smtClean="0"/>
          </a:p>
          <a:p>
            <a:r>
              <a:rPr lang="en-US" dirty="0" smtClean="0"/>
              <a:t>SELECT </a:t>
            </a:r>
            <a:r>
              <a:rPr lang="en-US" dirty="0" err="1" smtClean="0"/>
              <a:t>X.pname</a:t>
            </a:r>
            <a:r>
              <a:rPr lang="en-US" dirty="0" smtClean="0"/>
              <a:t>, (SELECT </a:t>
            </a:r>
            <a:r>
              <a:rPr lang="en-US" dirty="0" err="1" smtClean="0"/>
              <a:t>Y.city</a:t>
            </a:r>
            <a:r>
              <a:rPr lang="en-US" dirty="0" smtClean="0"/>
              <a:t> FROM Company Y WHERE </a:t>
            </a:r>
            <a:r>
              <a:rPr lang="en-US" dirty="0" err="1" smtClean="0"/>
              <a:t>Y.cid</a:t>
            </a:r>
            <a:r>
              <a:rPr lang="en-US" dirty="0" smtClean="0"/>
              <a:t>=</a:t>
            </a:r>
            <a:r>
              <a:rPr lang="en-US" dirty="0" err="1" smtClean="0"/>
              <a:t>X.cid</a:t>
            </a:r>
            <a:r>
              <a:rPr lang="en-US" dirty="0" smtClean="0"/>
              <a:t>) As City FROM  Product X;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693492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8533F04-6DFD-8E4C-A8AB-5CD8EECE4743}" type="slidenum">
              <a:rPr lang="en-US">
                <a:solidFill>
                  <a:srgbClr val="000000"/>
                </a:solidFill>
              </a:rPr>
              <a:pPr/>
              <a:t>31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X.pname</a:t>
            </a:r>
            <a:r>
              <a:rPr lang="en-US" sz="1200" dirty="0" smtClean="0">
                <a:latin typeface="Arial"/>
                <a:cs typeface="Arial"/>
              </a:rPr>
              <a:t>, </a:t>
            </a:r>
            <a:r>
              <a:rPr lang="en-US" sz="1200" dirty="0" err="1" smtClean="0">
                <a:latin typeface="Arial"/>
                <a:cs typeface="Arial"/>
              </a:rPr>
              <a:t>Y.city</a:t>
            </a:r>
            <a:r>
              <a:rPr lang="en-US" sz="1200" baseline="0" dirty="0" smtClean="0">
                <a:latin typeface="Arial"/>
                <a:cs typeface="Arial"/>
              </a:rPr>
              <a:t>  </a:t>
            </a:r>
            <a:r>
              <a:rPr lang="en-US" sz="1200" dirty="0" smtClean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latin typeface="Arial"/>
                <a:cs typeface="Arial"/>
              </a:rPr>
              <a:t>  Product X, Company Y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rgbClr val="0000FF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X.cid</a:t>
            </a:r>
            <a:r>
              <a:rPr lang="en-US" sz="1200" dirty="0" smtClean="0">
                <a:latin typeface="Arial"/>
                <a:cs typeface="Arial"/>
              </a:rPr>
              <a:t>=</a:t>
            </a:r>
            <a:r>
              <a:rPr lang="en-US" sz="1200" dirty="0" err="1" smtClean="0">
                <a:latin typeface="Arial"/>
                <a:cs typeface="Arial"/>
              </a:rPr>
              <a:t>Y.cid</a:t>
            </a:r>
            <a:endParaRPr lang="en-US" sz="12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83580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0486CE-7F95-814F-BCE4-F0D8478921D4}" type="slidenum">
              <a:rPr lang="en-US">
                <a:solidFill>
                  <a:srgbClr val="000000"/>
                </a:solidFill>
              </a:rPr>
              <a:pPr/>
              <a:t>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858555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D5F6E-875F-3846-8201-80CACCEE9976}" type="slidenum">
              <a:rPr lang="en-US">
                <a:solidFill>
                  <a:srgbClr val="000000"/>
                </a:solidFill>
              </a:rPr>
              <a:pPr/>
              <a:t>32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dirty="0" smtClean="0">
                <a:latin typeface="Arial"/>
                <a:cs typeface="Arial"/>
              </a:rPr>
              <a:t>,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count(*)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=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)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 </a:t>
            </a:r>
            <a:r>
              <a:rPr lang="en-US" sz="1200" dirty="0" smtClean="0">
                <a:latin typeface="Arial"/>
                <a:cs typeface="Arial"/>
              </a:rPr>
              <a:t> Company C;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dirty="0" smtClean="0">
                <a:latin typeface="Arial"/>
                <a:cs typeface="Arial"/>
              </a:rPr>
              <a:t>, count(*)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 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Company C, Product P</a:t>
            </a:r>
            <a:r>
              <a:rPr lang="en-US" sz="1200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 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C.cid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P.cid</a:t>
            </a:r>
            <a:r>
              <a:rPr lang="en-US" sz="1200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GROUP BY 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C.cname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C.cname</a:t>
            </a:r>
            <a:r>
              <a:rPr lang="en-US" dirty="0" smtClean="0"/>
              <a:t>, count(</a:t>
            </a:r>
            <a:r>
              <a:rPr lang="en-US" dirty="0" err="1" smtClean="0"/>
              <a:t>pname</a:t>
            </a:r>
            <a:r>
              <a:rPr lang="en-US" dirty="0" smtClean="0"/>
              <a:t>) FROM Company C left outer join Product P on </a:t>
            </a:r>
            <a:r>
              <a:rPr lang="en-US" dirty="0" err="1" smtClean="0"/>
              <a:t>C.cid</a:t>
            </a:r>
            <a:r>
              <a:rPr lang="en-US" dirty="0" smtClean="0"/>
              <a:t>=</a:t>
            </a:r>
            <a:r>
              <a:rPr lang="en-US" dirty="0" err="1" smtClean="0"/>
              <a:t>P.cid</a:t>
            </a:r>
            <a:r>
              <a:rPr lang="en-US" dirty="0" smtClean="0"/>
              <a:t> GROUP BY </a:t>
            </a:r>
            <a:r>
              <a:rPr lang="en-US" dirty="0" err="1" smtClean="0"/>
              <a:t>C.cname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0938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D5F6E-875F-3846-8201-80CACCEE9976}" type="slidenum">
              <a:rPr lang="en-US">
                <a:solidFill>
                  <a:srgbClr val="000000"/>
                </a:solidFill>
              </a:rPr>
              <a:pPr/>
              <a:t>33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dirty="0" smtClean="0">
                <a:latin typeface="Arial"/>
                <a:cs typeface="Arial"/>
              </a:rPr>
              <a:t>,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count(*)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=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)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 </a:t>
            </a:r>
            <a:r>
              <a:rPr lang="en-US" sz="1200" dirty="0" smtClean="0">
                <a:latin typeface="Arial"/>
                <a:cs typeface="Arial"/>
              </a:rPr>
              <a:t> Company C;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dirty="0" smtClean="0">
                <a:latin typeface="Arial"/>
                <a:cs typeface="Arial"/>
              </a:rPr>
              <a:t>, count(*)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 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Company C, Product P</a:t>
            </a:r>
            <a:r>
              <a:rPr lang="en-US" sz="1200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 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C.cid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P.cid</a:t>
            </a:r>
            <a:r>
              <a:rPr lang="en-US" sz="1200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GROUP BY 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C.cname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;</a:t>
            </a:r>
          </a:p>
          <a:p>
            <a:r>
              <a:rPr lang="en-US" dirty="0" smtClean="0"/>
              <a:t>SELECT </a:t>
            </a:r>
            <a:r>
              <a:rPr lang="en-US" dirty="0" err="1" smtClean="0"/>
              <a:t>C.cname</a:t>
            </a:r>
            <a:r>
              <a:rPr lang="en-US" dirty="0" smtClean="0"/>
              <a:t>, count(</a:t>
            </a:r>
            <a:r>
              <a:rPr lang="en-US" dirty="0" err="1" smtClean="0"/>
              <a:t>pname</a:t>
            </a:r>
            <a:r>
              <a:rPr lang="en-US" dirty="0" smtClean="0"/>
              <a:t>) FROM Company C left outer join Product P on </a:t>
            </a:r>
            <a:r>
              <a:rPr lang="en-US" dirty="0" err="1" smtClean="0"/>
              <a:t>C.cid</a:t>
            </a:r>
            <a:r>
              <a:rPr lang="en-US" dirty="0" smtClean="0"/>
              <a:t>=</a:t>
            </a:r>
            <a:r>
              <a:rPr lang="en-US" dirty="0" err="1" smtClean="0"/>
              <a:t>P.cid</a:t>
            </a:r>
            <a:r>
              <a:rPr lang="en-US" dirty="0" smtClean="0"/>
              <a:t> GROUP BY </a:t>
            </a:r>
            <a:r>
              <a:rPr lang="en-US" dirty="0" err="1" smtClean="0"/>
              <a:t>C.cname</a:t>
            </a:r>
            <a:r>
              <a:rPr lang="en-US" dirty="0" smtClean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15960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D5F6E-875F-3846-8201-80CACCEE9976}" type="slidenum">
              <a:rPr lang="en-US">
                <a:solidFill>
                  <a:srgbClr val="000000"/>
                </a:solidFill>
              </a:rPr>
              <a:pPr/>
              <a:t>34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dirty="0" smtClean="0">
                <a:latin typeface="Arial"/>
                <a:cs typeface="Arial"/>
              </a:rPr>
              <a:t>,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count(*)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=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)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 </a:t>
            </a:r>
            <a:r>
              <a:rPr lang="en-US" sz="1200" dirty="0" smtClean="0">
                <a:latin typeface="Arial"/>
                <a:cs typeface="Arial"/>
              </a:rPr>
              <a:t> Company C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dirty="0" smtClean="0">
                <a:latin typeface="Arial"/>
                <a:cs typeface="Arial"/>
              </a:rPr>
              <a:t>, count(*)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 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Company C, Product P</a:t>
            </a:r>
            <a:r>
              <a:rPr lang="en-US" sz="1200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 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C.cid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P.cid</a:t>
            </a:r>
            <a:r>
              <a:rPr lang="en-US" sz="1200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GROUP BY 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C.cname</a:t>
            </a:r>
            <a:endParaRPr lang="en-US" sz="1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/>
              <a:t>SELECT </a:t>
            </a:r>
            <a:r>
              <a:rPr lang="en-US" dirty="0" err="1" smtClean="0"/>
              <a:t>C.cname</a:t>
            </a:r>
            <a:r>
              <a:rPr lang="en-US" dirty="0" smtClean="0"/>
              <a:t>, </a:t>
            </a:r>
            <a:r>
              <a:rPr lang="en-US" dirty="0" err="1" smtClean="0"/>
              <a:t>count(pname</a:t>
            </a:r>
            <a:r>
              <a:rPr lang="en-US" dirty="0" smtClean="0"/>
              <a:t>) FROM Company C left outer join Product P on </a:t>
            </a:r>
            <a:r>
              <a:rPr lang="en-US" dirty="0" err="1" smtClean="0"/>
              <a:t>C.cid</a:t>
            </a:r>
            <a:r>
              <a:rPr lang="en-US" dirty="0" smtClean="0"/>
              <a:t>=</a:t>
            </a:r>
            <a:r>
              <a:rPr lang="en-US" dirty="0" err="1" smtClean="0"/>
              <a:t>P.cid</a:t>
            </a:r>
            <a:r>
              <a:rPr lang="en-US" dirty="0" smtClean="0"/>
              <a:t> GROUP BY </a:t>
            </a:r>
            <a:r>
              <a:rPr lang="en-US" dirty="0" err="1" smtClean="0"/>
              <a:t>C.cname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749134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5D5F6E-875F-3846-8201-80CACCEE9976}" type="slidenum">
              <a:rPr lang="en-US">
                <a:solidFill>
                  <a:srgbClr val="000000"/>
                </a:solidFill>
              </a:rPr>
              <a:pPr/>
              <a:t>35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dirty="0" smtClean="0">
                <a:latin typeface="Arial"/>
                <a:cs typeface="Arial"/>
              </a:rPr>
              <a:t>,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count(*)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=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)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 </a:t>
            </a:r>
            <a:r>
              <a:rPr lang="en-US" sz="1200" dirty="0" smtClean="0">
                <a:latin typeface="Arial"/>
                <a:cs typeface="Arial"/>
              </a:rPr>
              <a:t> Company C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dirty="0" smtClean="0">
                <a:latin typeface="Arial"/>
                <a:cs typeface="Arial"/>
              </a:rPr>
              <a:t>, count(*)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 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Company C, Product P</a:t>
            </a:r>
            <a:r>
              <a:rPr lang="en-US" sz="1200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 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C.cid</a:t>
            </a:r>
            <a:r>
              <a:rPr lang="en-US" sz="1200" dirty="0" smtClean="0">
                <a:solidFill>
                  <a:srgbClr val="000000"/>
                </a:solidFill>
                <a:latin typeface="Arial"/>
                <a:cs typeface="Arial"/>
              </a:rPr>
              <a:t>=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P.cid</a:t>
            </a:r>
            <a:r>
              <a:rPr lang="en-US" sz="1200" baseline="0" dirty="0" smtClean="0">
                <a:solidFill>
                  <a:srgbClr val="000000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GROUP BY </a:t>
            </a:r>
            <a:r>
              <a:rPr lang="en-US" sz="1200" dirty="0" err="1" smtClean="0">
                <a:solidFill>
                  <a:srgbClr val="000000"/>
                </a:solidFill>
                <a:latin typeface="Arial"/>
                <a:cs typeface="Arial"/>
              </a:rPr>
              <a:t>C.cname</a:t>
            </a:r>
            <a:endParaRPr lang="en-US" sz="1200" dirty="0" smtClean="0">
              <a:solidFill>
                <a:srgbClr val="000000"/>
              </a:solidFill>
              <a:latin typeface="Arial"/>
              <a:cs typeface="Arial"/>
            </a:endParaRPr>
          </a:p>
          <a:p>
            <a:r>
              <a:rPr lang="en-US" dirty="0" smtClean="0"/>
              <a:t>SELECT </a:t>
            </a:r>
            <a:r>
              <a:rPr lang="en-US" dirty="0" err="1" smtClean="0"/>
              <a:t>C.cname</a:t>
            </a:r>
            <a:r>
              <a:rPr lang="en-US" dirty="0" smtClean="0"/>
              <a:t>, </a:t>
            </a:r>
            <a:r>
              <a:rPr lang="en-US" dirty="0" err="1" smtClean="0"/>
              <a:t>count(pname</a:t>
            </a:r>
            <a:r>
              <a:rPr lang="en-US" dirty="0" smtClean="0"/>
              <a:t>) FROM Company C left outer join Product P on </a:t>
            </a:r>
            <a:r>
              <a:rPr lang="en-US" dirty="0" err="1" smtClean="0"/>
              <a:t>C.cid</a:t>
            </a:r>
            <a:r>
              <a:rPr lang="en-US" dirty="0" smtClean="0"/>
              <a:t>=</a:t>
            </a:r>
            <a:r>
              <a:rPr lang="en-US" dirty="0" err="1" smtClean="0"/>
              <a:t>P.cid</a:t>
            </a:r>
            <a:r>
              <a:rPr lang="en-US" dirty="0" smtClean="0"/>
              <a:t> GROUP BY </a:t>
            </a:r>
            <a:r>
              <a:rPr lang="en-US" dirty="0" err="1" smtClean="0"/>
              <a:t>C.cname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139948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699CC-54DD-BC41-9F32-7BC3A398BED6}" type="slidenum">
              <a:rPr lang="en-US">
                <a:solidFill>
                  <a:srgbClr val="000000"/>
                </a:solidFill>
              </a:rPr>
              <a:pPr/>
              <a:t>36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49424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699CC-54DD-BC41-9F32-7BC3A398BED6}" type="slidenum">
              <a:rPr lang="en-US">
                <a:solidFill>
                  <a:srgbClr val="000000"/>
                </a:solidFill>
              </a:rPr>
              <a:pPr/>
              <a:t>37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1420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699CC-54DD-BC41-9F32-7BC3A398BED6}" type="slidenum">
              <a:rPr lang="en-US">
                <a:solidFill>
                  <a:srgbClr val="000000"/>
                </a:solidFill>
              </a:rPr>
              <a:pPr/>
              <a:t>38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305262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9699CC-54DD-BC41-9F32-7BC3A398BED6}" type="slidenum">
              <a:rPr lang="en-US">
                <a:solidFill>
                  <a:srgbClr val="000000"/>
                </a:solidFill>
              </a:rPr>
              <a:pPr/>
              <a:t>40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8389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2B7170-4AB0-2645-A705-7B4225186C5B}" type="slidenum">
              <a:rPr lang="en-US">
                <a:solidFill>
                  <a:srgbClr val="000000"/>
                </a:solidFill>
              </a:rPr>
              <a:pPr/>
              <a:t>41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Conditions involving relations.</a:t>
            </a:r>
          </a:p>
          <a:p>
            <a:r>
              <a:rPr lang="en-US" dirty="0" smtClean="0"/>
              <a:t>Remember</a:t>
            </a:r>
            <a:r>
              <a:rPr lang="en-US" baseline="0" dirty="0" smtClean="0"/>
              <a:t> to say: </a:t>
            </a:r>
            <a:r>
              <a:rPr lang="en-US" dirty="0" smtClean="0"/>
              <a:t>EXISTS R is true if and only if R is not empty</a:t>
            </a:r>
          </a:p>
          <a:p>
            <a:endParaRPr lang="en-US" dirty="0" smtClean="0"/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    Company C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smtClean="0">
                <a:solidFill>
                  <a:srgbClr val="FF5050"/>
                </a:solidFill>
                <a:latin typeface="Arial"/>
                <a:cs typeface="Arial"/>
              </a:rPr>
              <a:t>EXISTS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*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 =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and </a:t>
            </a:r>
            <a:r>
              <a:rPr lang="en-US" sz="1200" dirty="0" err="1" smtClean="0">
                <a:latin typeface="Arial"/>
                <a:cs typeface="Arial"/>
              </a:rPr>
              <a:t>P.price</a:t>
            </a:r>
            <a:r>
              <a:rPr lang="en-US" sz="1200" dirty="0" smtClean="0">
                <a:latin typeface="Arial"/>
                <a:cs typeface="Arial"/>
              </a:rPr>
              <a:t> &lt; 200)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379686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2B7170-4AB0-2645-A705-7B4225186C5B}" type="slidenum">
              <a:rPr lang="en-US">
                <a:solidFill>
                  <a:srgbClr val="000000"/>
                </a:solidFill>
              </a:rPr>
              <a:pPr/>
              <a:t>42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Conditions involving relations.</a:t>
            </a:r>
          </a:p>
          <a:p>
            <a:r>
              <a:rPr lang="en-US" dirty="0" smtClean="0"/>
              <a:t>Remember</a:t>
            </a:r>
            <a:r>
              <a:rPr lang="en-US" baseline="0" dirty="0" smtClean="0"/>
              <a:t> to say: </a:t>
            </a:r>
            <a:r>
              <a:rPr lang="en-US" dirty="0" smtClean="0"/>
              <a:t>EXISTS R is true if and only if R is not empty</a:t>
            </a:r>
          </a:p>
          <a:p>
            <a:endParaRPr lang="en-US" dirty="0" smtClean="0"/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    Company C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smtClean="0">
                <a:solidFill>
                  <a:srgbClr val="FF5050"/>
                </a:solidFill>
                <a:latin typeface="Arial"/>
                <a:cs typeface="Arial"/>
              </a:rPr>
              <a:t>EXISTS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*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 =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and </a:t>
            </a:r>
            <a:r>
              <a:rPr lang="en-US" sz="1200" dirty="0" err="1" smtClean="0">
                <a:latin typeface="Arial"/>
                <a:cs typeface="Arial"/>
              </a:rPr>
              <a:t>P.price</a:t>
            </a:r>
            <a:r>
              <a:rPr lang="en-US" sz="1200" dirty="0" smtClean="0">
                <a:latin typeface="Arial"/>
                <a:cs typeface="Arial"/>
              </a:rPr>
              <a:t> &lt; 200)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1169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E772EF-B1B8-9E45-8B8E-8BDA505B0928}" type="slidenum">
              <a:rPr lang="en-US">
                <a:solidFill>
                  <a:srgbClr val="000000"/>
                </a:solidFill>
              </a:rPr>
              <a:pPr/>
              <a:t>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FWGS</a:t>
            </a:r>
            <a:r>
              <a:rPr lang="en-US" baseline="0" dirty="0" smtClean="0"/>
              <a:t> = From Where Group by Select (I made up that acronym)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394762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E2B7170-4AB0-2645-A705-7B4225186C5B}" type="slidenum">
              <a:rPr lang="en-US">
                <a:solidFill>
                  <a:srgbClr val="000000"/>
                </a:solidFill>
              </a:rPr>
              <a:pPr/>
              <a:t>43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Conditions involving relations.</a:t>
            </a:r>
          </a:p>
          <a:p>
            <a:r>
              <a:rPr lang="en-US" dirty="0" smtClean="0"/>
              <a:t>Remember</a:t>
            </a:r>
            <a:r>
              <a:rPr lang="en-US" baseline="0" dirty="0" smtClean="0"/>
              <a:t> to say: </a:t>
            </a:r>
            <a:r>
              <a:rPr lang="en-US" dirty="0" smtClean="0"/>
              <a:t>EXISTS R is true if and only if R is not empty</a:t>
            </a:r>
          </a:p>
          <a:p>
            <a:endParaRPr lang="en-US" dirty="0" smtClean="0"/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    Company C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smtClean="0">
                <a:solidFill>
                  <a:srgbClr val="FF5050"/>
                </a:solidFill>
                <a:latin typeface="Arial"/>
                <a:cs typeface="Arial"/>
              </a:rPr>
              <a:t>EXISTS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*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 =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and </a:t>
            </a:r>
            <a:r>
              <a:rPr lang="en-US" sz="1200" dirty="0" err="1" smtClean="0">
                <a:latin typeface="Arial"/>
                <a:cs typeface="Arial"/>
              </a:rPr>
              <a:t>P.price</a:t>
            </a:r>
            <a:r>
              <a:rPr lang="en-US" sz="1200" dirty="0" smtClean="0">
                <a:latin typeface="Arial"/>
                <a:cs typeface="Arial"/>
              </a:rPr>
              <a:t> &lt; 200)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61618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C612FC4-0AE7-D641-8701-F432A3893D1C}" type="slidenum">
              <a:rPr lang="en-US">
                <a:solidFill>
                  <a:srgbClr val="000000"/>
                </a:solidFill>
              </a:rPr>
              <a:pPr/>
              <a:t>44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    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rgbClr val="FF5050"/>
                </a:solidFill>
                <a:latin typeface="Arial"/>
                <a:cs typeface="Arial"/>
              </a:rPr>
              <a:t>IN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P.price</a:t>
            </a:r>
            <a:r>
              <a:rPr lang="en-US" sz="1200" dirty="0" smtClean="0">
                <a:latin typeface="Arial"/>
                <a:cs typeface="Arial"/>
              </a:rPr>
              <a:t> &lt; 200)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2358491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E2ECE0-EE46-C346-A457-48AA3450199B}" type="slidenum">
              <a:rPr lang="en-US">
                <a:solidFill>
                  <a:srgbClr val="000000"/>
                </a:solidFill>
              </a:rPr>
              <a:pPr/>
              <a:t>45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SQLITE DOES NOT SUPPORT ANY AND ALL!</a:t>
            </a:r>
          </a:p>
          <a:p>
            <a:endParaRPr lang="en-US" dirty="0" smtClean="0"/>
          </a:p>
          <a:p>
            <a:r>
              <a:rPr lang="en-US" dirty="0" smtClean="0"/>
              <a:t>S &gt; ANY R is true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is greater than at least one value in R</a:t>
            </a:r>
          </a:p>
          <a:p>
            <a:endParaRPr lang="en-US" dirty="0" smtClean="0"/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    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100 &gt; </a:t>
            </a:r>
            <a:r>
              <a:rPr lang="en-US" sz="1200" dirty="0" smtClean="0">
                <a:solidFill>
                  <a:srgbClr val="FF5050"/>
                </a:solidFill>
                <a:latin typeface="Arial"/>
                <a:cs typeface="Arial"/>
              </a:rPr>
              <a:t>ANY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price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=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2199198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E2ECE0-EE46-C346-A457-48AA3450199B}" type="slidenum">
              <a:rPr lang="en-US">
                <a:solidFill>
                  <a:srgbClr val="000000"/>
                </a:solidFill>
              </a:rPr>
              <a:pPr/>
              <a:t>46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SQLITE DOES NOT SUPPORT ANY AND ALL!</a:t>
            </a:r>
          </a:p>
          <a:p>
            <a:endParaRPr lang="en-US" dirty="0" smtClean="0"/>
          </a:p>
          <a:p>
            <a:r>
              <a:rPr lang="en-US" dirty="0" smtClean="0"/>
              <a:t>S &gt; ANY R is true </a:t>
            </a:r>
            <a:r>
              <a:rPr lang="en-US" dirty="0" err="1" smtClean="0"/>
              <a:t>iff</a:t>
            </a:r>
            <a:r>
              <a:rPr lang="en-US" dirty="0" smtClean="0"/>
              <a:t> </a:t>
            </a:r>
            <a:r>
              <a:rPr lang="en-US" dirty="0" err="1" smtClean="0"/>
              <a:t>s</a:t>
            </a:r>
            <a:r>
              <a:rPr lang="en-US" dirty="0" smtClean="0"/>
              <a:t> is greater than at least one value in R</a:t>
            </a:r>
          </a:p>
          <a:p>
            <a:endParaRPr lang="en-US" dirty="0" smtClean="0"/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    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100 &gt; </a:t>
            </a:r>
            <a:r>
              <a:rPr lang="en-US" sz="1200" dirty="0" smtClean="0">
                <a:solidFill>
                  <a:srgbClr val="FF5050"/>
                </a:solidFill>
                <a:latin typeface="Arial"/>
                <a:cs typeface="Arial"/>
              </a:rPr>
              <a:t>ANY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price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=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125578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17CD9E-28D5-534D-A77E-15608EE65C6C}" type="slidenum">
              <a:rPr lang="en-US">
                <a:solidFill>
                  <a:srgbClr val="000000"/>
                </a:solidFill>
              </a:rPr>
              <a:pPr/>
              <a:t>47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511040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17CD9E-28D5-534D-A77E-15608EE65C6C}" type="slidenum">
              <a:rPr lang="en-US">
                <a:solidFill>
                  <a:srgbClr val="000000"/>
                </a:solidFill>
              </a:rPr>
              <a:pPr/>
              <a:t>48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r>
              <a:rPr lang="en-US" dirty="0" smtClean="0"/>
              <a:t>You can easily </a:t>
            </a:r>
            <a:r>
              <a:rPr lang="en-US" dirty="0" err="1" smtClean="0"/>
              <a:t>unnest</a:t>
            </a:r>
            <a:r>
              <a:rPr lang="en-US" dirty="0" smtClean="0"/>
              <a:t> existential quantifiers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9466842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A3816A-FEEE-0F4C-A033-A24199D0D7A3}" type="slidenum">
              <a:rPr lang="en-US">
                <a:solidFill>
                  <a:srgbClr val="000000"/>
                </a:solidFill>
              </a:rPr>
              <a:pPr/>
              <a:t>49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122794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A3816A-FEEE-0F4C-A033-A24199D0D7A3}" type="slidenum">
              <a:rPr lang="en-US">
                <a:solidFill>
                  <a:srgbClr val="000000"/>
                </a:solidFill>
              </a:rPr>
              <a:pPr/>
              <a:t>50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371814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A3816A-FEEE-0F4C-A033-A24199D0D7A3}" type="slidenum">
              <a:rPr lang="en-US">
                <a:solidFill>
                  <a:srgbClr val="000000"/>
                </a:solidFill>
              </a:rPr>
              <a:pPr/>
              <a:t>51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053545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A82B91-AACB-054B-B0B9-DFCBD80F56AA}" type="slidenum">
              <a:rPr lang="en-US">
                <a:solidFill>
                  <a:srgbClr val="000000"/>
                </a:solidFill>
              </a:rPr>
              <a:pPr/>
              <a:t>52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baseline="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latin typeface="Arial"/>
                <a:cs typeface="Arial"/>
              </a:rPr>
              <a:t>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IN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P.price</a:t>
            </a:r>
            <a:r>
              <a:rPr lang="en-US" sz="1200" dirty="0" smtClean="0">
                <a:latin typeface="Arial"/>
                <a:cs typeface="Arial"/>
              </a:rPr>
              <a:t> &gt;= 200);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200" dirty="0" smtClean="0">
              <a:latin typeface="Arial"/>
              <a:cs typeface="Arial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baseline="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latin typeface="Arial"/>
                <a:cs typeface="Arial"/>
              </a:rPr>
              <a:t>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NOT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IN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P.price</a:t>
            </a:r>
            <a:r>
              <a:rPr lang="en-US" sz="1200" dirty="0" smtClean="0">
                <a:latin typeface="Arial"/>
                <a:cs typeface="Arial"/>
              </a:rPr>
              <a:t> &gt;= 200);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2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344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21E1-0B75-824D-87FF-5447CB0751EB}" type="slidenum">
              <a:rPr lang="en-US">
                <a:solidFill>
                  <a:srgbClr val="000000"/>
                </a:solidFill>
              </a:rPr>
              <a:pPr/>
              <a:t>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652242"/>
      </p:ext>
    </p:extLst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A82B91-AACB-054B-B0B9-DFCBD80F56AA}" type="slidenum">
              <a:rPr lang="en-US">
                <a:solidFill>
                  <a:srgbClr val="000000"/>
                </a:solidFill>
              </a:rPr>
              <a:pPr/>
              <a:t>53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baseline="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latin typeface="Arial"/>
                <a:cs typeface="Arial"/>
              </a:rPr>
              <a:t>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IN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P.price</a:t>
            </a:r>
            <a:r>
              <a:rPr lang="en-US" sz="1200" dirty="0" smtClean="0">
                <a:latin typeface="Arial"/>
                <a:cs typeface="Arial"/>
              </a:rPr>
              <a:t> &gt;= 200);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200" dirty="0" smtClean="0">
              <a:latin typeface="Arial"/>
              <a:cs typeface="Arial"/>
            </a:endParaRP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baseline="0" dirty="0" smtClean="0">
                <a:solidFill>
                  <a:schemeClr val="tx1"/>
                </a:solidFill>
                <a:latin typeface="Arial"/>
                <a:cs typeface="Arial"/>
              </a:rPr>
              <a:t> </a:t>
            </a:r>
            <a:r>
              <a:rPr lang="en-US" sz="1200" dirty="0" smtClean="0">
                <a:latin typeface="Arial"/>
                <a:cs typeface="Arial"/>
              </a:rPr>
              <a:t>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NOT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IN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P.price</a:t>
            </a:r>
            <a:r>
              <a:rPr lang="en-US" sz="1200" dirty="0" smtClean="0">
                <a:latin typeface="Arial"/>
                <a:cs typeface="Arial"/>
              </a:rPr>
              <a:t> &gt;= 200);</a:t>
            </a:r>
          </a:p>
          <a:p>
            <a:pPr eaLnBrk="0" hangingPunct="0">
              <a:lnSpc>
                <a:spcPct val="90000"/>
              </a:lnSpc>
              <a:defRPr/>
            </a:pPr>
            <a:endParaRPr lang="en-US" sz="1200" dirty="0" smtClean="0">
              <a:latin typeface="Arial"/>
              <a:cs typeface="Aria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4076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D05D59-9EEF-374F-A46D-DBFA60774E99}" type="slidenum">
              <a:rPr lang="en-US">
                <a:solidFill>
                  <a:srgbClr val="000000"/>
                </a:solidFill>
              </a:rPr>
              <a:pPr/>
              <a:t>54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    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rgbClr val="FF0000"/>
                </a:solidFill>
                <a:latin typeface="Arial"/>
                <a:cs typeface="Arial"/>
              </a:rPr>
              <a:t>NOT </a:t>
            </a:r>
            <a:r>
              <a:rPr lang="en-US" sz="1200" dirty="0" smtClean="0">
                <a:solidFill>
                  <a:srgbClr val="FF5050"/>
                </a:solidFill>
                <a:latin typeface="Arial"/>
                <a:cs typeface="Arial"/>
              </a:rPr>
              <a:t>EXISTS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*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=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 and </a:t>
            </a:r>
            <a:r>
              <a:rPr lang="en-US" sz="1200" dirty="0" err="1" smtClean="0">
                <a:latin typeface="Arial"/>
                <a:cs typeface="Arial"/>
              </a:rPr>
              <a:t>P.price</a:t>
            </a:r>
            <a:r>
              <a:rPr lang="en-US" sz="1200" dirty="0" smtClean="0">
                <a:latin typeface="Arial"/>
                <a:cs typeface="Arial"/>
              </a:rPr>
              <a:t> &gt;= 200);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4043243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236A6-EBC3-B442-8D8A-45EEC621B6D1}" type="slidenum">
              <a:rPr lang="en-US">
                <a:solidFill>
                  <a:srgbClr val="000000"/>
                </a:solidFill>
              </a:rPr>
              <a:pPr/>
              <a:t>55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Does not work in </a:t>
            </a:r>
            <a:r>
              <a:rPr lang="en-US" sz="1200" dirty="0" err="1" smtClean="0">
                <a:solidFill>
                  <a:schemeClr val="accent2"/>
                </a:solidFill>
                <a:latin typeface="Arial"/>
                <a:cs typeface="Arial"/>
              </a:rPr>
              <a:t>SQLite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: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    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200 &gt; </a:t>
            </a:r>
            <a:r>
              <a:rPr lang="en-US" sz="1200" dirty="0" smtClean="0">
                <a:solidFill>
                  <a:srgbClr val="FF5050"/>
                </a:solidFill>
                <a:latin typeface="Arial"/>
                <a:cs typeface="Arial"/>
              </a:rPr>
              <a:t>ALL 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price 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=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3997989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7236A6-EBC3-B442-8D8A-45EEC621B6D1}" type="slidenum">
              <a:rPr lang="en-US">
                <a:solidFill>
                  <a:srgbClr val="000000"/>
                </a:solidFill>
              </a:rPr>
              <a:pPr/>
              <a:t>56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Does not work in </a:t>
            </a:r>
            <a:r>
              <a:rPr lang="en-US" sz="1200" dirty="0" err="1" smtClean="0">
                <a:solidFill>
                  <a:schemeClr val="accent2"/>
                </a:solidFill>
                <a:latin typeface="Arial"/>
                <a:cs typeface="Arial"/>
              </a:rPr>
              <a:t>SQLite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:</a:t>
            </a:r>
          </a:p>
          <a:p>
            <a:pPr eaLnBrk="0" hangingPunct="0">
              <a:lnSpc>
                <a:spcPct val="90000"/>
              </a:lnSpc>
              <a:defRPr/>
            </a:pP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 DISTINCT</a:t>
            </a:r>
            <a:r>
              <a:rPr lang="en-US" sz="1200" dirty="0" smtClean="0">
                <a:latin typeface="Arial"/>
                <a:cs typeface="Arial"/>
              </a:rPr>
              <a:t>  </a:t>
            </a:r>
            <a:r>
              <a:rPr lang="en-US" sz="1200" dirty="0" err="1" smtClean="0">
                <a:latin typeface="Arial"/>
                <a:cs typeface="Arial"/>
              </a:rPr>
              <a:t>C.cname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    Company C</a:t>
            </a:r>
            <a:r>
              <a:rPr lang="en-US" sz="1200" baseline="0" dirty="0" smtClean="0">
                <a:latin typeface="Arial"/>
                <a:cs typeface="Arial"/>
              </a:rPr>
              <a:t>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200 &gt; </a:t>
            </a:r>
            <a:r>
              <a:rPr lang="en-US" sz="1200" dirty="0" smtClean="0">
                <a:solidFill>
                  <a:srgbClr val="FF5050"/>
                </a:solidFill>
                <a:latin typeface="Arial"/>
                <a:cs typeface="Arial"/>
              </a:rPr>
              <a:t>ALL </a:t>
            </a:r>
            <a:r>
              <a:rPr lang="en-US" sz="1200" dirty="0" smtClean="0">
                <a:latin typeface="Arial"/>
                <a:cs typeface="Arial"/>
              </a:rPr>
              <a:t> (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SELECT</a:t>
            </a:r>
            <a:r>
              <a:rPr lang="en-US" sz="1200" dirty="0" smtClean="0">
                <a:latin typeface="Arial"/>
                <a:cs typeface="Arial"/>
              </a:rPr>
              <a:t> price 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FROM</a:t>
            </a:r>
            <a:r>
              <a:rPr lang="en-US" sz="1200" dirty="0" smtClean="0">
                <a:latin typeface="Arial"/>
                <a:cs typeface="Arial"/>
              </a:rPr>
              <a:t> Product P </a:t>
            </a:r>
            <a:r>
              <a:rPr lang="en-US" sz="1200" dirty="0" smtClean="0">
                <a:solidFill>
                  <a:schemeClr val="accent2"/>
                </a:solidFill>
                <a:latin typeface="Arial"/>
                <a:cs typeface="Arial"/>
              </a:rPr>
              <a:t>WHERE</a:t>
            </a:r>
            <a:r>
              <a:rPr lang="en-US" sz="1200" dirty="0" smtClean="0">
                <a:latin typeface="Arial"/>
                <a:cs typeface="Arial"/>
              </a:rPr>
              <a:t> </a:t>
            </a:r>
            <a:r>
              <a:rPr lang="en-US" sz="1200" dirty="0" err="1" smtClean="0">
                <a:latin typeface="Arial"/>
                <a:cs typeface="Arial"/>
              </a:rPr>
              <a:t>P.cid</a:t>
            </a:r>
            <a:r>
              <a:rPr lang="en-US" sz="1200" dirty="0" smtClean="0">
                <a:latin typeface="Arial"/>
                <a:cs typeface="Arial"/>
              </a:rPr>
              <a:t> = </a:t>
            </a:r>
            <a:r>
              <a:rPr lang="en-US" sz="1200" dirty="0" err="1" smtClean="0">
                <a:latin typeface="Arial"/>
                <a:cs typeface="Arial"/>
              </a:rPr>
              <a:t>C.cid</a:t>
            </a:r>
            <a:r>
              <a:rPr lang="en-US" sz="1200" dirty="0" smtClean="0">
                <a:latin typeface="Arial"/>
                <a:cs typeface="Arial"/>
              </a:rPr>
              <a:t>);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2920524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B9CE73-B728-B64F-9329-C443A07008FF}" type="slidenum">
              <a:rPr lang="en-US">
                <a:solidFill>
                  <a:srgbClr val="000000"/>
                </a:solidFill>
              </a:rPr>
              <a:pPr/>
              <a:t>57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528484"/>
      </p:ext>
    </p:extLst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972F-1B25-0F4C-A8DE-A876A03D2313}" type="slidenum">
              <a:rPr lang="en-US">
                <a:solidFill>
                  <a:srgbClr val="000000"/>
                </a:solidFill>
              </a:rPr>
              <a:pPr/>
              <a:t>58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71514"/>
      </p:ext>
    </p:extLst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972F-1B25-0F4C-A8DE-A876A03D2313}" type="slidenum">
              <a:rPr lang="en-US">
                <a:solidFill>
                  <a:srgbClr val="000000"/>
                </a:solidFill>
              </a:rPr>
              <a:pPr/>
              <a:t>59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983950"/>
      </p:ext>
    </p:extLst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972F-1B25-0F4C-A8DE-A876A03D2313}" type="slidenum">
              <a:rPr lang="en-US">
                <a:solidFill>
                  <a:srgbClr val="000000"/>
                </a:solidFill>
              </a:rPr>
              <a:pPr/>
              <a:t>60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6882066"/>
      </p:ext>
    </p:extLst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972F-1B25-0F4C-A8DE-A876A03D2313}" type="slidenum">
              <a:rPr lang="en-US">
                <a:solidFill>
                  <a:srgbClr val="000000"/>
                </a:solidFill>
              </a:rPr>
              <a:pPr/>
              <a:t>61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454101"/>
      </p:ext>
    </p:extLst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972F-1B25-0F4C-A8DE-A876A03D2313}" type="slidenum">
              <a:rPr lang="en-US">
                <a:solidFill>
                  <a:srgbClr val="000000"/>
                </a:solidFill>
              </a:rPr>
              <a:pPr/>
              <a:t>62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1647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9021E1-0B75-824D-87FF-5447CB0751EB}" type="slidenum">
              <a:rPr lang="en-US">
                <a:solidFill>
                  <a:srgbClr val="000000"/>
                </a:solidFill>
              </a:rPr>
              <a:pPr/>
              <a:t>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433955"/>
      </p:ext>
    </p:extLst>
  </p:cSld>
  <p:clrMapOvr>
    <a:masterClrMapping/>
  </p:clrMapOvr>
</p:notes>
</file>

<file path=ppt/notesSlides/notesSlide6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972F-1B25-0F4C-A8DE-A876A03D2313}" type="slidenum">
              <a:rPr lang="en-US">
                <a:solidFill>
                  <a:srgbClr val="000000"/>
                </a:solidFill>
              </a:rPr>
              <a:pPr/>
              <a:t>63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265695"/>
      </p:ext>
    </p:extLst>
  </p:cSld>
  <p:clrMapOvr>
    <a:masterClrMapping/>
  </p:clrMapOvr>
</p:notes>
</file>

<file path=ppt/notesSlides/notesSlide6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972F-1B25-0F4C-A8DE-A876A03D2313}" type="slidenum">
              <a:rPr lang="en-US">
                <a:solidFill>
                  <a:srgbClr val="000000"/>
                </a:solidFill>
              </a:rPr>
              <a:pPr/>
              <a:t>64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50890"/>
      </p:ext>
    </p:extLst>
  </p:cSld>
  <p:clrMapOvr>
    <a:masterClrMapping/>
  </p:clrMapOvr>
</p:notes>
</file>

<file path=ppt/notesSlides/notesSlide6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972F-1B25-0F4C-A8DE-A876A03D2313}" type="slidenum">
              <a:rPr lang="en-US">
                <a:solidFill>
                  <a:srgbClr val="000000"/>
                </a:solidFill>
              </a:rPr>
              <a:pPr/>
              <a:t>65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3288919"/>
      </p:ext>
    </p:extLst>
  </p:cSld>
  <p:clrMapOvr>
    <a:masterClrMapping/>
  </p:clrMapOvr>
</p:notes>
</file>

<file path=ppt/notesSlides/notesSlide6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FF972F-1B25-0F4C-A8DE-A876A03D2313}" type="slidenum">
              <a:rPr lang="en-US">
                <a:solidFill>
                  <a:srgbClr val="000000"/>
                </a:solidFill>
              </a:rPr>
              <a:pPr/>
              <a:t>66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316658"/>
      </p:ext>
    </p:extLst>
  </p:cSld>
  <p:clrMapOvr>
    <a:masterClrMapping/>
  </p:clrMapOvr>
</p:notes>
</file>

<file path=ppt/notesSlides/notesSlide6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8AA29A-9FD8-3D46-B7AF-81F1B33D847F}" type="slidenum">
              <a:rPr lang="en-US">
                <a:solidFill>
                  <a:srgbClr val="000000"/>
                </a:solidFill>
              </a:rPr>
              <a:pPr/>
              <a:t>69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87776"/>
      </p:ext>
    </p:extLst>
  </p:cSld>
  <p:clrMapOvr>
    <a:masterClrMapping/>
  </p:clrMapOvr>
</p:notes>
</file>

<file path=ppt/notesSlides/notesSlide6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C01F9AC-A917-1D46-B10B-886C7BC4B3C0}" type="slidenum">
              <a:rPr lang="en-US">
                <a:solidFill>
                  <a:srgbClr val="000000"/>
                </a:solidFill>
              </a:rPr>
              <a:pPr/>
              <a:t>71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At the beginning of lecture, we saw that we can express group by</a:t>
            </a:r>
            <a:r>
              <a:rPr lang="en-US" baseline="0" dirty="0" smtClean="0"/>
              <a:t> queries with a </a:t>
            </a:r>
            <a:r>
              <a:rPr lang="en-US" baseline="0" dirty="0" err="1" smtClean="0"/>
              <a:t>subquery</a:t>
            </a:r>
            <a:r>
              <a:rPr lang="en-US" baseline="0" dirty="0" smtClean="0"/>
              <a:t> in the select clause. Let’s take a look</a:t>
            </a:r>
          </a:p>
          <a:p>
            <a:r>
              <a:rPr lang="en-US" baseline="0" dirty="0" smtClean="0"/>
              <a:t>at some more complicated examples along those lines. First… what if we also want to apply a predicate in the where clause.</a:t>
            </a:r>
          </a:p>
          <a:p>
            <a:r>
              <a:rPr lang="en-US" baseline="0" dirty="0" smtClean="0"/>
              <a:t>We have to be careful, we need to use it twice.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0023947"/>
      </p:ext>
    </p:extLst>
  </p:cSld>
  <p:clrMapOvr>
    <a:masterClrMapping/>
  </p:clrMapOvr>
</p:notes>
</file>

<file path=ppt/notesSlides/notesSlide6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C74A3-7E0B-1A4B-B682-C91ABD09890B}" type="slidenum">
              <a:rPr lang="en-US">
                <a:solidFill>
                  <a:srgbClr val="000000"/>
                </a:solidFill>
              </a:rPr>
              <a:pPr/>
              <a:t>72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745207"/>
      </p:ext>
    </p:extLst>
  </p:cSld>
  <p:clrMapOvr>
    <a:masterClrMapping/>
  </p:clrMapOvr>
</p:notes>
</file>

<file path=ppt/notesSlides/notesSlide6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C74A3-7E0B-1A4B-B682-C91ABD09890B}" type="slidenum">
              <a:rPr lang="en-US">
                <a:solidFill>
                  <a:srgbClr val="000000"/>
                </a:solidFill>
              </a:rPr>
              <a:pPr/>
              <a:t>73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5140425"/>
      </p:ext>
    </p:extLst>
  </p:cSld>
  <p:clrMapOvr>
    <a:masterClrMapping/>
  </p:clrMapOvr>
</p:notes>
</file>

<file path=ppt/notesSlides/notesSlide6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93C74A3-7E0B-1A4B-B682-C91ABD09890B}" type="slidenum">
              <a:rPr lang="en-US">
                <a:solidFill>
                  <a:srgbClr val="000000"/>
                </a:solidFill>
              </a:rPr>
              <a:pPr/>
              <a:t>74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52009"/>
      </p:ext>
    </p:extLst>
  </p:cSld>
  <p:clrMapOvr>
    <a:masterClrMapping/>
  </p:clrMapOvr>
</p:notes>
</file>

<file path=ppt/notesSlides/notesSlide6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306E1D0-73FF-6748-9CA8-C4146EE7F4EC}" type="slidenum">
              <a:rPr lang="en-US">
                <a:solidFill>
                  <a:srgbClr val="000000"/>
                </a:solidFill>
              </a:rPr>
              <a:pPr/>
              <a:t>75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40961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Reminder students of</a:t>
            </a:r>
            <a:r>
              <a:rPr lang="en-US" baseline="0" dirty="0" smtClean="0"/>
              <a:t> the syntax of “as” if they have not seen already (just renaming)</a:t>
            </a:r>
            <a:endParaRPr lang="en-US" dirty="0" smtClean="0"/>
          </a:p>
          <a:p>
            <a:r>
              <a:rPr lang="en-US" dirty="0" smtClean="0"/>
              <a:t>Why need the alias for rev?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F3F867-3D12-284D-B527-30BD91A67604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466644"/>
      </p:ext>
    </p:extLst>
  </p:cSld>
  <p:clrMapOvr>
    <a:masterClrMapping/>
  </p:clrMapOvr>
</p:notes>
</file>

<file path=ppt/notesSlides/notesSlide7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AD2AFDA-34E2-C341-BAE8-8BF1C6474019}" type="slidenum">
              <a:rPr lang="en-US">
                <a:solidFill>
                  <a:srgbClr val="000000"/>
                </a:solidFill>
              </a:rPr>
              <a:pPr/>
              <a:t>76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2775"/>
      </p:ext>
    </p:extLst>
  </p:cSld>
  <p:clrMapOvr>
    <a:masterClrMapping/>
  </p:clrMapOvr>
</p:notes>
</file>

<file path=ppt/notesSlides/notesSlide7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D31EC-B7BB-F047-BD53-755BD65EAF2F}" type="slidenum">
              <a:rPr lang="en-US">
                <a:solidFill>
                  <a:srgbClr val="000000"/>
                </a:solidFill>
              </a:rPr>
              <a:pPr/>
              <a:t>77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48248"/>
      </p:ext>
    </p:extLst>
  </p:cSld>
  <p:clrMapOvr>
    <a:masterClrMapping/>
  </p:clrMapOvr>
</p:notes>
</file>

<file path=ppt/notesSlides/notesSlide7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B1D31EC-B7BB-F047-BD53-755BD65EAF2F}" type="slidenum">
              <a:rPr lang="en-US">
                <a:solidFill>
                  <a:srgbClr val="000000"/>
                </a:solidFill>
              </a:rPr>
              <a:pPr/>
              <a:t>78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020517"/>
      </p:ext>
    </p:extLst>
  </p:cSld>
  <p:clrMapOvr>
    <a:masterClrMapping/>
  </p:clrMapOvr>
</p:notes>
</file>

<file path=ppt/notesSlides/notesSlide7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4D986-E8C7-074F-8B2A-E6598A026179}" type="slidenum">
              <a:rPr lang="en-US">
                <a:solidFill>
                  <a:srgbClr val="000000"/>
                </a:solidFill>
              </a:rPr>
              <a:pPr/>
              <a:t>79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8620684"/>
      </p:ext>
    </p:extLst>
  </p:cSld>
  <p:clrMapOvr>
    <a:masterClrMapping/>
  </p:clrMapOvr>
</p:notes>
</file>

<file path=ppt/notesSlides/notesSlide7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74D986-E8C7-074F-8B2A-E6598A026179}" type="slidenum">
              <a:rPr lang="en-US">
                <a:solidFill>
                  <a:srgbClr val="000000"/>
                </a:solidFill>
              </a:rPr>
              <a:pPr/>
              <a:t>80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0285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DF9316-0AE1-E745-83B8-A6460028C950}" type="slidenum">
              <a:rPr lang="en-US">
                <a:solidFill>
                  <a:srgbClr val="000000"/>
                </a:solidFill>
              </a:rPr>
              <a:pPr/>
              <a:t>9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3612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2D45031-2F6D-8549-BC61-BA63705F5C27}" type="slidenum">
              <a:rPr lang="en-US">
                <a:solidFill>
                  <a:srgbClr val="000000"/>
                </a:solidFill>
              </a:rPr>
              <a:pPr/>
              <a:t>10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07071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7772400" cy="4571999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8800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68580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7772400" cy="4321175"/>
          </a:xfrm>
        </p:spPr>
        <p:txBody>
          <a:bodyPr anchor="ctr">
            <a:noAutofit/>
          </a:bodyPr>
          <a:lstStyle>
            <a:lvl1pPr algn="l">
              <a:lnSpc>
                <a:spcPct val="100000"/>
              </a:lnSpc>
              <a:defRPr sz="8800" b="0" cap="all" spc="-8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28601"/>
            <a:ext cx="7772400" cy="1066800"/>
          </a:xfrm>
        </p:spPr>
        <p:txBody>
          <a:bodyPr anchor="b"/>
          <a:lstStyle>
            <a:lvl1pPr marL="0" indent="0">
              <a:buNone/>
              <a:defRPr sz="2000" b="0" cap="all" spc="12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63068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0160" y="1574800"/>
            <a:ext cx="32918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7632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sz="1800" b="0" cap="all" spc="100" baseline="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7632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3208" y="1572768"/>
            <a:ext cx="3291840" cy="639762"/>
          </a:xfrm>
        </p:spPr>
        <p:txBody>
          <a:bodyPr anchor="b">
            <a:noAutofit/>
          </a:bodyPr>
          <a:lstStyle>
            <a:lvl1pPr marL="0" indent="0">
              <a:buNone/>
              <a:defRPr lang="en-US" sz="1800" b="0" kern="1200" cap="all" spc="100" baseline="0" dirty="0" smtClean="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3208" y="2259366"/>
            <a:ext cx="3291840" cy="384048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1600200"/>
            <a:ext cx="5111750" cy="4480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600200"/>
            <a:ext cx="3008313" cy="4480560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9001124" y="4846320"/>
            <a:ext cx="142876" cy="201168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-1" y="0"/>
            <a:ext cx="9000877" cy="4846320"/>
          </a:xfrm>
          <a:solidFill>
            <a:schemeClr val="bg1">
              <a:lumMod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5715000"/>
            <a:ext cx="8153400" cy="45720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4953000"/>
            <a:ext cx="8153400" cy="762000"/>
          </a:xfrm>
        </p:spPr>
        <p:txBody>
          <a:bodyPr anchor="t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9001124" y="0"/>
            <a:ext cx="142876" cy="484632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5791200" cy="13716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112779B1-49FA-AE40-A30D-0FBD14D02E5A}" type="datetimeFigureOut">
              <a:rPr lang="en-US" smtClean="0"/>
              <a:t>1/17/18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 rot="16200000">
            <a:off x="8227377" y="5885497"/>
            <a:ext cx="13157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400" b="1">
                <a:solidFill>
                  <a:schemeClr val="tx2"/>
                </a:solidFill>
              </a:defRPr>
            </a:lvl1pPr>
          </a:lstStyle>
          <a:p>
            <a:fld id="{8242ED04-AE7F-BE41-A814-B6B6FA5A425B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9001124" y="0"/>
            <a:ext cx="142876" cy="13716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9001124" y="1371600"/>
            <a:ext cx="142876" cy="54864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600" kern="1200" cap="all" spc="-6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5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3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4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5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5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7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8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9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0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1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3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5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6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7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8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9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0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 err="1" smtClean="0"/>
              <a:t>Cse</a:t>
            </a:r>
            <a:r>
              <a:rPr lang="en-US" sz="4800" dirty="0" smtClean="0"/>
              <a:t> 344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13224" y="3082087"/>
            <a:ext cx="6301975" cy="2632913"/>
          </a:xfrm>
        </p:spPr>
        <p:txBody>
          <a:bodyPr/>
          <a:lstStyle/>
          <a:p>
            <a:r>
              <a:rPr lang="en-US" dirty="0" smtClean="0"/>
              <a:t>January </a:t>
            </a:r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– Subqueries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969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General form of </a:t>
            </a:r>
            <a:r>
              <a:rPr lang="en-US" dirty="0" smtClean="0"/>
              <a:t>Grouping</a:t>
            </a:r>
            <a:br>
              <a:rPr lang="en-US" dirty="0" smtClean="0"/>
            </a:br>
            <a:r>
              <a:rPr lang="en-US" dirty="0" smtClean="0"/>
              <a:t>and </a:t>
            </a:r>
            <a:r>
              <a:rPr lang="en-US" dirty="0"/>
              <a:t>Aggregation</a:t>
            </a:r>
          </a:p>
        </p:txBody>
      </p:sp>
      <p:sp>
        <p:nvSpPr>
          <p:cNvPr id="4301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267200"/>
            <a:ext cx="7772400" cy="2057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 smtClean="0"/>
              <a:t>S </a:t>
            </a:r>
            <a:r>
              <a:rPr lang="en-US" sz="2400" dirty="0"/>
              <a:t>= may contain attributes a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a</a:t>
            </a:r>
            <a:r>
              <a:rPr lang="en-US" sz="2400" baseline="-25000" dirty="0" err="1"/>
              <a:t>k</a:t>
            </a:r>
            <a:r>
              <a:rPr lang="en-US" sz="2400" dirty="0"/>
              <a:t> and/or </a:t>
            </a:r>
            <a:r>
              <a:rPr lang="en-US" sz="2400" dirty="0" smtClean="0"/>
              <a:t>any      </a:t>
            </a:r>
            <a:br>
              <a:rPr lang="en-US" sz="2400" dirty="0" smtClean="0"/>
            </a:br>
            <a:r>
              <a:rPr lang="en-US" sz="2400" dirty="0" smtClean="0"/>
              <a:t>   aggregates </a:t>
            </a:r>
            <a:r>
              <a:rPr lang="en-US" sz="2400" dirty="0"/>
              <a:t>but NO OTHER ATTRIBUTES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C1 = is any condition on the attributes in R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R</a:t>
            </a:r>
            <a:r>
              <a:rPr lang="en-US" sz="2400" baseline="-25000" dirty="0" err="1"/>
              <a:t>n</a:t>
            </a:r>
            <a:endParaRPr lang="en-US" sz="2400" baseline="-25000" dirty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z="2400" dirty="0"/>
              <a:t>C2 = is any condition on aggregate </a:t>
            </a:r>
            <a:r>
              <a:rPr lang="en-US" sz="2400" dirty="0" smtClean="0"/>
              <a:t>expressions</a:t>
            </a:r>
            <a:br>
              <a:rPr lang="en-US" sz="2400" dirty="0" smtClean="0"/>
            </a:br>
            <a:r>
              <a:rPr lang="en-US" sz="2400" dirty="0" smtClean="0"/>
              <a:t>    and on attributes a</a:t>
            </a:r>
            <a:r>
              <a:rPr lang="en-US" sz="2400" baseline="-25000" dirty="0" smtClean="0"/>
              <a:t>1</a:t>
            </a:r>
            <a:r>
              <a:rPr lang="en-US" sz="2400" dirty="0" smtClean="0"/>
              <a:t>,…,</a:t>
            </a:r>
            <a:r>
              <a:rPr lang="en-US" sz="2400" dirty="0" err="1" smtClean="0"/>
              <a:t>a</a:t>
            </a:r>
            <a:r>
              <a:rPr lang="en-US" sz="2400" baseline="-25000" dirty="0" err="1" smtClean="0"/>
              <a:t>k</a:t>
            </a:r>
            <a:endParaRPr lang="en-US" sz="24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04AAC-6528-3748-806F-374DD08AAB7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3013" name="AutoShape 4"/>
          <p:cNvSpPr>
            <a:spLocks noChangeArrowheads="1"/>
          </p:cNvSpPr>
          <p:nvPr/>
        </p:nvSpPr>
        <p:spPr bwMode="auto">
          <a:xfrm>
            <a:off x="7543800" y="3190875"/>
            <a:ext cx="1486202" cy="649188"/>
          </a:xfrm>
          <a:prstGeom prst="wedgeEllipseCallout">
            <a:avLst>
              <a:gd name="adj1" fmla="val -84789"/>
              <a:gd name="adj2" fmla="val 200223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Why ?</a:t>
            </a:r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685800" y="1895218"/>
            <a:ext cx="3657600" cy="22195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S</a:t>
            </a:r>
            <a:endParaRPr lang="en-US" sz="26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	    R</a:t>
            </a:r>
            <a:r>
              <a:rPr lang="en-US" sz="2600" baseline="-25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,…,R</a:t>
            </a:r>
            <a:r>
              <a:rPr lang="en-US" sz="2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	    C1</a:t>
            </a:r>
            <a:endParaRPr lang="en-US" sz="26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sz="26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a</a:t>
            </a:r>
            <a:r>
              <a:rPr lang="en-US" sz="2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,…,</a:t>
            </a:r>
            <a:r>
              <a:rPr lang="en-US" sz="2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600" baseline="-25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endParaRPr lang="en-US" sz="2600" baseline="-25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HAVING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C2</a:t>
            </a:r>
            <a:endParaRPr lang="en-US" sz="26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3761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2" grpId="0" build="p"/>
      <p:bldP spid="430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Semantics of SQL </a:t>
            </a:r>
            <a:r>
              <a:rPr lang="en-US" smtClean="0"/>
              <a:t>With Group-By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819400" y="6400800"/>
            <a:ext cx="3352800" cy="457200"/>
          </a:xfrm>
        </p:spPr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506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73088" y="4114800"/>
            <a:ext cx="8570912" cy="2235200"/>
          </a:xfrm>
          <a:noFill/>
        </p:spPr>
        <p:txBody>
          <a:bodyPr wrap="none">
            <a:spAutoFit/>
          </a:bodyPr>
          <a:lstStyle/>
          <a:p>
            <a:pPr marL="609600" indent="-609600" eaLnBrk="1" hangingPunct="1">
              <a:buFontTx/>
              <a:buNone/>
            </a:pPr>
            <a:r>
              <a:rPr lang="en-US" sz="2400" dirty="0"/>
              <a:t>Evaluation steps: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/>
              <a:t>Evaluate FROM-</a:t>
            </a:r>
            <a:r>
              <a:rPr lang="en-US" sz="2400" dirty="0" smtClean="0"/>
              <a:t>WHERE</a:t>
            </a:r>
            <a:r>
              <a:rPr lang="en-US" sz="2400" dirty="0"/>
              <a:t> </a:t>
            </a:r>
            <a:r>
              <a:rPr lang="en-US" sz="2400" dirty="0" smtClean="0"/>
              <a:t>using Nested </a:t>
            </a:r>
            <a:r>
              <a:rPr lang="en-US" sz="2400" dirty="0"/>
              <a:t>L</a:t>
            </a:r>
            <a:r>
              <a:rPr lang="en-US" sz="2400" dirty="0" smtClean="0"/>
              <a:t>oop Semantics</a:t>
            </a:r>
            <a:endParaRPr lang="en-US" sz="2400" dirty="0"/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/>
              <a:t>Group by the attributes a</a:t>
            </a:r>
            <a:r>
              <a:rPr lang="en-US" sz="2400" baseline="-25000" dirty="0"/>
              <a:t>1</a:t>
            </a:r>
            <a:r>
              <a:rPr lang="en-US" sz="2400" dirty="0"/>
              <a:t>,…,</a:t>
            </a:r>
            <a:r>
              <a:rPr lang="en-US" sz="2400" dirty="0" err="1"/>
              <a:t>a</a:t>
            </a:r>
            <a:r>
              <a:rPr lang="en-US" sz="2400" baseline="-25000" dirty="0" err="1"/>
              <a:t>k</a:t>
            </a:r>
            <a:r>
              <a:rPr lang="en-US" baseline="-25000" dirty="0"/>
              <a:t> </a:t>
            </a:r>
            <a:endParaRPr lang="en-US" sz="2400" dirty="0"/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/>
              <a:t>Apply condition C2 to each group (may have aggregates)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dirty="0"/>
              <a:t>Compute aggregates in S and return the result</a:t>
            </a: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685800" y="1895218"/>
            <a:ext cx="3657600" cy="22195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S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	    R</a:t>
            </a:r>
            <a:r>
              <a:rPr lang="en-US" sz="2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,…,R</a:t>
            </a:r>
            <a:r>
              <a:rPr lang="en-US" sz="2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	    C1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sz="26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a</a:t>
            </a:r>
            <a:r>
              <a:rPr lang="en-US" sz="2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,…,</a:t>
            </a:r>
            <a:r>
              <a:rPr lang="en-US" sz="2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2600" baseline="-25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endParaRPr lang="en-US" sz="2600" baseline="-25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HAVING</a:t>
            </a:r>
            <a:r>
              <a:rPr lang="en-US" sz="2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C2</a:t>
            </a:r>
          </a:p>
        </p:txBody>
      </p:sp>
      <p:sp>
        <p:nvSpPr>
          <p:cNvPr id="7" name="Rectangle 6"/>
          <p:cNvSpPr/>
          <p:nvPr/>
        </p:nvSpPr>
        <p:spPr>
          <a:xfrm>
            <a:off x="5791200" y="2667000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FWGHOS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909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build="p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680531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ompute the total income per month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Show only months with less than 10 items sold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Order by quantity sold and display as “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TotalSold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”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</p:spTree>
    <p:extLst>
      <p:ext uri="{BB962C8B-B14F-4D97-AF65-F5344CB8AC3E}">
        <p14:creationId xmlns:p14="http://schemas.microsoft.com/office/powerpoint/2010/main" val="2056835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1577031" y="3124200"/>
            <a:ext cx="3073277" cy="46166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680531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ompute the total income per month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Show only months with less than 10 items sold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Order by quantity sold and display as “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TotalSold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”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</p:spTree>
    <p:extLst>
      <p:ext uri="{BB962C8B-B14F-4D97-AF65-F5344CB8AC3E}">
        <p14:creationId xmlns:p14="http://schemas.microsoft.com/office/powerpoint/2010/main" val="947126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680531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ompute the total income per month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Show only months with less than 10 items sold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Order by quantity sold and display as “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TotalSold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”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00831" y="3124200"/>
            <a:ext cx="3243196" cy="83099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month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</p:spTree>
    <p:extLst>
      <p:ext uri="{BB962C8B-B14F-4D97-AF65-F5344CB8AC3E}">
        <p14:creationId xmlns:p14="http://schemas.microsoft.com/office/powerpoint/2010/main" val="113017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680531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ompute the total income per month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Show only months with less than 10 items sold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Order by quantity sold and display as “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TotalSold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”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500831" y="3124200"/>
            <a:ext cx="494237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month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HAVING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sum(quantity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&lt;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10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</p:spTree>
    <p:extLst>
      <p:ext uri="{BB962C8B-B14F-4D97-AF65-F5344CB8AC3E}">
        <p14:creationId xmlns:p14="http://schemas.microsoft.com/office/powerpoint/2010/main" val="13103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680531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ompute the total income per month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Show only months with less than 10 items sold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Order by quantity sold and display as “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TotalSold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”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24631" y="3154740"/>
            <a:ext cx="6471643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month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sum(price*quantity), </a:t>
            </a:r>
            <a:b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sum(quantity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TotalSold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month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HAVING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sum(quantity) &lt; 10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</p:spTree>
    <p:extLst>
      <p:ext uri="{BB962C8B-B14F-4D97-AF65-F5344CB8AC3E}">
        <p14:creationId xmlns:p14="http://schemas.microsoft.com/office/powerpoint/2010/main" val="967982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Exercise</a:t>
            </a:r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6805318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ompute the total income per month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Show only months with less than 10 items sold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Order by quantity sold and display as “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TotalSold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”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447800" y="3124200"/>
            <a:ext cx="6445695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month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sum(price*quantity), </a:t>
            </a:r>
            <a:b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sum(quantity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as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TotalSold</a:t>
            </a:r>
            <a:endParaRPr lang="en-US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month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HAVING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sum(quantity) &lt; 10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ORDER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sum(quantity)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</p:spTree>
    <p:extLst>
      <p:ext uri="{BB962C8B-B14F-4D97-AF65-F5344CB8AC3E}">
        <p14:creationId xmlns:p14="http://schemas.microsoft.com/office/powerpoint/2010/main" val="5521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WHERE </a:t>
            </a:r>
            <a:r>
              <a:rPr lang="en-US" dirty="0" err="1" smtClean="0"/>
              <a:t>vs</a:t>
            </a:r>
            <a:r>
              <a:rPr lang="en-US" dirty="0" smtClean="0"/>
              <a:t> HAVING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85800" y="1981200"/>
            <a:ext cx="8458200" cy="4114800"/>
          </a:xfrm>
        </p:spPr>
        <p:txBody>
          <a:bodyPr>
            <a:normAutofit lnSpcReduction="10000"/>
          </a:bodyPr>
          <a:lstStyle/>
          <a:p>
            <a:r>
              <a:rPr lang="en-US" sz="2800" dirty="0" smtClean="0"/>
              <a:t>WHERE condition is applied to individual rows</a:t>
            </a:r>
          </a:p>
          <a:p>
            <a:pPr lvl="1"/>
            <a:r>
              <a:rPr lang="en-US" sz="2400" dirty="0" smtClean="0"/>
              <a:t>The rows may or may not contribute to the aggregate</a:t>
            </a:r>
          </a:p>
          <a:p>
            <a:pPr lvl="1"/>
            <a:r>
              <a:rPr lang="en-US" sz="2400" dirty="0" smtClean="0"/>
              <a:t>No aggregates allowed here</a:t>
            </a:r>
          </a:p>
          <a:p>
            <a:pPr lvl="1"/>
            <a:r>
              <a:rPr lang="en-US" sz="2400" dirty="0" smtClean="0"/>
              <a:t>Occasionally, some groups become empty and are removed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HAVING condition is applied to the entire group</a:t>
            </a:r>
          </a:p>
          <a:p>
            <a:pPr lvl="1"/>
            <a:r>
              <a:rPr lang="en-US" sz="2400" dirty="0" smtClean="0"/>
              <a:t>Entire group is returned, or removed</a:t>
            </a:r>
          </a:p>
          <a:p>
            <a:pPr lvl="1"/>
            <a:r>
              <a:rPr lang="en-US" sz="2400" dirty="0" smtClean="0"/>
              <a:t>May use aggregate functions on the group</a:t>
            </a: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04AAC-6528-3748-806F-374DD08AAB7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792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Mystery Query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19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70233" y="2514600"/>
            <a:ext cx="6488571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month, sum(quantity), max(price)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GROUP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BY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month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828800"/>
            <a:ext cx="3435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</a:rPr>
              <a:t>What do they compute?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894776" y="3886200"/>
            <a:ext cx="4863126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month, sum(quantity)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         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GROUP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BY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month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29000" y="5257800"/>
            <a:ext cx="3246051" cy="1200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month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         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GROUP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BY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month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</p:spTree>
    <p:extLst>
      <p:ext uri="{BB962C8B-B14F-4D97-AF65-F5344CB8AC3E}">
        <p14:creationId xmlns:p14="http://schemas.microsoft.com/office/powerpoint/2010/main" val="768920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Grouping and Aggregation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503237" y="1824037"/>
            <a:ext cx="5961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Purchase(product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quantity)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533400" y="2971800"/>
            <a:ext cx="8000908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678" name="Text Box 5"/>
          <p:cNvSpPr txBox="1">
            <a:spLocks noChangeArrowheads="1"/>
          </p:cNvSpPr>
          <p:nvPr/>
        </p:nvSpPr>
        <p:spPr bwMode="auto">
          <a:xfrm>
            <a:off x="2057400" y="4648200"/>
            <a:ext cx="420820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How is this query processed?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533400" y="2438400"/>
            <a:ext cx="7301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total quantities for all sales over $1, by product.</a:t>
            </a:r>
          </a:p>
        </p:txBody>
      </p:sp>
    </p:spTree>
    <p:extLst>
      <p:ext uri="{BB962C8B-B14F-4D97-AF65-F5344CB8AC3E}">
        <p14:creationId xmlns:p14="http://schemas.microsoft.com/office/powerpoint/2010/main" val="104987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Mystery Query</a:t>
            </a:r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70233" y="2514600"/>
            <a:ext cx="6488571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month, sum(quantity), max(price)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GROUP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BY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month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828800"/>
            <a:ext cx="34352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</a:rPr>
              <a:t>What do they compute?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894776" y="3886200"/>
            <a:ext cx="4863126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month, sum(quantity)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         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GROUP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BY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month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3429000" y="5257800"/>
            <a:ext cx="3246051" cy="1200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month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         Purchase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GROUP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BY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month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851928" y="4114800"/>
            <a:ext cx="2292072" cy="1736646"/>
          </a:xfrm>
          <a:prstGeom prst="wedgeRoundRectCallout">
            <a:avLst>
              <a:gd name="adj1" fmla="val -60727"/>
              <a:gd name="adj2" fmla="val 70439"/>
              <a:gd name="adj3" fmla="val 16667"/>
            </a:avLst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Lesson: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DISTINCT is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a special case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of GROUP BY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</p:spTree>
    <p:extLst>
      <p:ext uri="{BB962C8B-B14F-4D97-AF65-F5344CB8AC3E}">
        <p14:creationId xmlns:p14="http://schemas.microsoft.com/office/powerpoint/2010/main" val="1741035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+ Join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9356"/>
            <a:ext cx="5120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2000" u="sng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,pname,manufacturer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u="sng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,product_id,price,month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524000"/>
            <a:ext cx="7399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For each manufacturer, compute how many products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with price &gt; $100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they sold</a:t>
            </a: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2950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+ Join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9356"/>
            <a:ext cx="5120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2000" u="sng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,pname,manufacturer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u="sng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,product_id,price,month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524000"/>
            <a:ext cx="7399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For each manufacturer, compute how many products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with price &gt; $100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they sold</a:t>
            </a:r>
            <a:endParaRPr lang="en-US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362200"/>
            <a:ext cx="8207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Problem: manufacturer is in Purchase, price is in Product...</a:t>
            </a:r>
          </a:p>
        </p:txBody>
      </p:sp>
    </p:spTree>
    <p:extLst>
      <p:ext uri="{BB962C8B-B14F-4D97-AF65-F5344CB8AC3E}">
        <p14:creationId xmlns:p14="http://schemas.microsoft.com/office/powerpoint/2010/main" val="119384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+ Join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6200" y="9356"/>
            <a:ext cx="5120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2000" u="sng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,pname,manufacturer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u="sng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,product_id,price,month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28600" y="1524000"/>
            <a:ext cx="7399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For each manufacturer, compute how many products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with price &gt; $100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they sold</a:t>
            </a:r>
            <a:endParaRPr lang="en-US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362200"/>
            <a:ext cx="8207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Problem: manufacturer is in Purchase, price is in Product...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28600" y="2971800"/>
            <a:ext cx="4838133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-- step 1: think about their join</a:t>
            </a:r>
            <a:b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...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 x, Purchase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x.pid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y.product_id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and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 100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4" name="Group 58"/>
          <p:cNvGraphicFramePr>
            <a:graphicFrameLocks noGrp="1"/>
          </p:cNvGraphicFramePr>
          <p:nvPr>
            <p:extLst/>
          </p:nvPr>
        </p:nvGraphicFramePr>
        <p:xfrm>
          <a:off x="5943600" y="2895600"/>
          <a:ext cx="2971800" cy="156551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</a:tblGrid>
              <a:tr h="45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manu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facturer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...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...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370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300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180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7490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+ Join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4800600"/>
            <a:ext cx="5543204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-- step 2: do the group-by on the join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count(*)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 x, Purchase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x.pid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y.product_id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and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 100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 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9356"/>
            <a:ext cx="5120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2000" u="sng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,pname,manufacturer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u="sng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,product_id,price,month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Group 58"/>
          <p:cNvGraphicFramePr>
            <a:graphicFrameLocks noGrp="1"/>
          </p:cNvGraphicFramePr>
          <p:nvPr>
            <p:extLst/>
          </p:nvPr>
        </p:nvGraphicFramePr>
        <p:xfrm>
          <a:off x="6705600" y="5029200"/>
          <a:ext cx="1879600" cy="1565510"/>
        </p:xfrm>
        <a:graphic>
          <a:graphicData uri="http://schemas.openxmlformats.org/drawingml/2006/table">
            <a:tbl>
              <a:tblPr/>
              <a:tblGrid>
                <a:gridCol w="939800"/>
                <a:gridCol w="939800"/>
              </a:tblGrid>
              <a:tr h="45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Arial"/>
                        </a:rPr>
                        <a:t>manu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Arial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Arial"/>
                        </a:rPr>
                      </a:b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Arial"/>
                        </a:rPr>
                        <a:t>facturer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count(*)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370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...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1524000"/>
            <a:ext cx="739958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For each manufacturer, compute how many products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with price &gt; $100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they sold</a:t>
            </a:r>
            <a:endParaRPr lang="en-US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28600" y="2362200"/>
            <a:ext cx="820729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Problem: manufacturer is in Purchase, price is in Product...</a:t>
            </a:r>
          </a:p>
        </p:txBody>
      </p:sp>
      <p:sp>
        <p:nvSpPr>
          <p:cNvPr id="13" name="Text Box 3"/>
          <p:cNvSpPr txBox="1">
            <a:spLocks noChangeArrowheads="1"/>
          </p:cNvSpPr>
          <p:nvPr/>
        </p:nvSpPr>
        <p:spPr bwMode="auto">
          <a:xfrm>
            <a:off x="228600" y="2971800"/>
            <a:ext cx="4838133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-- step 1: think about their join</a:t>
            </a:r>
            <a:b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...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 x, Purchase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x.pid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y.product_id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and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 100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4" name="Group 58"/>
          <p:cNvGraphicFramePr>
            <a:graphicFrameLocks noGrp="1"/>
          </p:cNvGraphicFramePr>
          <p:nvPr>
            <p:extLst/>
          </p:nvPr>
        </p:nvGraphicFramePr>
        <p:xfrm>
          <a:off x="5943600" y="2895600"/>
          <a:ext cx="2971800" cy="1565510"/>
        </p:xfrm>
        <a:graphic>
          <a:graphicData uri="http://schemas.openxmlformats.org/drawingml/2006/table">
            <a:tbl>
              <a:tblPr/>
              <a:tblGrid>
                <a:gridCol w="742950"/>
                <a:gridCol w="742950"/>
                <a:gridCol w="742950"/>
                <a:gridCol w="742950"/>
              </a:tblGrid>
              <a:tr h="45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manu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</a:b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facturer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...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...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370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300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180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7537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Aggregate + Join</a:t>
            </a:r>
            <a:endParaRPr lang="en-US" dirty="0"/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228600" y="3429000"/>
            <a:ext cx="5825232" cy="163121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y.month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count(*)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 x, Purchase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x.pid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y.product_id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and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&gt; 100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 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y.month</a:t>
            </a:r>
            <a:endParaRPr lang="en-US" sz="2000" dirty="0">
              <a:solidFill>
                <a:srgbClr val="FF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" y="9356"/>
            <a:ext cx="512016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Product(</a:t>
            </a:r>
            <a:r>
              <a:rPr lang="en-US" sz="2000" u="sng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,pname,manufacturer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u="sng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id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,product_id,price,month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11" name="Group 58"/>
          <p:cNvGraphicFramePr>
            <a:graphicFrameLocks noGrp="1"/>
          </p:cNvGraphicFramePr>
          <p:nvPr>
            <p:extLst/>
          </p:nvPr>
        </p:nvGraphicFramePr>
        <p:xfrm>
          <a:off x="6248400" y="4495800"/>
          <a:ext cx="2717799" cy="1934609"/>
        </p:xfrm>
        <a:graphic>
          <a:graphicData uri="http://schemas.openxmlformats.org/drawingml/2006/table">
            <a:tbl>
              <a:tblPr/>
              <a:tblGrid>
                <a:gridCol w="905933"/>
                <a:gridCol w="905933"/>
                <a:gridCol w="905933"/>
              </a:tblGrid>
              <a:tr h="4555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Arial"/>
                        </a:rPr>
                        <a:t>manu</a:t>
                      </a: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Arial"/>
                        </a:rPr>
                        <a:t/>
                      </a:r>
                      <a:b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Arial"/>
                        </a:rPr>
                      </a:br>
                      <a:r>
                        <a:rPr kumimoji="0" lang="en-US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Arial"/>
                        </a:rPr>
                        <a:t>facturer</a:t>
                      </a:r>
                      <a:endParaRPr kumimoji="0" lang="en-US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+mn-lt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+mn-lt"/>
                          <a:cs typeface="Arial"/>
                        </a:rPr>
                        <a:t>month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/>
                          <a:cs typeface="Arial"/>
                        </a:rPr>
                        <a:t>count(*)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accent2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3701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Hitachi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Feb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Canon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Jan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909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...</a:t>
                      </a: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28600" y="1524000"/>
            <a:ext cx="7399582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Variant: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For each manufacturer, compute how many products 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with price &gt; $100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they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sold </a:t>
            </a:r>
            <a:r>
              <a:rPr lang="en-US" dirty="0" smtClean="0">
                <a:solidFill>
                  <a:srgbClr val="FF0000"/>
                </a:solidFill>
                <a:latin typeface="Arial"/>
              </a:rPr>
              <a:t>in each month</a:t>
            </a:r>
            <a:endParaRPr lang="en-US" dirty="0" smtClean="0">
              <a:solidFill>
                <a:srgbClr val="FF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6305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Including Empty Groups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result of a group by query, there is one row per group in the result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04AAC-6528-3748-806F-374DD08AAB7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47800" y="4038600"/>
            <a:ext cx="5562600" cy="164352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count(*)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Purchase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endParaRPr lang="en-US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y.product</a:t>
            </a:r>
            <a:endParaRPr lang="en-US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6248400" y="3048000"/>
            <a:ext cx="2819400" cy="995422"/>
          </a:xfrm>
          <a:prstGeom prst="wedgeEllipseCallout">
            <a:avLst>
              <a:gd name="adj1" fmla="val -51503"/>
              <a:gd name="adj2" fmla="val 50923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Count(*) is never 0</a:t>
            </a:r>
            <a:endParaRPr lang="en-US" sz="2000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7086600" y="152400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FWGHOS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0116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Including Empty Groups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04AAC-6528-3748-806F-374DD08AAB7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27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533400" y="2438400"/>
            <a:ext cx="8077200" cy="177946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r>
              <a:rPr lang="en-US" sz="2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count(y.pid</a:t>
            </a:r>
            <a:r>
              <a:rPr lang="en-US" sz="2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sz="2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LEFT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OUTER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JOIN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Purchase </a:t>
            </a:r>
            <a:r>
              <a:rPr lang="en-US" sz="2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sz="26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y.product</a:t>
            </a:r>
            <a:endParaRPr lang="en-US" sz="26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sz="26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6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x.manufacturer</a:t>
            </a:r>
            <a:endParaRPr lang="en-US" sz="26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AutoShape 4"/>
          <p:cNvSpPr>
            <a:spLocks noChangeArrowheads="1"/>
          </p:cNvSpPr>
          <p:nvPr/>
        </p:nvSpPr>
        <p:spPr bwMode="auto">
          <a:xfrm>
            <a:off x="5638800" y="3962400"/>
            <a:ext cx="2817298" cy="1861006"/>
          </a:xfrm>
          <a:prstGeom prst="wedgeEllipseCallout">
            <a:avLst>
              <a:gd name="adj1" fmla="val -21360"/>
              <a:gd name="adj2" fmla="val -87174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Count(</a:t>
            </a:r>
            <a:r>
              <a:rPr lang="en-US" sz="2000" dirty="0" err="1" smtClean="0">
                <a:solidFill>
                  <a:prstClr val="black"/>
                </a:solidFill>
                <a:latin typeface="Arial"/>
                <a:cs typeface="Arial"/>
              </a:rPr>
              <a:t>pid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) is 0</a:t>
            </a:r>
            <a:b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when all </a:t>
            </a:r>
            <a:r>
              <a:rPr lang="en-US" sz="2000" dirty="0" err="1" smtClean="0">
                <a:solidFill>
                  <a:prstClr val="black"/>
                </a:solidFill>
                <a:latin typeface="Arial"/>
                <a:cs typeface="Arial"/>
              </a:rPr>
              <a:t>pid’s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 in</a:t>
            </a:r>
            <a:b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the group are</a:t>
            </a:r>
            <a:b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NULL</a:t>
            </a:r>
            <a:endParaRPr lang="en-US" sz="2000" dirty="0">
              <a:solidFill>
                <a:prstClr val="black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84383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Subqueries</a:t>
            </a:r>
            <a:endParaRPr lang="en-US"/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81200"/>
            <a:ext cx="8077200" cy="4114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A </a:t>
            </a:r>
            <a:r>
              <a:rPr lang="en-US" sz="2400" dirty="0" err="1" smtClean="0"/>
              <a:t>subquery</a:t>
            </a:r>
            <a:r>
              <a:rPr lang="en-US" sz="2400" dirty="0" smtClean="0"/>
              <a:t> is a SQL query nested inside a larger query</a:t>
            </a:r>
          </a:p>
          <a:p>
            <a:r>
              <a:rPr lang="en-US" sz="2400" dirty="0" smtClean="0"/>
              <a:t>Such inner-outer queries are called nested queries</a:t>
            </a:r>
          </a:p>
          <a:p>
            <a:r>
              <a:rPr lang="en-US" sz="2400" dirty="0" smtClean="0"/>
              <a:t>A </a:t>
            </a:r>
            <a:r>
              <a:rPr lang="en-US" sz="2400" dirty="0" err="1" smtClean="0"/>
              <a:t>subquery</a:t>
            </a:r>
            <a:r>
              <a:rPr lang="en-US" sz="2400" dirty="0" smtClean="0"/>
              <a:t> may occur in: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/>
              <a:t> clause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/>
              <a:t> clause</a:t>
            </a:r>
          </a:p>
          <a:p>
            <a:pPr lvl="1"/>
            <a:r>
              <a:rPr lang="en-US" sz="2000" dirty="0" smtClean="0"/>
              <a:t>A </a:t>
            </a:r>
            <a:r>
              <a:rPr lang="en-US" sz="2000" dirty="0" smtClean="0"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/>
              <a:t> clause</a:t>
            </a:r>
          </a:p>
          <a:p>
            <a:pPr lvl="1"/>
            <a:endParaRPr lang="en-US" sz="2000" dirty="0" smtClean="0"/>
          </a:p>
          <a:p>
            <a:r>
              <a:rPr lang="en-US" sz="2400" dirty="0" smtClean="0">
                <a:solidFill>
                  <a:srgbClr val="FF0000"/>
                </a:solidFill>
              </a:rPr>
              <a:t>Rule of thumb: avoid nested queries when possible</a:t>
            </a:r>
          </a:p>
          <a:p>
            <a:pPr lvl="1"/>
            <a:r>
              <a:rPr lang="en-US" sz="2000" dirty="0" smtClean="0"/>
              <a:t>But sometimes it’s impossible, as we will see</a:t>
            </a:r>
            <a:endParaRPr lang="en-US" sz="20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13B-7F41-494F-8134-8C6298AC7D52}" type="slidenum">
              <a:rPr lang="en-US" smtClean="0">
                <a:solidFill>
                  <a:prstClr val="black"/>
                </a:solidFill>
              </a:rPr>
              <a:pPr/>
              <a:t>28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123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Subqueries</a:t>
            </a:r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042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Can </a:t>
            </a:r>
            <a:r>
              <a:rPr lang="en-US" sz="2400" dirty="0" smtClean="0"/>
              <a:t>return a single value to be included in </a:t>
            </a:r>
            <a:r>
              <a:rPr lang="en-US" sz="2400" dirty="0"/>
              <a:t>a 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400" dirty="0"/>
              <a:t> clause</a:t>
            </a:r>
          </a:p>
          <a:p>
            <a:r>
              <a:rPr lang="en-US" sz="2400" dirty="0" smtClean="0"/>
              <a:t>Can return a relation to be included in the </a:t>
            </a: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400" dirty="0" smtClean="0"/>
              <a:t> clause, aliased </a:t>
            </a:r>
            <a:r>
              <a:rPr lang="en-US" sz="2400" dirty="0"/>
              <a:t>using a tuple </a:t>
            </a:r>
            <a:r>
              <a:rPr lang="en-US" sz="2400" dirty="0" smtClean="0"/>
              <a:t>variable</a:t>
            </a:r>
            <a:endParaRPr lang="en-US" sz="2400" dirty="0"/>
          </a:p>
          <a:p>
            <a:r>
              <a:rPr lang="en-US" sz="2400" dirty="0" smtClean="0"/>
              <a:t>Can </a:t>
            </a:r>
            <a:r>
              <a:rPr lang="en-US" sz="2400" dirty="0"/>
              <a:t>return a single </a:t>
            </a:r>
            <a:r>
              <a:rPr lang="en-US" sz="2400" dirty="0" smtClean="0"/>
              <a:t>value to </a:t>
            </a:r>
            <a:r>
              <a:rPr lang="en-US" sz="2400" dirty="0"/>
              <a:t>be compared with another value in a </a:t>
            </a:r>
            <a:r>
              <a:rPr lang="en-US" sz="2400" dirty="0"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400" dirty="0"/>
              <a:t> clause</a:t>
            </a:r>
          </a:p>
          <a:p>
            <a:r>
              <a:rPr lang="en-US" sz="2400" dirty="0"/>
              <a:t>Can return </a:t>
            </a:r>
            <a:r>
              <a:rPr lang="en-US" sz="2400" dirty="0" smtClean="0"/>
              <a:t>a relation to </a:t>
            </a:r>
            <a:r>
              <a:rPr lang="en-US" sz="2400" dirty="0"/>
              <a:t>be used </a:t>
            </a:r>
            <a:r>
              <a:rPr lang="en-US" sz="2400" dirty="0" smtClean="0"/>
              <a:t>in the </a:t>
            </a: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WHERE or HAVING</a:t>
            </a:r>
            <a:r>
              <a:rPr lang="en-US" sz="2400" dirty="0" smtClean="0"/>
              <a:t> clause under an existential quantifier</a:t>
            </a:r>
          </a:p>
          <a:p>
            <a:endParaRPr lang="en-US" sz="24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04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34913B-7F41-494F-8134-8C6298AC7D52}" type="slidenum">
              <a:rPr lang="en-US" smtClean="0">
                <a:solidFill>
                  <a:prstClr val="black"/>
                </a:solidFill>
              </a:rPr>
              <a:pPr/>
              <a:t>29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6031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Grouping and Aggregation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503237" y="1824037"/>
            <a:ext cx="5961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Purchase(product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quantity)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533400" y="2971800"/>
            <a:ext cx="8000908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533400" y="2438400"/>
            <a:ext cx="7301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total quantities for all sales over $1, by product.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5181600"/>
            <a:ext cx="7799431" cy="1200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4648200"/>
            <a:ext cx="793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Do these queries return the same number of rows? Why?</a:t>
            </a:r>
          </a:p>
        </p:txBody>
      </p:sp>
    </p:spTree>
    <p:extLst>
      <p:ext uri="{BB962C8B-B14F-4D97-AF65-F5344CB8AC3E}">
        <p14:creationId xmlns:p14="http://schemas.microsoft.com/office/powerpoint/2010/main" val="160559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1. Subqueries in SELECT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246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7D767AD-638A-BE40-9DAE-916AC981BEF4}" type="slidenum">
              <a:rPr lang="en-US" smtClean="0">
                <a:solidFill>
                  <a:prstClr val="black"/>
                </a:solidFill>
              </a:rPr>
              <a:pPr/>
              <a:t>30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2468" name="Rectangle 3"/>
          <p:cNvSpPr>
            <a:spLocks noChangeArrowheads="1"/>
          </p:cNvSpPr>
          <p:nvPr/>
        </p:nvSpPr>
        <p:spPr bwMode="auto">
          <a:xfrm>
            <a:off x="914400" y="2057400"/>
            <a:ext cx="49423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62469" name="Text Box 4"/>
          <p:cNvSpPr txBox="1">
            <a:spLocks noChangeArrowheads="1"/>
          </p:cNvSpPr>
          <p:nvPr/>
        </p:nvSpPr>
        <p:spPr bwMode="auto">
          <a:xfrm>
            <a:off x="533400" y="2895600"/>
            <a:ext cx="78998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For each product return the city where it is manufactured</a:t>
            </a:r>
          </a:p>
        </p:txBody>
      </p:sp>
      <p:sp>
        <p:nvSpPr>
          <p:cNvPr id="244741" name="Rectangle 5"/>
          <p:cNvSpPr>
            <a:spLocks noChangeArrowheads="1"/>
          </p:cNvSpPr>
          <p:nvPr/>
        </p:nvSpPr>
        <p:spPr bwMode="auto">
          <a:xfrm>
            <a:off x="609600" y="3505200"/>
            <a:ext cx="6391493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Y.city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Y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as City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X</a:t>
            </a:r>
          </a:p>
        </p:txBody>
      </p:sp>
      <p:sp>
        <p:nvSpPr>
          <p:cNvPr id="62471" name="Rectangle 7"/>
          <p:cNvSpPr>
            <a:spLocks noChangeArrowheads="1"/>
          </p:cNvSpPr>
          <p:nvPr/>
        </p:nvSpPr>
        <p:spPr bwMode="auto">
          <a:xfrm>
            <a:off x="762000" y="4876800"/>
            <a:ext cx="810831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What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happens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if the subquery returns more than one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city?</a:t>
            </a: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auto">
          <a:xfrm>
            <a:off x="762000" y="5334000"/>
            <a:ext cx="647645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We get a runtime error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	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(and SQLite </a:t>
            </a:r>
            <a:r>
              <a:rPr lang="en-US" sz="2000" dirty="0">
                <a:solidFill>
                  <a:prstClr val="black"/>
                </a:solidFill>
                <a:latin typeface="Arial"/>
                <a:cs typeface="Arial"/>
              </a:rPr>
              <a:t>simply ignores the extra 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values</a:t>
            </a:r>
            <a:r>
              <a:rPr lang="is-IS" sz="2000" dirty="0" smtClean="0">
                <a:solidFill>
                  <a:prstClr val="black"/>
                </a:solidFill>
                <a:latin typeface="Arial"/>
                <a:cs typeface="Arial"/>
              </a:rPr>
              <a:t>…</a:t>
            </a:r>
            <a:r>
              <a:rPr lang="en-US" sz="2000" dirty="0" smtClean="0">
                <a:solidFill>
                  <a:prstClr val="black"/>
                </a:solidFill>
                <a:latin typeface="Arial"/>
                <a:cs typeface="Arial"/>
              </a:rPr>
              <a:t>) </a:t>
            </a:r>
          </a:p>
        </p:txBody>
      </p:sp>
      <p:sp>
        <p:nvSpPr>
          <p:cNvPr id="11" name="Oval Callout 10"/>
          <p:cNvSpPr/>
          <p:nvPr/>
        </p:nvSpPr>
        <p:spPr bwMode="auto">
          <a:xfrm>
            <a:off x="6805517" y="3276600"/>
            <a:ext cx="2304590" cy="898548"/>
          </a:xfrm>
          <a:prstGeom prst="wedgeEllipseCallout">
            <a:avLst>
              <a:gd name="adj1" fmla="val -112519"/>
              <a:gd name="adj2" fmla="val 37392"/>
            </a:avLst>
          </a:prstGeom>
          <a:ln>
            <a:headEnd type="none" w="med" len="med"/>
            <a:tailEnd type="none" w="med" len="med"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lIns="0" tIns="0" rIns="0" bIns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“correlated </a:t>
            </a:r>
            <a:r>
              <a:rPr lang="en-US" dirty="0" err="1" smtClean="0">
                <a:solidFill>
                  <a:prstClr val="black"/>
                </a:solidFill>
              </a:rPr>
              <a:t>subquery</a:t>
            </a:r>
            <a:r>
              <a:rPr lang="en-US" dirty="0" smtClean="0">
                <a:solidFill>
                  <a:prstClr val="black"/>
                </a:solidFill>
              </a:rPr>
              <a:t>”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971800" y="4038600"/>
            <a:ext cx="2514600" cy="3810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9807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4741" grpId="0" animBg="1"/>
      <p:bldP spid="62471" grpId="0"/>
      <p:bldP spid="10" grpId="0"/>
      <p:bldP spid="11" grpId="0" animBg="1"/>
      <p:bldP spid="12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1. Subqueries in SELECT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4517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666901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Whenever possible, don’t use a nested queries:</a:t>
            </a:r>
          </a:p>
        </p:txBody>
      </p:sp>
      <p:sp>
        <p:nvSpPr>
          <p:cNvPr id="254983" name="Rectangle 7"/>
          <p:cNvSpPr>
            <a:spLocks noChangeArrowheads="1"/>
          </p:cNvSpPr>
          <p:nvPr/>
        </p:nvSpPr>
        <p:spPr bwMode="auto">
          <a:xfrm>
            <a:off x="2242002" y="5098202"/>
            <a:ext cx="3993401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697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Y.city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 X, Company Y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Y.cid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54984" name="Rectangle 8"/>
          <p:cNvSpPr>
            <a:spLocks noChangeArrowheads="1"/>
          </p:cNvSpPr>
          <p:nvPr/>
        </p:nvSpPr>
        <p:spPr bwMode="auto">
          <a:xfrm rot="5400000">
            <a:off x="3838497" y="3952774"/>
            <a:ext cx="7238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7200" dirty="0">
                <a:solidFill>
                  <a:prstClr val="black"/>
                </a:solidFill>
                <a:latin typeface="Arial"/>
              </a:rPr>
              <a:t>=</a:t>
            </a:r>
          </a:p>
        </p:txBody>
      </p:sp>
      <p:sp>
        <p:nvSpPr>
          <p:cNvPr id="13" name="Rectangle 5"/>
          <p:cNvSpPr>
            <a:spLocks noChangeArrowheads="1"/>
          </p:cNvSpPr>
          <p:nvPr/>
        </p:nvSpPr>
        <p:spPr bwMode="auto">
          <a:xfrm>
            <a:off x="1066800" y="2743200"/>
            <a:ext cx="6250429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697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Y.city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Y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as City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X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u="sng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cid)</a:t>
            </a:r>
            <a:endParaRPr lang="en-US" sz="1800" dirty="0">
              <a:solidFill>
                <a:srgbClr val="0000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1" name="Oval 9"/>
          <p:cNvSpPr>
            <a:spLocks noChangeArrowheads="1"/>
          </p:cNvSpPr>
          <p:nvPr/>
        </p:nvSpPr>
        <p:spPr bwMode="auto">
          <a:xfrm>
            <a:off x="6510448" y="4495800"/>
            <a:ext cx="2328752" cy="1687889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We have </a:t>
            </a:r>
            <a:br>
              <a:rPr lang="en-US" dirty="0">
                <a:solidFill>
                  <a:prstClr val="black"/>
                </a:solidFill>
                <a:cs typeface="Arial"/>
              </a:rPr>
            </a:br>
            <a:r>
              <a:rPr lang="en-US" dirty="0">
                <a:solidFill>
                  <a:prstClr val="black"/>
                </a:solidFill>
                <a:cs typeface="Arial"/>
              </a:rPr>
              <a:t>“</a:t>
            </a:r>
            <a:r>
              <a:rPr lang="en-US" dirty="0" err="1">
                <a:solidFill>
                  <a:prstClr val="black"/>
                </a:solidFill>
                <a:cs typeface="Arial"/>
              </a:rPr>
              <a:t>unnested</a:t>
            </a:r>
            <a:r>
              <a:rPr lang="en-US" dirty="0">
                <a:solidFill>
                  <a:prstClr val="black"/>
                </a:solidFill>
                <a:cs typeface="Arial"/>
              </a:rPr>
              <a:t>”</a:t>
            </a:r>
            <a:br>
              <a:rPr lang="en-US" dirty="0">
                <a:solidFill>
                  <a:prstClr val="black"/>
                </a:solidFill>
                <a:cs typeface="Arial"/>
              </a:rPr>
            </a:br>
            <a:r>
              <a:rPr lang="en-US" dirty="0">
                <a:solidFill>
                  <a:prstClr val="black"/>
                </a:solidFill>
                <a:cs typeface="Arial"/>
              </a:rPr>
              <a:t>the query</a:t>
            </a:r>
          </a:p>
        </p:txBody>
      </p:sp>
    </p:spTree>
    <p:extLst>
      <p:ext uri="{BB962C8B-B14F-4D97-AF65-F5344CB8AC3E}">
        <p14:creationId xmlns:p14="http://schemas.microsoft.com/office/powerpoint/2010/main" val="1589032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4983" grpId="0" animBg="1"/>
      <p:bldP spid="254984" grpId="0"/>
      <p:bldP spid="11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1. Subqueries in SELECT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65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F6B71F-9D0C-4C4C-B8AC-23C5178CB7C4}" type="slidenum">
              <a:rPr lang="en-US" smtClean="0">
                <a:solidFill>
                  <a:prstClr val="black"/>
                </a:solidFill>
              </a:rPr>
              <a:pPr/>
              <a:t>32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80373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Compute the number of products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made by each company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762000" y="2895600"/>
            <a:ext cx="6391493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697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count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(*)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C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800" u="sng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cid)</a:t>
            </a:r>
            <a:endParaRPr lang="en-US" sz="1800" dirty="0">
              <a:solidFill>
                <a:srgbClr val="0000FF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408200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1. Subqueries in SELECT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65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F6B71F-9D0C-4C4C-B8AC-23C5178CB7C4}" type="slidenum">
              <a:rPr lang="en-US" smtClean="0">
                <a:solidFill>
                  <a:prstClr val="black"/>
                </a:solidFill>
              </a:rPr>
              <a:pPr/>
              <a:t>33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609600" y="1981200"/>
            <a:ext cx="80373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Compute the number of products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made by each company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762000" y="2895600"/>
            <a:ext cx="6391493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697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count(*)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C</a:t>
            </a:r>
          </a:p>
        </p:txBody>
      </p:sp>
      <p:sp>
        <p:nvSpPr>
          <p:cNvPr id="66567" name="Rectangle 8"/>
          <p:cNvSpPr>
            <a:spLocks noChangeArrowheads="1"/>
          </p:cNvSpPr>
          <p:nvPr/>
        </p:nvSpPr>
        <p:spPr bwMode="auto">
          <a:xfrm>
            <a:off x="762000" y="4953000"/>
            <a:ext cx="236220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Better: we can 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unnest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using a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3276600" y="4876800"/>
            <a:ext cx="3993401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697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count(*)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Company C, Product P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endParaRPr lang="en-US" sz="20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377560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1. Subqueries in SELECT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65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F6B71F-9D0C-4C4C-B8AC-23C5178CB7C4}" type="slidenum">
              <a:rPr lang="en-US" smtClean="0">
                <a:solidFill>
                  <a:prstClr val="black"/>
                </a:solidFill>
              </a:rPr>
              <a:pPr/>
              <a:t>34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4496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But are these really equivalent?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685800" y="2209800"/>
            <a:ext cx="6391493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count(*)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C</a:t>
            </a: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85800" y="3595142"/>
            <a:ext cx="3993401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count(*)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Company C, Product P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52849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1. Subqueries in SELECT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656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1F6B71F-9D0C-4C4C-B8AC-23C5178CB7C4}" type="slidenum">
              <a:rPr lang="en-US" smtClean="0">
                <a:solidFill>
                  <a:prstClr val="black"/>
                </a:solidFill>
              </a:rPr>
              <a:pPr/>
              <a:t>35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6565" name="Text Box 4"/>
          <p:cNvSpPr txBox="1">
            <a:spLocks noChangeArrowheads="1"/>
          </p:cNvSpPr>
          <p:nvPr/>
        </p:nvSpPr>
        <p:spPr bwMode="auto">
          <a:xfrm>
            <a:off x="609600" y="1752600"/>
            <a:ext cx="44962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But are these really equivalent?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57029" name="Rectangle 5"/>
          <p:cNvSpPr>
            <a:spLocks noChangeArrowheads="1"/>
          </p:cNvSpPr>
          <p:nvPr/>
        </p:nvSpPr>
        <p:spPr bwMode="auto">
          <a:xfrm>
            <a:off x="685800" y="2209800"/>
            <a:ext cx="6391493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count(*)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C</a:t>
            </a:r>
          </a:p>
        </p:txBody>
      </p:sp>
      <p:sp>
        <p:nvSpPr>
          <p:cNvPr id="66567" name="Rectangle 8"/>
          <p:cNvSpPr>
            <a:spLocks noChangeArrowheads="1"/>
          </p:cNvSpPr>
          <p:nvPr/>
        </p:nvSpPr>
        <p:spPr bwMode="auto">
          <a:xfrm>
            <a:off x="4724400" y="3810000"/>
            <a:ext cx="396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No! Different results if a company has no products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Rectangle 5"/>
          <p:cNvSpPr>
            <a:spLocks noChangeArrowheads="1"/>
          </p:cNvSpPr>
          <p:nvPr/>
        </p:nvSpPr>
        <p:spPr bwMode="auto">
          <a:xfrm>
            <a:off x="685800" y="3595142"/>
            <a:ext cx="3993401" cy="120032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count(*)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Company C, Product P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685800" y="4953000"/>
            <a:ext cx="5947336" cy="12054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count(</a:t>
            </a:r>
            <a:r>
              <a:rPr lang="en-US" sz="2000" dirty="0" err="1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Company C </a:t>
            </a:r>
            <a:r>
              <a:rPr lang="en-US" sz="2000" dirty="0" smtClean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LEFT OUTER JOIN 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 P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ON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endParaRPr lang="en-US" sz="2000" dirty="0" smtClean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285933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</a:t>
            </a:r>
            <a:r>
              <a:rPr lang="en-US" dirty="0" err="1"/>
              <a:t>Subqueries</a:t>
            </a:r>
            <a:r>
              <a:rPr lang="en-US" dirty="0"/>
              <a:t> in FROM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791C1E-368F-E843-B8CF-55D8F044C3C3}" type="slidenum">
              <a:rPr lang="en-US" smtClean="0">
                <a:solidFill>
                  <a:prstClr val="black"/>
                </a:solidFill>
              </a:rPr>
              <a:pPr/>
              <a:t>36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8613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6788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products whose prices is &gt; 20 and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500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61125" name="Rectangle 5"/>
          <p:cNvSpPr>
            <a:spLocks noChangeArrowheads="1"/>
          </p:cNvSpPr>
          <p:nvPr/>
        </p:nvSpPr>
        <p:spPr bwMode="auto">
          <a:xfrm>
            <a:off x="609600" y="3657600"/>
            <a:ext cx="4275529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Y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&gt; 20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X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X.price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500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345362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</a:t>
            </a:r>
            <a:r>
              <a:rPr lang="en-US" dirty="0" err="1"/>
              <a:t>Subqueries</a:t>
            </a:r>
            <a:r>
              <a:rPr lang="en-US" dirty="0"/>
              <a:t> in FROM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791C1E-368F-E843-B8CF-55D8F044C3C3}" type="slidenum">
              <a:rPr lang="en-US" smtClean="0">
                <a:solidFill>
                  <a:prstClr val="black"/>
                </a:solidFill>
              </a:rPr>
              <a:pPr/>
              <a:t>37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8613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6788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products whose prices is &gt; 20 and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500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61125" name="Rectangle 5"/>
          <p:cNvSpPr>
            <a:spLocks noChangeArrowheads="1"/>
          </p:cNvSpPr>
          <p:nvPr/>
        </p:nvSpPr>
        <p:spPr bwMode="auto">
          <a:xfrm>
            <a:off x="609600" y="3657600"/>
            <a:ext cx="4275529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Y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&gt; 20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X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X.price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500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2819400" y="5334000"/>
            <a:ext cx="32173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Try 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unnest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this query 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762670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</a:t>
            </a:r>
            <a:r>
              <a:rPr lang="en-US" dirty="0" err="1"/>
              <a:t>Subqueries</a:t>
            </a:r>
            <a:r>
              <a:rPr lang="en-US" dirty="0"/>
              <a:t> in FROM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791C1E-368F-E843-B8CF-55D8F044C3C3}" type="slidenum">
              <a:rPr lang="en-US" smtClean="0">
                <a:solidFill>
                  <a:prstClr val="black"/>
                </a:solidFill>
              </a:rPr>
              <a:pPr/>
              <a:t>38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8613" name="Text Box 4"/>
          <p:cNvSpPr txBox="1">
            <a:spLocks noChangeArrowheads="1"/>
          </p:cNvSpPr>
          <p:nvPr/>
        </p:nvSpPr>
        <p:spPr bwMode="auto">
          <a:xfrm>
            <a:off x="762000" y="2362200"/>
            <a:ext cx="678863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products whose prices is &gt; 20 and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500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61125" name="Rectangle 5"/>
          <p:cNvSpPr>
            <a:spLocks noChangeArrowheads="1"/>
          </p:cNvSpPr>
          <p:nvPr/>
        </p:nvSpPr>
        <p:spPr bwMode="auto">
          <a:xfrm>
            <a:off x="609600" y="3657600"/>
            <a:ext cx="4275529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Y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&gt; 20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X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X.price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500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8615" name="Rectangle 6"/>
          <p:cNvSpPr>
            <a:spLocks noChangeArrowheads="1"/>
          </p:cNvSpPr>
          <p:nvPr/>
        </p:nvSpPr>
        <p:spPr bwMode="auto">
          <a:xfrm>
            <a:off x="2819400" y="5334000"/>
            <a:ext cx="32173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Try 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unnest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this query !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5105400" y="3987969"/>
            <a:ext cx="39624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Side note: This is not a correlated subquery. (why?)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09426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Subqueries</a:t>
            </a:r>
            <a:r>
              <a:rPr lang="en-US" dirty="0" smtClean="0"/>
              <a:t> in FROM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Sometimes we need to compute an intermediate table only to use it later in a SELECT-FROM-WHERE</a:t>
            </a:r>
          </a:p>
          <a:p>
            <a:r>
              <a:rPr lang="en-US" dirty="0" smtClean="0"/>
              <a:t>Option 1: use a </a:t>
            </a:r>
            <a:r>
              <a:rPr lang="en-US" dirty="0" err="1" smtClean="0"/>
              <a:t>subquery</a:t>
            </a:r>
            <a:r>
              <a:rPr lang="en-US" dirty="0" smtClean="0"/>
              <a:t> in the FROM clause</a:t>
            </a:r>
          </a:p>
          <a:p>
            <a:r>
              <a:rPr lang="en-US" dirty="0" smtClean="0"/>
              <a:t>Option 2: use the WITH clause 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39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57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Grouping and Aggregation</a:t>
            </a:r>
          </a:p>
        </p:txBody>
      </p:sp>
      <p:sp>
        <p:nvSpPr>
          <p:cNvPr id="28676" name="Text Box 3"/>
          <p:cNvSpPr txBox="1">
            <a:spLocks noChangeArrowheads="1"/>
          </p:cNvSpPr>
          <p:nvPr/>
        </p:nvSpPr>
        <p:spPr bwMode="auto">
          <a:xfrm>
            <a:off x="503237" y="1824037"/>
            <a:ext cx="596188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Purchase(product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price, quantity)</a:t>
            </a:r>
          </a:p>
        </p:txBody>
      </p:sp>
      <p:sp>
        <p:nvSpPr>
          <p:cNvPr id="181252" name="Rectangle 4"/>
          <p:cNvSpPr>
            <a:spLocks noChangeArrowheads="1"/>
          </p:cNvSpPr>
          <p:nvPr/>
        </p:nvSpPr>
        <p:spPr bwMode="auto">
          <a:xfrm>
            <a:off x="533400" y="2971800"/>
            <a:ext cx="8000908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8679" name="Rectangle 6"/>
          <p:cNvSpPr>
            <a:spLocks noChangeArrowheads="1"/>
          </p:cNvSpPr>
          <p:nvPr/>
        </p:nvSpPr>
        <p:spPr bwMode="auto">
          <a:xfrm>
            <a:off x="533400" y="2438400"/>
            <a:ext cx="730154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total quantities for all sales over $1, by product.</a:t>
            </a: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33400" y="5181600"/>
            <a:ext cx="7799431" cy="1200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AS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" y="4648200"/>
            <a:ext cx="79342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Do these queries return the same number of rows? Why?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86200" y="5791200"/>
            <a:ext cx="495700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>
              <a:buNone/>
            </a:pPr>
            <a:r>
              <a:rPr lang="en-US" dirty="0" smtClean="0">
                <a:latin typeface="+mn-lt"/>
              </a:rPr>
              <a:t>Empty groups are removed,</a:t>
            </a:r>
            <a:r>
              <a:rPr lang="en-US" dirty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hence</a:t>
            </a:r>
            <a:br>
              <a:rPr lang="en-US" dirty="0" smtClean="0">
                <a:latin typeface="+mn-lt"/>
              </a:rPr>
            </a:br>
            <a:r>
              <a:rPr lang="en-US" dirty="0" smtClean="0">
                <a:latin typeface="+mn-lt"/>
              </a:rPr>
              <a:t>first query may return fewer groups</a:t>
            </a:r>
          </a:p>
        </p:txBody>
      </p:sp>
    </p:spTree>
    <p:extLst>
      <p:ext uri="{BB962C8B-B14F-4D97-AF65-F5344CB8AC3E}">
        <p14:creationId xmlns:p14="http://schemas.microsoft.com/office/powerpoint/2010/main" val="20033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2. </a:t>
            </a:r>
            <a:r>
              <a:rPr lang="en-US" dirty="0" err="1"/>
              <a:t>Subqueries</a:t>
            </a:r>
            <a:r>
              <a:rPr lang="en-US" dirty="0"/>
              <a:t> in FROM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861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791C1E-368F-E843-B8CF-55D8F044C3C3}" type="slidenum">
              <a:rPr lang="en-US" smtClean="0">
                <a:solidFill>
                  <a:prstClr val="black"/>
                </a:solidFill>
              </a:rPr>
              <a:pPr/>
              <a:t>40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61125" name="Rectangle 5"/>
          <p:cNvSpPr>
            <a:spLocks noChangeArrowheads="1"/>
          </p:cNvSpPr>
          <p:nvPr/>
        </p:nvSpPr>
        <p:spPr bwMode="auto">
          <a:xfrm>
            <a:off x="609600" y="1981200"/>
            <a:ext cx="4275529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Y 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&gt; 20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X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X.price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500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1" name="Rectangle 8"/>
          <p:cNvSpPr>
            <a:spLocks noChangeArrowheads="1"/>
          </p:cNvSpPr>
          <p:nvPr/>
        </p:nvSpPr>
        <p:spPr bwMode="auto">
          <a:xfrm rot="5400000">
            <a:off x="2905226" y="3419374"/>
            <a:ext cx="72387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7200" dirty="0">
                <a:solidFill>
                  <a:prstClr val="black"/>
                </a:solidFill>
                <a:latin typeface="Arial"/>
              </a:rPr>
              <a:t>=</a:t>
            </a: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152400" y="4800600"/>
            <a:ext cx="8927544" cy="120545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WITH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myTable</a:t>
            </a:r>
            <a:r>
              <a:rPr lang="en-US" sz="2000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*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Y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&gt; 20)</a:t>
            </a:r>
            <a:endParaRPr lang="en-US" sz="2000" dirty="0" smtClean="0">
              <a:solidFill>
                <a:srgbClr val="0000FF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 SELECT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X.pname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myTable</a:t>
            </a:r>
            <a:r>
              <a:rPr lang="en-US" sz="2000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X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  WHERE</a:t>
            </a:r>
            <a:r>
              <a:rPr lang="en-US" sz="2000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X.price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&lt;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500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5334000" y="3429000"/>
            <a:ext cx="2764533" cy="715089"/>
          </a:xfrm>
          <a:prstGeom prst="wedgeRoundRectCallout">
            <a:avLst>
              <a:gd name="adj1" fmla="val -32922"/>
              <a:gd name="adj2" fmla="val 76002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lang="en-US" sz="1800" dirty="0" smtClean="0">
                <a:latin typeface="+mn-lt"/>
              </a:rPr>
              <a:t>A </a:t>
            </a:r>
            <a:r>
              <a:rPr lang="en-US" sz="1800" dirty="0" err="1" smtClean="0">
                <a:latin typeface="+mn-lt"/>
              </a:rPr>
              <a:t>subquery</a:t>
            </a:r>
            <a:r>
              <a:rPr lang="en-US" sz="1800" dirty="0" smtClean="0">
                <a:latin typeface="+mn-lt"/>
              </a:rPr>
              <a:t> whose</a:t>
            </a:r>
            <a:br>
              <a:rPr lang="en-US" sz="1800" dirty="0" smtClean="0">
                <a:latin typeface="+mn-lt"/>
              </a:rPr>
            </a:br>
            <a:r>
              <a:rPr lang="en-US" sz="1800" dirty="0" smtClean="0">
                <a:latin typeface="+mn-lt"/>
              </a:rPr>
              <a:t>result we called </a:t>
            </a:r>
            <a:r>
              <a:rPr lang="en-US" sz="1800" dirty="0" err="1" smtClean="0">
                <a:latin typeface="+mn-lt"/>
              </a:rPr>
              <a:t>myTable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sp>
        <p:nvSpPr>
          <p:cNvPr id="3" name="Left Brace 2"/>
          <p:cNvSpPr/>
          <p:nvPr/>
        </p:nvSpPr>
        <p:spPr bwMode="auto">
          <a:xfrm rot="5400000">
            <a:off x="5600700" y="1562100"/>
            <a:ext cx="381000" cy="6096000"/>
          </a:xfrm>
          <a:prstGeom prst="leftBrace">
            <a:avLst>
              <a:gd name="adj1" fmla="val 29776"/>
              <a:gd name="adj2" fmla="val 50000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5444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06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B7B9E5-74DB-E843-9997-E61CC060A6CA}" type="slidenum">
              <a:rPr lang="en-US" smtClean="0">
                <a:solidFill>
                  <a:prstClr val="black"/>
                </a:solidFill>
              </a:rPr>
              <a:pPr/>
              <a:t>41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415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939381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06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B7B9E5-74DB-E843-9997-E61CC060A6CA}" type="slidenum">
              <a:rPr lang="en-US" smtClean="0">
                <a:solidFill>
                  <a:prstClr val="black"/>
                </a:solidFill>
              </a:rPr>
              <a:pPr/>
              <a:t>42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415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0663" name="AutoShape 8"/>
          <p:cNvSpPr>
            <a:spLocks noChangeArrowheads="1"/>
          </p:cNvSpPr>
          <p:nvPr/>
        </p:nvSpPr>
        <p:spPr bwMode="auto">
          <a:xfrm>
            <a:off x="5867400" y="2971800"/>
            <a:ext cx="3122826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Existential quantifiers</a:t>
            </a: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076231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065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1B7B9E5-74DB-E843-9997-E61CC060A6CA}" type="slidenum">
              <a:rPr lang="en-US" smtClean="0">
                <a:solidFill>
                  <a:prstClr val="black"/>
                </a:solidFill>
              </a:rPr>
              <a:pPr/>
              <a:t>43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70661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415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52935" name="Rectangle 7"/>
          <p:cNvSpPr>
            <a:spLocks noChangeArrowheads="1"/>
          </p:cNvSpPr>
          <p:nvPr/>
        </p:nvSpPr>
        <p:spPr bwMode="auto">
          <a:xfrm>
            <a:off x="685800" y="4572000"/>
            <a:ext cx="7802136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EXISTS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*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70663" name="AutoShape 8"/>
          <p:cNvSpPr>
            <a:spLocks noChangeArrowheads="1"/>
          </p:cNvSpPr>
          <p:nvPr/>
        </p:nvSpPr>
        <p:spPr bwMode="auto">
          <a:xfrm>
            <a:off x="5867400" y="2971800"/>
            <a:ext cx="3122826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Existential quantifiers</a:t>
            </a:r>
          </a:p>
        </p:txBody>
      </p:sp>
      <p:sp>
        <p:nvSpPr>
          <p:cNvPr id="70664" name="Rectangle 9"/>
          <p:cNvSpPr>
            <a:spLocks noChangeArrowheads="1"/>
          </p:cNvSpPr>
          <p:nvPr/>
        </p:nvSpPr>
        <p:spPr bwMode="auto">
          <a:xfrm>
            <a:off x="533400" y="4114800"/>
            <a:ext cx="2237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Using </a:t>
            </a:r>
            <a:r>
              <a:rPr lang="en-US" dirty="0">
                <a:solidFill>
                  <a:srgbClr val="FF5050"/>
                </a:solidFill>
                <a:latin typeface="Arial"/>
                <a:cs typeface="Arial"/>
              </a:rPr>
              <a:t>EXISTS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70665" name="Line 10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75724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270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C2FC3B-9884-E644-A037-9FF11F7CA7AC}" type="slidenum">
              <a:rPr lang="en-US" smtClean="0">
                <a:solidFill>
                  <a:prstClr val="black"/>
                </a:solidFill>
              </a:rPr>
              <a:pPr/>
              <a:t>44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62149" name="Rectangle 5"/>
          <p:cNvSpPr>
            <a:spLocks noChangeArrowheads="1"/>
          </p:cNvSpPr>
          <p:nvPr/>
        </p:nvSpPr>
        <p:spPr bwMode="auto">
          <a:xfrm>
            <a:off x="712787" y="4572000"/>
            <a:ext cx="5404043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 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72712" name="Rectangle 7"/>
          <p:cNvSpPr>
            <a:spLocks noChangeArrowheads="1"/>
          </p:cNvSpPr>
          <p:nvPr/>
        </p:nvSpPr>
        <p:spPr bwMode="auto">
          <a:xfrm>
            <a:off x="533400" y="4114800"/>
            <a:ext cx="1364827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Using </a:t>
            </a:r>
            <a:r>
              <a:rPr lang="en-US" dirty="0">
                <a:solidFill>
                  <a:srgbClr val="FF5050"/>
                </a:solidFill>
                <a:latin typeface="Arial"/>
                <a:cs typeface="Arial"/>
              </a:rPr>
              <a:t>IN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72713" name="Line 8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415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AutoShape 8"/>
          <p:cNvSpPr>
            <a:spLocks noChangeArrowheads="1"/>
          </p:cNvSpPr>
          <p:nvPr/>
        </p:nvSpPr>
        <p:spPr bwMode="auto">
          <a:xfrm>
            <a:off x="5867400" y="2971800"/>
            <a:ext cx="3122826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Existential quantifiers</a:t>
            </a:r>
          </a:p>
        </p:txBody>
      </p:sp>
      <p:sp>
        <p:nvSpPr>
          <p:cNvPr id="16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44669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47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A14C81-2D2A-374D-9B0E-83F58FDC7742}" type="slidenum">
              <a:rPr lang="en-US" smtClean="0">
                <a:solidFill>
                  <a:prstClr val="black"/>
                </a:solidFill>
              </a:rPr>
              <a:pPr/>
              <a:t>45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66245" name="Rectangle 5"/>
          <p:cNvSpPr>
            <a:spLocks noChangeArrowheads="1"/>
          </p:cNvSpPr>
          <p:nvPr/>
        </p:nvSpPr>
        <p:spPr bwMode="auto">
          <a:xfrm>
            <a:off x="685800" y="4572000"/>
            <a:ext cx="5545108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 &gt; </a:t>
            </a:r>
            <a:r>
              <a:rPr lang="en-US" sz="2000" dirty="0" smtClean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ANY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price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4760" name="Rectangle 7"/>
          <p:cNvSpPr>
            <a:spLocks noChangeArrowheads="1"/>
          </p:cNvSpPr>
          <p:nvPr/>
        </p:nvSpPr>
        <p:spPr bwMode="auto">
          <a:xfrm>
            <a:off x="533400" y="4114800"/>
            <a:ext cx="173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Using </a:t>
            </a:r>
            <a:r>
              <a:rPr lang="en-US" dirty="0">
                <a:solidFill>
                  <a:srgbClr val="FF5050"/>
                </a:solidFill>
                <a:latin typeface="Arial"/>
                <a:cs typeface="Arial"/>
              </a:rPr>
              <a:t>ANY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74761" name="Line 8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415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5867400" y="2971800"/>
            <a:ext cx="3122826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Existential quantifiers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20950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475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A14C81-2D2A-374D-9B0E-83F58FDC7742}" type="slidenum">
              <a:rPr lang="en-US" smtClean="0">
                <a:solidFill>
                  <a:prstClr val="black"/>
                </a:solidFill>
              </a:rPr>
              <a:pPr/>
              <a:t>46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66245" name="Rectangle 5"/>
          <p:cNvSpPr>
            <a:spLocks noChangeArrowheads="1"/>
          </p:cNvSpPr>
          <p:nvPr/>
        </p:nvSpPr>
        <p:spPr bwMode="auto">
          <a:xfrm>
            <a:off x="685800" y="4572000"/>
            <a:ext cx="5545108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 &gt; </a:t>
            </a:r>
            <a:r>
              <a:rPr lang="en-US" sz="2000" dirty="0" smtClean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ANY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price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4760" name="Rectangle 7"/>
          <p:cNvSpPr>
            <a:spLocks noChangeArrowheads="1"/>
          </p:cNvSpPr>
          <p:nvPr/>
        </p:nvSpPr>
        <p:spPr bwMode="auto">
          <a:xfrm>
            <a:off x="533400" y="4114800"/>
            <a:ext cx="1733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Using </a:t>
            </a:r>
            <a:r>
              <a:rPr lang="en-US" dirty="0">
                <a:solidFill>
                  <a:srgbClr val="FF5050"/>
                </a:solidFill>
                <a:latin typeface="Arial"/>
                <a:cs typeface="Arial"/>
              </a:rPr>
              <a:t>ANY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74761" name="Line 8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415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5867400" y="2971800"/>
            <a:ext cx="3122826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Existential quantifiers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00800" y="4724400"/>
            <a:ext cx="2438400" cy="1066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Not supported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 err="1" smtClean="0">
                <a:solidFill>
                  <a:srgbClr val="FF0000"/>
                </a:solidFill>
              </a:rPr>
              <a:t>sqlite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997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68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292C5-FB6D-6449-B710-D221F1B79AD6}" type="slidenum">
              <a:rPr lang="en-US" smtClean="0">
                <a:solidFill>
                  <a:prstClr val="black"/>
                </a:solidFill>
              </a:rPr>
              <a:pPr/>
              <a:t>47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59077" name="Rectangle 5"/>
          <p:cNvSpPr>
            <a:spLocks noChangeArrowheads="1"/>
          </p:cNvSpPr>
          <p:nvPr/>
        </p:nvSpPr>
        <p:spPr bwMode="auto">
          <a:xfrm>
            <a:off x="457200" y="4865688"/>
            <a:ext cx="5545108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C, Product P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and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76810" name="AutoShape 10"/>
          <p:cNvSpPr>
            <a:spLocks noChangeArrowheads="1"/>
          </p:cNvSpPr>
          <p:nvPr/>
        </p:nvSpPr>
        <p:spPr bwMode="auto">
          <a:xfrm>
            <a:off x="563563" y="4114800"/>
            <a:ext cx="2788858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Now let’s </a:t>
            </a:r>
            <a:r>
              <a:rPr lang="en-US" dirty="0" err="1">
                <a:solidFill>
                  <a:prstClr val="black"/>
                </a:solidFill>
                <a:cs typeface="Arial"/>
              </a:rPr>
              <a:t>unnest</a:t>
            </a:r>
            <a:r>
              <a:rPr lang="en-US" dirty="0">
                <a:solidFill>
                  <a:prstClr val="black"/>
                </a:solidFill>
                <a:cs typeface="Arial"/>
              </a:rPr>
              <a:t> it: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415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5867400" y="2971800"/>
            <a:ext cx="3122826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Existential quantifiers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447851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68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C292C5-FB6D-6449-B710-D221F1B79AD6}" type="slidenum">
              <a:rPr lang="en-US" smtClean="0">
                <a:solidFill>
                  <a:prstClr val="black"/>
                </a:solidFill>
              </a:rPr>
              <a:pPr/>
              <a:t>48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59077" name="Rectangle 5"/>
          <p:cNvSpPr>
            <a:spLocks noChangeArrowheads="1"/>
          </p:cNvSpPr>
          <p:nvPr/>
        </p:nvSpPr>
        <p:spPr bwMode="auto">
          <a:xfrm>
            <a:off x="457200" y="4865688"/>
            <a:ext cx="5545108" cy="92333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C, Product P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and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&lt;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6807" name="Text Box 6"/>
          <p:cNvSpPr txBox="1">
            <a:spLocks noChangeArrowheads="1"/>
          </p:cNvSpPr>
          <p:nvPr/>
        </p:nvSpPr>
        <p:spPr bwMode="auto">
          <a:xfrm>
            <a:off x="1600200" y="5791200"/>
            <a:ext cx="6552395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rgbClr val="FF5050"/>
                </a:solidFill>
                <a:latin typeface="Arial"/>
                <a:cs typeface="Arial"/>
              </a:rPr>
              <a:t>Existential quantifiers are </a:t>
            </a:r>
            <a:r>
              <a:rPr lang="en-US" sz="3200" dirty="0" smtClean="0">
                <a:solidFill>
                  <a:srgbClr val="FF5050"/>
                </a:solidFill>
                <a:latin typeface="Arial"/>
                <a:cs typeface="Arial"/>
              </a:rPr>
              <a:t>easy! </a:t>
            </a:r>
            <a:r>
              <a:rPr lang="en-US" sz="3200" dirty="0" err="1">
                <a:solidFill>
                  <a:srgbClr val="FF5050"/>
                </a:solidFill>
                <a:latin typeface="Arial"/>
                <a:cs typeface="Arial"/>
                <a:sym typeface="Wingdings" charset="2"/>
              </a:rPr>
              <a:t></a:t>
            </a:r>
            <a:endParaRPr lang="en-US" sz="3200" dirty="0">
              <a:solidFill>
                <a:srgbClr val="FF5050"/>
              </a:solidFill>
              <a:latin typeface="Arial"/>
              <a:cs typeface="Arial"/>
            </a:endParaRPr>
          </a:p>
        </p:txBody>
      </p:sp>
      <p:sp>
        <p:nvSpPr>
          <p:cNvPr id="76809" name="Line 9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76810" name="AutoShape 10"/>
          <p:cNvSpPr>
            <a:spLocks noChangeArrowheads="1"/>
          </p:cNvSpPr>
          <p:nvPr/>
        </p:nvSpPr>
        <p:spPr bwMode="auto">
          <a:xfrm>
            <a:off x="563563" y="4114800"/>
            <a:ext cx="2788858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Now let’s </a:t>
            </a:r>
            <a:r>
              <a:rPr lang="en-US" dirty="0" err="1">
                <a:solidFill>
                  <a:prstClr val="black"/>
                </a:solidFill>
                <a:cs typeface="Arial"/>
              </a:rPr>
              <a:t>unnest</a:t>
            </a:r>
            <a:r>
              <a:rPr lang="en-US" dirty="0">
                <a:solidFill>
                  <a:prstClr val="black"/>
                </a:solidFill>
                <a:cs typeface="Arial"/>
              </a:rPr>
              <a:t> it:</a:t>
            </a: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04800" y="2209800"/>
            <a:ext cx="854152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5867400" y="2971800"/>
            <a:ext cx="3122826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Existential quantifiers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109188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3. </a:t>
            </a:r>
            <a:r>
              <a:rPr lang="en-US" dirty="0" err="1"/>
              <a:t>Subqueries</a:t>
            </a:r>
            <a:r>
              <a:rPr lang="en-US" dirty="0"/>
              <a:t>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88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E7782F-A33C-334B-9581-BD09CFB7C2F2}" type="slidenum">
              <a:rPr lang="en-US" smtClean="0">
                <a:solidFill>
                  <a:prstClr val="black"/>
                </a:solidFill>
              </a:rPr>
              <a:pPr/>
              <a:t>49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78856" name="Rectangle 7"/>
          <p:cNvSpPr>
            <a:spLocks noChangeArrowheads="1"/>
          </p:cNvSpPr>
          <p:nvPr/>
        </p:nvSpPr>
        <p:spPr bwMode="auto">
          <a:xfrm>
            <a:off x="2895600" y="2438400"/>
            <a:ext cx="1433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same as:</a:t>
            </a: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28600" y="2971800"/>
            <a:ext cx="8353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only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80881" y="1671935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</p:spTree>
    <p:extLst>
      <p:ext uri="{BB962C8B-B14F-4D97-AF65-F5344CB8AC3E}">
        <p14:creationId xmlns:p14="http://schemas.microsoft.com/office/powerpoint/2010/main" val="16637622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6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Grouping and Aggregation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685081" y="2209800"/>
            <a:ext cx="6325771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1. Compute the 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FROM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and 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WHERE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clauses.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2. Group by the attributes in the 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GROUPBY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3. Compute the 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clause: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   grouped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attributes and aggregates.</a:t>
            </a:r>
          </a:p>
        </p:txBody>
      </p:sp>
      <p:sp>
        <p:nvSpPr>
          <p:cNvPr id="6" name="Rectangle 5"/>
          <p:cNvSpPr/>
          <p:nvPr/>
        </p:nvSpPr>
        <p:spPr>
          <a:xfrm>
            <a:off x="3505200" y="5181600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FWGS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0200" y="5092922"/>
            <a:ext cx="481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  <a:latin typeface="Arial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1701237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3. </a:t>
            </a:r>
            <a:r>
              <a:rPr lang="en-US" dirty="0" err="1"/>
              <a:t>Subqueries</a:t>
            </a:r>
            <a:r>
              <a:rPr lang="en-US" dirty="0"/>
              <a:t>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88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E7782F-A33C-334B-9581-BD09CFB7C2F2}" type="slidenum">
              <a:rPr lang="en-US" smtClean="0">
                <a:solidFill>
                  <a:prstClr val="black"/>
                </a:solidFill>
              </a:rPr>
              <a:pPr/>
              <a:t>50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78856" name="Rectangle 7"/>
          <p:cNvSpPr>
            <a:spLocks noChangeArrowheads="1"/>
          </p:cNvSpPr>
          <p:nvPr/>
        </p:nvSpPr>
        <p:spPr bwMode="auto">
          <a:xfrm>
            <a:off x="2895600" y="2438400"/>
            <a:ext cx="1433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same as: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6019800" y="4267200"/>
            <a:ext cx="3001742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cs typeface="Arial"/>
              </a:rPr>
              <a:t>Universal quantifiers</a:t>
            </a:r>
            <a:endParaRPr lang="en-US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28600" y="2971800"/>
            <a:ext cx="8353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only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80881" y="1671935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</p:spTree>
    <p:extLst>
      <p:ext uri="{BB962C8B-B14F-4D97-AF65-F5344CB8AC3E}">
        <p14:creationId xmlns:p14="http://schemas.microsoft.com/office/powerpoint/2010/main" val="150719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3. </a:t>
            </a:r>
            <a:r>
              <a:rPr lang="en-US" dirty="0" err="1"/>
              <a:t>Subqueries</a:t>
            </a:r>
            <a:r>
              <a:rPr lang="en-US" dirty="0"/>
              <a:t>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88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E7782F-A33C-334B-9581-BD09CFB7C2F2}" type="slidenum">
              <a:rPr lang="en-US" smtClean="0">
                <a:solidFill>
                  <a:prstClr val="black"/>
                </a:solidFill>
              </a:rPr>
              <a:pPr/>
              <a:t>51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78854" name="Text Box 5"/>
          <p:cNvSpPr txBox="1">
            <a:spLocks noChangeArrowheads="1"/>
          </p:cNvSpPr>
          <p:nvPr/>
        </p:nvSpPr>
        <p:spPr bwMode="auto">
          <a:xfrm>
            <a:off x="1219200" y="5638800"/>
            <a:ext cx="6347010" cy="58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3200" dirty="0">
                <a:solidFill>
                  <a:srgbClr val="FF5050"/>
                </a:solidFill>
                <a:latin typeface="Arial"/>
                <a:cs typeface="Arial"/>
              </a:rPr>
              <a:t>Universal quantifiers are </a:t>
            </a:r>
            <a:r>
              <a:rPr lang="en-US" sz="3200" dirty="0" smtClean="0">
                <a:solidFill>
                  <a:srgbClr val="FF5050"/>
                </a:solidFill>
                <a:latin typeface="Arial"/>
                <a:cs typeface="Arial"/>
              </a:rPr>
              <a:t>hard!  </a:t>
            </a:r>
            <a:r>
              <a:rPr lang="en-US" sz="3200" dirty="0" err="1">
                <a:solidFill>
                  <a:srgbClr val="FF5050"/>
                </a:solidFill>
                <a:latin typeface="Arial"/>
                <a:cs typeface="Arial"/>
                <a:sym typeface="Wingdings" charset="2"/>
              </a:rPr>
              <a:t></a:t>
            </a:r>
            <a:endParaRPr lang="en-US" sz="3200" dirty="0">
              <a:solidFill>
                <a:srgbClr val="FF5050"/>
              </a:solidFill>
              <a:latin typeface="Arial"/>
              <a:cs typeface="Arial"/>
            </a:endParaRPr>
          </a:p>
        </p:txBody>
      </p:sp>
      <p:sp>
        <p:nvSpPr>
          <p:cNvPr id="78856" name="Rectangle 7"/>
          <p:cNvSpPr>
            <a:spLocks noChangeArrowheads="1"/>
          </p:cNvSpPr>
          <p:nvPr/>
        </p:nvSpPr>
        <p:spPr bwMode="auto">
          <a:xfrm>
            <a:off x="2895600" y="2438400"/>
            <a:ext cx="143335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same as:</a:t>
            </a:r>
          </a:p>
        </p:txBody>
      </p:sp>
      <p:sp>
        <p:nvSpPr>
          <p:cNvPr id="12" name="AutoShape 8"/>
          <p:cNvSpPr>
            <a:spLocks noChangeArrowheads="1"/>
          </p:cNvSpPr>
          <p:nvPr/>
        </p:nvSpPr>
        <p:spPr bwMode="auto">
          <a:xfrm>
            <a:off x="6019800" y="4267200"/>
            <a:ext cx="3001742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cs typeface="Arial"/>
              </a:rPr>
              <a:t>Universal quantifiers</a:t>
            </a:r>
            <a:endParaRPr lang="en-US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4" name="Text Box 6"/>
          <p:cNvSpPr txBox="1">
            <a:spLocks noChangeArrowheads="1"/>
          </p:cNvSpPr>
          <p:nvPr/>
        </p:nvSpPr>
        <p:spPr bwMode="auto">
          <a:xfrm>
            <a:off x="228600" y="2971800"/>
            <a:ext cx="835351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companies that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only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products with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15" name="Text Box 6"/>
          <p:cNvSpPr txBox="1">
            <a:spLocks noChangeArrowheads="1"/>
          </p:cNvSpPr>
          <p:nvPr/>
        </p:nvSpPr>
        <p:spPr bwMode="auto">
          <a:xfrm>
            <a:off x="180881" y="1671935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</p:spTree>
    <p:extLst>
      <p:ext uri="{BB962C8B-B14F-4D97-AF65-F5344CB8AC3E}">
        <p14:creationId xmlns:p14="http://schemas.microsoft.com/office/powerpoint/2010/main" val="126102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3. </a:t>
            </a:r>
            <a:r>
              <a:rPr lang="en-US" dirty="0" err="1"/>
              <a:t>Subqueries</a:t>
            </a:r>
            <a:r>
              <a:rPr lang="en-US" dirty="0"/>
              <a:t> in WHERE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0901" name="Text Box 4"/>
          <p:cNvSpPr txBox="1">
            <a:spLocks noChangeArrowheads="1"/>
          </p:cNvSpPr>
          <p:nvPr/>
        </p:nvSpPr>
        <p:spPr bwMode="auto">
          <a:xfrm>
            <a:off x="228600" y="2281535"/>
            <a:ext cx="8387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1. Find </a:t>
            </a:r>
            <a:r>
              <a:rPr lang="en-US" i="1" dirty="0">
                <a:solidFill>
                  <a:prstClr val="black"/>
                </a:solidFill>
                <a:latin typeface="Arial"/>
                <a:cs typeface="Arial"/>
              </a:rPr>
              <a:t>the other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companies that make </a:t>
            </a:r>
            <a:r>
              <a:rPr lang="en-US" u="sng" dirty="0" smtClean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product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≥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248837" name="Rectangle 5"/>
          <p:cNvSpPr>
            <a:spLocks noChangeArrowheads="1"/>
          </p:cNvSpPr>
          <p:nvPr/>
        </p:nvSpPr>
        <p:spPr bwMode="auto">
          <a:xfrm>
            <a:off x="813284" y="2860943"/>
            <a:ext cx="5545108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IN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&gt;=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80881" y="1671935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</p:spTree>
    <p:extLst>
      <p:ext uri="{BB962C8B-B14F-4D97-AF65-F5344CB8AC3E}">
        <p14:creationId xmlns:p14="http://schemas.microsoft.com/office/powerpoint/2010/main" val="1565614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3. </a:t>
            </a:r>
            <a:r>
              <a:rPr lang="en-US" dirty="0" err="1"/>
              <a:t>Subqueries</a:t>
            </a:r>
            <a:r>
              <a:rPr lang="en-US" dirty="0"/>
              <a:t> in WHERE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80900" name="Text Box 3"/>
          <p:cNvSpPr txBox="1">
            <a:spLocks noChangeArrowheads="1"/>
          </p:cNvSpPr>
          <p:nvPr/>
        </p:nvSpPr>
        <p:spPr bwMode="auto">
          <a:xfrm>
            <a:off x="228600" y="4343400"/>
            <a:ext cx="830227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2. 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.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200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0901" name="Text Box 4"/>
          <p:cNvSpPr txBox="1">
            <a:spLocks noChangeArrowheads="1"/>
          </p:cNvSpPr>
          <p:nvPr/>
        </p:nvSpPr>
        <p:spPr bwMode="auto">
          <a:xfrm>
            <a:off x="228600" y="2281535"/>
            <a:ext cx="823334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1. Find </a:t>
            </a:r>
            <a:r>
              <a:rPr lang="en-US" i="1" dirty="0">
                <a:solidFill>
                  <a:prstClr val="black"/>
                </a:solidFill>
                <a:latin typeface="Arial"/>
                <a:cs typeface="Arial"/>
              </a:rPr>
              <a:t>the other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companies that make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some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product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≥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200</a:t>
            </a:r>
          </a:p>
        </p:txBody>
      </p:sp>
      <p:sp>
        <p:nvSpPr>
          <p:cNvPr id="248837" name="Rectangle 5"/>
          <p:cNvSpPr>
            <a:spLocks noChangeArrowheads="1"/>
          </p:cNvSpPr>
          <p:nvPr/>
        </p:nvSpPr>
        <p:spPr bwMode="auto">
          <a:xfrm>
            <a:off x="813284" y="2860943"/>
            <a:ext cx="5545108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IN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P.price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&gt;= 200)</a:t>
            </a: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180881" y="1671935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  <p:sp>
        <p:nvSpPr>
          <p:cNvPr id="248838" name="Rectangle 6"/>
          <p:cNvSpPr>
            <a:spLocks noChangeArrowheads="1"/>
          </p:cNvSpPr>
          <p:nvPr/>
        </p:nvSpPr>
        <p:spPr bwMode="auto">
          <a:xfrm>
            <a:off x="762000" y="4953000"/>
            <a:ext cx="6109365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NOT IN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&gt;=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247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294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894CAC3-459F-3642-BB0F-776B437E00F1}" type="slidenum">
              <a:rPr lang="en-US" smtClean="0">
                <a:solidFill>
                  <a:prstClr val="black"/>
                </a:solidFill>
              </a:rPr>
              <a:pPr/>
              <a:t>54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268293" name="Rectangle 5"/>
          <p:cNvSpPr>
            <a:spLocks noChangeArrowheads="1"/>
          </p:cNvSpPr>
          <p:nvPr/>
        </p:nvSpPr>
        <p:spPr bwMode="auto">
          <a:xfrm>
            <a:off x="685800" y="4572000"/>
            <a:ext cx="8225329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FF0000"/>
                </a:solidFill>
                <a:latin typeface="Consolas" charset="0"/>
                <a:ea typeface="Consolas" charset="0"/>
                <a:cs typeface="Consolas" charset="0"/>
              </a:rPr>
              <a:t>NOT </a:t>
            </a: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EXISTS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*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 P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&gt;=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82952" name="Rectangle 7"/>
          <p:cNvSpPr>
            <a:spLocks noChangeArrowheads="1"/>
          </p:cNvSpPr>
          <p:nvPr/>
        </p:nvSpPr>
        <p:spPr bwMode="auto">
          <a:xfrm>
            <a:off x="533400" y="4114800"/>
            <a:ext cx="223721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Using </a:t>
            </a:r>
            <a:r>
              <a:rPr lang="en-US" dirty="0">
                <a:solidFill>
                  <a:srgbClr val="FF5050"/>
                </a:solidFill>
                <a:latin typeface="Arial"/>
                <a:cs typeface="Arial"/>
              </a:rPr>
              <a:t>EXISTS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82953" name="Line 8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3" name="AutoShape 8"/>
          <p:cNvSpPr>
            <a:spLocks noChangeArrowheads="1"/>
          </p:cNvSpPr>
          <p:nvPr/>
        </p:nvSpPr>
        <p:spPr bwMode="auto">
          <a:xfrm>
            <a:off x="5943600" y="2819400"/>
            <a:ext cx="3001742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cs typeface="Arial"/>
              </a:rPr>
              <a:t>Universal quantifiers</a:t>
            </a:r>
            <a:endParaRPr lang="en-US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4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6" name="Text Box 6"/>
          <p:cNvSpPr txBox="1">
            <a:spLocks noChangeArrowheads="1"/>
          </p:cNvSpPr>
          <p:nvPr/>
        </p:nvSpPr>
        <p:spPr bwMode="auto">
          <a:xfrm>
            <a:off x="180881" y="1671935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</p:spTree>
    <p:extLst>
      <p:ext uri="{BB962C8B-B14F-4D97-AF65-F5344CB8AC3E}">
        <p14:creationId xmlns:p14="http://schemas.microsoft.com/office/powerpoint/2010/main" val="975801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49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89403-56E4-DF46-86F2-06BF588E73B0}" type="slidenum">
              <a:rPr lang="en-US" smtClean="0">
                <a:solidFill>
                  <a:prstClr val="black"/>
                </a:solidFill>
              </a:rPr>
              <a:pPr/>
              <a:t>55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70341" name="Rectangle 5"/>
          <p:cNvSpPr>
            <a:spLocks noChangeArrowheads="1"/>
          </p:cNvSpPr>
          <p:nvPr/>
        </p:nvSpPr>
        <p:spPr bwMode="auto">
          <a:xfrm>
            <a:off x="685800" y="4572000"/>
            <a:ext cx="5545108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 &gt;= </a:t>
            </a:r>
            <a:r>
              <a:rPr lang="en-US" sz="2000" dirty="0" smtClean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ALL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price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 P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5000" name="Rectangle 7"/>
          <p:cNvSpPr>
            <a:spLocks noChangeArrowheads="1"/>
          </p:cNvSpPr>
          <p:nvPr/>
        </p:nvSpPr>
        <p:spPr bwMode="auto">
          <a:xfrm>
            <a:off x="533400" y="4114800"/>
            <a:ext cx="166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Using </a:t>
            </a:r>
            <a:r>
              <a:rPr lang="en-US" dirty="0">
                <a:solidFill>
                  <a:srgbClr val="FF5050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85001" name="Line 8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5943600" y="2819400"/>
            <a:ext cx="3001742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cs typeface="Arial"/>
              </a:rPr>
              <a:t>Universal quantifiers</a:t>
            </a:r>
            <a:endParaRPr lang="en-US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80881" y="1671935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</p:spTree>
    <p:extLst>
      <p:ext uri="{BB962C8B-B14F-4D97-AF65-F5344CB8AC3E}">
        <p14:creationId xmlns:p14="http://schemas.microsoft.com/office/powerpoint/2010/main" val="41569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3. Subqueries in WHERE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499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9689403-56E4-DF46-86F2-06BF588E73B0}" type="slidenum">
              <a:rPr lang="en-US" smtClean="0">
                <a:solidFill>
                  <a:prstClr val="black"/>
                </a:solidFill>
              </a:rPr>
              <a:pPr/>
              <a:t>56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270341" name="Rectangle 5"/>
          <p:cNvSpPr>
            <a:spLocks noChangeArrowheads="1"/>
          </p:cNvSpPr>
          <p:nvPr/>
        </p:nvSpPr>
        <p:spPr bwMode="auto">
          <a:xfrm>
            <a:off x="685800" y="4572000"/>
            <a:ext cx="5545108" cy="14773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C.cname</a:t>
            </a:r>
            <a:endParaRPr lang="en-US" sz="20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C</a:t>
            </a: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200 &gt;= </a:t>
            </a:r>
            <a:r>
              <a:rPr lang="en-US" sz="2000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ALL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price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 P</a:t>
            </a:r>
            <a:b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C.cid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85000" name="Rectangle 7"/>
          <p:cNvSpPr>
            <a:spLocks noChangeArrowheads="1"/>
          </p:cNvSpPr>
          <p:nvPr/>
        </p:nvSpPr>
        <p:spPr bwMode="auto">
          <a:xfrm>
            <a:off x="533400" y="4114800"/>
            <a:ext cx="1665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Using </a:t>
            </a:r>
            <a:r>
              <a:rPr lang="en-US" dirty="0">
                <a:solidFill>
                  <a:srgbClr val="FF5050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:</a:t>
            </a:r>
          </a:p>
        </p:txBody>
      </p:sp>
      <p:sp>
        <p:nvSpPr>
          <p:cNvPr id="85001" name="Line 8"/>
          <p:cNvSpPr>
            <a:spLocks noChangeShapeType="1"/>
          </p:cNvSpPr>
          <p:nvPr/>
        </p:nvSpPr>
        <p:spPr bwMode="auto">
          <a:xfrm>
            <a:off x="0" y="39624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4" name="AutoShape 8"/>
          <p:cNvSpPr>
            <a:spLocks noChangeArrowheads="1"/>
          </p:cNvSpPr>
          <p:nvPr/>
        </p:nvSpPr>
        <p:spPr bwMode="auto">
          <a:xfrm>
            <a:off x="5943600" y="2819400"/>
            <a:ext cx="3001742" cy="510778"/>
          </a:xfrm>
          <a:prstGeom prst="roundRect">
            <a:avLst>
              <a:gd name="adj" fmla="val 1666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cs typeface="Arial"/>
              </a:rPr>
              <a:t>Universal quantifiers</a:t>
            </a:r>
            <a:endParaRPr lang="en-US" dirty="0">
              <a:solidFill>
                <a:prstClr val="black"/>
              </a:solidFill>
              <a:cs typeface="Arial"/>
            </a:endParaRP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80881" y="1671935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400800" y="4724400"/>
            <a:ext cx="2438400" cy="1066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FF0000"/>
                </a:solidFill>
              </a:rPr>
              <a:t>Not supported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in </a:t>
            </a:r>
            <a:r>
              <a:rPr lang="en-US" dirty="0" err="1" smtClean="0">
                <a:solidFill>
                  <a:srgbClr val="FF0000"/>
                </a:solidFill>
              </a:rPr>
              <a:t>sqlite</a:t>
            </a:r>
            <a:endParaRPr lang="en-US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1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dirty="0"/>
              <a:t>Question for Database </a:t>
            </a:r>
            <a:r>
              <a:rPr lang="en-US" dirty="0" smtClean="0"/>
              <a:t>Theory Fans</a:t>
            </a:r>
            <a:r>
              <a:rPr lang="en-US" dirty="0"/>
              <a:t> </a:t>
            </a:r>
            <a:r>
              <a:rPr lang="en-US" dirty="0" smtClean="0"/>
              <a:t>and </a:t>
            </a:r>
            <a:r>
              <a:rPr lang="en-US" dirty="0"/>
              <a:t>their Friends</a:t>
            </a:r>
          </a:p>
        </p:txBody>
      </p:sp>
      <p:sp>
        <p:nvSpPr>
          <p:cNvPr id="8704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/>
              <a:t>Can we </a:t>
            </a:r>
            <a:r>
              <a:rPr lang="en-US" sz="2800" dirty="0" err="1"/>
              <a:t>unnest</a:t>
            </a:r>
            <a:r>
              <a:rPr lang="en-US" sz="2800" dirty="0"/>
              <a:t> the </a:t>
            </a:r>
            <a:r>
              <a:rPr lang="en-US" sz="2800" i="1" dirty="0"/>
              <a:t>universal quantifier</a:t>
            </a:r>
            <a:r>
              <a:rPr lang="en-US" sz="2800" dirty="0"/>
              <a:t> </a:t>
            </a:r>
            <a:r>
              <a:rPr lang="en-US" sz="2800" dirty="0" smtClean="0"/>
              <a:t>query?</a:t>
            </a:r>
          </a:p>
          <a:p>
            <a:pPr eaLnBrk="1" hangingPunct="1"/>
            <a:endParaRPr lang="en-US" sz="2800" dirty="0"/>
          </a:p>
          <a:p>
            <a:pPr eaLnBrk="1" hangingPunct="1"/>
            <a:r>
              <a:rPr lang="en-US" sz="2800" dirty="0" smtClean="0"/>
              <a:t>We need to first discuss the concept of </a:t>
            </a:r>
            <a:r>
              <a:rPr lang="en-US" sz="2800" i="1" dirty="0" smtClean="0"/>
              <a:t>monotonicity</a:t>
            </a: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70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A5B7291-E57C-104D-9ED8-8230E410919B}" type="slidenum">
              <a:rPr lang="en-US" smtClean="0">
                <a:solidFill>
                  <a:prstClr val="black"/>
                </a:solidFill>
              </a:rPr>
              <a:pPr/>
              <a:t>57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5926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0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7044" grpId="0" build="p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Monotone Queries</a:t>
            </a:r>
            <a:endParaRPr lang="en-US"/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1447800"/>
          </a:xfrm>
        </p:spPr>
        <p:txBody>
          <a:bodyPr/>
          <a:lstStyle/>
          <a:p>
            <a:r>
              <a:rPr lang="en-US" sz="2400" dirty="0"/>
              <a:t>Definition A query Q is </a:t>
            </a:r>
            <a:r>
              <a:rPr lang="en-US" sz="2400" dirty="0">
                <a:solidFill>
                  <a:srgbClr val="FF0000"/>
                </a:solidFill>
              </a:rPr>
              <a:t>monotone </a:t>
            </a:r>
            <a:r>
              <a:rPr lang="en-US" sz="2400" dirty="0"/>
              <a:t>if:</a:t>
            </a:r>
          </a:p>
          <a:p>
            <a:pPr lvl="1"/>
            <a:r>
              <a:rPr lang="en-US" sz="2000" dirty="0"/>
              <a:t>Whenever we add tuples to one or more input tables, the answer to the query will not lose any of the tuples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7DC83-3AD8-9D47-9B63-94CDDA84342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5890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Monotone Queries</a:t>
            </a:r>
            <a:endParaRPr lang="en-US"/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1447800"/>
          </a:xfrm>
        </p:spPr>
        <p:txBody>
          <a:bodyPr/>
          <a:lstStyle/>
          <a:p>
            <a:r>
              <a:rPr lang="en-US" sz="2400" dirty="0"/>
              <a:t>Definition A query Q is </a:t>
            </a:r>
            <a:r>
              <a:rPr lang="en-US" sz="2400" dirty="0">
                <a:solidFill>
                  <a:srgbClr val="FF0000"/>
                </a:solidFill>
              </a:rPr>
              <a:t>monotone </a:t>
            </a:r>
            <a:r>
              <a:rPr lang="en-US" sz="2400" dirty="0"/>
              <a:t>if:</a:t>
            </a:r>
          </a:p>
          <a:p>
            <a:pPr lvl="1"/>
            <a:r>
              <a:rPr lang="en-US" sz="2000" dirty="0"/>
              <a:t>Whenever we add tuples to one or more input tables, the answer to the query will not lose any of the tuples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7DC83-3AD8-9D47-9B63-94CDDA84342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59</a:t>
            </a:fld>
            <a:endParaRPr lang="en-US">
              <a:solidFill>
                <a:prstClr val="black"/>
              </a:solidFill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6200" y="3276601"/>
          <a:ext cx="22860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7620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c004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514600" y="3276600"/>
          <a:ext cx="25908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Bonn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DB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Builder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2819400"/>
            <a:ext cx="1068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Product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819400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Company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5638800" y="3657600"/>
            <a:ext cx="533400" cy="917079"/>
          </a:xfrm>
          <a:prstGeom prst="rightArrow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8800" y="3352800"/>
            <a:ext cx="384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Q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/>
          </p:nvPr>
        </p:nvGraphicFramePr>
        <p:xfrm>
          <a:off x="6934200" y="3276600"/>
          <a:ext cx="1905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</a:tblGrid>
              <a:tr h="30480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1877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1,2: From, Where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914400" y="5029200"/>
            <a:ext cx="8000908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graphicFrame>
        <p:nvGraphicFramePr>
          <p:cNvPr id="55" name="Group 58"/>
          <p:cNvGraphicFramePr>
            <a:graphicFrameLocks noGrp="1"/>
          </p:cNvGraphicFramePr>
          <p:nvPr>
            <p:extLst/>
          </p:nvPr>
        </p:nvGraphicFramePr>
        <p:xfrm>
          <a:off x="0" y="1600200"/>
          <a:ext cx="4648200" cy="310896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6781800" y="685800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FWGS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11" name="Oval Callout 10"/>
          <p:cNvSpPr/>
          <p:nvPr/>
        </p:nvSpPr>
        <p:spPr bwMode="auto">
          <a:xfrm>
            <a:off x="4800600" y="3650827"/>
            <a:ext cx="3276600" cy="1058333"/>
          </a:xfrm>
          <a:prstGeom prst="wedgeEllipseCallout">
            <a:avLst>
              <a:gd name="adj1" fmla="val -51934"/>
              <a:gd name="adj2" fmla="val -80143"/>
            </a:avLst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Calibri"/>
                <a:cs typeface="Calibri"/>
              </a:rPr>
              <a:t>WHERE price &gt; 1</a:t>
            </a:r>
            <a:endParaRPr lang="en-US" dirty="0">
              <a:solidFill>
                <a:prstClr val="black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07342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Monotone Queries</a:t>
            </a:r>
            <a:endParaRPr lang="en-US"/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1447800"/>
          </a:xfrm>
        </p:spPr>
        <p:txBody>
          <a:bodyPr/>
          <a:lstStyle/>
          <a:p>
            <a:r>
              <a:rPr lang="en-US" sz="2400" dirty="0" smtClean="0"/>
              <a:t>Definition A query Q is </a:t>
            </a:r>
            <a:r>
              <a:rPr lang="en-US" sz="2400" dirty="0" smtClean="0">
                <a:solidFill>
                  <a:srgbClr val="FF0000"/>
                </a:solidFill>
              </a:rPr>
              <a:t>monotone </a:t>
            </a:r>
            <a:r>
              <a:rPr lang="en-US" sz="2400" dirty="0" smtClean="0"/>
              <a:t>if:</a:t>
            </a:r>
          </a:p>
          <a:p>
            <a:pPr lvl="1"/>
            <a:r>
              <a:rPr lang="en-US" sz="2000" dirty="0" smtClean="0"/>
              <a:t>Whenever we add tuples to one or more input tables, the answer to the query will not lose any of the tuples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6200" y="3276601"/>
          <a:ext cx="22860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7620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c004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" y="5257801"/>
          <a:ext cx="2286000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7620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c004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iPad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499.99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514600" y="3276600"/>
          <a:ext cx="25908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Bonn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DB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Builder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2819400"/>
            <a:ext cx="1068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Product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819400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Company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5638800" y="3657600"/>
            <a:ext cx="533400" cy="917079"/>
          </a:xfrm>
          <a:prstGeom prst="rightArrow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6934200" y="3276600"/>
          <a:ext cx="1905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ight Arrow 15"/>
          <p:cNvSpPr/>
          <p:nvPr/>
        </p:nvSpPr>
        <p:spPr bwMode="auto">
          <a:xfrm>
            <a:off x="5638800" y="5562601"/>
            <a:ext cx="533400" cy="917079"/>
          </a:xfrm>
          <a:prstGeom prst="rightArrow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6934200" y="5181601"/>
          <a:ext cx="19050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iPad</a:t>
                      </a:r>
                      <a:endParaRPr lang="en-US" sz="1400" dirty="0"/>
                    </a:p>
                  </a:txBody>
                  <a:tcPr>
                    <a:solidFill>
                      <a:srgbClr val="D5F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>
                    <a:solidFill>
                      <a:srgbClr val="D5FB82"/>
                    </a:solidFill>
                  </a:tcPr>
                </a:tc>
              </a:tr>
            </a:tbl>
          </a:graphicData>
        </a:graphic>
      </p:graphicFrame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" y="4857690"/>
            <a:ext cx="1068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Product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4600" y="4857690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Company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8800" y="3352800"/>
            <a:ext cx="384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Q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38800" y="5257800"/>
            <a:ext cx="384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Q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2590800" y="5257801"/>
          <a:ext cx="25908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Bonn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DB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Builder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 bwMode="auto">
          <a:xfrm>
            <a:off x="5562600" y="6446086"/>
            <a:ext cx="2894010" cy="408623"/>
          </a:xfrm>
          <a:prstGeom prst="wedgeRoundRectCallout">
            <a:avLst>
              <a:gd name="adj1" fmla="val -4153"/>
              <a:gd name="adj2" fmla="val -95631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So far it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 looks monotone...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58791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Monotone Queries</a:t>
            </a:r>
            <a:endParaRPr lang="en-US"/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1447800"/>
          </a:xfrm>
        </p:spPr>
        <p:txBody>
          <a:bodyPr/>
          <a:lstStyle/>
          <a:p>
            <a:r>
              <a:rPr lang="en-US" sz="2400" dirty="0" smtClean="0"/>
              <a:t>Definition A query Q is </a:t>
            </a:r>
            <a:r>
              <a:rPr lang="en-US" sz="2400" dirty="0" smtClean="0">
                <a:solidFill>
                  <a:srgbClr val="FF0000"/>
                </a:solidFill>
              </a:rPr>
              <a:t>monotone </a:t>
            </a:r>
            <a:r>
              <a:rPr lang="en-US" sz="2400" dirty="0" smtClean="0"/>
              <a:t>if:</a:t>
            </a:r>
          </a:p>
          <a:p>
            <a:pPr lvl="1"/>
            <a:r>
              <a:rPr lang="en-US" sz="2000" dirty="0" smtClean="0"/>
              <a:t>Whenever we add tuples to one or more input tables, the answer to the query will not lose any of the tuples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76200" y="3276601"/>
          <a:ext cx="22860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7620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c004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76200" y="5257801"/>
          <a:ext cx="2286000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7620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Gadget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c004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149.99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iPad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499.99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/>
          </p:nvPr>
        </p:nvGraphicFramePr>
        <p:xfrm>
          <a:off x="2514600" y="3276600"/>
          <a:ext cx="25908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Bonn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DB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Builder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76200" y="2819400"/>
            <a:ext cx="1068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Product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514600" y="2819400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Company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4" name="Right Arrow 3"/>
          <p:cNvSpPr/>
          <p:nvPr/>
        </p:nvSpPr>
        <p:spPr bwMode="auto">
          <a:xfrm>
            <a:off x="5638800" y="3657600"/>
            <a:ext cx="533400" cy="917079"/>
          </a:xfrm>
          <a:prstGeom prst="rightArrow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/>
          </p:nvPr>
        </p:nvGraphicFramePr>
        <p:xfrm>
          <a:off x="6934200" y="3276600"/>
          <a:ext cx="1905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6" name="Right Arrow 15"/>
          <p:cNvSpPr/>
          <p:nvPr/>
        </p:nvSpPr>
        <p:spPr bwMode="auto">
          <a:xfrm>
            <a:off x="5638800" y="5562601"/>
            <a:ext cx="533400" cy="917079"/>
          </a:xfrm>
          <a:prstGeom prst="rightArrow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/>
          </p:nvPr>
        </p:nvGraphicFramePr>
        <p:xfrm>
          <a:off x="6934200" y="5181601"/>
          <a:ext cx="1905000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Camera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iPad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19" name="Line 8"/>
          <p:cNvSpPr>
            <a:spLocks noChangeShapeType="1"/>
          </p:cNvSpPr>
          <p:nvPr/>
        </p:nvSpPr>
        <p:spPr bwMode="auto">
          <a:xfrm>
            <a:off x="0" y="4648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0" name="Line 8"/>
          <p:cNvSpPr>
            <a:spLocks noChangeShapeType="1"/>
          </p:cNvSpPr>
          <p:nvPr/>
        </p:nvSpPr>
        <p:spPr bwMode="auto">
          <a:xfrm>
            <a:off x="0" y="2743200"/>
            <a:ext cx="9144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6200" y="4857690"/>
            <a:ext cx="10685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Product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514600" y="4857690"/>
            <a:ext cx="12875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Company</a:t>
            </a:r>
            <a:endParaRPr lang="en-US" sz="20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638800" y="3352800"/>
            <a:ext cx="384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Q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638800" y="5257800"/>
            <a:ext cx="38416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Arial"/>
              </a:rPr>
              <a:t>Q</a:t>
            </a:r>
          </a:p>
        </p:txBody>
      </p:sp>
      <p:graphicFrame>
        <p:nvGraphicFramePr>
          <p:cNvPr id="15" name="Table 14"/>
          <p:cNvGraphicFramePr>
            <a:graphicFrameLocks noGrp="1"/>
          </p:cNvGraphicFramePr>
          <p:nvPr>
            <p:extLst/>
          </p:nvPr>
        </p:nvGraphicFramePr>
        <p:xfrm>
          <a:off x="2590800" y="5257801"/>
          <a:ext cx="2590800" cy="152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c002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Bonn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DB Inc.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Lyon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c003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Builder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c004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Crafter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Lodtz</a:t>
                      </a:r>
                      <a:endParaRPr lang="en-US" sz="1400" dirty="0"/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ounded Rectangular Callout 4"/>
          <p:cNvSpPr/>
          <p:nvPr/>
        </p:nvSpPr>
        <p:spPr bwMode="auto">
          <a:xfrm>
            <a:off x="5715000" y="4724400"/>
            <a:ext cx="2155668" cy="408623"/>
          </a:xfrm>
          <a:prstGeom prst="wedgeRoundRectCallout">
            <a:avLst>
              <a:gd name="adj1" fmla="val 53036"/>
              <a:gd name="adj2" fmla="val 162467"/>
              <a:gd name="adj3" fmla="val 16667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  <a:t>Q is not monotone!</a:t>
            </a:r>
          </a:p>
        </p:txBody>
      </p:sp>
    </p:spTree>
    <p:extLst>
      <p:ext uri="{BB962C8B-B14F-4D97-AF65-F5344CB8AC3E}">
        <p14:creationId xmlns:p14="http://schemas.microsoft.com/office/powerpoint/2010/main" val="1406341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Monotone Queries</a:t>
            </a:r>
            <a:endParaRPr lang="en-US"/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400" u="sng" dirty="0" smtClean="0"/>
              <a:t>Theorem</a:t>
            </a:r>
            <a:r>
              <a:rPr lang="en-US" sz="2400" dirty="0" smtClean="0"/>
              <a:t>:  If Q is a SELECT-FROM-WHERE query that does not have </a:t>
            </a:r>
            <a:r>
              <a:rPr lang="en-US" sz="2400" dirty="0" err="1" smtClean="0"/>
              <a:t>subqueries</a:t>
            </a:r>
            <a:r>
              <a:rPr lang="en-US" sz="2400" dirty="0" smtClean="0"/>
              <a:t>, and no aggregates, then it is monotone.</a:t>
            </a:r>
          </a:p>
          <a:p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F4E-AFB0-6D43-867A-1FAD25068055}" type="slidenum">
              <a:rPr lang="en-US" smtClean="0">
                <a:solidFill>
                  <a:prstClr val="black"/>
                </a:solidFill>
              </a:rPr>
              <a:pPr/>
              <a:t>62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151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Monotone Queries</a:t>
            </a:r>
            <a:endParaRPr lang="en-US"/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2400" u="sng" dirty="0" smtClean="0"/>
              <a:t>Theorem</a:t>
            </a:r>
            <a:r>
              <a:rPr lang="en-US" sz="2400" dirty="0" smtClean="0"/>
              <a:t>:  If Q is a SELECT-FROM-WHERE query that does not have </a:t>
            </a:r>
            <a:r>
              <a:rPr lang="en-US" sz="2400" dirty="0" err="1" smtClean="0"/>
              <a:t>subqueries</a:t>
            </a:r>
            <a:r>
              <a:rPr lang="en-US" sz="2400" dirty="0" smtClean="0"/>
              <a:t>, and no aggregates, then it is monotone.</a:t>
            </a:r>
          </a:p>
          <a:p>
            <a:endParaRPr lang="en-US" sz="2400" dirty="0"/>
          </a:p>
          <a:p>
            <a:r>
              <a:rPr lang="en-US" sz="2400" dirty="0" smtClean="0"/>
              <a:t>Proof.  We use the nested loop semantics: if we insert a tuple in a relation </a:t>
            </a:r>
            <a:r>
              <a:rPr lang="en-US" sz="2400" dirty="0" err="1" smtClean="0"/>
              <a:t>R</a:t>
            </a:r>
            <a:r>
              <a:rPr lang="en-US" sz="2400" baseline="-25000" dirty="0" err="1" smtClean="0"/>
              <a:t>i</a:t>
            </a:r>
            <a:r>
              <a:rPr lang="en-US" sz="2400" dirty="0" smtClean="0"/>
              <a:t>, this will not remove any tuples from the answer</a:t>
            </a:r>
            <a:endParaRPr lang="en-US" sz="24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F4E-AFB0-6D43-867A-1FAD25068055}" type="slidenum">
              <a:rPr lang="en-US" smtClean="0">
                <a:solidFill>
                  <a:prstClr val="black"/>
                </a:solidFill>
              </a:rPr>
              <a:pPr/>
              <a:t>63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765750" y="4725166"/>
            <a:ext cx="4339650" cy="757130"/>
          </a:xfrm>
          <a:prstGeom prst="rect">
            <a:avLst/>
          </a:prstGeom>
          <a:solidFill>
            <a:schemeClr val="bg1"/>
          </a:solidFill>
          <a:ln w="9525" cap="flat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lumMod val="50000"/>
                <a:lumOff val="50000"/>
              </a:schemeClr>
            </a:outerShdw>
          </a:effectLst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tx1"/>
                </a:solidFill>
                <a:latin typeface="Arial"/>
                <a:ea typeface="ＭＳ Ｐゴシック" charset="-128"/>
                <a:cs typeface="Arial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a</a:t>
            </a:r>
            <a:r>
              <a:rPr lang="en-US" sz="1600" baseline="-25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a</a:t>
            </a:r>
            <a:r>
              <a:rPr lang="en-US" sz="1600" baseline="-25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…, </a:t>
            </a:r>
            <a:r>
              <a:rPr lang="en-US" sz="16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1600" baseline="-25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endParaRPr lang="en-US" sz="16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R</a:t>
            </a:r>
            <a:r>
              <a:rPr lang="en-US" sz="1600" baseline="-25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AS x</a:t>
            </a:r>
            <a:r>
              <a:rPr lang="en-US" sz="1600" baseline="-25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R</a:t>
            </a:r>
            <a:r>
              <a:rPr lang="en-US" sz="1600" baseline="-25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AS x</a:t>
            </a:r>
            <a:r>
              <a:rPr lang="en-US" sz="1600" baseline="-25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…, R</a:t>
            </a:r>
            <a:r>
              <a:rPr lang="en-US" sz="1600" baseline="-25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AS </a:t>
            </a:r>
            <a:r>
              <a:rPr lang="en-US" sz="16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sz="1600" baseline="-25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endParaRPr lang="en-US" sz="1600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6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  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Conditions</a:t>
            </a:r>
            <a:endParaRPr lang="en-US" sz="16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638800" y="4648200"/>
            <a:ext cx="2803973" cy="142192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tx1">
                <a:lumMod val="50000"/>
                <a:lumOff val="50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marL="342900" indent="-3429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600" b="1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sz="1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R</a:t>
            </a:r>
            <a:r>
              <a:rPr lang="en-US" sz="1600" b="1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sz="1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R</a:t>
            </a:r>
            <a:r>
              <a:rPr lang="en-US" sz="1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2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  <a:br>
              <a:rPr lang="en-US" sz="1600" b="1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1600" b="1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is-IS" sz="1600" b="1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…</a:t>
            </a:r>
            <a:endParaRPr lang="en-US" sz="1600" b="1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600" b="1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for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  <a:r>
              <a:rPr lang="en-US" sz="1600" baseline="-25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in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R</a:t>
            </a:r>
            <a:r>
              <a:rPr lang="en-US" sz="1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n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b="1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do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600" b="1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if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Conditions</a:t>
            </a:r>
          </a:p>
          <a:p>
            <a:pPr marL="342900" indent="-342900">
              <a:lnSpc>
                <a:spcPct val="90000"/>
              </a:lnSpc>
              <a:spcBef>
                <a:spcPct val="0"/>
              </a:spcBef>
              <a:buFontTx/>
              <a:buNone/>
            </a:pP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1600" b="1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output 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1600" baseline="-25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1</a:t>
            </a:r>
            <a:r>
              <a:rPr lang="en-US" sz="16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,…,</a:t>
            </a:r>
            <a:r>
              <a:rPr lang="en-US" sz="16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a</a:t>
            </a:r>
            <a:r>
              <a:rPr lang="en-US" sz="1600" baseline="-25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k</a:t>
            </a:r>
            <a:r>
              <a:rPr lang="en-US" sz="16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sz="16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828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Monotone Queries</a:t>
            </a:r>
            <a:endParaRPr lang="en-US" dirty="0"/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 dirty="0" smtClean="0"/>
              <a:t>The query: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is not monotone</a:t>
            </a:r>
            <a:endParaRPr lang="en-US" sz="2400" u="sng" dirty="0"/>
          </a:p>
          <a:p>
            <a:endParaRPr lang="en-US" sz="2400" u="sng" dirty="0" smtClean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/>
          </a:p>
        </p:txBody>
      </p:sp>
      <p:sp>
        <p:nvSpPr>
          <p:cNvPr id="8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F4E-AFB0-6D43-867A-1FAD25068055}" type="slidenum">
              <a:rPr lang="en-US" smtClean="0">
                <a:solidFill>
                  <a:prstClr val="black"/>
                </a:solidFill>
              </a:rPr>
              <a:pPr/>
              <a:t>64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496679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Monotone Queries</a:t>
            </a:r>
            <a:endParaRPr lang="en-US" dirty="0"/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400" dirty="0" smtClean="0"/>
              <a:t>The query: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is not monotone</a:t>
            </a:r>
            <a:endParaRPr lang="en-US" sz="2400" u="sng" dirty="0"/>
          </a:p>
          <a:p>
            <a:endParaRPr lang="en-US" sz="2400" u="sng" dirty="0" smtClean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/>
          </a:p>
        </p:txBody>
      </p:sp>
      <p:sp>
        <p:nvSpPr>
          <p:cNvPr id="8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F4E-AFB0-6D43-867A-1FAD25068055}" type="slidenum">
              <a:rPr lang="en-US" smtClean="0">
                <a:solidFill>
                  <a:prstClr val="black"/>
                </a:solidFill>
              </a:rPr>
              <a:pPr/>
              <a:t>65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" y="3276601"/>
          <a:ext cx="228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7620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514600" y="3276600"/>
          <a:ext cx="2590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Bonn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5638800" y="3429000"/>
            <a:ext cx="533400" cy="917079"/>
          </a:xfrm>
          <a:prstGeom prst="rightArrow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934200" y="3276600"/>
          <a:ext cx="1066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2996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Monotone Queries</a:t>
            </a:r>
            <a:endParaRPr lang="en-US" dirty="0"/>
          </a:p>
        </p:txBody>
      </p:sp>
      <p:sp>
        <p:nvSpPr>
          <p:cNvPr id="8909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447800"/>
            <a:ext cx="7772400" cy="4114800"/>
          </a:xfrm>
        </p:spPr>
        <p:txBody>
          <a:bodyPr>
            <a:normAutofit fontScale="77500" lnSpcReduction="20000"/>
          </a:bodyPr>
          <a:lstStyle/>
          <a:p>
            <a:r>
              <a:rPr lang="en-US" sz="2400" dirty="0" smtClean="0"/>
              <a:t>The query: </a:t>
            </a:r>
            <a:r>
              <a:rPr lang="en-US" sz="2400" dirty="0"/>
              <a:t/>
            </a:r>
            <a:br>
              <a:rPr lang="en-US" sz="2400" dirty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is not monotone</a:t>
            </a:r>
            <a:endParaRPr lang="en-US" sz="2400" u="sng" dirty="0"/>
          </a:p>
          <a:p>
            <a:endParaRPr lang="en-US" sz="2400" u="sng" dirty="0" smtClean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 smtClean="0"/>
          </a:p>
          <a:p>
            <a:endParaRPr lang="en-US" sz="2400" u="sng" dirty="0"/>
          </a:p>
          <a:p>
            <a:endParaRPr lang="en-US" sz="2400" u="sng" dirty="0"/>
          </a:p>
          <a:p>
            <a:r>
              <a:rPr lang="en-US" sz="2400" u="sng" dirty="0" smtClean="0"/>
              <a:t>Consequence</a:t>
            </a:r>
            <a:r>
              <a:rPr lang="en-US" sz="2400" dirty="0" smtClean="0"/>
              <a:t>: If a query is not monotonic, then we cannot write it as a SELECT-FROM-WHERE query without nested subqueries</a:t>
            </a:r>
            <a:endParaRPr lang="en-US" sz="2400" dirty="0"/>
          </a:p>
        </p:txBody>
      </p:sp>
      <p:sp>
        <p:nvSpPr>
          <p:cNvPr id="8909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173F4E-AFB0-6D43-867A-1FAD25068055}" type="slidenum">
              <a:rPr lang="en-US" smtClean="0">
                <a:solidFill>
                  <a:prstClr val="black"/>
                </a:solidFill>
              </a:rPr>
              <a:pPr/>
              <a:t>66</a:t>
            </a:fld>
            <a:endParaRPr lang="en-US" smtClean="0">
              <a:solidFill>
                <a:prstClr val="black"/>
              </a:solidFill>
            </a:endParaRP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52400" y="2209800"/>
            <a:ext cx="796008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 all companies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s.t.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u="sng" dirty="0">
                <a:solidFill>
                  <a:prstClr val="black"/>
                </a:solidFill>
                <a:latin typeface="Arial"/>
                <a:cs typeface="Arial"/>
              </a:rPr>
              <a:t>all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their products have price &lt; 200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/>
          </p:nvPr>
        </p:nvGraphicFramePr>
        <p:xfrm>
          <a:off x="76200" y="3276601"/>
          <a:ext cx="22860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7620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2514600" y="3276600"/>
          <a:ext cx="2590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Bonn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Right Arrow 8"/>
          <p:cNvSpPr/>
          <p:nvPr/>
        </p:nvSpPr>
        <p:spPr bwMode="auto">
          <a:xfrm>
            <a:off x="5638800" y="3429000"/>
            <a:ext cx="533400" cy="917079"/>
          </a:xfrm>
          <a:prstGeom prst="rightArrow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6934200" y="3276600"/>
          <a:ext cx="1066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76200" y="4572001"/>
          <a:ext cx="2286000" cy="914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7620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price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Gizmo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19.99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Gadget</a:t>
                      </a:r>
                      <a:endParaRPr lang="en-US" sz="1400" dirty="0"/>
                    </a:p>
                  </a:txBody>
                  <a:tcPr>
                    <a:solidFill>
                      <a:srgbClr val="D5F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999.99</a:t>
                      </a:r>
                      <a:endParaRPr lang="en-US" sz="1400" dirty="0"/>
                    </a:p>
                  </a:txBody>
                  <a:tcPr>
                    <a:solidFill>
                      <a:srgbClr val="D5FB8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>
                    <a:solidFill>
                      <a:srgbClr val="D5FB8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/>
          </p:nvPr>
        </p:nvGraphicFramePr>
        <p:xfrm>
          <a:off x="2514600" y="4572000"/>
          <a:ext cx="2590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38200"/>
                <a:gridCol w="1066800"/>
                <a:gridCol w="685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cid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city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c001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Sunworks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Bonn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Right Arrow 12"/>
          <p:cNvSpPr/>
          <p:nvPr/>
        </p:nvSpPr>
        <p:spPr bwMode="auto">
          <a:xfrm>
            <a:off x="5638800" y="4724400"/>
            <a:ext cx="533400" cy="917079"/>
          </a:xfrm>
          <a:prstGeom prst="rightArrow">
            <a:avLst/>
          </a:prstGeom>
          <a:solidFill>
            <a:srgbClr val="C0C0C0">
              <a:alpha val="5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/>
          </p:nvPr>
        </p:nvGraphicFramePr>
        <p:xfrm>
          <a:off x="6934200" y="4572000"/>
          <a:ext cx="1066800" cy="609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66800"/>
              </a:tblGrid>
              <a:tr h="28575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cname</a:t>
                      </a:r>
                      <a:endParaRPr lang="en-US" sz="1400" dirty="0"/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28575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5" name="Rectangle 3"/>
          <p:cNvSpPr>
            <a:spLocks noChangeArrowheads="1"/>
          </p:cNvSpPr>
          <p:nvPr/>
        </p:nvSpPr>
        <p:spPr bwMode="auto">
          <a:xfrm>
            <a:off x="22123" y="76200"/>
            <a:ext cx="373050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sz="1800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sz="1800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sz="18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47690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Queries that must be nested</a:t>
            </a:r>
          </a:p>
        </p:txBody>
      </p:sp>
      <p:sp>
        <p:nvSpPr>
          <p:cNvPr id="911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Queries </a:t>
            </a:r>
            <a:r>
              <a:rPr lang="en-US" sz="2800" dirty="0"/>
              <a:t>with universal quantifiers or with </a:t>
            </a:r>
            <a:r>
              <a:rPr lang="en-US" sz="2800" dirty="0" smtClean="0"/>
              <a:t>negation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endParaRPr lang="en-US" sz="2400" dirty="0" smtClean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0B9394-EFB0-054E-B78F-51E62C266A8D}" type="slidenum">
              <a:rPr lang="en-US" smtClean="0">
                <a:solidFill>
                  <a:prstClr val="black"/>
                </a:solidFill>
              </a:rPr>
              <a:pPr/>
              <a:t>67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4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Queries that must be nested</a:t>
            </a:r>
          </a:p>
        </p:txBody>
      </p:sp>
      <p:sp>
        <p:nvSpPr>
          <p:cNvPr id="91140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Queries </a:t>
            </a:r>
            <a:r>
              <a:rPr lang="en-US" sz="2800" dirty="0"/>
              <a:t>with universal quantifiers or with </a:t>
            </a:r>
            <a:r>
              <a:rPr lang="en-US" sz="2800" dirty="0" smtClean="0"/>
              <a:t>negation</a:t>
            </a:r>
          </a:p>
          <a:p>
            <a:pPr eaLnBrk="1" hangingPunct="1"/>
            <a:endParaRPr lang="en-US" sz="2800" dirty="0" smtClean="0"/>
          </a:p>
          <a:p>
            <a:pPr eaLnBrk="1" hangingPunct="1"/>
            <a:r>
              <a:rPr lang="en-US" sz="2800" dirty="0" smtClean="0"/>
              <a:t>Queries that use aggregates in certain ways</a:t>
            </a:r>
          </a:p>
          <a:p>
            <a:pPr lvl="1" eaLnBrk="1" hangingPunct="1"/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sum(..)</a:t>
            </a:r>
            <a:r>
              <a:rPr lang="en-US" sz="2400" dirty="0" smtClean="0"/>
              <a:t> and </a:t>
            </a:r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count(*)</a:t>
            </a:r>
            <a:r>
              <a:rPr lang="en-US" sz="2400" dirty="0" smtClean="0"/>
              <a:t> are NOT monotone, because they do not satisfy set containment</a:t>
            </a:r>
          </a:p>
          <a:p>
            <a:pPr lvl="1" eaLnBrk="1" hangingPunct="1"/>
            <a:r>
              <a:rPr lang="en-US" sz="2400" dirty="0" smtClean="0">
                <a:latin typeface="Consolas" charset="0"/>
                <a:ea typeface="Consolas" charset="0"/>
                <a:cs typeface="Consolas" charset="0"/>
              </a:rPr>
              <a:t>select count(*) from R</a:t>
            </a:r>
            <a:r>
              <a:rPr lang="en-US" sz="2400" dirty="0" smtClean="0"/>
              <a:t>  is not monotone!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11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0B9394-EFB0-054E-B78F-51E62C266A8D}" type="slidenum">
              <a:rPr lang="en-US" smtClean="0">
                <a:solidFill>
                  <a:prstClr val="black"/>
                </a:solidFill>
              </a:rPr>
              <a:pPr/>
              <a:t>68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69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8600" y="2286000"/>
            <a:ext cx="86106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Introduction to Data Management</a:t>
            </a:r>
            <a:br>
              <a:rPr lang="en-US" dirty="0" smtClean="0"/>
            </a:br>
            <a:r>
              <a:rPr lang="en-US" dirty="0" smtClean="0"/>
              <a:t>CSE 344</a:t>
            </a:r>
            <a:endParaRPr lang="en-US" dirty="0"/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Lecture 7-8: SQL Wrap-up</a:t>
            </a:r>
          </a:p>
          <a:p>
            <a:pPr eaLnBrk="1" hangingPunct="1"/>
            <a:r>
              <a:rPr lang="en-US" dirty="0" smtClean="0"/>
              <a:t>Relational Algebra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0A74A2-54C0-E645-B4EC-2A4D9F4BC338}" type="slidenum">
              <a:rPr lang="en-US" smtClean="0">
                <a:solidFill>
                  <a:prstClr val="black"/>
                </a:solidFill>
              </a:rPr>
              <a:pPr/>
              <a:t>69</a:t>
            </a:fld>
            <a:endParaRPr lang="en-US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9607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dirty="0" smtClean="0"/>
              <a:t>3,4. Grouping, Select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84329" name="Rectangle 9"/>
          <p:cNvSpPr>
            <a:spLocks noChangeArrowheads="1"/>
          </p:cNvSpPr>
          <p:nvPr/>
        </p:nvSpPr>
        <p:spPr bwMode="auto">
          <a:xfrm>
            <a:off x="914400" y="5029200"/>
            <a:ext cx="7830990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product, Sum(quantity)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Purchase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price 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product</a:t>
            </a:r>
          </a:p>
        </p:txBody>
      </p:sp>
      <p:graphicFrame>
        <p:nvGraphicFramePr>
          <p:cNvPr id="184394" name="Group 74"/>
          <p:cNvGraphicFramePr>
            <a:graphicFrameLocks noGrp="1"/>
          </p:cNvGraphicFramePr>
          <p:nvPr>
            <p:extLst/>
          </p:nvPr>
        </p:nvGraphicFramePr>
        <p:xfrm>
          <a:off x="5562600" y="1905000"/>
          <a:ext cx="3429000" cy="1803401"/>
        </p:xfrm>
        <a:graphic>
          <a:graphicData uri="http://schemas.openxmlformats.org/drawingml/2006/table">
            <a:tbl>
              <a:tblPr/>
              <a:tblGrid>
                <a:gridCol w="1524000"/>
                <a:gridCol w="1905000"/>
              </a:tblGrid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TotalSales</a:t>
                      </a:r>
                      <a:endParaRPr kumimoji="0" 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/>
                        <a:cs typeface="Arial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6000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1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55" name="Group 58"/>
          <p:cNvGraphicFramePr>
            <a:graphicFrameLocks noGrp="1"/>
          </p:cNvGraphicFramePr>
          <p:nvPr>
            <p:extLst/>
          </p:nvPr>
        </p:nvGraphicFramePr>
        <p:xfrm>
          <a:off x="0" y="1600200"/>
          <a:ext cx="4648200" cy="3108960"/>
        </p:xfrm>
        <a:graphic>
          <a:graphicData uri="http://schemas.openxmlformats.org/drawingml/2006/table">
            <a:tbl>
              <a:tblPr/>
              <a:tblGrid>
                <a:gridCol w="1549400"/>
                <a:gridCol w="1549400"/>
                <a:gridCol w="1549400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Product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Price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/>
                          <a:cs typeface="Arial"/>
                        </a:rPr>
                        <a:t>Quantity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0CC"/>
                    </a:solidFill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Bagel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1.50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0.5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50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Banana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/>
                          <a:cs typeface="Arial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4867" name="Right Arrow 55"/>
          <p:cNvSpPr>
            <a:spLocks noChangeArrowheads="1"/>
          </p:cNvSpPr>
          <p:nvPr/>
        </p:nvSpPr>
        <p:spPr bwMode="auto">
          <a:xfrm>
            <a:off x="4724400" y="2514600"/>
            <a:ext cx="822325" cy="822325"/>
          </a:xfrm>
          <a:prstGeom prst="rightArrow">
            <a:avLst>
              <a:gd name="adj1" fmla="val 50000"/>
              <a:gd name="adj2" fmla="val 50000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781800" y="685800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FWGS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49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received invitation email to @</a:t>
            </a:r>
            <a:r>
              <a:rPr lang="en-US" dirty="0" err="1" smtClean="0"/>
              <a:t>cs</a:t>
            </a:r>
            <a:endParaRPr lang="en-US" dirty="0" smtClean="0"/>
          </a:p>
          <a:p>
            <a:r>
              <a:rPr lang="en-US" dirty="0" smtClean="0"/>
              <a:t>You will be prompted to choose </a:t>
            </a:r>
            <a:r>
              <a:rPr lang="en-US" dirty="0" err="1" smtClean="0"/>
              <a:t>passwd</a:t>
            </a:r>
            <a:endParaRPr lang="en-US" dirty="0" smtClean="0"/>
          </a:p>
          <a:p>
            <a:pPr lvl="1"/>
            <a:r>
              <a:rPr lang="en-US" dirty="0" smtClean="0"/>
              <a:t>Problems with existing account?</a:t>
            </a:r>
          </a:p>
          <a:p>
            <a:pPr lvl="1"/>
            <a:r>
              <a:rPr lang="en-US" dirty="0" smtClean="0"/>
              <a:t>In the worst case we will ask you to create a new @outlook account just for this class</a:t>
            </a:r>
          </a:p>
          <a:p>
            <a:r>
              <a:rPr lang="en-US" dirty="0" smtClean="0"/>
              <a:t>If OK, create the database server</a:t>
            </a:r>
          </a:p>
          <a:p>
            <a:pPr lvl="1"/>
            <a:r>
              <a:rPr lang="en-US" dirty="0" smtClean="0"/>
              <a:t>Choose cheapest pricing tier!</a:t>
            </a:r>
          </a:p>
          <a:p>
            <a:r>
              <a:rPr lang="en-US" dirty="0" smtClean="0"/>
              <a:t>Remember: WQ2 due on Friday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E105E6-B6DA-CC49-A170-9CC5CA40304C}" type="slidenum">
              <a:rPr lang="en-US" smtClean="0"/>
              <a:pPr/>
              <a:t>70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8303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GROUP BY </a:t>
            </a:r>
            <a:r>
              <a:rPr lang="en-US" dirty="0" err="1"/>
              <a:t>v.s</a:t>
            </a:r>
            <a:r>
              <a:rPr lang="en-US" dirty="0"/>
              <a:t>. Nested </a:t>
            </a:r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431483-6798-8146-A044-18F2F8D42375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96616" name="Text Box 8"/>
          <p:cNvSpPr txBox="1">
            <a:spLocks noChangeArrowheads="1"/>
          </p:cNvSpPr>
          <p:nvPr/>
        </p:nvSpPr>
        <p:spPr bwMode="auto">
          <a:xfrm>
            <a:off x="457200" y="1828800"/>
            <a:ext cx="7830990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Sum(quantity) 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5050"/>
                </a:solidFill>
                <a:latin typeface="Consolas" charset="0"/>
                <a:ea typeface="Consolas" charset="0"/>
                <a:cs typeface="Consolas" charset="0"/>
              </a:rPr>
              <a:t>GROUP 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196618" name="Text Box 10"/>
          <p:cNvSpPr txBox="1">
            <a:spLocks noChangeArrowheads="1"/>
          </p:cNvSpPr>
          <p:nvPr/>
        </p:nvSpPr>
        <p:spPr bwMode="auto">
          <a:xfrm>
            <a:off x="152400" y="3505200"/>
            <a:ext cx="8225329" cy="224676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x.product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(</a:t>
            </a: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Sum(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y.quantity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 y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x.product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y.product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1)</a:t>
            </a:r>
            <a:b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       </a:t>
            </a:r>
            <a:r>
              <a:rPr lang="en-US" sz="20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TotalSales</a:t>
            </a:r>
            <a:endParaRPr lang="en-US" sz="2000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sz="2000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x.price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</p:txBody>
      </p:sp>
      <p:sp>
        <p:nvSpPr>
          <p:cNvPr id="36870" name="Oval 6"/>
          <p:cNvSpPr>
            <a:spLocks noChangeArrowheads="1"/>
          </p:cNvSpPr>
          <p:nvPr/>
        </p:nvSpPr>
        <p:spPr bwMode="auto">
          <a:xfrm>
            <a:off x="5181600" y="5751612"/>
            <a:ext cx="2592484" cy="649188"/>
          </a:xfrm>
          <a:prstGeom prst="ellipse">
            <a:avLst/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Why twice ?</a:t>
            </a:r>
          </a:p>
        </p:txBody>
      </p:sp>
      <p:cxnSp>
        <p:nvCxnSpPr>
          <p:cNvPr id="36871" name="Straight Connector 8"/>
          <p:cNvCxnSpPr>
            <a:cxnSpLocks noChangeShapeType="1"/>
            <a:stCxn id="36870" idx="2"/>
          </p:cNvCxnSpPr>
          <p:nvPr/>
        </p:nvCxnSpPr>
        <p:spPr bwMode="auto">
          <a:xfrm flipH="1" flipV="1">
            <a:off x="2667000" y="5562600"/>
            <a:ext cx="2514600" cy="51360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6872" name="Straight Connector 10"/>
          <p:cNvCxnSpPr>
            <a:cxnSpLocks noChangeShapeType="1"/>
            <a:stCxn id="36870" idx="0"/>
          </p:cNvCxnSpPr>
          <p:nvPr/>
        </p:nvCxnSpPr>
        <p:spPr bwMode="auto">
          <a:xfrm rot="16200000" flipV="1">
            <a:off x="5905922" y="5179691"/>
            <a:ext cx="990600" cy="1532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</p:cxn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22123" y="76200"/>
            <a:ext cx="51235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1800" u="sng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1800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product, quantity, price)</a:t>
            </a:r>
            <a:endParaRPr lang="en-US" sz="1800" dirty="0">
              <a:solidFill>
                <a:srgbClr val="0000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355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70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More Unnesting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7DC83-3AD8-9D47-9B63-94CDDA84342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3255" name="Rectangle 9"/>
          <p:cNvSpPr>
            <a:spLocks noChangeArrowheads="1"/>
          </p:cNvSpPr>
          <p:nvPr/>
        </p:nvSpPr>
        <p:spPr bwMode="auto">
          <a:xfrm>
            <a:off x="76200" y="76200"/>
            <a:ext cx="3243196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Author(</a:t>
            </a:r>
            <a:r>
              <a:rPr lang="en-US" u="sng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login</a:t>
            </a:r>
            <a:r>
              <a:rPr lang="en-US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,name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Wrote(</a:t>
            </a:r>
            <a:r>
              <a:rPr lang="en-US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login,url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srgbClr val="0000FF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2209800"/>
            <a:ext cx="5742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</a:rPr>
              <a:t>Find authors who wrote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≥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10 documents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89744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More </a:t>
            </a:r>
            <a:r>
              <a:rPr lang="en-US" dirty="0" err="1"/>
              <a:t>Unnesting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7DC83-3AD8-9D47-9B63-94CDDA84342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64869" name="Text Box 5"/>
          <p:cNvSpPr txBox="1">
            <a:spLocks noChangeArrowheads="1"/>
          </p:cNvSpPr>
          <p:nvPr/>
        </p:nvSpPr>
        <p:spPr bwMode="auto">
          <a:xfrm>
            <a:off x="990600" y="3657600"/>
            <a:ext cx="6738894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DISTINCT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Author.name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  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Author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WHERE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      </a:t>
            </a: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dirty="0" smtClean="0">
                <a:solidFill>
                  <a:srgbClr val="244A58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count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(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Wrote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.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url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)</a:t>
            </a:r>
            <a:b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       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Wrote</a:t>
            </a:r>
            <a:br>
              <a:rPr lang="en-US" dirty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       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WHERE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Author.login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Wrote.login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)</a:t>
            </a:r>
            <a:br>
              <a:rPr lang="en-US" dirty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                  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&gt;=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164872" name="AutoShape 8"/>
          <p:cNvSpPr>
            <a:spLocks noChangeArrowheads="1"/>
          </p:cNvSpPr>
          <p:nvPr/>
        </p:nvSpPr>
        <p:spPr bwMode="auto">
          <a:xfrm>
            <a:off x="7196138" y="2209800"/>
            <a:ext cx="1871657" cy="1687889"/>
          </a:xfrm>
          <a:prstGeom prst="wedgeEllipseCallout">
            <a:avLst>
              <a:gd name="adj1" fmla="val -101056"/>
              <a:gd name="adj2" fmla="val 35384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This is</a:t>
            </a:r>
            <a:br>
              <a:rPr lang="en-US" dirty="0">
                <a:solidFill>
                  <a:prstClr val="black"/>
                </a:solidFill>
                <a:cs typeface="Arial"/>
              </a:rPr>
            </a:br>
            <a:r>
              <a:rPr lang="en-US" dirty="0">
                <a:solidFill>
                  <a:prstClr val="black"/>
                </a:solidFill>
                <a:cs typeface="Arial"/>
              </a:rPr>
              <a:t>SQL by</a:t>
            </a:r>
            <a:br>
              <a:rPr lang="en-US" dirty="0">
                <a:solidFill>
                  <a:prstClr val="black"/>
                </a:solidFill>
                <a:cs typeface="Arial"/>
              </a:rPr>
            </a:br>
            <a:r>
              <a:rPr lang="en-US" dirty="0">
                <a:solidFill>
                  <a:prstClr val="black"/>
                </a:solidFill>
                <a:cs typeface="Arial"/>
              </a:rPr>
              <a:t>a novice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14400" y="2743200"/>
            <a:ext cx="4337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</a:rPr>
              <a:t>Attempt 1: with nested queries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6200" y="76200"/>
            <a:ext cx="3243196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Author(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login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Wrote(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login,url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2209800"/>
            <a:ext cx="5742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</a:rPr>
              <a:t>Find authors who wrote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≥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10 documents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9205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4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4872" grpId="0" animBg="1" autoUpdateAnimBg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More </a:t>
            </a:r>
            <a:r>
              <a:rPr lang="en-US" dirty="0" err="1"/>
              <a:t>Unnesting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527DC83-3AD8-9D47-9B63-94CDDA84342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14400" y="2743200"/>
            <a:ext cx="43375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</a:rPr>
              <a:t>Attempt 1: with nested queries</a:t>
            </a: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76200" y="76200"/>
            <a:ext cx="3243196" cy="9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Author(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login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Wrote(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login,url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838200" y="2209800"/>
            <a:ext cx="574252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</a:rPr>
              <a:t>Find authors who wrote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≥ </a:t>
            </a:r>
            <a:r>
              <a:rPr lang="en-US" dirty="0">
                <a:solidFill>
                  <a:prstClr val="black"/>
                </a:solidFill>
                <a:latin typeface="Arial"/>
              </a:rPr>
              <a:t>10 documents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: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12" name="Text Box 4"/>
          <p:cNvSpPr txBox="1">
            <a:spLocks noChangeArrowheads="1"/>
          </p:cNvSpPr>
          <p:nvPr/>
        </p:nvSpPr>
        <p:spPr bwMode="auto">
          <a:xfrm>
            <a:off x="1328737" y="4157008"/>
            <a:ext cx="5268239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Author.name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FROM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  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Author, Wrote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WHERE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     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Author.login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=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Wrote.login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GROUP BY 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Author.name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Arial"/>
                <a:cs typeface="Arial"/>
              </a:rPr>
              <a:t>HAVING</a:t>
            </a:r>
            <a:r>
              <a:rPr lang="en-US" dirty="0">
                <a:solidFill>
                  <a:srgbClr val="244A58"/>
                </a:solidFill>
                <a:latin typeface="Arial"/>
                <a:cs typeface="Arial"/>
              </a:rPr>
              <a:t>    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 count(</a:t>
            </a:r>
            <a:r>
              <a:rPr lang="en-US" dirty="0" err="1">
                <a:solidFill>
                  <a:prstClr val="black"/>
                </a:solidFill>
                <a:latin typeface="Arial"/>
                <a:cs typeface="Arial"/>
              </a:rPr>
              <a:t>wrote.url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)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&gt;=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10</a:t>
            </a:r>
          </a:p>
        </p:txBody>
      </p: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6748462" y="4258608"/>
            <a:ext cx="2064174" cy="1687889"/>
          </a:xfrm>
          <a:prstGeom prst="wedgeEllipseCallout">
            <a:avLst>
              <a:gd name="adj1" fmla="val -97157"/>
              <a:gd name="adj2" fmla="val -33847"/>
            </a:avLst>
          </a:prstGeom>
          <a:ln>
            <a:headEnd/>
            <a:tailEnd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>
            <a:prstTxWarp prst="textNoShape">
              <a:avLst/>
            </a:prstTxWarp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cs typeface="Arial"/>
              </a:rPr>
              <a:t>This is</a:t>
            </a:r>
            <a:br>
              <a:rPr lang="en-US" dirty="0">
                <a:solidFill>
                  <a:prstClr val="black"/>
                </a:solidFill>
                <a:cs typeface="Arial"/>
              </a:rPr>
            </a:br>
            <a:r>
              <a:rPr lang="en-US" dirty="0">
                <a:solidFill>
                  <a:prstClr val="black"/>
                </a:solidFill>
                <a:cs typeface="Arial"/>
              </a:rPr>
              <a:t>SQL  by</a:t>
            </a:r>
            <a:br>
              <a:rPr lang="en-US" dirty="0">
                <a:solidFill>
                  <a:prstClr val="black"/>
                </a:solidFill>
                <a:cs typeface="Arial"/>
              </a:rPr>
            </a:br>
            <a:r>
              <a:rPr lang="en-US" dirty="0">
                <a:solidFill>
                  <a:prstClr val="black"/>
                </a:solidFill>
                <a:cs typeface="Arial"/>
              </a:rPr>
              <a:t>an expert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14400" y="3352800"/>
            <a:ext cx="59622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</a:rPr>
              <a:t>Attempt </a:t>
            </a:r>
            <a:r>
              <a:rPr lang="en-US" dirty="0" smtClean="0">
                <a:solidFill>
                  <a:prstClr val="black"/>
                </a:solidFill>
                <a:latin typeface="Arial"/>
              </a:rPr>
              <a:t>2: using GROUP BY and HAVING</a:t>
            </a:r>
            <a:endParaRPr lang="en-US" dirty="0">
              <a:solidFill>
                <a:prstClr val="black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10572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Finding Witnesses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2400" y="76200"/>
            <a:ext cx="49423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(</a:t>
            </a:r>
            <a:r>
              <a:rPr lang="en-US" u="sng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cid)</a:t>
            </a:r>
            <a:endParaRPr lang="en-US" dirty="0">
              <a:solidFill>
                <a:srgbClr val="0000FF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u="sng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2400" y="2209800"/>
            <a:ext cx="8766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For each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city, 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ind the most 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expensive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product made in that city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336671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Finding Witnesses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1447800" y="3276600"/>
            <a:ext cx="4772460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max(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x.cid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y.cid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304800" y="2590800"/>
            <a:ext cx="523051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Finding the maximum price is easy…</a:t>
            </a:r>
          </a:p>
        </p:txBody>
      </p:sp>
      <p:sp>
        <p:nvSpPr>
          <p:cNvPr id="59398" name="TextBox 5"/>
          <p:cNvSpPr txBox="1">
            <a:spLocks noChangeArrowheads="1"/>
          </p:cNvSpPr>
          <p:nvPr/>
        </p:nvSpPr>
        <p:spPr bwMode="auto">
          <a:xfrm>
            <a:off x="304800" y="5029200"/>
            <a:ext cx="834555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But we need the </a:t>
            </a:r>
            <a:r>
              <a:rPr lang="en-US" i="1" dirty="0">
                <a:solidFill>
                  <a:prstClr val="black"/>
                </a:solidFill>
                <a:latin typeface="Arial"/>
                <a:cs typeface="Arial"/>
              </a:rPr>
              <a:t>witnesses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, i.e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.,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the products with max price</a:t>
            </a:r>
          </a:p>
        </p:txBody>
      </p: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52400" y="2209800"/>
            <a:ext cx="8766643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For each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city, 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f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ind the most </a:t>
            </a:r>
            <a:r>
              <a:rPr lang="en-US" dirty="0">
                <a:solidFill>
                  <a:srgbClr val="FF0000"/>
                </a:solidFill>
                <a:latin typeface="Arial"/>
                <a:cs typeface="Arial"/>
              </a:rPr>
              <a:t>expensive </a:t>
            </a:r>
            <a:r>
              <a:rPr lang="en-US" dirty="0" smtClean="0">
                <a:solidFill>
                  <a:srgbClr val="FF0000"/>
                </a:solidFill>
                <a:latin typeface="Arial"/>
                <a:cs typeface="Arial"/>
              </a:rPr>
              <a:t>product made in that city</a:t>
            </a:r>
            <a:endParaRPr lang="en-US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52400" y="76200"/>
            <a:ext cx="49423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174363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Finding Witnesses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609600" y="1600200"/>
            <a:ext cx="70783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To find the witnesses, compute the maximum price</a:t>
            </a:r>
            <a:br>
              <a:rPr lang="en-US" dirty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in a 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subquery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(in FROM or in WITH)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2400" y="76200"/>
            <a:ext cx="49423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609600" y="2667000"/>
            <a:ext cx="7291780" cy="378565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WITH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CityMax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AS </a:t>
            </a:r>
            <a:b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(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max(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maxprice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y.cid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  <a:endParaRPr lang="en-US" dirty="0" smtClean="0">
              <a:solidFill>
                <a:srgbClr val="0000FF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v.price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u, Product v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CityMax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w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v.cid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w.city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v.price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w.maxprice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24015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Finding Witnesses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1445" name="Rectangle 6"/>
          <p:cNvSpPr>
            <a:spLocks noChangeArrowheads="1"/>
          </p:cNvSpPr>
          <p:nvPr/>
        </p:nvSpPr>
        <p:spPr bwMode="auto">
          <a:xfrm>
            <a:off x="609600" y="1600200"/>
            <a:ext cx="707838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To find the witnesses, compute the maximum price</a:t>
            </a:r>
            <a:br>
              <a:rPr lang="en-US" dirty="0">
                <a:solidFill>
                  <a:prstClr val="black"/>
                </a:solidFill>
                <a:latin typeface="Arial"/>
                <a:cs typeface="Arial"/>
              </a:rPr>
            </a:b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in a 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subquery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(in FROM or in WITH)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381000" y="2667000"/>
            <a:ext cx="7830990" cy="3416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DISTINCT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v.price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u, Product v,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(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max(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as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maxprice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y.cid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w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v.cid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w.city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v.price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w.maxprice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;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2400" y="76200"/>
            <a:ext cx="49423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370529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Finding Witnesses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685800" y="1905000"/>
            <a:ext cx="60013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Or we can use a </a:t>
            </a:r>
            <a:r>
              <a:rPr lang="en-US" dirty="0" err="1" smtClean="0">
                <a:solidFill>
                  <a:prstClr val="black"/>
                </a:solidFill>
                <a:latin typeface="Arial"/>
                <a:cs typeface="Arial"/>
              </a:rPr>
              <a:t>subquery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in where clause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533400" y="2819400"/>
            <a:ext cx="8340745" cy="2677656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v.price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u, Product v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v.cid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v.price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&gt;=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ALL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Company x, Product y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</a:b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                 </a:t>
            </a: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=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);</a:t>
            </a: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2400" y="76200"/>
            <a:ext cx="49423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8889557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Ordering Results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E04AAC-6528-3748-806F-374DD08AAB7B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66800" y="2438400"/>
            <a:ext cx="7321235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product,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sum(price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*quantity) as rev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 smtClean="0">
                <a:solidFill>
                  <a:srgbClr val="244A58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urchase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 smtClean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GROUP BY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 smtClean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ORDER BY </a:t>
            </a:r>
            <a:r>
              <a:rPr lang="en-US" dirty="0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rev </a:t>
            </a:r>
            <a:r>
              <a:rPr lang="en-US" dirty="0" err="1" smtClean="0">
                <a:solidFill>
                  <a:srgbClr val="000000"/>
                </a:solidFill>
                <a:latin typeface="Consolas" charset="0"/>
                <a:ea typeface="Consolas" charset="0"/>
                <a:cs typeface="Consolas" charset="0"/>
              </a:rPr>
              <a:t>desc</a:t>
            </a:r>
            <a:endParaRPr lang="en-US" dirty="0">
              <a:solidFill>
                <a:srgbClr val="000000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429000" y="4343400"/>
            <a:ext cx="1905000" cy="685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sz="2800" dirty="0" smtClean="0">
                <a:solidFill>
                  <a:srgbClr val="FF0000"/>
                </a:solidFill>
              </a:rPr>
              <a:t>FWGOS</a:t>
            </a:r>
            <a:endParaRPr lang="en-US" sz="1600" dirty="0" smtClean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19749" y="5223301"/>
            <a:ext cx="8015336" cy="830997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Note: some SQL engines</a:t>
            </a:r>
            <a:br>
              <a:rPr lang="en-US" dirty="0" smtClean="0">
                <a:solidFill>
                  <a:prstClr val="black"/>
                </a:solidFill>
              </a:rPr>
            </a:br>
            <a:r>
              <a:rPr lang="en-US" dirty="0" smtClean="0">
                <a:solidFill>
                  <a:prstClr val="black"/>
                </a:solidFill>
              </a:rPr>
              <a:t>want you to say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ORDER BY sum(price*quantity) </a:t>
            </a:r>
            <a:r>
              <a:rPr lang="en-US" dirty="0" err="1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desc</a:t>
            </a:r>
            <a:endParaRPr lang="en-US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10200" y="4343400"/>
            <a:ext cx="4812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1600" dirty="0" smtClean="0">
                <a:solidFill>
                  <a:srgbClr val="FF0000"/>
                </a:solidFill>
                <a:latin typeface="Arial"/>
              </a:rPr>
              <a:t>TM</a:t>
            </a:r>
          </a:p>
        </p:txBody>
      </p:sp>
    </p:spTree>
    <p:extLst>
      <p:ext uri="{BB962C8B-B14F-4D97-AF65-F5344CB8AC3E}">
        <p14:creationId xmlns:p14="http://schemas.microsoft.com/office/powerpoint/2010/main" val="1907793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Finding Witnesses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5A791A-A6C9-9148-9DBE-8E17D8E70834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63492" name="Text Box 4"/>
          <p:cNvSpPr txBox="1">
            <a:spLocks noChangeArrowheads="1"/>
          </p:cNvSpPr>
          <p:nvPr/>
        </p:nvSpPr>
        <p:spPr bwMode="auto">
          <a:xfrm>
            <a:off x="685800" y="1905000"/>
            <a:ext cx="540229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There is a more concise solution here:</a:t>
            </a:r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457200" y="2971800"/>
            <a:ext cx="8170827" cy="2308324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v.price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Company u, Product v, Company x, Product y</a:t>
            </a: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endParaRPr lang="en-US" dirty="0" smtClean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 smtClean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and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x.cid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y.cid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u.city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v.pname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v.price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HAVING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v.price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= max(</a:t>
            </a:r>
            <a:r>
              <a:rPr lang="en-US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y.price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152400" y="76200"/>
            <a:ext cx="4942379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Product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pname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 price,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Company (</a:t>
            </a:r>
            <a:r>
              <a:rPr lang="en-US" u="sng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cid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err="1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cname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, city)</a:t>
            </a:r>
          </a:p>
        </p:txBody>
      </p:sp>
    </p:spTree>
    <p:extLst>
      <p:ext uri="{BB962C8B-B14F-4D97-AF65-F5344CB8AC3E}">
        <p14:creationId xmlns:p14="http://schemas.microsoft.com/office/powerpoint/2010/main" val="19606625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HAVING Clause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de-DE" dirty="0" smtClean="0">
                <a:solidFill>
                  <a:prstClr val="black"/>
                </a:solidFill>
              </a:rPr>
              <a:t>CSE 344 - </a:t>
            </a:r>
            <a:r>
              <a:rPr lang="is-IS" dirty="0" smtClean="0">
                <a:solidFill>
                  <a:prstClr val="black"/>
                </a:solidFill>
              </a:rPr>
              <a:t>2017au</a:t>
            </a:r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5FF561-222E-4B46-9CBC-9AC2D4056C46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86371" name="Rectangle 3"/>
          <p:cNvSpPr>
            <a:spLocks noChangeArrowheads="1"/>
          </p:cNvSpPr>
          <p:nvPr/>
        </p:nvSpPr>
        <p:spPr bwMode="auto">
          <a:xfrm>
            <a:off x="914400" y="3124200"/>
            <a:ext cx="6471643" cy="193899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63500" dist="57023" dir="2700000" algn="ctr" rotWithShape="0">
              <a:schemeClr val="tx1">
                <a:alpha val="75000"/>
              </a:scheme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SELECT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sum(price*quantity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FROM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WHERE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price 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&gt; 1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GROUP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Consolas" charset="0"/>
                <a:ea typeface="Consolas" charset="0"/>
                <a:cs typeface="Consolas" charset="0"/>
              </a:rPr>
              <a:t>BY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product</a:t>
            </a:r>
            <a:endParaRPr lang="en-US" dirty="0">
              <a:solidFill>
                <a:prstClr val="black"/>
              </a:solidFill>
              <a:latin typeface="Consolas" charset="0"/>
              <a:ea typeface="Consolas" charset="0"/>
              <a:cs typeface="Consolas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US" dirty="0">
                <a:solidFill>
                  <a:srgbClr val="FF0066"/>
                </a:solidFill>
                <a:latin typeface="Consolas" charset="0"/>
                <a:ea typeface="Consolas" charset="0"/>
                <a:cs typeface="Consolas" charset="0"/>
              </a:rPr>
              <a:t>HAVING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   </a:t>
            </a:r>
            <a:r>
              <a:rPr lang="en-US" dirty="0" smtClean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sum(quantity</a:t>
            </a:r>
            <a:r>
              <a:rPr lang="en-US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) &gt; 30</a:t>
            </a:r>
          </a:p>
        </p:txBody>
      </p:sp>
      <p:sp>
        <p:nvSpPr>
          <p:cNvPr id="40965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8536311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Same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query as before,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except that we consider only 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products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that had at </a:t>
            </a:r>
            <a:r>
              <a:rPr lang="en-US" dirty="0">
                <a:solidFill>
                  <a:prstClr val="black"/>
                </a:solidFill>
                <a:latin typeface="Arial"/>
                <a:cs typeface="Arial"/>
              </a:rPr>
              <a:t>least</a:t>
            </a:r>
            <a:r>
              <a:rPr lang="en-US" dirty="0" smtClean="0">
                <a:solidFill>
                  <a:prstClr val="black"/>
                </a:solidFill>
                <a:latin typeface="Arial"/>
                <a:cs typeface="Arial"/>
              </a:rPr>
              <a:t> 30 sales.</a:t>
            </a:r>
            <a:endParaRPr lang="en-US" dirty="0">
              <a:solidFill>
                <a:prstClr val="black"/>
              </a:solidFill>
              <a:latin typeface="Arial"/>
              <a:cs typeface="Arial"/>
            </a:endParaRPr>
          </a:p>
        </p:txBody>
      </p:sp>
      <p:sp>
        <p:nvSpPr>
          <p:cNvPr id="40966" name="Text Box 5"/>
          <p:cNvSpPr txBox="1">
            <a:spLocks noChangeArrowheads="1"/>
          </p:cNvSpPr>
          <p:nvPr/>
        </p:nvSpPr>
        <p:spPr bwMode="auto">
          <a:xfrm>
            <a:off x="689368" y="5603875"/>
            <a:ext cx="715923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dirty="0">
                <a:latin typeface="Arial"/>
                <a:cs typeface="Arial"/>
              </a:rPr>
              <a:t>HAVING clause contains conditions on aggregates.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13515"/>
            <a:ext cx="66736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Purchase(</a:t>
            </a:r>
            <a:r>
              <a:rPr lang="en-US" sz="2000" dirty="0" err="1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pid</a:t>
            </a:r>
            <a:r>
              <a:rPr lang="en-US" sz="2000" dirty="0">
                <a:solidFill>
                  <a:prstClr val="black"/>
                </a:solidFill>
                <a:latin typeface="Consolas" charset="0"/>
                <a:ea typeface="Consolas" charset="0"/>
                <a:cs typeface="Consolas" charset="0"/>
              </a:rPr>
              <a:t>, product, price, quantity, month)</a:t>
            </a:r>
          </a:p>
        </p:txBody>
      </p:sp>
    </p:spTree>
    <p:extLst>
      <p:ext uri="{BB962C8B-B14F-4D97-AF65-F5344CB8AC3E}">
        <p14:creationId xmlns:p14="http://schemas.microsoft.com/office/powerpoint/2010/main" val="1063326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ssential">
  <a:themeElements>
    <a:clrScheme name="Essential">
      <a:dk1>
        <a:srgbClr val="000000"/>
      </a:dk1>
      <a:lt1>
        <a:srgbClr val="FFFFFF"/>
      </a:lt1>
      <a:dk2>
        <a:srgbClr val="D1282E"/>
      </a:dk2>
      <a:lt2>
        <a:srgbClr val="C8C8B1"/>
      </a:lt2>
      <a:accent1>
        <a:srgbClr val="7A7A7A"/>
      </a:accent1>
      <a:accent2>
        <a:srgbClr val="F5C201"/>
      </a:accent2>
      <a:accent3>
        <a:srgbClr val="526DB0"/>
      </a:accent3>
      <a:accent4>
        <a:srgbClr val="989AAC"/>
      </a:accent4>
      <a:accent5>
        <a:srgbClr val="DC5924"/>
      </a:accent5>
      <a:accent6>
        <a:srgbClr val="B4B392"/>
      </a:accent6>
      <a:hlink>
        <a:srgbClr val="CC9900"/>
      </a:hlink>
      <a:folHlink>
        <a:srgbClr val="969696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Essential.thmx</Template>
  <TotalTime>75056</TotalTime>
  <Words>5367</Words>
  <Application>Microsoft Macintosh PowerPoint</Application>
  <PresentationFormat>On-screen Show (4:3)</PresentationFormat>
  <Paragraphs>1242</Paragraphs>
  <Slides>80</Slides>
  <Notes>74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80</vt:i4>
      </vt:variant>
    </vt:vector>
  </HeadingPairs>
  <TitlesOfParts>
    <vt:vector size="87" baseType="lpstr">
      <vt:lpstr>Arial Black</vt:lpstr>
      <vt:lpstr>Calibri</vt:lpstr>
      <vt:lpstr>Consolas</vt:lpstr>
      <vt:lpstr>Times New Roman</vt:lpstr>
      <vt:lpstr>Wingdings</vt:lpstr>
      <vt:lpstr>Arial</vt:lpstr>
      <vt:lpstr>Essential</vt:lpstr>
      <vt:lpstr>Cse 344</vt:lpstr>
      <vt:lpstr>Grouping and Aggregation</vt:lpstr>
      <vt:lpstr>Grouping and Aggregation</vt:lpstr>
      <vt:lpstr>Grouping and Aggregation</vt:lpstr>
      <vt:lpstr>Grouping and Aggregation</vt:lpstr>
      <vt:lpstr>1,2: From, Where</vt:lpstr>
      <vt:lpstr>3,4. Grouping, Select</vt:lpstr>
      <vt:lpstr>Ordering Results</vt:lpstr>
      <vt:lpstr>HAVING Clause</vt:lpstr>
      <vt:lpstr>General form of Grouping and Aggregation</vt:lpstr>
      <vt:lpstr>Semantics of SQL With Group-By</vt:lpstr>
      <vt:lpstr>Exercise</vt:lpstr>
      <vt:lpstr>Exercise</vt:lpstr>
      <vt:lpstr>Exercise</vt:lpstr>
      <vt:lpstr>Exercise</vt:lpstr>
      <vt:lpstr>Exercise</vt:lpstr>
      <vt:lpstr>Exercise</vt:lpstr>
      <vt:lpstr>WHERE vs HAVING</vt:lpstr>
      <vt:lpstr>Mystery Query</vt:lpstr>
      <vt:lpstr>Mystery Query</vt:lpstr>
      <vt:lpstr>Aggregate + Join</vt:lpstr>
      <vt:lpstr>Aggregate + Join</vt:lpstr>
      <vt:lpstr>Aggregate + Join</vt:lpstr>
      <vt:lpstr>Aggregate + Join</vt:lpstr>
      <vt:lpstr>Aggregate + Join</vt:lpstr>
      <vt:lpstr>Including Empty Groups</vt:lpstr>
      <vt:lpstr>Including Empty Groups</vt:lpstr>
      <vt:lpstr>Subqueries</vt:lpstr>
      <vt:lpstr>Subqueries…</vt:lpstr>
      <vt:lpstr>1. Subqueries in SELECT</vt:lpstr>
      <vt:lpstr>1. Subqueries in SELECT</vt:lpstr>
      <vt:lpstr>1. Subqueries in SELECT</vt:lpstr>
      <vt:lpstr>1. Subqueries in SELECT</vt:lpstr>
      <vt:lpstr>1. Subqueries in SELECT</vt:lpstr>
      <vt:lpstr>1. Subqueries in SELECT</vt:lpstr>
      <vt:lpstr>2. Subqueries in FROM</vt:lpstr>
      <vt:lpstr>2. Subqueries in FROM</vt:lpstr>
      <vt:lpstr>2. Subqueries in FROM</vt:lpstr>
      <vt:lpstr>2. Subqueries in FROM</vt:lpstr>
      <vt:lpstr>2. Subqueries in FROM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3. Subqueries in WHERE</vt:lpstr>
      <vt:lpstr>Question for Database Theory Fans and their Friends</vt:lpstr>
      <vt:lpstr>Monotone Queries</vt:lpstr>
      <vt:lpstr>Monotone Queries</vt:lpstr>
      <vt:lpstr>Monotone Queries</vt:lpstr>
      <vt:lpstr>Monotone Queries</vt:lpstr>
      <vt:lpstr>Monotone Queries</vt:lpstr>
      <vt:lpstr>Monotone Queries</vt:lpstr>
      <vt:lpstr>Monotone Queries</vt:lpstr>
      <vt:lpstr>Monotone Queries</vt:lpstr>
      <vt:lpstr>Monotone Queries</vt:lpstr>
      <vt:lpstr>Queries that must be nested</vt:lpstr>
      <vt:lpstr>Queries that must be nested</vt:lpstr>
      <vt:lpstr>Introduction to Data Management CSE 344</vt:lpstr>
      <vt:lpstr>Announcements</vt:lpstr>
      <vt:lpstr>GROUP BY v.s. Nested Queries</vt:lpstr>
      <vt:lpstr>More Unnesting</vt:lpstr>
      <vt:lpstr>More Unnesting</vt:lpstr>
      <vt:lpstr>More Unnesting</vt:lpstr>
      <vt:lpstr>Finding Witnesses</vt:lpstr>
      <vt:lpstr>Finding Witnesses</vt:lpstr>
      <vt:lpstr>Finding Witnesses</vt:lpstr>
      <vt:lpstr>Finding Witnesses</vt:lpstr>
      <vt:lpstr>Finding Witnesses</vt:lpstr>
      <vt:lpstr>Finding Witnesses</vt:lpstr>
    </vt:vector>
  </TitlesOfParts>
  <Company/>
  <LinksUpToDate>false</LinksUpToDate>
  <SharedDoc>false</SharedDoc>
  <HyperlinksChanged>false</HyperlinksChanged>
  <AppVersion>15.0041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 373</dc:title>
  <dc:creator>Evan McCarty</dc:creator>
  <cp:lastModifiedBy>ejmcc</cp:lastModifiedBy>
  <cp:revision>265</cp:revision>
  <cp:lastPrinted>2018-01-12T22:25:02Z</cp:lastPrinted>
  <dcterms:created xsi:type="dcterms:W3CDTF">2017-03-27T18:12:41Z</dcterms:created>
  <dcterms:modified xsi:type="dcterms:W3CDTF">2018-01-17T10:04:04Z</dcterms:modified>
</cp:coreProperties>
</file>