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2"/>
  </p:notesMasterIdLst>
  <p:sldIdLst>
    <p:sldId id="256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  <p:sldId id="473" r:id="rId21"/>
    <p:sldId id="474" r:id="rId22"/>
    <p:sldId id="475" r:id="rId23"/>
    <p:sldId id="476" r:id="rId24"/>
    <p:sldId id="477" r:id="rId25"/>
    <p:sldId id="478" r:id="rId26"/>
    <p:sldId id="479" r:id="rId27"/>
    <p:sldId id="480" r:id="rId28"/>
    <p:sldId id="481" r:id="rId29"/>
    <p:sldId id="482" r:id="rId30"/>
    <p:sldId id="483" r:id="rId31"/>
    <p:sldId id="484" r:id="rId32"/>
    <p:sldId id="485" r:id="rId33"/>
    <p:sldId id="486" r:id="rId34"/>
    <p:sldId id="487" r:id="rId35"/>
    <p:sldId id="488" r:id="rId36"/>
    <p:sldId id="489" r:id="rId37"/>
    <p:sldId id="490" r:id="rId38"/>
    <p:sldId id="491" r:id="rId39"/>
    <p:sldId id="492" r:id="rId40"/>
    <p:sldId id="493" r:id="rId41"/>
    <p:sldId id="494" r:id="rId42"/>
    <p:sldId id="495" r:id="rId43"/>
    <p:sldId id="496" r:id="rId44"/>
    <p:sldId id="497" r:id="rId45"/>
    <p:sldId id="498" r:id="rId46"/>
    <p:sldId id="499" r:id="rId47"/>
    <p:sldId id="500" r:id="rId48"/>
    <p:sldId id="501" r:id="rId49"/>
    <p:sldId id="502" r:id="rId50"/>
    <p:sldId id="503" r:id="rId51"/>
    <p:sldId id="504" r:id="rId52"/>
    <p:sldId id="505" r:id="rId53"/>
    <p:sldId id="506" r:id="rId54"/>
    <p:sldId id="507" r:id="rId55"/>
    <p:sldId id="508" r:id="rId56"/>
    <p:sldId id="509" r:id="rId57"/>
    <p:sldId id="510" r:id="rId58"/>
    <p:sldId id="511" r:id="rId59"/>
    <p:sldId id="512" r:id="rId60"/>
    <p:sldId id="513" r:id="rId61"/>
    <p:sldId id="514" r:id="rId62"/>
    <p:sldId id="515" r:id="rId63"/>
    <p:sldId id="516" r:id="rId64"/>
    <p:sldId id="517" r:id="rId65"/>
    <p:sldId id="518" r:id="rId66"/>
    <p:sldId id="519" r:id="rId67"/>
    <p:sldId id="520" r:id="rId68"/>
    <p:sldId id="521" r:id="rId69"/>
    <p:sldId id="522" r:id="rId70"/>
    <p:sldId id="523" r:id="rId71"/>
    <p:sldId id="524" r:id="rId72"/>
    <p:sldId id="525" r:id="rId73"/>
    <p:sldId id="526" r:id="rId74"/>
    <p:sldId id="527" r:id="rId75"/>
    <p:sldId id="528" r:id="rId76"/>
    <p:sldId id="529" r:id="rId77"/>
    <p:sldId id="530" r:id="rId78"/>
    <p:sldId id="531" r:id="rId79"/>
    <p:sldId id="532" r:id="rId80"/>
    <p:sldId id="533" r:id="rId8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7" autoAdjust="0"/>
    <p:restoredTop sz="84568" autoAdjust="0"/>
  </p:normalViewPr>
  <p:slideViewPr>
    <p:cSldViewPr snapToGrid="0" snapToObjects="1">
      <p:cViewPr varScale="1">
        <p:scale>
          <a:sx n="94" d="100"/>
          <a:sy n="94" d="100"/>
        </p:scale>
        <p:origin x="20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notesMaster" Target="notesMasters/notesMaster1.xml"/><Relationship Id="rId83" Type="http://schemas.openxmlformats.org/officeDocument/2006/relationships/presProps" Target="presProps.xml"/><Relationship Id="rId84" Type="http://schemas.openxmlformats.org/officeDocument/2006/relationships/viewProps" Target="viewProps.xml"/><Relationship Id="rId85" Type="http://schemas.openxmlformats.org/officeDocument/2006/relationships/theme" Target="theme/theme1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486CE-7F95-814F-BCE4-F0D8478921D4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691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466068-E99E-3347-A929-F5A6181AB0BF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From Where </a:t>
            </a:r>
            <a:r>
              <a:rPr lang="en-US" dirty="0" err="1" smtClean="0"/>
              <a:t>Groupby</a:t>
            </a:r>
            <a:r>
              <a:rPr lang="en-US" dirty="0" smtClean="0"/>
              <a:t> Having </a:t>
            </a:r>
            <a:r>
              <a:rPr lang="en-US" dirty="0" err="1" smtClean="0"/>
              <a:t>Orderby</a:t>
            </a:r>
            <a:r>
              <a:rPr lang="en-US" dirty="0" smtClean="0"/>
              <a:t> Select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049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F9316-0AE1-E745-83B8-A6460028C950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Here is a series of slides that discusses</a:t>
            </a:r>
            <a:r>
              <a:rPr lang="en-US" baseline="0" dirty="0" smtClean="0"/>
              <a:t> how to construct a query from scratch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298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F9316-0AE1-E745-83B8-A6460028C950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847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F9316-0AE1-E745-83B8-A6460028C950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68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F9316-0AE1-E745-83B8-A6460028C950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4561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F9316-0AE1-E745-83B8-A6460028C950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086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F9316-0AE1-E745-83B8-A6460028C950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158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F9316-0AE1-E745-83B8-A6460028C950}" type="slidenum">
              <a:rPr lang="en-US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648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F9316-0AE1-E745-83B8-A6460028C950}" type="slidenum">
              <a:rPr lang="en-US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791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by </a:t>
            </a:r>
            <a:r>
              <a:rPr lang="en-US" dirty="0" err="1" smtClean="0"/>
              <a:t>x.manufacturer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y.month</a:t>
            </a:r>
            <a:r>
              <a:rPr lang="en-US" baseline="0" dirty="0" smtClean="0"/>
              <a:t> = create groups of the form (manufacturer, month)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588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486CE-7F95-814F-BCE4-F0D8478921D4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8974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by </a:t>
            </a:r>
            <a:r>
              <a:rPr lang="en-US" dirty="0" err="1" smtClean="0"/>
              <a:t>x.manufacturer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y.month</a:t>
            </a:r>
            <a:r>
              <a:rPr lang="en-US" baseline="0" dirty="0" smtClean="0"/>
              <a:t> = create groups of the form (manufacturer, month)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966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by </a:t>
            </a:r>
            <a:r>
              <a:rPr lang="en-US" dirty="0" err="1" smtClean="0"/>
              <a:t>x.manufacturer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y.month</a:t>
            </a:r>
            <a:r>
              <a:rPr lang="en-US" baseline="0" dirty="0" smtClean="0"/>
              <a:t> = create groups of the form (manufacturer, month)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0342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by </a:t>
            </a:r>
            <a:r>
              <a:rPr lang="en-US" dirty="0" err="1" smtClean="0"/>
              <a:t>x.manufacturer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y.month</a:t>
            </a:r>
            <a:r>
              <a:rPr lang="en-US" baseline="0" dirty="0" smtClean="0"/>
              <a:t> = create groups of the form (manufacturer, month)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3773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by </a:t>
            </a:r>
            <a:r>
              <a:rPr lang="en-US" dirty="0" err="1" smtClean="0"/>
              <a:t>x.manufacturer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y.month</a:t>
            </a:r>
            <a:r>
              <a:rPr lang="en-US" baseline="0" dirty="0" smtClean="0"/>
              <a:t> = create groups of the form (manufacturer, month)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7421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that this</a:t>
            </a:r>
            <a:r>
              <a:rPr lang="en-US" baseline="0" dirty="0" smtClean="0"/>
              <a:t> actually triggered the famous count bug that happened in the 80s that took 5 years to discover and fix.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6185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Extra exercises:</a:t>
            </a:r>
          </a:p>
          <a:p>
            <a:endParaRPr lang="en-US" dirty="0" smtClean="0"/>
          </a:p>
          <a:p>
            <a:r>
              <a:rPr lang="en-US" dirty="0" smtClean="0"/>
              <a:t>1) List all manufacturers with more than 10 items sold. Return the manufacturer name and the number of items sold.</a:t>
            </a:r>
          </a:p>
          <a:p>
            <a:r>
              <a:rPr lang="en-US" dirty="0" smtClean="0"/>
              <a:t>select manufacturer, sum(quantity) from Product, Purchase where </a:t>
            </a:r>
            <a:r>
              <a:rPr lang="en-US" dirty="0" err="1" smtClean="0"/>
              <a:t>pname</a:t>
            </a:r>
            <a:r>
              <a:rPr lang="en-US" dirty="0" smtClean="0"/>
              <a:t>=product group by manufacturer having sum(quantity) &gt; 10;</a:t>
            </a:r>
          </a:p>
          <a:p>
            <a:endParaRPr lang="en-US" dirty="0" smtClean="0"/>
          </a:p>
          <a:p>
            <a:r>
              <a:rPr lang="en-US" dirty="0" smtClean="0"/>
              <a:t>2) List all manufacturers with more than 1 distinct product sold. Return the name of the manufacturer and the number of distinct products</a:t>
            </a:r>
            <a:r>
              <a:rPr lang="en-US" baseline="0" dirty="0" smtClean="0"/>
              <a:t> sold.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select manufacturer, count( distinct product) from Product, Purchase where </a:t>
            </a:r>
            <a:r>
              <a:rPr lang="en-US" dirty="0" err="1" smtClean="0"/>
              <a:t>pname</a:t>
            </a:r>
            <a:r>
              <a:rPr lang="en-US" dirty="0" smtClean="0"/>
              <a:t>=product group by manufacturer having count(distinct</a:t>
            </a:r>
            <a:r>
              <a:rPr lang="en-US" baseline="0" dirty="0" smtClean="0"/>
              <a:t> product</a:t>
            </a:r>
            <a:r>
              <a:rPr lang="en-US" dirty="0" smtClean="0"/>
              <a:t>) &gt; 1;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3) List all products with more than 2</a:t>
            </a:r>
            <a:r>
              <a:rPr lang="en-US" baseline="0" dirty="0" smtClean="0"/>
              <a:t> purchases. Return the name of the product, its product ID, and the max price at which it was sold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select </a:t>
            </a:r>
            <a:r>
              <a:rPr lang="en-US" baseline="0" dirty="0" err="1" smtClean="0"/>
              <a:t>R.pname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R.pid</a:t>
            </a:r>
            <a:r>
              <a:rPr lang="en-US" baseline="0" dirty="0" smtClean="0"/>
              <a:t>, max(</a:t>
            </a:r>
            <a:r>
              <a:rPr lang="en-US" baseline="0" dirty="0" err="1" smtClean="0"/>
              <a:t>R.price</a:t>
            </a:r>
            <a:r>
              <a:rPr lang="en-US" baseline="0" dirty="0" smtClean="0"/>
              <a:t>) from Product R, Purchase P where </a:t>
            </a:r>
            <a:r>
              <a:rPr lang="en-US" baseline="0" dirty="0" err="1" smtClean="0"/>
              <a:t>R.pname</a:t>
            </a:r>
            <a:r>
              <a:rPr lang="en-US" baseline="0" dirty="0" smtClean="0"/>
              <a:t>=</a:t>
            </a:r>
            <a:r>
              <a:rPr lang="en-US" baseline="0" dirty="0" err="1" smtClean="0"/>
              <a:t>P.product</a:t>
            </a:r>
            <a:r>
              <a:rPr lang="en-US" baseline="0" dirty="0" smtClean="0"/>
              <a:t> group by </a:t>
            </a:r>
            <a:r>
              <a:rPr lang="en-US" baseline="0" dirty="0" err="1" smtClean="0"/>
              <a:t>R.pname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R.pid</a:t>
            </a:r>
            <a:r>
              <a:rPr lang="en-US" baseline="0" dirty="0" smtClean="0"/>
              <a:t> having count(*) &gt; 2;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4) Find manufacturers with</a:t>
            </a:r>
            <a:r>
              <a:rPr lang="en-US" baseline="0" dirty="0" smtClean="0"/>
              <a:t> at least 5 purchases in the same month. Return the manufacturer, month, and the total quantity of items sold</a:t>
            </a:r>
            <a:endParaRPr lang="en-US" dirty="0" smtClean="0"/>
          </a:p>
          <a:p>
            <a:r>
              <a:rPr lang="en-US" dirty="0" smtClean="0"/>
              <a:t> select </a:t>
            </a:r>
            <a:r>
              <a:rPr lang="en-US" dirty="0" err="1" smtClean="0"/>
              <a:t>R.manufacturer</a:t>
            </a:r>
            <a:r>
              <a:rPr lang="en-US" dirty="0" smtClean="0"/>
              <a:t>, </a:t>
            </a:r>
            <a:r>
              <a:rPr lang="en-US" dirty="0" err="1" smtClean="0"/>
              <a:t>P.month</a:t>
            </a:r>
            <a:r>
              <a:rPr lang="en-US" dirty="0" smtClean="0"/>
              <a:t>, sum(quantity) from Product R, Purchase P group by </a:t>
            </a:r>
            <a:r>
              <a:rPr lang="en-US" dirty="0" err="1" smtClean="0"/>
              <a:t>P.month</a:t>
            </a:r>
            <a:r>
              <a:rPr lang="en-US" dirty="0" smtClean="0"/>
              <a:t>, </a:t>
            </a:r>
            <a:r>
              <a:rPr lang="en-US" dirty="0" err="1" smtClean="0"/>
              <a:t>R.manufacturer</a:t>
            </a:r>
            <a:r>
              <a:rPr lang="en-US" dirty="0" smtClean="0"/>
              <a:t> having count(*) &gt; 2;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2785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E9C572-8765-714E-A1B7-8511DD327898}" type="slidenum">
              <a:rPr lang="en-US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Subqueries</a:t>
            </a:r>
            <a:r>
              <a:rPr lang="en-US" dirty="0" smtClean="0"/>
              <a:t> can return a single constant and this constant can be compared with another value in a WHERE clause</a:t>
            </a:r>
          </a:p>
          <a:p>
            <a:r>
              <a:rPr lang="en-US" dirty="0" err="1" smtClean="0"/>
              <a:t>Subqueries</a:t>
            </a:r>
            <a:r>
              <a:rPr lang="en-US" dirty="0" smtClean="0"/>
              <a:t> can return relations that can be used in various ways in WHERE</a:t>
            </a:r>
            <a:r>
              <a:rPr lang="en-US" baseline="0" dirty="0" smtClean="0"/>
              <a:t> clauses</a:t>
            </a:r>
          </a:p>
          <a:p>
            <a:r>
              <a:rPr lang="en-US" baseline="0" dirty="0" err="1" smtClean="0"/>
              <a:t>Subqueries</a:t>
            </a:r>
            <a:r>
              <a:rPr lang="en-US" baseline="0" dirty="0" smtClean="0"/>
              <a:t> can appear in FROM clauses, followed by a tuple variable that represents the tuples in the result of the </a:t>
            </a:r>
            <a:r>
              <a:rPr lang="en-US" baseline="0" dirty="0" err="1" smtClean="0"/>
              <a:t>subquery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You will understand why the last is true in a moment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026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E9C572-8765-714E-A1B7-8511DD327898}" type="slidenum">
              <a:rPr lang="en-US">
                <a:solidFill>
                  <a:srgbClr val="000000"/>
                </a:solidFill>
              </a:rPr>
              <a:pPr/>
              <a:t>29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Subqueries</a:t>
            </a:r>
            <a:r>
              <a:rPr lang="en-US" dirty="0" smtClean="0"/>
              <a:t> can return a single constant and this constant can be compared with another value in a WHERE clause</a:t>
            </a:r>
          </a:p>
          <a:p>
            <a:r>
              <a:rPr lang="en-US" dirty="0" err="1" smtClean="0"/>
              <a:t>Subqueries</a:t>
            </a:r>
            <a:r>
              <a:rPr lang="en-US" dirty="0" smtClean="0"/>
              <a:t> can return relations that can be used in various ways in WHERE</a:t>
            </a:r>
            <a:r>
              <a:rPr lang="en-US" baseline="0" dirty="0" smtClean="0"/>
              <a:t> clauses</a:t>
            </a:r>
          </a:p>
          <a:p>
            <a:r>
              <a:rPr lang="en-US" baseline="0" dirty="0" err="1" smtClean="0"/>
              <a:t>Subqueries</a:t>
            </a:r>
            <a:r>
              <a:rPr lang="en-US" baseline="0" dirty="0" smtClean="0"/>
              <a:t> can appear in FROM clauses, followed by a </a:t>
            </a:r>
            <a:r>
              <a:rPr lang="en-US" baseline="0" dirty="0" err="1" smtClean="0"/>
              <a:t>tuple</a:t>
            </a:r>
            <a:r>
              <a:rPr lang="en-US" baseline="0" dirty="0" smtClean="0"/>
              <a:t> variable that represents the </a:t>
            </a:r>
            <a:r>
              <a:rPr lang="en-US" baseline="0" dirty="0" err="1" smtClean="0"/>
              <a:t>tuples</a:t>
            </a:r>
            <a:r>
              <a:rPr lang="en-US" baseline="0" dirty="0" smtClean="0"/>
              <a:t> in the result of the </a:t>
            </a:r>
            <a:r>
              <a:rPr lang="en-US" baseline="0" dirty="0" err="1" smtClean="0"/>
              <a:t>subquery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659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AAFD84-306C-4F43-B6FF-2053ADBF5978}" type="slidenum">
              <a:rPr lang="en-US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Putting query</a:t>
            </a:r>
            <a:r>
              <a:rPr lang="en-US" baseline="0" dirty="0" smtClean="0"/>
              <a:t> here because it is easier to paste into </a:t>
            </a:r>
            <a:r>
              <a:rPr lang="en-US" baseline="0" dirty="0" err="1" smtClean="0"/>
              <a:t>SQLite</a:t>
            </a:r>
            <a:r>
              <a:rPr lang="en-US" baseline="0" dirty="0" smtClean="0"/>
              <a:t>:</a:t>
            </a:r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 err="1" smtClean="0"/>
              <a:t>X.pname</a:t>
            </a:r>
            <a:r>
              <a:rPr lang="en-US" dirty="0" smtClean="0"/>
              <a:t>, (SELECT </a:t>
            </a:r>
            <a:r>
              <a:rPr lang="en-US" dirty="0" err="1" smtClean="0"/>
              <a:t>Y.city</a:t>
            </a:r>
            <a:r>
              <a:rPr lang="en-US" dirty="0" smtClean="0"/>
              <a:t> FROM Company Y WHERE </a:t>
            </a:r>
            <a:r>
              <a:rPr lang="en-US" dirty="0" err="1" smtClean="0"/>
              <a:t>Y.cid</a:t>
            </a:r>
            <a:r>
              <a:rPr lang="en-US" dirty="0" smtClean="0"/>
              <a:t>=</a:t>
            </a:r>
            <a:r>
              <a:rPr lang="en-US" dirty="0" err="1" smtClean="0"/>
              <a:t>X.cid</a:t>
            </a:r>
            <a:r>
              <a:rPr lang="en-US" dirty="0" smtClean="0"/>
              <a:t>) As City FROM  Product X;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9349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533F04-6DFD-8E4C-A8AB-5CD8EECE4743}" type="slidenum">
              <a:rPr lang="en-US">
                <a:solidFill>
                  <a:srgbClr val="000000"/>
                </a:solidFill>
              </a:rPr>
              <a:pPr/>
              <a:t>31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X.pname</a:t>
            </a:r>
            <a:r>
              <a:rPr lang="en-US" sz="1200" dirty="0" smtClean="0">
                <a:latin typeface="Arial"/>
                <a:cs typeface="Arial"/>
              </a:rPr>
              <a:t>, </a:t>
            </a:r>
            <a:r>
              <a:rPr lang="en-US" sz="1200" dirty="0" err="1" smtClean="0">
                <a:latin typeface="Arial"/>
                <a:cs typeface="Arial"/>
              </a:rPr>
              <a:t>Y.city</a:t>
            </a:r>
            <a:r>
              <a:rPr lang="en-US" sz="1200" baseline="0" dirty="0" smtClean="0">
                <a:latin typeface="Arial"/>
                <a:cs typeface="Arial"/>
              </a:rPr>
              <a:t>  </a:t>
            </a:r>
            <a:r>
              <a:rPr lang="en-US" sz="1200" dirty="0" smtClean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  Product X, Company Y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X.cid</a:t>
            </a:r>
            <a:r>
              <a:rPr lang="en-US" sz="1200" dirty="0" smtClean="0">
                <a:latin typeface="Arial"/>
                <a:cs typeface="Arial"/>
              </a:rPr>
              <a:t>=</a:t>
            </a:r>
            <a:r>
              <a:rPr lang="en-US" sz="1200" dirty="0" err="1" smtClean="0">
                <a:latin typeface="Arial"/>
                <a:cs typeface="Arial"/>
              </a:rPr>
              <a:t>Y.cid</a:t>
            </a:r>
            <a:endParaRPr lang="en-US" sz="1200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58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486CE-7F95-814F-BCE4-F0D8478921D4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855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D5F6E-875F-3846-8201-80CACCEE9976}" type="slidenum">
              <a:rPr lang="en-US">
                <a:solidFill>
                  <a:srgbClr val="000000"/>
                </a:solidFill>
              </a:rPr>
              <a:pPr/>
              <a:t>32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dirty="0" smtClean="0">
                <a:latin typeface="Arial"/>
                <a:cs typeface="Arial"/>
              </a:rPr>
              <a:t>,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count(*)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=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)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 </a:t>
            </a:r>
            <a:r>
              <a:rPr lang="en-US" sz="1200" dirty="0" smtClean="0">
                <a:latin typeface="Arial"/>
                <a:cs typeface="Arial"/>
              </a:rPr>
              <a:t> Company C;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dirty="0" smtClean="0">
                <a:latin typeface="Arial"/>
                <a:cs typeface="Arial"/>
              </a:rPr>
              <a:t>, count(*)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 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Company C, Product P</a:t>
            </a:r>
            <a:r>
              <a:rPr lang="en-US" sz="1200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 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C.cid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P.cid</a:t>
            </a:r>
            <a:r>
              <a:rPr lang="en-US" sz="1200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GROUP BY 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C.cname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C.cname</a:t>
            </a:r>
            <a:r>
              <a:rPr lang="en-US" dirty="0" smtClean="0"/>
              <a:t>, count(</a:t>
            </a:r>
            <a:r>
              <a:rPr lang="en-US" dirty="0" err="1" smtClean="0"/>
              <a:t>pname</a:t>
            </a:r>
            <a:r>
              <a:rPr lang="en-US" dirty="0" smtClean="0"/>
              <a:t>) FROM Company C left outer join Product P on </a:t>
            </a:r>
            <a:r>
              <a:rPr lang="en-US" dirty="0" err="1" smtClean="0"/>
              <a:t>C.cid</a:t>
            </a:r>
            <a:r>
              <a:rPr lang="en-US" dirty="0" smtClean="0"/>
              <a:t>=</a:t>
            </a:r>
            <a:r>
              <a:rPr lang="en-US" dirty="0" err="1" smtClean="0"/>
              <a:t>P.cid</a:t>
            </a:r>
            <a:r>
              <a:rPr lang="en-US" dirty="0" smtClean="0"/>
              <a:t> GROUP BY </a:t>
            </a:r>
            <a:r>
              <a:rPr lang="en-US" dirty="0" err="1" smtClean="0"/>
              <a:t>C.cname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938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D5F6E-875F-3846-8201-80CACCEE9976}" type="slidenum">
              <a:rPr lang="en-US">
                <a:solidFill>
                  <a:srgbClr val="000000"/>
                </a:solidFill>
              </a:rPr>
              <a:pPr/>
              <a:t>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dirty="0" smtClean="0">
                <a:latin typeface="Arial"/>
                <a:cs typeface="Arial"/>
              </a:rPr>
              <a:t>,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count(*)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=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)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 </a:t>
            </a:r>
            <a:r>
              <a:rPr lang="en-US" sz="1200" dirty="0" smtClean="0">
                <a:latin typeface="Arial"/>
                <a:cs typeface="Arial"/>
              </a:rPr>
              <a:t> Company C;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dirty="0" smtClean="0">
                <a:latin typeface="Arial"/>
                <a:cs typeface="Arial"/>
              </a:rPr>
              <a:t>, count(*)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 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Company C, Product P</a:t>
            </a:r>
            <a:r>
              <a:rPr lang="en-US" sz="1200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 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C.cid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P.cid</a:t>
            </a:r>
            <a:r>
              <a:rPr lang="en-US" sz="1200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GROUP BY 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C.cname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C.cname</a:t>
            </a:r>
            <a:r>
              <a:rPr lang="en-US" dirty="0" smtClean="0"/>
              <a:t>, count(</a:t>
            </a:r>
            <a:r>
              <a:rPr lang="en-US" dirty="0" err="1" smtClean="0"/>
              <a:t>pname</a:t>
            </a:r>
            <a:r>
              <a:rPr lang="en-US" dirty="0" smtClean="0"/>
              <a:t>) FROM Company C left outer join Product P on </a:t>
            </a:r>
            <a:r>
              <a:rPr lang="en-US" dirty="0" err="1" smtClean="0"/>
              <a:t>C.cid</a:t>
            </a:r>
            <a:r>
              <a:rPr lang="en-US" dirty="0" smtClean="0"/>
              <a:t>=</a:t>
            </a:r>
            <a:r>
              <a:rPr lang="en-US" dirty="0" err="1" smtClean="0"/>
              <a:t>P.cid</a:t>
            </a:r>
            <a:r>
              <a:rPr lang="en-US" dirty="0" smtClean="0"/>
              <a:t> GROUP BY </a:t>
            </a:r>
            <a:r>
              <a:rPr lang="en-US" dirty="0" err="1" smtClean="0"/>
              <a:t>C.cname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1596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D5F6E-875F-3846-8201-80CACCEE9976}" type="slidenum">
              <a:rPr lang="en-US">
                <a:solidFill>
                  <a:srgbClr val="000000"/>
                </a:solidFill>
              </a:rPr>
              <a:pPr/>
              <a:t>34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dirty="0" smtClean="0">
                <a:latin typeface="Arial"/>
                <a:cs typeface="Arial"/>
              </a:rPr>
              <a:t>,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count(*)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=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)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 </a:t>
            </a:r>
            <a:r>
              <a:rPr lang="en-US" sz="1200" dirty="0" smtClean="0">
                <a:latin typeface="Arial"/>
                <a:cs typeface="Arial"/>
              </a:rPr>
              <a:t> Company C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dirty="0" smtClean="0">
                <a:latin typeface="Arial"/>
                <a:cs typeface="Arial"/>
              </a:rPr>
              <a:t>, count(*)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 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Company C, Product P</a:t>
            </a:r>
            <a:r>
              <a:rPr lang="en-US" sz="1200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 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C.cid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P.cid</a:t>
            </a:r>
            <a:r>
              <a:rPr lang="en-US" sz="1200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GROUP BY 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C.cname</a:t>
            </a:r>
            <a:endParaRPr lang="en-US" sz="1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 smtClean="0"/>
              <a:t>SELECT </a:t>
            </a:r>
            <a:r>
              <a:rPr lang="en-US" dirty="0" err="1" smtClean="0"/>
              <a:t>C.cname</a:t>
            </a:r>
            <a:r>
              <a:rPr lang="en-US" dirty="0" smtClean="0"/>
              <a:t>, </a:t>
            </a:r>
            <a:r>
              <a:rPr lang="en-US" dirty="0" err="1" smtClean="0"/>
              <a:t>count(pname</a:t>
            </a:r>
            <a:r>
              <a:rPr lang="en-US" dirty="0" smtClean="0"/>
              <a:t>) FROM Company C left outer join Product P on </a:t>
            </a:r>
            <a:r>
              <a:rPr lang="en-US" dirty="0" err="1" smtClean="0"/>
              <a:t>C.cid</a:t>
            </a:r>
            <a:r>
              <a:rPr lang="en-US" dirty="0" smtClean="0"/>
              <a:t>=</a:t>
            </a:r>
            <a:r>
              <a:rPr lang="en-US" dirty="0" err="1" smtClean="0"/>
              <a:t>P.cid</a:t>
            </a:r>
            <a:r>
              <a:rPr lang="en-US" dirty="0" smtClean="0"/>
              <a:t> GROUP BY </a:t>
            </a:r>
            <a:r>
              <a:rPr lang="en-US" dirty="0" err="1" smtClean="0"/>
              <a:t>C.cname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913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D5F6E-875F-3846-8201-80CACCEE9976}" type="slidenum">
              <a:rPr lang="en-US">
                <a:solidFill>
                  <a:srgbClr val="000000"/>
                </a:solidFill>
              </a:rPr>
              <a:pPr/>
              <a:t>35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dirty="0" smtClean="0">
                <a:latin typeface="Arial"/>
                <a:cs typeface="Arial"/>
              </a:rPr>
              <a:t>,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count(*)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=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)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 </a:t>
            </a:r>
            <a:r>
              <a:rPr lang="en-US" sz="1200" dirty="0" smtClean="0">
                <a:latin typeface="Arial"/>
                <a:cs typeface="Arial"/>
              </a:rPr>
              <a:t> Company C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dirty="0" smtClean="0">
                <a:latin typeface="Arial"/>
                <a:cs typeface="Arial"/>
              </a:rPr>
              <a:t>, count(*)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 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Company C, Product P</a:t>
            </a:r>
            <a:r>
              <a:rPr lang="en-US" sz="1200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 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C.cid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P.cid</a:t>
            </a:r>
            <a:r>
              <a:rPr lang="en-US" sz="1200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GROUP BY 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C.cname</a:t>
            </a:r>
            <a:endParaRPr lang="en-US" sz="1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 smtClean="0"/>
              <a:t>SELECT </a:t>
            </a:r>
            <a:r>
              <a:rPr lang="en-US" dirty="0" err="1" smtClean="0"/>
              <a:t>C.cname</a:t>
            </a:r>
            <a:r>
              <a:rPr lang="en-US" dirty="0" smtClean="0"/>
              <a:t>, </a:t>
            </a:r>
            <a:r>
              <a:rPr lang="en-US" dirty="0" err="1" smtClean="0"/>
              <a:t>count(pname</a:t>
            </a:r>
            <a:r>
              <a:rPr lang="en-US" dirty="0" smtClean="0"/>
              <a:t>) FROM Company C left outer join Product P on </a:t>
            </a:r>
            <a:r>
              <a:rPr lang="en-US" dirty="0" err="1" smtClean="0"/>
              <a:t>C.cid</a:t>
            </a:r>
            <a:r>
              <a:rPr lang="en-US" dirty="0" smtClean="0"/>
              <a:t>=</a:t>
            </a:r>
            <a:r>
              <a:rPr lang="en-US" dirty="0" err="1" smtClean="0"/>
              <a:t>P.cid</a:t>
            </a:r>
            <a:r>
              <a:rPr lang="en-US" dirty="0" smtClean="0"/>
              <a:t> GROUP BY </a:t>
            </a:r>
            <a:r>
              <a:rPr lang="en-US" dirty="0" err="1" smtClean="0"/>
              <a:t>C.cname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39948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699CC-54DD-BC41-9F32-7BC3A398BED6}" type="slidenum">
              <a:rPr lang="en-US">
                <a:solidFill>
                  <a:srgbClr val="000000"/>
                </a:solidFill>
              </a:rPr>
              <a:pPr/>
              <a:t>36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494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699CC-54DD-BC41-9F32-7BC3A398BED6}" type="slidenum">
              <a:rPr lang="en-US">
                <a:solidFill>
                  <a:srgbClr val="000000"/>
                </a:solidFill>
              </a:rPr>
              <a:pPr/>
              <a:t>37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420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699CC-54DD-BC41-9F32-7BC3A398BED6}" type="slidenum">
              <a:rPr lang="en-US">
                <a:solidFill>
                  <a:srgbClr val="000000"/>
                </a:solidFill>
              </a:rPr>
              <a:pPr/>
              <a:t>38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526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699CC-54DD-BC41-9F32-7BC3A398BED6}" type="slidenum">
              <a:rPr lang="en-US">
                <a:solidFill>
                  <a:srgbClr val="000000"/>
                </a:solidFill>
              </a:rPr>
              <a:pPr/>
              <a:t>40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389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B7170-4AB0-2645-A705-7B4225186C5B}" type="slidenum">
              <a:rPr lang="en-US">
                <a:solidFill>
                  <a:srgbClr val="000000"/>
                </a:solidFill>
              </a:rPr>
              <a:pPr/>
              <a:t>41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Conditions involving relations.</a:t>
            </a:r>
          </a:p>
          <a:p>
            <a:r>
              <a:rPr lang="en-US" dirty="0" smtClean="0"/>
              <a:t>Remember</a:t>
            </a:r>
            <a:r>
              <a:rPr lang="en-US" baseline="0" dirty="0" smtClean="0"/>
              <a:t> to say: </a:t>
            </a:r>
            <a:r>
              <a:rPr lang="en-US" dirty="0" smtClean="0"/>
              <a:t>EXISTS R is true if and only if R is not empty</a:t>
            </a:r>
          </a:p>
          <a:p>
            <a:endParaRPr lang="en-US" dirty="0" smtClean="0"/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    Company C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smtClean="0">
                <a:solidFill>
                  <a:srgbClr val="FF5050"/>
                </a:solidFill>
                <a:latin typeface="Arial"/>
                <a:cs typeface="Arial"/>
              </a:rPr>
              <a:t>EXISTS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*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 =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and </a:t>
            </a:r>
            <a:r>
              <a:rPr lang="en-US" sz="1200" dirty="0" err="1" smtClean="0">
                <a:latin typeface="Arial"/>
                <a:cs typeface="Arial"/>
              </a:rPr>
              <a:t>P.price</a:t>
            </a:r>
            <a:r>
              <a:rPr lang="en-US" sz="1200" dirty="0" smtClean="0">
                <a:latin typeface="Arial"/>
                <a:cs typeface="Arial"/>
              </a:rPr>
              <a:t> &lt; 200)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37968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B7170-4AB0-2645-A705-7B4225186C5B}" type="slidenum">
              <a:rPr lang="en-US">
                <a:solidFill>
                  <a:srgbClr val="000000"/>
                </a:solidFill>
              </a:rPr>
              <a:pPr/>
              <a:t>42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Conditions involving relations.</a:t>
            </a:r>
          </a:p>
          <a:p>
            <a:r>
              <a:rPr lang="en-US" dirty="0" smtClean="0"/>
              <a:t>Remember</a:t>
            </a:r>
            <a:r>
              <a:rPr lang="en-US" baseline="0" dirty="0" smtClean="0"/>
              <a:t> to say: </a:t>
            </a:r>
            <a:r>
              <a:rPr lang="en-US" dirty="0" smtClean="0"/>
              <a:t>EXISTS R is true if and only if R is not empty</a:t>
            </a:r>
          </a:p>
          <a:p>
            <a:endParaRPr lang="en-US" dirty="0" smtClean="0"/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    Company C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smtClean="0">
                <a:solidFill>
                  <a:srgbClr val="FF5050"/>
                </a:solidFill>
                <a:latin typeface="Arial"/>
                <a:cs typeface="Arial"/>
              </a:rPr>
              <a:t>EXISTS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*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 =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and </a:t>
            </a:r>
            <a:r>
              <a:rPr lang="en-US" sz="1200" dirty="0" err="1" smtClean="0">
                <a:latin typeface="Arial"/>
                <a:cs typeface="Arial"/>
              </a:rPr>
              <a:t>P.price</a:t>
            </a:r>
            <a:r>
              <a:rPr lang="en-US" sz="1200" dirty="0" smtClean="0">
                <a:latin typeface="Arial"/>
                <a:cs typeface="Arial"/>
              </a:rPr>
              <a:t> &lt; 200)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16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E772EF-B1B8-9E45-8B8E-8BDA505B0928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FWGS</a:t>
            </a:r>
            <a:r>
              <a:rPr lang="en-US" baseline="0" dirty="0" smtClean="0"/>
              <a:t> = From Where Group by Select (I made up that acronym)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9476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B7170-4AB0-2645-A705-7B4225186C5B}" type="slidenum">
              <a:rPr lang="en-US">
                <a:solidFill>
                  <a:srgbClr val="000000"/>
                </a:solidFill>
              </a:rPr>
              <a:pPr/>
              <a:t>43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Conditions involving relations.</a:t>
            </a:r>
          </a:p>
          <a:p>
            <a:r>
              <a:rPr lang="en-US" dirty="0" smtClean="0"/>
              <a:t>Remember</a:t>
            </a:r>
            <a:r>
              <a:rPr lang="en-US" baseline="0" dirty="0" smtClean="0"/>
              <a:t> to say: </a:t>
            </a:r>
            <a:r>
              <a:rPr lang="en-US" dirty="0" smtClean="0"/>
              <a:t>EXISTS R is true if and only if R is not empty</a:t>
            </a:r>
          </a:p>
          <a:p>
            <a:endParaRPr lang="en-US" dirty="0" smtClean="0"/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    Company C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smtClean="0">
                <a:solidFill>
                  <a:srgbClr val="FF5050"/>
                </a:solidFill>
                <a:latin typeface="Arial"/>
                <a:cs typeface="Arial"/>
              </a:rPr>
              <a:t>EXISTS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*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 =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and </a:t>
            </a:r>
            <a:r>
              <a:rPr lang="en-US" sz="1200" dirty="0" err="1" smtClean="0">
                <a:latin typeface="Arial"/>
                <a:cs typeface="Arial"/>
              </a:rPr>
              <a:t>P.price</a:t>
            </a:r>
            <a:r>
              <a:rPr lang="en-US" sz="1200" dirty="0" smtClean="0">
                <a:latin typeface="Arial"/>
                <a:cs typeface="Arial"/>
              </a:rPr>
              <a:t> &lt; 200)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6161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612FC4-0AE7-D641-8701-F432A3893D1C}" type="slidenum">
              <a:rPr lang="en-US">
                <a:solidFill>
                  <a:srgbClr val="000000"/>
                </a:solidFill>
              </a:rPr>
              <a:pPr/>
              <a:t>44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    Company C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rgbClr val="FF5050"/>
                </a:solidFill>
                <a:latin typeface="Arial"/>
                <a:cs typeface="Arial"/>
              </a:rPr>
              <a:t>IN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P.price</a:t>
            </a:r>
            <a:r>
              <a:rPr lang="en-US" sz="1200" dirty="0" smtClean="0">
                <a:latin typeface="Arial"/>
                <a:cs typeface="Arial"/>
              </a:rPr>
              <a:t> &lt; 200)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35849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E2ECE0-EE46-C346-A457-48AA3450199B}" type="slidenum">
              <a:rPr lang="en-US">
                <a:solidFill>
                  <a:srgbClr val="000000"/>
                </a:solidFill>
              </a:rPr>
              <a:pPr/>
              <a:t>45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SQLITE DOES NOT SUPPORT ANY AND ALL!</a:t>
            </a:r>
          </a:p>
          <a:p>
            <a:endParaRPr lang="en-US" dirty="0" smtClean="0"/>
          </a:p>
          <a:p>
            <a:r>
              <a:rPr lang="en-US" dirty="0" smtClean="0"/>
              <a:t>S &gt; ANY R is true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is greater than at least one value in R</a:t>
            </a:r>
          </a:p>
          <a:p>
            <a:endParaRPr lang="en-US" dirty="0" smtClean="0"/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    Company C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100 &gt; </a:t>
            </a:r>
            <a:r>
              <a:rPr lang="en-US" sz="1200" dirty="0" smtClean="0">
                <a:solidFill>
                  <a:srgbClr val="FF5050"/>
                </a:solidFill>
                <a:latin typeface="Arial"/>
                <a:cs typeface="Arial"/>
              </a:rPr>
              <a:t>ANY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price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=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19919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E2ECE0-EE46-C346-A457-48AA3450199B}" type="slidenum">
              <a:rPr lang="en-US">
                <a:solidFill>
                  <a:srgbClr val="000000"/>
                </a:solidFill>
              </a:rPr>
              <a:pPr/>
              <a:t>46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SQLITE DOES NOT SUPPORT ANY AND ALL!</a:t>
            </a:r>
          </a:p>
          <a:p>
            <a:endParaRPr lang="en-US" dirty="0" smtClean="0"/>
          </a:p>
          <a:p>
            <a:r>
              <a:rPr lang="en-US" dirty="0" smtClean="0"/>
              <a:t>S &gt; ANY R is true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is greater than at least one value in R</a:t>
            </a:r>
          </a:p>
          <a:p>
            <a:endParaRPr lang="en-US" dirty="0" smtClean="0"/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    Company C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100 &gt; </a:t>
            </a:r>
            <a:r>
              <a:rPr lang="en-US" sz="1200" dirty="0" smtClean="0">
                <a:solidFill>
                  <a:srgbClr val="FF5050"/>
                </a:solidFill>
                <a:latin typeface="Arial"/>
                <a:cs typeface="Arial"/>
              </a:rPr>
              <a:t>ANY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price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=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12557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17CD9E-28D5-534D-A77E-15608EE65C6C}" type="slidenum">
              <a:rPr lang="en-US">
                <a:solidFill>
                  <a:srgbClr val="000000"/>
                </a:solidFill>
              </a:rPr>
              <a:pPr/>
              <a:t>47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1104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17CD9E-28D5-534D-A77E-15608EE65C6C}" type="slidenum">
              <a:rPr lang="en-US">
                <a:solidFill>
                  <a:srgbClr val="000000"/>
                </a:solidFill>
              </a:rPr>
              <a:pPr/>
              <a:t>48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You can easily </a:t>
            </a:r>
            <a:r>
              <a:rPr lang="en-US" dirty="0" err="1" smtClean="0"/>
              <a:t>unnest</a:t>
            </a:r>
            <a:r>
              <a:rPr lang="en-US" dirty="0" smtClean="0"/>
              <a:t> existential quantifiers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4668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3816A-FEEE-0F4C-A033-A24199D0D7A3}" type="slidenum">
              <a:rPr lang="en-US">
                <a:solidFill>
                  <a:srgbClr val="000000"/>
                </a:solidFill>
              </a:rPr>
              <a:pPr/>
              <a:t>49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2279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3816A-FEEE-0F4C-A033-A24199D0D7A3}" type="slidenum">
              <a:rPr lang="en-US">
                <a:solidFill>
                  <a:srgbClr val="000000"/>
                </a:solidFill>
              </a:rPr>
              <a:pPr/>
              <a:t>50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7181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3816A-FEEE-0F4C-A033-A24199D0D7A3}" type="slidenum">
              <a:rPr lang="en-US">
                <a:solidFill>
                  <a:srgbClr val="000000"/>
                </a:solidFill>
              </a:rPr>
              <a:pPr/>
              <a:t>51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5354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A82B91-AACB-054B-B0B9-DFCBD80F56AA}" type="slidenum">
              <a:rPr lang="en-US">
                <a:solidFill>
                  <a:srgbClr val="000000"/>
                </a:solidFill>
              </a:rPr>
              <a:pPr/>
              <a:t>52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baseline="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Company C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IN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P.price</a:t>
            </a:r>
            <a:r>
              <a:rPr lang="en-US" sz="1200" dirty="0" smtClean="0">
                <a:latin typeface="Arial"/>
                <a:cs typeface="Arial"/>
              </a:rPr>
              <a:t> &gt;= 200);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200" dirty="0" smtClean="0">
              <a:latin typeface="Arial"/>
              <a:cs typeface="Arial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baseline="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Company C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NOT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IN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P.price</a:t>
            </a:r>
            <a:r>
              <a:rPr lang="en-US" sz="1200" dirty="0" smtClean="0">
                <a:latin typeface="Arial"/>
                <a:cs typeface="Arial"/>
              </a:rPr>
              <a:t> &gt;= 200);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200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4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21E1-0B75-824D-87FF-5447CB0751EB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5224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A82B91-AACB-054B-B0B9-DFCBD80F56AA}" type="slidenum">
              <a:rPr lang="en-US">
                <a:solidFill>
                  <a:srgbClr val="000000"/>
                </a:solidFill>
              </a:rPr>
              <a:pPr/>
              <a:t>53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baseline="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Company C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IN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P.price</a:t>
            </a:r>
            <a:r>
              <a:rPr lang="en-US" sz="1200" dirty="0" smtClean="0">
                <a:latin typeface="Arial"/>
                <a:cs typeface="Arial"/>
              </a:rPr>
              <a:t> &gt;= 200);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200" dirty="0" smtClean="0">
              <a:latin typeface="Arial"/>
              <a:cs typeface="Arial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baseline="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Company C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NOT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IN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P.price</a:t>
            </a:r>
            <a:r>
              <a:rPr lang="en-US" sz="1200" dirty="0" smtClean="0">
                <a:latin typeface="Arial"/>
                <a:cs typeface="Arial"/>
              </a:rPr>
              <a:t> &gt;= 200);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200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7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D05D59-9EEF-374F-A46D-DBFA60774E99}" type="slidenum">
              <a:rPr lang="en-US">
                <a:solidFill>
                  <a:srgbClr val="000000"/>
                </a:solidFill>
              </a:rPr>
              <a:pPr/>
              <a:t>54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    Company C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Arial"/>
                <a:cs typeface="Arial"/>
              </a:rPr>
              <a:t>NOT </a:t>
            </a:r>
            <a:r>
              <a:rPr lang="en-US" sz="1200" dirty="0" smtClean="0">
                <a:solidFill>
                  <a:srgbClr val="FF5050"/>
                </a:solidFill>
                <a:latin typeface="Arial"/>
                <a:cs typeface="Arial"/>
              </a:rPr>
              <a:t>EXISTS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*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=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 and </a:t>
            </a:r>
            <a:r>
              <a:rPr lang="en-US" sz="1200" dirty="0" err="1" smtClean="0">
                <a:latin typeface="Arial"/>
                <a:cs typeface="Arial"/>
              </a:rPr>
              <a:t>P.price</a:t>
            </a:r>
            <a:r>
              <a:rPr lang="en-US" sz="1200" dirty="0" smtClean="0">
                <a:latin typeface="Arial"/>
                <a:cs typeface="Arial"/>
              </a:rPr>
              <a:t> &gt;= 200);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4324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7236A6-EBC3-B442-8D8A-45EEC621B6D1}" type="slidenum">
              <a:rPr lang="en-US">
                <a:solidFill>
                  <a:srgbClr val="000000"/>
                </a:solidFill>
              </a:rPr>
              <a:pPr/>
              <a:t>55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Does not work in </a:t>
            </a:r>
            <a:r>
              <a:rPr lang="en-US" sz="1200" dirty="0" err="1" smtClean="0">
                <a:solidFill>
                  <a:schemeClr val="accent2"/>
                </a:solidFill>
                <a:latin typeface="Arial"/>
                <a:cs typeface="Arial"/>
              </a:rPr>
              <a:t>SQLite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: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    Company C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200 &gt; </a:t>
            </a:r>
            <a:r>
              <a:rPr lang="en-US" sz="1200" dirty="0" smtClean="0">
                <a:solidFill>
                  <a:srgbClr val="FF5050"/>
                </a:solidFill>
                <a:latin typeface="Arial"/>
                <a:cs typeface="Arial"/>
              </a:rPr>
              <a:t>ALL 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price 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=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99798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7236A6-EBC3-B442-8D8A-45EEC621B6D1}" type="slidenum">
              <a:rPr lang="en-US">
                <a:solidFill>
                  <a:srgbClr val="000000"/>
                </a:solidFill>
              </a:rPr>
              <a:pPr/>
              <a:t>56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Does not work in </a:t>
            </a:r>
            <a:r>
              <a:rPr lang="en-US" sz="1200" dirty="0" err="1" smtClean="0">
                <a:solidFill>
                  <a:schemeClr val="accent2"/>
                </a:solidFill>
                <a:latin typeface="Arial"/>
                <a:cs typeface="Arial"/>
              </a:rPr>
              <a:t>SQLite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: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    Company C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200 &gt; </a:t>
            </a:r>
            <a:r>
              <a:rPr lang="en-US" sz="1200" dirty="0" smtClean="0">
                <a:solidFill>
                  <a:srgbClr val="FF5050"/>
                </a:solidFill>
                <a:latin typeface="Arial"/>
                <a:cs typeface="Arial"/>
              </a:rPr>
              <a:t>ALL 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price 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=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92052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B9CE73-B728-B64F-9329-C443A07008FF}" type="slidenum">
              <a:rPr lang="en-US">
                <a:solidFill>
                  <a:srgbClr val="000000"/>
                </a:solidFill>
              </a:rPr>
              <a:pPr/>
              <a:t>57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2848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972F-1B25-0F4C-A8DE-A876A03D2313}" type="slidenum">
              <a:rPr lang="en-US">
                <a:solidFill>
                  <a:srgbClr val="000000"/>
                </a:solidFill>
              </a:rPr>
              <a:pPr/>
              <a:t>58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7151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972F-1B25-0F4C-A8DE-A876A03D2313}" type="slidenum">
              <a:rPr lang="en-US">
                <a:solidFill>
                  <a:srgbClr val="000000"/>
                </a:solidFill>
              </a:rPr>
              <a:pPr/>
              <a:t>59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8395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972F-1B25-0F4C-A8DE-A876A03D2313}" type="slidenum">
              <a:rPr lang="en-US">
                <a:solidFill>
                  <a:srgbClr val="000000"/>
                </a:solidFill>
              </a:rPr>
              <a:pPr/>
              <a:t>60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8206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972F-1B25-0F4C-A8DE-A876A03D2313}" type="slidenum">
              <a:rPr lang="en-US">
                <a:solidFill>
                  <a:srgbClr val="000000"/>
                </a:solidFill>
              </a:rPr>
              <a:pPr/>
              <a:t>61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5410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972F-1B25-0F4C-A8DE-A876A03D2313}" type="slidenum">
              <a:rPr lang="en-US">
                <a:solidFill>
                  <a:srgbClr val="000000"/>
                </a:solidFill>
              </a:rPr>
              <a:pPr/>
              <a:t>62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64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21E1-0B75-824D-87FF-5447CB0751EB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3395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972F-1B25-0F4C-A8DE-A876A03D2313}" type="slidenum">
              <a:rPr lang="en-US">
                <a:solidFill>
                  <a:srgbClr val="000000"/>
                </a:solidFill>
              </a:rPr>
              <a:pPr/>
              <a:t>63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26569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972F-1B25-0F4C-A8DE-A876A03D2313}" type="slidenum">
              <a:rPr lang="en-US">
                <a:solidFill>
                  <a:srgbClr val="000000"/>
                </a:solidFill>
              </a:rPr>
              <a:pPr/>
              <a:t>64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089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972F-1B25-0F4C-A8DE-A876A03D2313}" type="slidenum">
              <a:rPr lang="en-US">
                <a:solidFill>
                  <a:srgbClr val="000000"/>
                </a:solidFill>
              </a:rPr>
              <a:pPr/>
              <a:t>65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8891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972F-1B25-0F4C-A8DE-A876A03D2313}" type="slidenum">
              <a:rPr lang="en-US">
                <a:solidFill>
                  <a:srgbClr val="000000"/>
                </a:solidFill>
              </a:rPr>
              <a:pPr/>
              <a:t>66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1665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8AA29A-9FD8-3D46-B7AF-81F1B33D847F}" type="slidenum">
              <a:rPr lang="en-US">
                <a:solidFill>
                  <a:srgbClr val="000000"/>
                </a:solidFill>
              </a:rPr>
              <a:pPr/>
              <a:t>69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777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01F9AC-A917-1D46-B10B-886C7BC4B3C0}" type="slidenum">
              <a:rPr lang="en-US">
                <a:solidFill>
                  <a:srgbClr val="000000"/>
                </a:solidFill>
              </a:rPr>
              <a:pPr/>
              <a:t>71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At the beginning of lecture, we saw that we can express group by</a:t>
            </a:r>
            <a:r>
              <a:rPr lang="en-US" baseline="0" dirty="0" smtClean="0"/>
              <a:t> queries with a </a:t>
            </a:r>
            <a:r>
              <a:rPr lang="en-US" baseline="0" dirty="0" err="1" smtClean="0"/>
              <a:t>subquery</a:t>
            </a:r>
            <a:r>
              <a:rPr lang="en-US" baseline="0" dirty="0" smtClean="0"/>
              <a:t> in the select clause. Let’s take a look</a:t>
            </a:r>
          </a:p>
          <a:p>
            <a:r>
              <a:rPr lang="en-US" baseline="0" dirty="0" smtClean="0"/>
              <a:t>at some more complicated examples along those lines. First… what if we also want to apply a predicate in the where clause.</a:t>
            </a:r>
          </a:p>
          <a:p>
            <a:r>
              <a:rPr lang="en-US" baseline="0" dirty="0" smtClean="0"/>
              <a:t>We have to be careful, we need to use it twice.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02394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3C74A3-7E0B-1A4B-B682-C91ABD09890B}" type="slidenum">
              <a:rPr lang="en-US">
                <a:solidFill>
                  <a:srgbClr val="000000"/>
                </a:solidFill>
              </a:rPr>
              <a:pPr/>
              <a:t>72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74520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3C74A3-7E0B-1A4B-B682-C91ABD09890B}" type="slidenum">
              <a:rPr lang="en-US">
                <a:solidFill>
                  <a:srgbClr val="000000"/>
                </a:solidFill>
              </a:rPr>
              <a:pPr/>
              <a:t>73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40425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3C74A3-7E0B-1A4B-B682-C91ABD09890B}" type="slidenum">
              <a:rPr lang="en-US">
                <a:solidFill>
                  <a:srgbClr val="000000"/>
                </a:solidFill>
              </a:rPr>
              <a:pPr/>
              <a:t>74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200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6E1D0-73FF-6748-9CA8-C4146EE7F4EC}" type="slidenum">
              <a:rPr lang="en-US">
                <a:solidFill>
                  <a:srgbClr val="000000"/>
                </a:solidFill>
              </a:rPr>
              <a:pPr/>
              <a:t>75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096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Reminder students of</a:t>
            </a:r>
            <a:r>
              <a:rPr lang="en-US" baseline="0" dirty="0" smtClean="0"/>
              <a:t> the syntax of “as” if they have not seen already (just renaming)</a:t>
            </a:r>
            <a:endParaRPr lang="en-US" dirty="0" smtClean="0"/>
          </a:p>
          <a:p>
            <a:r>
              <a:rPr lang="en-US" dirty="0" smtClean="0"/>
              <a:t>Why need the alias for rev?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66644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D2AFDA-34E2-C341-BAE8-8BF1C6474019}" type="slidenum">
              <a:rPr lang="en-US">
                <a:solidFill>
                  <a:srgbClr val="000000"/>
                </a:solidFill>
              </a:rPr>
              <a:pPr/>
              <a:t>76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77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D31EC-B7BB-F047-BD53-755BD65EAF2F}" type="slidenum">
              <a:rPr lang="en-US">
                <a:solidFill>
                  <a:srgbClr val="000000"/>
                </a:solidFill>
              </a:rPr>
              <a:pPr/>
              <a:t>77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48248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D31EC-B7BB-F047-BD53-755BD65EAF2F}" type="slidenum">
              <a:rPr lang="en-US">
                <a:solidFill>
                  <a:srgbClr val="000000"/>
                </a:solidFill>
              </a:rPr>
              <a:pPr/>
              <a:t>78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2051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4D986-E8C7-074F-8B2A-E6598A026179}" type="slidenum">
              <a:rPr lang="en-US">
                <a:solidFill>
                  <a:srgbClr val="000000"/>
                </a:solidFill>
              </a:rPr>
              <a:pPr/>
              <a:t>79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620684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4D986-E8C7-074F-8B2A-E6598A026179}" type="slidenum">
              <a:rPr lang="en-US">
                <a:solidFill>
                  <a:srgbClr val="000000"/>
                </a:solidFill>
              </a:rPr>
              <a:pPr/>
              <a:t>80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28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F9316-0AE1-E745-83B8-A6460028C950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61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D45031-2F6D-8549-BC61-BA63705F5C27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707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1/17/18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8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9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0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January </a:t>
            </a:r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– Subqueries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General form of </a:t>
            </a:r>
            <a:r>
              <a:rPr lang="en-US" dirty="0" smtClean="0"/>
              <a:t>Grouping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Aggregation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267200"/>
            <a:ext cx="77724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S </a:t>
            </a:r>
            <a:r>
              <a:rPr lang="en-US" sz="2400" dirty="0"/>
              <a:t>= may contain attributes a</a:t>
            </a:r>
            <a:r>
              <a:rPr lang="en-US" sz="2400" baseline="-25000" dirty="0"/>
              <a:t>1</a:t>
            </a:r>
            <a:r>
              <a:rPr lang="en-US" sz="2400" dirty="0"/>
              <a:t>,…,</a:t>
            </a:r>
            <a:r>
              <a:rPr lang="en-US" sz="2400" dirty="0" err="1"/>
              <a:t>a</a:t>
            </a:r>
            <a:r>
              <a:rPr lang="en-US" sz="2400" baseline="-25000" dirty="0" err="1"/>
              <a:t>k</a:t>
            </a:r>
            <a:r>
              <a:rPr lang="en-US" sz="2400" dirty="0"/>
              <a:t> and/or </a:t>
            </a:r>
            <a:r>
              <a:rPr lang="en-US" sz="2400" dirty="0" smtClean="0"/>
              <a:t>any      </a:t>
            </a:r>
            <a:br>
              <a:rPr lang="en-US" sz="2400" dirty="0" smtClean="0"/>
            </a:br>
            <a:r>
              <a:rPr lang="en-US" sz="2400" dirty="0" smtClean="0"/>
              <a:t>   aggregates </a:t>
            </a:r>
            <a:r>
              <a:rPr lang="en-US" sz="2400" dirty="0"/>
              <a:t>but NO OTHER ATTRIBUTES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C1 = is any condition on the attributes in R</a:t>
            </a:r>
            <a:r>
              <a:rPr lang="en-US" sz="2400" baseline="-25000" dirty="0"/>
              <a:t>1</a:t>
            </a:r>
            <a:r>
              <a:rPr lang="en-US" sz="2400" dirty="0"/>
              <a:t>,…,</a:t>
            </a:r>
            <a:r>
              <a:rPr lang="en-US" sz="2400" dirty="0" err="1"/>
              <a:t>R</a:t>
            </a:r>
            <a:r>
              <a:rPr lang="en-US" sz="2400" baseline="-25000" dirty="0" err="1"/>
              <a:t>n</a:t>
            </a:r>
            <a:endParaRPr lang="en-US" sz="2400" baseline="-2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C2 = is any condition on aggregate </a:t>
            </a:r>
            <a:r>
              <a:rPr lang="en-US" sz="2400" dirty="0" smtClean="0"/>
              <a:t>expressions</a:t>
            </a:r>
            <a:br>
              <a:rPr lang="en-US" sz="2400" dirty="0" smtClean="0"/>
            </a:br>
            <a:r>
              <a:rPr lang="en-US" sz="2400" dirty="0" smtClean="0"/>
              <a:t>    and on attributes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,…,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E04AAC-6528-3748-806F-374DD08AAB7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3013" name="AutoShape 4"/>
          <p:cNvSpPr>
            <a:spLocks noChangeArrowheads="1"/>
          </p:cNvSpPr>
          <p:nvPr/>
        </p:nvSpPr>
        <p:spPr bwMode="auto">
          <a:xfrm>
            <a:off x="7543800" y="3190875"/>
            <a:ext cx="1486202" cy="649188"/>
          </a:xfrm>
          <a:prstGeom prst="wedgeEllipseCallout">
            <a:avLst>
              <a:gd name="adj1" fmla="val -84789"/>
              <a:gd name="adj2" fmla="val 200223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Why ?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5800" y="1895218"/>
            <a:ext cx="3657600" cy="22195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S</a:t>
            </a:r>
            <a:endParaRPr lang="en-US" sz="26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	    R</a:t>
            </a:r>
            <a:r>
              <a:rPr lang="en-US" sz="2600" baseline="-25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,…,R</a:t>
            </a:r>
            <a:r>
              <a:rPr lang="en-US" sz="2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	    C1</a:t>
            </a:r>
            <a:endParaRPr lang="en-US" sz="26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sz="26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a</a:t>
            </a:r>
            <a:r>
              <a:rPr lang="en-US" sz="2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,…,</a:t>
            </a:r>
            <a:r>
              <a:rPr lang="en-US" sz="2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600" baseline="-25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endParaRPr lang="en-US" sz="2600" baseline="-25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HAVING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C2</a:t>
            </a:r>
            <a:endParaRPr lang="en-US" sz="26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76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uild="p"/>
      <p:bldP spid="430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Semantics of SQL </a:t>
            </a:r>
            <a:r>
              <a:rPr lang="en-US" smtClean="0"/>
              <a:t>With Group-By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3352800" cy="457200"/>
          </a:xfrm>
        </p:spPr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F561-222E-4B46-9CBC-9AC2D4056C4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3088" y="4114800"/>
            <a:ext cx="8570912" cy="2235200"/>
          </a:xfrm>
          <a:noFill/>
        </p:spPr>
        <p:txBody>
          <a:bodyPr wrap="none">
            <a:spAutoFit/>
          </a:bodyPr>
          <a:lstStyle/>
          <a:p>
            <a:pPr marL="609600" indent="-609600" eaLnBrk="1" hangingPunct="1">
              <a:buFontTx/>
              <a:buNone/>
            </a:pPr>
            <a:r>
              <a:rPr lang="en-US" sz="2400" dirty="0"/>
              <a:t>Evaluation steps: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/>
              <a:t>Evaluate FROM-</a:t>
            </a:r>
            <a:r>
              <a:rPr lang="en-US" sz="2400" dirty="0" smtClean="0"/>
              <a:t>WHERE</a:t>
            </a:r>
            <a:r>
              <a:rPr lang="en-US" sz="2400" dirty="0"/>
              <a:t> </a:t>
            </a:r>
            <a:r>
              <a:rPr lang="en-US" sz="2400" dirty="0" smtClean="0"/>
              <a:t>using Nested </a:t>
            </a:r>
            <a:r>
              <a:rPr lang="en-US" sz="2400" dirty="0"/>
              <a:t>L</a:t>
            </a:r>
            <a:r>
              <a:rPr lang="en-US" sz="2400" dirty="0" smtClean="0"/>
              <a:t>oop Semantics</a:t>
            </a:r>
            <a:endParaRPr lang="en-US" sz="2400" dirty="0"/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/>
              <a:t>Group by the attributes a</a:t>
            </a:r>
            <a:r>
              <a:rPr lang="en-US" sz="2400" baseline="-25000" dirty="0"/>
              <a:t>1</a:t>
            </a:r>
            <a:r>
              <a:rPr lang="en-US" sz="2400" dirty="0"/>
              <a:t>,…,</a:t>
            </a:r>
            <a:r>
              <a:rPr lang="en-US" sz="2400" dirty="0" err="1"/>
              <a:t>a</a:t>
            </a:r>
            <a:r>
              <a:rPr lang="en-US" sz="2400" baseline="-25000" dirty="0" err="1"/>
              <a:t>k</a:t>
            </a:r>
            <a:r>
              <a:rPr lang="en-US" baseline="-25000" dirty="0"/>
              <a:t> </a:t>
            </a:r>
            <a:endParaRPr lang="en-US" sz="2400" dirty="0"/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/>
              <a:t>Apply condition C2 to each group (may have aggregates)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/>
              <a:t>Compute aggregates in S and return the result</a:t>
            </a: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685800" y="1895218"/>
            <a:ext cx="3657600" cy="22195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	    R</a:t>
            </a:r>
            <a:r>
              <a:rPr lang="en-US" sz="2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,…,R</a:t>
            </a:r>
            <a:r>
              <a:rPr lang="en-US" sz="2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	    C1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sz="26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a</a:t>
            </a:r>
            <a:r>
              <a:rPr lang="en-US" sz="2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,…,</a:t>
            </a:r>
            <a:r>
              <a:rPr lang="en-US" sz="2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600" baseline="-25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endParaRPr lang="en-US" sz="2600" baseline="-25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HAVING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C2</a:t>
            </a:r>
          </a:p>
        </p:txBody>
      </p:sp>
      <p:sp>
        <p:nvSpPr>
          <p:cNvPr id="7" name="Rectangle 6"/>
          <p:cNvSpPr/>
          <p:nvPr/>
        </p:nvSpPr>
        <p:spPr>
          <a:xfrm>
            <a:off x="5791200" y="2667000"/>
            <a:ext cx="1905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FWGHOS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90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build="p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F561-222E-4B46-9CBC-9AC2D4056C4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680531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ompute the total income per month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Show only months with less than 10 items sold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Order by quantity sold and display as “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TotalSold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”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3515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product, price, quantity, month)</a:t>
            </a:r>
          </a:p>
        </p:txBody>
      </p:sp>
    </p:spTree>
    <p:extLst>
      <p:ext uri="{BB962C8B-B14F-4D97-AF65-F5344CB8AC3E}">
        <p14:creationId xmlns:p14="http://schemas.microsoft.com/office/powerpoint/2010/main" val="205683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F561-222E-4B46-9CBC-9AC2D4056C4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1577031" y="3124200"/>
            <a:ext cx="307327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680531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ompute the total income per month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Show only months with less than 10 items sold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Order by quantity sold and display as “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TotalSold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”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3515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product, price, quantity, month)</a:t>
            </a:r>
          </a:p>
        </p:txBody>
      </p:sp>
    </p:spTree>
    <p:extLst>
      <p:ext uri="{BB962C8B-B14F-4D97-AF65-F5344CB8AC3E}">
        <p14:creationId xmlns:p14="http://schemas.microsoft.com/office/powerpoint/2010/main" val="94712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F561-222E-4B46-9CBC-9AC2D4056C4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680531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ompute the total income per month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Show only months with less than 10 items sold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Order by quantity sold and display as “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TotalSold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”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00831" y="3124200"/>
            <a:ext cx="324319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Purchase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month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3515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product, price, quantity, month)</a:t>
            </a:r>
          </a:p>
        </p:txBody>
      </p:sp>
    </p:spTree>
    <p:extLst>
      <p:ext uri="{BB962C8B-B14F-4D97-AF65-F5344CB8AC3E}">
        <p14:creationId xmlns:p14="http://schemas.microsoft.com/office/powerpoint/2010/main" val="113017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F561-222E-4B46-9CBC-9AC2D4056C4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680531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ompute the total income per month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Show only months with less than 10 items sold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Order by quantity sold and display as “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TotalSold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”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00831" y="3124200"/>
            <a:ext cx="494237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Purchase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month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HAVING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sum(quantity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&lt;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10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3515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product, price, quantity, month)</a:t>
            </a:r>
          </a:p>
        </p:txBody>
      </p:sp>
    </p:spTree>
    <p:extLst>
      <p:ext uri="{BB962C8B-B14F-4D97-AF65-F5344CB8AC3E}">
        <p14:creationId xmlns:p14="http://schemas.microsoft.com/office/powerpoint/2010/main" val="13103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F561-222E-4B46-9CBC-9AC2D4056C4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680531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ompute the total income per month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Show only months with less than 10 items sold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Order by quantity sold and display as “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TotalSold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”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4631" y="3154740"/>
            <a:ext cx="6471643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month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sum(price*quantity), </a:t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sum(quantity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as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TotalSold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Purchase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month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HAVING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sum(quantity) &lt; 10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3515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product, price, quantity, month)</a:t>
            </a:r>
          </a:p>
        </p:txBody>
      </p:sp>
    </p:spTree>
    <p:extLst>
      <p:ext uri="{BB962C8B-B14F-4D97-AF65-F5344CB8AC3E}">
        <p14:creationId xmlns:p14="http://schemas.microsoft.com/office/powerpoint/2010/main" val="9679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F561-222E-4B46-9CBC-9AC2D4056C4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680531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ompute the total income per month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Show only months with less than 10 items sold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Order by quantity sold and display as “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TotalSold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”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47800" y="3124200"/>
            <a:ext cx="6445695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month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sum(price*quantity), </a:t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sum(quantity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as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TotalSold</a:t>
            </a:r>
            <a:endParaRPr lang="en-US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month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HAVING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sum(quantity) &lt; 10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ORDER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sum(quantity)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3515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product, price, quantity, month)</a:t>
            </a:r>
          </a:p>
        </p:txBody>
      </p:sp>
    </p:spTree>
    <p:extLst>
      <p:ext uri="{BB962C8B-B14F-4D97-AF65-F5344CB8AC3E}">
        <p14:creationId xmlns:p14="http://schemas.microsoft.com/office/powerpoint/2010/main" val="5521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</a:t>
            </a:r>
            <a:r>
              <a:rPr lang="en-US" dirty="0" err="1" smtClean="0"/>
              <a:t>vs</a:t>
            </a:r>
            <a:r>
              <a:rPr lang="en-US" dirty="0" smtClean="0"/>
              <a:t> HAVING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WHERE condition is applied to individual rows</a:t>
            </a:r>
          </a:p>
          <a:p>
            <a:pPr lvl="1"/>
            <a:r>
              <a:rPr lang="en-US" sz="2400" dirty="0" smtClean="0"/>
              <a:t>The rows may or may not contribute to the aggregate</a:t>
            </a:r>
          </a:p>
          <a:p>
            <a:pPr lvl="1"/>
            <a:r>
              <a:rPr lang="en-US" sz="2400" dirty="0" smtClean="0"/>
              <a:t>No aggregates allowed here</a:t>
            </a:r>
          </a:p>
          <a:p>
            <a:pPr lvl="1"/>
            <a:r>
              <a:rPr lang="en-US" sz="2400" dirty="0" smtClean="0"/>
              <a:t>Occasionally, some groups become empty and are removed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HAVING condition is applied to the entire group</a:t>
            </a:r>
          </a:p>
          <a:p>
            <a:pPr lvl="1"/>
            <a:r>
              <a:rPr lang="en-US" sz="2400" dirty="0" smtClean="0"/>
              <a:t>Entire group is returned, or removed</a:t>
            </a:r>
          </a:p>
          <a:p>
            <a:pPr lvl="1"/>
            <a:r>
              <a:rPr lang="en-US" sz="2400" dirty="0" smtClean="0"/>
              <a:t>May use aggregate functions on the group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E04AAC-6528-3748-806F-374DD08AAB7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92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Mystery Query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F561-222E-4B46-9CBC-9AC2D4056C4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70233" y="2514600"/>
            <a:ext cx="6488571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month, sum(quantity), max(price)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Purchase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GROUP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month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828800"/>
            <a:ext cx="3435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What do they compute?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894776" y="3886200"/>
            <a:ext cx="4863126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month, sum(quantity)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         Purchase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GROUP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month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429000" y="5257800"/>
            <a:ext cx="3246051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month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         Purchase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GROUP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month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3515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product, price, quantity, month)</a:t>
            </a:r>
          </a:p>
        </p:txBody>
      </p:sp>
    </p:spTree>
    <p:extLst>
      <p:ext uri="{BB962C8B-B14F-4D97-AF65-F5344CB8AC3E}">
        <p14:creationId xmlns:p14="http://schemas.microsoft.com/office/powerpoint/2010/main" val="76892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Grouping and Aggregation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503237" y="1824037"/>
            <a:ext cx="5961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Purchase(product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quantity)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533400" y="2971800"/>
            <a:ext cx="8000908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Sum(quantity) AS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&gt; 1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2057400" y="4648200"/>
            <a:ext cx="42082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How is this query processed?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533400" y="2438400"/>
            <a:ext cx="7301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total quantities for all sales over $1, by product.</a:t>
            </a:r>
          </a:p>
        </p:txBody>
      </p:sp>
    </p:spTree>
    <p:extLst>
      <p:ext uri="{BB962C8B-B14F-4D97-AF65-F5344CB8AC3E}">
        <p14:creationId xmlns:p14="http://schemas.microsoft.com/office/powerpoint/2010/main" val="104987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Mystery Query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F561-222E-4B46-9CBC-9AC2D4056C4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70233" y="2514600"/>
            <a:ext cx="6488571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month, sum(quantity), max(price)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Purchase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GROUP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month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828800"/>
            <a:ext cx="3435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What do they compute?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894776" y="3886200"/>
            <a:ext cx="4863126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month, sum(quantity)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         Purchase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GROUP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month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429000" y="5257800"/>
            <a:ext cx="3246051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month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         Purchase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GROUP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month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1928" y="4114800"/>
            <a:ext cx="2292072" cy="1736646"/>
          </a:xfrm>
          <a:prstGeom prst="wedgeRoundRectCallout">
            <a:avLst>
              <a:gd name="adj1" fmla="val -60727"/>
              <a:gd name="adj2" fmla="val 70439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Lesson: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DISTINCT is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a special case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of GROUP BY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3515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product, price, quantity, month)</a:t>
            </a:r>
          </a:p>
        </p:txBody>
      </p:sp>
    </p:spTree>
    <p:extLst>
      <p:ext uri="{BB962C8B-B14F-4D97-AF65-F5344CB8AC3E}">
        <p14:creationId xmlns:p14="http://schemas.microsoft.com/office/powerpoint/2010/main" val="174103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+ Join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9356"/>
            <a:ext cx="5120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20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,pname,manufacturer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u="sng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,product_id,price,month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7399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For each manufacturer, compute how many products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with price &gt; $100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they sold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950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+ Join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9356"/>
            <a:ext cx="5120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20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,pname,manufacturer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u="sng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,product_id,price,month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7399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For each manufacturer, compute how many products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with price &gt; $100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they sold</a:t>
            </a:r>
            <a:endParaRPr lang="en-US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362200"/>
            <a:ext cx="8207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Problem: manufacturer is in Purchase, price is in Product...</a:t>
            </a:r>
          </a:p>
        </p:txBody>
      </p:sp>
    </p:spTree>
    <p:extLst>
      <p:ext uri="{BB962C8B-B14F-4D97-AF65-F5344CB8AC3E}">
        <p14:creationId xmlns:p14="http://schemas.microsoft.com/office/powerpoint/2010/main" val="119384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+ Join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9356"/>
            <a:ext cx="5120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20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,pname,manufacturer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u="sng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,product_id,price,month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7399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For each manufacturer, compute how many products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with price &gt; $100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they sold</a:t>
            </a:r>
            <a:endParaRPr lang="en-US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362200"/>
            <a:ext cx="8207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Problem: manufacturer is in Purchase, price is in Product...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28600" y="2971800"/>
            <a:ext cx="4838133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-- step 1: think about their join</a:t>
            </a:r>
            <a:b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...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 x, Purchase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x.pid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y.product_id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and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y.price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&gt; 100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4" name="Group 58"/>
          <p:cNvGraphicFramePr>
            <a:graphicFrameLocks noGrp="1"/>
          </p:cNvGraphicFramePr>
          <p:nvPr>
            <p:extLst/>
          </p:nvPr>
        </p:nvGraphicFramePr>
        <p:xfrm>
          <a:off x="5943600" y="2895600"/>
          <a:ext cx="2971800" cy="156551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</a:tblGrid>
              <a:tr h="45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manu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/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</a:b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facturer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...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...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70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180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49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+ Join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" y="4800600"/>
            <a:ext cx="5543204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-- step 2: do the group-by on the join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count(*)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 x, Purchase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x.pid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y.product_id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and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y.price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&gt; 100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 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9356"/>
            <a:ext cx="5120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20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,pname,manufacturer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u="sng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,product_id,price,month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Group 58"/>
          <p:cNvGraphicFramePr>
            <a:graphicFrameLocks noGrp="1"/>
          </p:cNvGraphicFramePr>
          <p:nvPr>
            <p:extLst/>
          </p:nvPr>
        </p:nvGraphicFramePr>
        <p:xfrm>
          <a:off x="6705600" y="5029200"/>
          <a:ext cx="1879600" cy="1565510"/>
        </p:xfrm>
        <a:graphic>
          <a:graphicData uri="http://schemas.openxmlformats.org/drawingml/2006/table">
            <a:tbl>
              <a:tblPr/>
              <a:tblGrid>
                <a:gridCol w="939800"/>
                <a:gridCol w="939800"/>
              </a:tblGrid>
              <a:tr h="45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/>
                        </a:rPr>
                        <a:t>manu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/>
                        </a:rPr>
                        <a:t/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/>
                        </a:rPr>
                      </a:b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/>
                        </a:rPr>
                        <a:t>facturer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count(*)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70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...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1524000"/>
            <a:ext cx="7399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For each manufacturer, compute how many products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with price &gt; $100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they sold</a:t>
            </a:r>
            <a:endParaRPr lang="en-US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362200"/>
            <a:ext cx="8207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Problem: manufacturer is in Purchase, price is in Product...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28600" y="2971800"/>
            <a:ext cx="4838133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-- step 1: think about their join</a:t>
            </a:r>
            <a:b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...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 x, Purchase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x.pid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y.product_id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and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y.price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&gt; 100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4" name="Group 58"/>
          <p:cNvGraphicFramePr>
            <a:graphicFrameLocks noGrp="1"/>
          </p:cNvGraphicFramePr>
          <p:nvPr>
            <p:extLst/>
          </p:nvPr>
        </p:nvGraphicFramePr>
        <p:xfrm>
          <a:off x="5943600" y="2895600"/>
          <a:ext cx="2971800" cy="156551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</a:tblGrid>
              <a:tr h="45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manu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/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</a:b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facturer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...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...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70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180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53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+ Join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" y="3429000"/>
            <a:ext cx="5825232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y.month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count(*)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 x, Purchase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x.pid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y.product_id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and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y.price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&gt; 100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 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y.month</a:t>
            </a:r>
            <a:endParaRPr lang="en-US" sz="2000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9356"/>
            <a:ext cx="5120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20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,pname,manufacturer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u="sng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,product_id,price,month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Group 58"/>
          <p:cNvGraphicFramePr>
            <a:graphicFrameLocks noGrp="1"/>
          </p:cNvGraphicFramePr>
          <p:nvPr>
            <p:extLst/>
          </p:nvPr>
        </p:nvGraphicFramePr>
        <p:xfrm>
          <a:off x="6248400" y="4495800"/>
          <a:ext cx="2717799" cy="1934609"/>
        </p:xfrm>
        <a:graphic>
          <a:graphicData uri="http://schemas.openxmlformats.org/drawingml/2006/table">
            <a:tbl>
              <a:tblPr/>
              <a:tblGrid>
                <a:gridCol w="905933"/>
                <a:gridCol w="905933"/>
                <a:gridCol w="905933"/>
              </a:tblGrid>
              <a:tr h="45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/>
                        </a:rPr>
                        <a:t>manu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/>
                        </a:rPr>
                        <a:t/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/>
                        </a:rPr>
                      </a:b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/>
                        </a:rPr>
                        <a:t>facturer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/>
                        </a:rPr>
                        <a:t>month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count(*)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70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Feb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...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1524000"/>
            <a:ext cx="739958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Variant: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For each manufacturer, compute how many products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with price &gt; $100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they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sold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in each month</a:t>
            </a:r>
            <a:endParaRPr lang="en-US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05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Including Empty Groups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result of a group by query, there is one row per group in the result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E04AAC-6528-3748-806F-374DD08AAB7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4038600"/>
            <a:ext cx="5562600" cy="16435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count(*)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Purchase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x.pname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y.product</a:t>
            </a:r>
            <a:endParaRPr lang="en-US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248400" y="3048000"/>
            <a:ext cx="2819400" cy="995422"/>
          </a:xfrm>
          <a:prstGeom prst="wedgeEllipseCallout">
            <a:avLst>
              <a:gd name="adj1" fmla="val -51503"/>
              <a:gd name="adj2" fmla="val 50923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Count(*) is never 0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86600" y="152400"/>
            <a:ext cx="1905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FWGHOS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1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Empty Groups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E04AAC-6528-3748-806F-374DD08AAB7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2438400"/>
            <a:ext cx="8077200" cy="1779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6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6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count(y.pid</a:t>
            </a:r>
            <a:r>
              <a:rPr lang="en-US" sz="26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6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sz="26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sz="26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LEFT</a:t>
            </a:r>
            <a:r>
              <a:rPr lang="en-US" sz="26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OUTER</a:t>
            </a:r>
            <a:r>
              <a:rPr lang="en-US" sz="26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sz="26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Purchase </a:t>
            </a:r>
            <a:r>
              <a:rPr lang="en-US" sz="26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sz="26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  <a:r>
              <a:rPr lang="en-US" sz="26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x.pname</a:t>
            </a:r>
            <a:r>
              <a:rPr lang="en-US" sz="26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6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y.product</a:t>
            </a:r>
            <a:endParaRPr lang="en-US" sz="26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sz="26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sz="26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endParaRPr lang="en-US" sz="26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638800" y="3962400"/>
            <a:ext cx="2817298" cy="1861006"/>
          </a:xfrm>
          <a:prstGeom prst="wedgeEllipseCallout">
            <a:avLst>
              <a:gd name="adj1" fmla="val -21360"/>
              <a:gd name="adj2" fmla="val -87174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Count(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pid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 is 0</a:t>
            </a:r>
            <a:b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when all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pid’s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in</a:t>
            </a:r>
            <a:b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the group are</a:t>
            </a:r>
            <a:b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NULL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438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Subqueries</a:t>
            </a:r>
            <a:endParaRPr lang="en-US"/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subquery</a:t>
            </a:r>
            <a:r>
              <a:rPr lang="en-US" sz="2400" dirty="0" smtClean="0"/>
              <a:t> is a SQL query nested inside a larger query</a:t>
            </a:r>
          </a:p>
          <a:p>
            <a:r>
              <a:rPr lang="en-US" sz="2400" dirty="0" smtClean="0"/>
              <a:t>Such inner-outer queries are called nested queries</a:t>
            </a:r>
          </a:p>
          <a:p>
            <a:r>
              <a:rPr lang="en-US" sz="2400" dirty="0" smtClean="0"/>
              <a:t>A </a:t>
            </a:r>
            <a:r>
              <a:rPr lang="en-US" sz="2400" dirty="0" err="1" smtClean="0"/>
              <a:t>subquery</a:t>
            </a:r>
            <a:r>
              <a:rPr lang="en-US" sz="2400" dirty="0" smtClean="0"/>
              <a:t> may occur in: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/>
              <a:t> clause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/>
              <a:t> clause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/>
              <a:t> clause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Rule of thumb: avoid nested queries when possible</a:t>
            </a:r>
          </a:p>
          <a:p>
            <a:pPr lvl="1"/>
            <a:r>
              <a:rPr lang="en-US" sz="2000" dirty="0" smtClean="0"/>
              <a:t>But sometimes it’s impossible, as we will see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13B-7F41-494F-8134-8C6298AC7D52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12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Subqueries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Can </a:t>
            </a:r>
            <a:r>
              <a:rPr lang="en-US" sz="2400" dirty="0" smtClean="0"/>
              <a:t>return a single value to be included in </a:t>
            </a:r>
            <a:r>
              <a:rPr lang="en-US" sz="2400" dirty="0"/>
              <a:t>a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400" dirty="0"/>
              <a:t> clause</a:t>
            </a:r>
          </a:p>
          <a:p>
            <a:r>
              <a:rPr lang="en-US" sz="2400" dirty="0" smtClean="0"/>
              <a:t>Can return a relation to be included in the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400" dirty="0" smtClean="0"/>
              <a:t> clause, aliased </a:t>
            </a:r>
            <a:r>
              <a:rPr lang="en-US" sz="2400" dirty="0"/>
              <a:t>using a tuple </a:t>
            </a:r>
            <a:r>
              <a:rPr lang="en-US" sz="2400" dirty="0" smtClean="0"/>
              <a:t>variable</a:t>
            </a:r>
            <a:endParaRPr lang="en-US" sz="2400" dirty="0"/>
          </a:p>
          <a:p>
            <a:r>
              <a:rPr lang="en-US" sz="2400" dirty="0" smtClean="0"/>
              <a:t>Can </a:t>
            </a:r>
            <a:r>
              <a:rPr lang="en-US" sz="2400" dirty="0"/>
              <a:t>return a single </a:t>
            </a:r>
            <a:r>
              <a:rPr lang="en-US" sz="2400" dirty="0" smtClean="0"/>
              <a:t>value to </a:t>
            </a:r>
            <a:r>
              <a:rPr lang="en-US" sz="2400" dirty="0"/>
              <a:t>be compared with another value in a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400" dirty="0"/>
              <a:t> clause</a:t>
            </a:r>
          </a:p>
          <a:p>
            <a:r>
              <a:rPr lang="en-US" sz="2400" dirty="0"/>
              <a:t>Can return </a:t>
            </a:r>
            <a:r>
              <a:rPr lang="en-US" sz="2400" dirty="0" smtClean="0"/>
              <a:t>a relation to </a:t>
            </a:r>
            <a:r>
              <a:rPr lang="en-US" sz="2400" dirty="0"/>
              <a:t>be used </a:t>
            </a:r>
            <a:r>
              <a:rPr lang="en-US" sz="2400" dirty="0" smtClean="0"/>
              <a:t>in the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WHERE or HAVING</a:t>
            </a:r>
            <a:r>
              <a:rPr lang="en-US" sz="2400" dirty="0" smtClean="0"/>
              <a:t> clause under an existential quantifier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13B-7F41-494F-8134-8C6298AC7D52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03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Grouping and Aggregation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503237" y="1824037"/>
            <a:ext cx="5961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Purchase(product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quantity)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533400" y="2971800"/>
            <a:ext cx="8000908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Sum(quantity) AS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&gt; 1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533400" y="2438400"/>
            <a:ext cx="7301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total quantities for all sales over $1, by product.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5181600"/>
            <a:ext cx="7799431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Sum(quantity) AS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4648200"/>
            <a:ext cx="7934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Do these queries return the same number of rows? Why?</a:t>
            </a:r>
          </a:p>
        </p:txBody>
      </p:sp>
    </p:spTree>
    <p:extLst>
      <p:ext uri="{BB962C8B-B14F-4D97-AF65-F5344CB8AC3E}">
        <p14:creationId xmlns:p14="http://schemas.microsoft.com/office/powerpoint/2010/main" val="160559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1. Subqueries in SELECT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24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D767AD-638A-BE40-9DAE-916AC981BEF4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914400" y="2057400"/>
            <a:ext cx="49423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62469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78998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For each product return the city where it is manufactured</a:t>
            </a:r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609600" y="3505200"/>
            <a:ext cx="6391493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Y.city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Y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as City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X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762000" y="4876800"/>
            <a:ext cx="8108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What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happens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if the subquery returns more than one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city?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762000" y="5334000"/>
            <a:ext cx="64764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We get a runtime error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(and SQLite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simply ignores the extra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values</a:t>
            </a:r>
            <a:r>
              <a:rPr lang="is-IS" sz="2000" dirty="0" smtClean="0">
                <a:solidFill>
                  <a:prstClr val="black"/>
                </a:solidFill>
                <a:latin typeface="Arial"/>
                <a:cs typeface="Arial"/>
              </a:rPr>
              <a:t>…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</a:p>
        </p:txBody>
      </p:sp>
      <p:sp>
        <p:nvSpPr>
          <p:cNvPr id="11" name="Oval Callout 10"/>
          <p:cNvSpPr/>
          <p:nvPr/>
        </p:nvSpPr>
        <p:spPr bwMode="auto">
          <a:xfrm>
            <a:off x="6805517" y="3276600"/>
            <a:ext cx="2304590" cy="898548"/>
          </a:xfrm>
          <a:prstGeom prst="wedgeEllipseCallout">
            <a:avLst>
              <a:gd name="adj1" fmla="val -112519"/>
              <a:gd name="adj2" fmla="val 3739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“correlated </a:t>
            </a:r>
            <a:r>
              <a:rPr lang="en-US" dirty="0" err="1" smtClean="0">
                <a:solidFill>
                  <a:prstClr val="black"/>
                </a:solidFill>
              </a:rPr>
              <a:t>subquery</a:t>
            </a:r>
            <a:r>
              <a:rPr lang="en-US" dirty="0" smtClean="0">
                <a:solidFill>
                  <a:prstClr val="black"/>
                </a:solidFill>
              </a:rPr>
              <a:t>”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71800" y="4038600"/>
            <a:ext cx="2514600" cy="3810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1" grpId="0" animBg="1"/>
      <p:bldP spid="62471" grpId="0"/>
      <p:bldP spid="10" grpId="0"/>
      <p:bldP spid="11" grpId="0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1. Subqueries in SELECT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A791A-A6C9-9148-9DBE-8E17D8E7083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517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66690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Whenever possible, don’t use a nested queries:</a:t>
            </a:r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2242002" y="5098202"/>
            <a:ext cx="3993401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697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Y.city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 X, Company Y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Y.cid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 rot="5400000">
            <a:off x="3838497" y="3952774"/>
            <a:ext cx="7238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7200" dirty="0">
                <a:solidFill>
                  <a:prstClr val="black"/>
                </a:solidFill>
                <a:latin typeface="Arial"/>
              </a:rPr>
              <a:t>=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066800" y="2743200"/>
            <a:ext cx="625042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697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Y.city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Company Y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as City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X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u="sng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cid)</a:t>
            </a:r>
            <a:endParaRPr lang="en-US" sz="1800" dirty="0">
              <a:solidFill>
                <a:srgbClr val="0000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510448" y="4495800"/>
            <a:ext cx="2328752" cy="168788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We have </a:t>
            </a:r>
            <a:br>
              <a:rPr lang="en-US" dirty="0">
                <a:solidFill>
                  <a:prstClr val="black"/>
                </a:solidFill>
                <a:cs typeface="Arial"/>
              </a:rPr>
            </a:br>
            <a:r>
              <a:rPr lang="en-US" dirty="0">
                <a:solidFill>
                  <a:prstClr val="black"/>
                </a:solidFill>
                <a:cs typeface="Arial"/>
              </a:rPr>
              <a:t>“</a:t>
            </a:r>
            <a:r>
              <a:rPr lang="en-US" dirty="0" err="1">
                <a:solidFill>
                  <a:prstClr val="black"/>
                </a:solidFill>
                <a:cs typeface="Arial"/>
              </a:rPr>
              <a:t>unnested</a:t>
            </a:r>
            <a:r>
              <a:rPr lang="en-US" dirty="0">
                <a:solidFill>
                  <a:prstClr val="black"/>
                </a:solidFill>
                <a:cs typeface="Arial"/>
              </a:rPr>
              <a:t>”</a:t>
            </a:r>
            <a:br>
              <a:rPr lang="en-US" dirty="0">
                <a:solidFill>
                  <a:prstClr val="black"/>
                </a:solidFill>
                <a:cs typeface="Arial"/>
              </a:rPr>
            </a:br>
            <a:r>
              <a:rPr lang="en-US" dirty="0">
                <a:solidFill>
                  <a:prstClr val="black"/>
                </a:solidFill>
                <a:cs typeface="Arial"/>
              </a:rPr>
              <a:t>the query</a:t>
            </a:r>
          </a:p>
        </p:txBody>
      </p:sp>
    </p:spTree>
    <p:extLst>
      <p:ext uri="{BB962C8B-B14F-4D97-AF65-F5344CB8AC3E}">
        <p14:creationId xmlns:p14="http://schemas.microsoft.com/office/powerpoint/2010/main" val="158903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3" grpId="0" animBg="1"/>
      <p:bldP spid="254984" grpId="0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1. Subqueries in SELECT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65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F6B71F-9D0C-4C4C-B8AC-23C5178CB7C4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609600" y="1981200"/>
            <a:ext cx="80373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Compute the number of products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made by each company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762000" y="2895600"/>
            <a:ext cx="6391493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697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count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(*)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C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u="sng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cid)</a:t>
            </a:r>
            <a:endParaRPr lang="en-US" sz="1800" dirty="0">
              <a:solidFill>
                <a:srgbClr val="0000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40820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1. Subqueries in SELECT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65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F6B71F-9D0C-4C4C-B8AC-23C5178CB7C4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609600" y="1981200"/>
            <a:ext cx="80373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Compute the number of products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made by each company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762000" y="2895600"/>
            <a:ext cx="6391493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697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count(*)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Company C</a:t>
            </a:r>
          </a:p>
        </p:txBody>
      </p:sp>
      <p:sp>
        <p:nvSpPr>
          <p:cNvPr id="66567" name="Rectangle 8"/>
          <p:cNvSpPr>
            <a:spLocks noChangeArrowheads="1"/>
          </p:cNvSpPr>
          <p:nvPr/>
        </p:nvSpPr>
        <p:spPr bwMode="auto">
          <a:xfrm>
            <a:off x="762000" y="4953000"/>
            <a:ext cx="23622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Better: we can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unnest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using a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276600" y="4876800"/>
            <a:ext cx="3993401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697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count(*)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Company C, Product 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endParaRPr lang="en-US" sz="20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37756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1. Subqueries in SELECT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65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F6B71F-9D0C-4C4C-B8AC-23C5178CB7C4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44962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But are these really equivalent?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685800" y="2209800"/>
            <a:ext cx="6391493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count(*)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Company C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85800" y="3595142"/>
            <a:ext cx="3993401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count(*)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Company C, Product 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5284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1. Subqueries in SELECT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65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F6B71F-9D0C-4C4C-B8AC-23C5178CB7C4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44962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But are these really equivalent?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685800" y="2209800"/>
            <a:ext cx="6391493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count(*)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Company C</a:t>
            </a:r>
          </a:p>
        </p:txBody>
      </p:sp>
      <p:sp>
        <p:nvSpPr>
          <p:cNvPr id="66567" name="Rectangle 8"/>
          <p:cNvSpPr>
            <a:spLocks noChangeArrowheads="1"/>
          </p:cNvSpPr>
          <p:nvPr/>
        </p:nvSpPr>
        <p:spPr bwMode="auto">
          <a:xfrm>
            <a:off x="4724400" y="3810000"/>
            <a:ext cx="396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No! Different results if a company has no products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85800" y="3595142"/>
            <a:ext cx="3993401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count(*)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Company C, Product 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85800" y="4953000"/>
            <a:ext cx="5947336" cy="1205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count(</a:t>
            </a:r>
            <a:r>
              <a:rPr lang="en-US" sz="200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Company C </a:t>
            </a:r>
            <a:r>
              <a:rPr lang="en-US" sz="20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LEFT OUTER JOIN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 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endParaRPr lang="en-US" sz="20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28593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2. </a:t>
            </a:r>
            <a:r>
              <a:rPr lang="en-US" dirty="0" err="1"/>
              <a:t>Subqueries</a:t>
            </a:r>
            <a:r>
              <a:rPr lang="en-US" dirty="0"/>
              <a:t> in FROM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86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791C1E-368F-E843-B8CF-55D8F044C3C3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8613" name="Text Box 4"/>
          <p:cNvSpPr txBox="1">
            <a:spLocks noChangeArrowheads="1"/>
          </p:cNvSpPr>
          <p:nvPr/>
        </p:nvSpPr>
        <p:spPr bwMode="auto">
          <a:xfrm>
            <a:off x="762000" y="2362200"/>
            <a:ext cx="6788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products whose prices is &gt; 20 and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500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609600" y="3657600"/>
            <a:ext cx="4275529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Y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&gt; 20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X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X.price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500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34536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2. </a:t>
            </a:r>
            <a:r>
              <a:rPr lang="en-US" dirty="0" err="1"/>
              <a:t>Subqueries</a:t>
            </a:r>
            <a:r>
              <a:rPr lang="en-US" dirty="0"/>
              <a:t> in FROM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86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791C1E-368F-E843-B8CF-55D8F044C3C3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8613" name="Text Box 4"/>
          <p:cNvSpPr txBox="1">
            <a:spLocks noChangeArrowheads="1"/>
          </p:cNvSpPr>
          <p:nvPr/>
        </p:nvSpPr>
        <p:spPr bwMode="auto">
          <a:xfrm>
            <a:off x="762000" y="2362200"/>
            <a:ext cx="6788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products whose prices is &gt; 20 and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500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609600" y="3657600"/>
            <a:ext cx="4275529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Y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&gt; 20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X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X.price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500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8615" name="Rectangle 6"/>
          <p:cNvSpPr>
            <a:spLocks noChangeArrowheads="1"/>
          </p:cNvSpPr>
          <p:nvPr/>
        </p:nvSpPr>
        <p:spPr bwMode="auto">
          <a:xfrm>
            <a:off x="2819400" y="5334000"/>
            <a:ext cx="32173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Try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unnest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this query !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76267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2. </a:t>
            </a:r>
            <a:r>
              <a:rPr lang="en-US" dirty="0" err="1"/>
              <a:t>Subqueries</a:t>
            </a:r>
            <a:r>
              <a:rPr lang="en-US" dirty="0"/>
              <a:t> in FROM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86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791C1E-368F-E843-B8CF-55D8F044C3C3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8613" name="Text Box 4"/>
          <p:cNvSpPr txBox="1">
            <a:spLocks noChangeArrowheads="1"/>
          </p:cNvSpPr>
          <p:nvPr/>
        </p:nvSpPr>
        <p:spPr bwMode="auto">
          <a:xfrm>
            <a:off x="762000" y="2362200"/>
            <a:ext cx="6788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products whose prices is &gt; 20 and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500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609600" y="3657600"/>
            <a:ext cx="4275529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Y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&gt; 20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X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X.price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500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8615" name="Rectangle 6"/>
          <p:cNvSpPr>
            <a:spLocks noChangeArrowheads="1"/>
          </p:cNvSpPr>
          <p:nvPr/>
        </p:nvSpPr>
        <p:spPr bwMode="auto">
          <a:xfrm>
            <a:off x="2819400" y="5334000"/>
            <a:ext cx="32173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Try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unnest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this query !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105400" y="3987969"/>
            <a:ext cx="396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Side note: This is not a correlated subquery. (why?)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426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Subqueries</a:t>
            </a:r>
            <a:r>
              <a:rPr lang="en-US" dirty="0" smtClean="0"/>
              <a:t> in FROM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Sometimes we need to compute an intermediate table only to use it later in a SELECT-FROM-WHERE</a:t>
            </a:r>
          </a:p>
          <a:p>
            <a:r>
              <a:rPr lang="en-US" dirty="0" smtClean="0"/>
              <a:t>Option 1: use a </a:t>
            </a:r>
            <a:r>
              <a:rPr lang="en-US" dirty="0" err="1" smtClean="0"/>
              <a:t>subquery</a:t>
            </a:r>
            <a:r>
              <a:rPr lang="en-US" dirty="0" smtClean="0"/>
              <a:t> in the FROM clause</a:t>
            </a:r>
          </a:p>
          <a:p>
            <a:r>
              <a:rPr lang="en-US" dirty="0" smtClean="0"/>
              <a:t>Option 2: use the WITH clause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A791A-A6C9-9148-9DBE-8E17D8E7083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55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Grouping and Aggregation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503237" y="1824037"/>
            <a:ext cx="5961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Purchase(product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quantity)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533400" y="2971800"/>
            <a:ext cx="8000908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Sum(quantity) AS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&gt; 1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533400" y="2438400"/>
            <a:ext cx="7301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total quantities for all sales over $1, by product.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5181600"/>
            <a:ext cx="7799431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Sum(quantity) AS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4648200"/>
            <a:ext cx="7934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Do these queries return the same number of rows? Why?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86200" y="5791200"/>
            <a:ext cx="4957006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Empty groups are removed,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hence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first query may return fewer groups</a:t>
            </a:r>
          </a:p>
        </p:txBody>
      </p:sp>
    </p:spTree>
    <p:extLst>
      <p:ext uri="{BB962C8B-B14F-4D97-AF65-F5344CB8AC3E}">
        <p14:creationId xmlns:p14="http://schemas.microsoft.com/office/powerpoint/2010/main" val="200330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2. </a:t>
            </a:r>
            <a:r>
              <a:rPr lang="en-US" dirty="0" err="1"/>
              <a:t>Subqueries</a:t>
            </a:r>
            <a:r>
              <a:rPr lang="en-US" dirty="0"/>
              <a:t> in FROM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86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791C1E-368F-E843-B8CF-55D8F044C3C3}" type="slidenum">
              <a:rPr lang="en-US" smtClean="0">
                <a:solidFill>
                  <a:prstClr val="black"/>
                </a:solidFill>
              </a:rPr>
              <a:pPr/>
              <a:t>40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609600" y="1981200"/>
            <a:ext cx="4275529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Y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&gt; 20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X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X.price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500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 rot="5400000">
            <a:off x="2905226" y="3419374"/>
            <a:ext cx="7238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7200" dirty="0">
                <a:solidFill>
                  <a:prstClr val="black"/>
                </a:solidFill>
                <a:latin typeface="Arial"/>
              </a:rPr>
              <a:t>=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52400" y="4800600"/>
            <a:ext cx="8927544" cy="1205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WITH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myTable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AS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Y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&gt; 20)</a:t>
            </a:r>
            <a:endParaRPr lang="en-US" sz="2000" dirty="0" smtClean="0">
              <a:solidFill>
                <a:srgbClr val="0000FF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 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myTable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X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 WHERE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X.price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500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5334000" y="3429000"/>
            <a:ext cx="2764533" cy="715089"/>
          </a:xfrm>
          <a:prstGeom prst="wedgeRoundRectCallout">
            <a:avLst>
              <a:gd name="adj1" fmla="val -32922"/>
              <a:gd name="adj2" fmla="val 76002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800" dirty="0" smtClean="0">
                <a:latin typeface="+mn-lt"/>
              </a:rPr>
              <a:t>A </a:t>
            </a:r>
            <a:r>
              <a:rPr lang="en-US" sz="1800" dirty="0" err="1" smtClean="0">
                <a:latin typeface="+mn-lt"/>
              </a:rPr>
              <a:t>subquery</a:t>
            </a:r>
            <a:r>
              <a:rPr lang="en-US" sz="1800" dirty="0" smtClean="0">
                <a:latin typeface="+mn-lt"/>
              </a:rPr>
              <a:t> whose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result we called </a:t>
            </a:r>
            <a:r>
              <a:rPr lang="en-US" sz="1800" dirty="0" err="1" smtClean="0">
                <a:latin typeface="+mn-lt"/>
              </a:rPr>
              <a:t>myTable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Left Brace 2"/>
          <p:cNvSpPr/>
          <p:nvPr/>
        </p:nvSpPr>
        <p:spPr bwMode="auto">
          <a:xfrm rot="5400000">
            <a:off x="5600700" y="1562100"/>
            <a:ext cx="381000" cy="6096000"/>
          </a:xfrm>
          <a:prstGeom prst="leftBrace">
            <a:avLst>
              <a:gd name="adj1" fmla="val 2977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44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06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B7B9E5-74DB-E843-9997-E61CC060A6CA}" type="slidenum">
              <a:rPr lang="en-US" smtClean="0">
                <a:solidFill>
                  <a:prstClr val="black"/>
                </a:solidFill>
              </a:rPr>
              <a:pPr/>
              <a:t>41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85415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some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93938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06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B7B9E5-74DB-E843-9997-E61CC060A6CA}" type="slidenum">
              <a:rPr lang="en-US" smtClean="0">
                <a:solidFill>
                  <a:prstClr val="black"/>
                </a:solidFill>
              </a:rPr>
              <a:pPr/>
              <a:t>42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85415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some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0663" name="AutoShape 8"/>
          <p:cNvSpPr>
            <a:spLocks noChangeArrowheads="1"/>
          </p:cNvSpPr>
          <p:nvPr/>
        </p:nvSpPr>
        <p:spPr bwMode="auto">
          <a:xfrm>
            <a:off x="5867400" y="2971800"/>
            <a:ext cx="3122826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Existential quantifiers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0762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06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B7B9E5-74DB-E843-9997-E61CC060A6CA}" type="slidenum">
              <a:rPr lang="en-US" smtClean="0">
                <a:solidFill>
                  <a:prstClr val="black"/>
                </a:solidFill>
              </a:rPr>
              <a:pPr/>
              <a:t>43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85415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some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52935" name="Rectangle 7"/>
          <p:cNvSpPr>
            <a:spLocks noChangeArrowheads="1"/>
          </p:cNvSpPr>
          <p:nvPr/>
        </p:nvSpPr>
        <p:spPr bwMode="auto">
          <a:xfrm>
            <a:off x="685800" y="4572000"/>
            <a:ext cx="7802136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EXISTS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&lt;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70663" name="AutoShape 8"/>
          <p:cNvSpPr>
            <a:spLocks noChangeArrowheads="1"/>
          </p:cNvSpPr>
          <p:nvPr/>
        </p:nvSpPr>
        <p:spPr bwMode="auto">
          <a:xfrm>
            <a:off x="5867400" y="2971800"/>
            <a:ext cx="3122826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Existential quantifiers</a:t>
            </a:r>
          </a:p>
        </p:txBody>
      </p:sp>
      <p:sp>
        <p:nvSpPr>
          <p:cNvPr id="70664" name="Rectangle 9"/>
          <p:cNvSpPr>
            <a:spLocks noChangeArrowheads="1"/>
          </p:cNvSpPr>
          <p:nvPr/>
        </p:nvSpPr>
        <p:spPr bwMode="auto">
          <a:xfrm>
            <a:off x="533400" y="4114800"/>
            <a:ext cx="2237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  <a:cs typeface="Arial"/>
              </a:rPr>
              <a:t>EXISTS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70665" name="Line 10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75724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27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C2FC3B-9884-E644-A037-9FF11F7CA7AC}" type="slidenum">
              <a:rPr lang="en-US" smtClean="0">
                <a:solidFill>
                  <a:prstClr val="black"/>
                </a:solidFill>
              </a:rPr>
              <a:pPr/>
              <a:t>44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62149" name="Rectangle 5"/>
          <p:cNvSpPr>
            <a:spLocks noChangeArrowheads="1"/>
          </p:cNvSpPr>
          <p:nvPr/>
        </p:nvSpPr>
        <p:spPr bwMode="auto">
          <a:xfrm>
            <a:off x="712787" y="4572000"/>
            <a:ext cx="5404043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IN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&lt;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72712" name="Rectangle 7"/>
          <p:cNvSpPr>
            <a:spLocks noChangeArrowheads="1"/>
          </p:cNvSpPr>
          <p:nvPr/>
        </p:nvSpPr>
        <p:spPr bwMode="auto">
          <a:xfrm>
            <a:off x="533400" y="4114800"/>
            <a:ext cx="1364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  <a:cs typeface="Arial"/>
              </a:rPr>
              <a:t>IN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2713" name="Line 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85415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some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5867400" y="2971800"/>
            <a:ext cx="3122826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Existential quantifiers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44669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47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A14C81-2D2A-374D-9B0E-83F58FDC7742}" type="slidenum">
              <a:rPr lang="en-US" smtClean="0">
                <a:solidFill>
                  <a:prstClr val="black"/>
                </a:solidFill>
              </a:rPr>
              <a:pPr/>
              <a:t>45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685800" y="4572000"/>
            <a:ext cx="5545108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Company 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 &gt; </a:t>
            </a:r>
            <a:r>
              <a:rPr lang="en-US" sz="2000" dirty="0" smtClean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ANY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price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4760" name="Rectangle 7"/>
          <p:cNvSpPr>
            <a:spLocks noChangeArrowheads="1"/>
          </p:cNvSpPr>
          <p:nvPr/>
        </p:nvSpPr>
        <p:spPr bwMode="auto">
          <a:xfrm>
            <a:off x="533400" y="4114800"/>
            <a:ext cx="173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  <a:cs typeface="Arial"/>
              </a:rPr>
              <a:t>ANY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74761" name="Line 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85415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some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5867400" y="2971800"/>
            <a:ext cx="3122826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Existential quantifiers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20950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47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A14C81-2D2A-374D-9B0E-83F58FDC7742}" type="slidenum">
              <a:rPr lang="en-US" smtClean="0">
                <a:solidFill>
                  <a:prstClr val="black"/>
                </a:solidFill>
              </a:rPr>
              <a:pPr/>
              <a:t>46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685800" y="4572000"/>
            <a:ext cx="5545108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Company 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 &gt; </a:t>
            </a:r>
            <a:r>
              <a:rPr lang="en-US" sz="2000" dirty="0" smtClean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ANY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price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4760" name="Rectangle 7"/>
          <p:cNvSpPr>
            <a:spLocks noChangeArrowheads="1"/>
          </p:cNvSpPr>
          <p:nvPr/>
        </p:nvSpPr>
        <p:spPr bwMode="auto">
          <a:xfrm>
            <a:off x="533400" y="4114800"/>
            <a:ext cx="173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  <a:cs typeface="Arial"/>
              </a:rPr>
              <a:t>ANY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74761" name="Line 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85415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some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5867400" y="2971800"/>
            <a:ext cx="3122826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Existential quantifiers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00800" y="4724400"/>
            <a:ext cx="2438400" cy="1066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Not supported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 err="1" smtClean="0">
                <a:solidFill>
                  <a:srgbClr val="FF0000"/>
                </a:solidFill>
              </a:rPr>
              <a:t>sqlite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68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C292C5-FB6D-6449-B710-D221F1B79AD6}" type="slidenum">
              <a:rPr lang="en-US" smtClean="0">
                <a:solidFill>
                  <a:prstClr val="black"/>
                </a:solidFill>
              </a:rPr>
              <a:pPr/>
              <a:t>47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9077" name="Rectangle 5"/>
          <p:cNvSpPr>
            <a:spLocks noChangeArrowheads="1"/>
          </p:cNvSpPr>
          <p:nvPr/>
        </p:nvSpPr>
        <p:spPr bwMode="auto">
          <a:xfrm>
            <a:off x="457200" y="4865688"/>
            <a:ext cx="5545108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C, Product 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and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&lt;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6810" name="AutoShape 10"/>
          <p:cNvSpPr>
            <a:spLocks noChangeArrowheads="1"/>
          </p:cNvSpPr>
          <p:nvPr/>
        </p:nvSpPr>
        <p:spPr bwMode="auto">
          <a:xfrm>
            <a:off x="563563" y="4114800"/>
            <a:ext cx="2788858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Now let’s </a:t>
            </a:r>
            <a:r>
              <a:rPr lang="en-US" dirty="0" err="1">
                <a:solidFill>
                  <a:prstClr val="black"/>
                </a:solidFill>
                <a:cs typeface="Arial"/>
              </a:rPr>
              <a:t>unnest</a:t>
            </a:r>
            <a:r>
              <a:rPr lang="en-US" dirty="0">
                <a:solidFill>
                  <a:prstClr val="black"/>
                </a:solidFill>
                <a:cs typeface="Arial"/>
              </a:rPr>
              <a:t> it: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85415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some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5867400" y="2971800"/>
            <a:ext cx="3122826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Existential quantifiers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44785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68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C292C5-FB6D-6449-B710-D221F1B79AD6}" type="slidenum">
              <a:rPr lang="en-US" smtClean="0">
                <a:solidFill>
                  <a:prstClr val="black"/>
                </a:solidFill>
              </a:rPr>
              <a:pPr/>
              <a:t>48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59077" name="Rectangle 5"/>
          <p:cNvSpPr>
            <a:spLocks noChangeArrowheads="1"/>
          </p:cNvSpPr>
          <p:nvPr/>
        </p:nvSpPr>
        <p:spPr bwMode="auto">
          <a:xfrm>
            <a:off x="457200" y="4865688"/>
            <a:ext cx="5545108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C, Product 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and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&lt;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6807" name="Text Box 6"/>
          <p:cNvSpPr txBox="1">
            <a:spLocks noChangeArrowheads="1"/>
          </p:cNvSpPr>
          <p:nvPr/>
        </p:nvSpPr>
        <p:spPr bwMode="auto">
          <a:xfrm>
            <a:off x="1600200" y="5791200"/>
            <a:ext cx="655239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FF5050"/>
                </a:solidFill>
                <a:latin typeface="Arial"/>
                <a:cs typeface="Arial"/>
              </a:rPr>
              <a:t>Existential quantifiers are </a:t>
            </a:r>
            <a:r>
              <a:rPr lang="en-US" sz="3200" dirty="0" smtClean="0">
                <a:solidFill>
                  <a:srgbClr val="FF5050"/>
                </a:solidFill>
                <a:latin typeface="Arial"/>
                <a:cs typeface="Arial"/>
              </a:rPr>
              <a:t>easy! </a:t>
            </a:r>
            <a:r>
              <a:rPr lang="en-US" sz="3200" dirty="0" err="1">
                <a:solidFill>
                  <a:srgbClr val="FF5050"/>
                </a:solidFill>
                <a:latin typeface="Arial"/>
                <a:cs typeface="Arial"/>
                <a:sym typeface="Wingdings" charset="2"/>
              </a:rPr>
              <a:t></a:t>
            </a:r>
            <a:endParaRPr lang="en-US" sz="3200" dirty="0">
              <a:solidFill>
                <a:srgbClr val="FF5050"/>
              </a:solidFill>
              <a:latin typeface="Arial"/>
              <a:cs typeface="Arial"/>
            </a:endParaRP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6810" name="AutoShape 10"/>
          <p:cNvSpPr>
            <a:spLocks noChangeArrowheads="1"/>
          </p:cNvSpPr>
          <p:nvPr/>
        </p:nvSpPr>
        <p:spPr bwMode="auto">
          <a:xfrm>
            <a:off x="563563" y="4114800"/>
            <a:ext cx="2788858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Now let’s </a:t>
            </a:r>
            <a:r>
              <a:rPr lang="en-US" dirty="0" err="1">
                <a:solidFill>
                  <a:prstClr val="black"/>
                </a:solidFill>
                <a:cs typeface="Arial"/>
              </a:rPr>
              <a:t>unnest</a:t>
            </a:r>
            <a:r>
              <a:rPr lang="en-US" dirty="0">
                <a:solidFill>
                  <a:prstClr val="black"/>
                </a:solidFill>
                <a:cs typeface="Arial"/>
              </a:rPr>
              <a:t> it: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85415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some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5867400" y="2971800"/>
            <a:ext cx="3122826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Existential quantifiers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10918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3. </a:t>
            </a:r>
            <a:r>
              <a:rPr lang="en-US" dirty="0" err="1"/>
              <a:t>Subqueries</a:t>
            </a:r>
            <a:r>
              <a:rPr lang="en-US" dirty="0"/>
              <a:t> in WHERE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88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E7782F-A33C-334B-9581-BD09CFB7C2F2}" type="slidenum">
              <a:rPr lang="en-US" smtClean="0">
                <a:solidFill>
                  <a:prstClr val="black"/>
                </a:solidFill>
              </a:rPr>
              <a:pPr/>
              <a:t>49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78856" name="Rectangle 7"/>
          <p:cNvSpPr>
            <a:spLocks noChangeArrowheads="1"/>
          </p:cNvSpPr>
          <p:nvPr/>
        </p:nvSpPr>
        <p:spPr bwMode="auto">
          <a:xfrm>
            <a:off x="2895600" y="2438400"/>
            <a:ext cx="14333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same as: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28600" y="2971800"/>
            <a:ext cx="8353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only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80881" y="1671935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</p:spTree>
    <p:extLst>
      <p:ext uri="{BB962C8B-B14F-4D97-AF65-F5344CB8AC3E}">
        <p14:creationId xmlns:p14="http://schemas.microsoft.com/office/powerpoint/2010/main" val="166376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Grouping and Aggregation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F561-222E-4B46-9CBC-9AC2D4056C4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685081" y="2209800"/>
            <a:ext cx="632577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1. Compute the 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and 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WHERE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clauses.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2. Group by the attributes in the 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GROUPBY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3. Compute the 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clause: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   grouped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attributes and aggregates.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5181600"/>
            <a:ext cx="1905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FWGS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5092922"/>
            <a:ext cx="481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solidFill>
                  <a:srgbClr val="FF0000"/>
                </a:solidFill>
                <a:latin typeface="Arial"/>
              </a:rPr>
              <a:t>TM</a:t>
            </a:r>
          </a:p>
        </p:txBody>
      </p:sp>
    </p:spTree>
    <p:extLst>
      <p:ext uri="{BB962C8B-B14F-4D97-AF65-F5344CB8AC3E}">
        <p14:creationId xmlns:p14="http://schemas.microsoft.com/office/powerpoint/2010/main" val="170123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3. </a:t>
            </a:r>
            <a:r>
              <a:rPr lang="en-US" dirty="0" err="1"/>
              <a:t>Subqueries</a:t>
            </a:r>
            <a:r>
              <a:rPr lang="en-US" dirty="0"/>
              <a:t> in WHERE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88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E7782F-A33C-334B-9581-BD09CFB7C2F2}" type="slidenum">
              <a:rPr lang="en-US" smtClean="0">
                <a:solidFill>
                  <a:prstClr val="black"/>
                </a:solidFill>
              </a:rPr>
              <a:pPr/>
              <a:t>50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78856" name="Rectangle 7"/>
          <p:cNvSpPr>
            <a:spLocks noChangeArrowheads="1"/>
          </p:cNvSpPr>
          <p:nvPr/>
        </p:nvSpPr>
        <p:spPr bwMode="auto">
          <a:xfrm>
            <a:off x="2895600" y="2438400"/>
            <a:ext cx="14333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same as: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6019800" y="4267200"/>
            <a:ext cx="3001742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cs typeface="Arial"/>
              </a:rPr>
              <a:t>Universal quantifiers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28600" y="2971800"/>
            <a:ext cx="8353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only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80881" y="1671935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</p:spTree>
    <p:extLst>
      <p:ext uri="{BB962C8B-B14F-4D97-AF65-F5344CB8AC3E}">
        <p14:creationId xmlns:p14="http://schemas.microsoft.com/office/powerpoint/2010/main" val="15071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3. </a:t>
            </a:r>
            <a:r>
              <a:rPr lang="en-US" dirty="0" err="1"/>
              <a:t>Subqueries</a:t>
            </a:r>
            <a:r>
              <a:rPr lang="en-US" dirty="0"/>
              <a:t> in WHERE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88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E7782F-A33C-334B-9581-BD09CFB7C2F2}" type="slidenum">
              <a:rPr lang="en-US" smtClean="0">
                <a:solidFill>
                  <a:prstClr val="black"/>
                </a:solidFill>
              </a:rPr>
              <a:pPr/>
              <a:t>51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78854" name="Text Box 5"/>
          <p:cNvSpPr txBox="1">
            <a:spLocks noChangeArrowheads="1"/>
          </p:cNvSpPr>
          <p:nvPr/>
        </p:nvSpPr>
        <p:spPr bwMode="auto">
          <a:xfrm>
            <a:off x="1219200" y="5638800"/>
            <a:ext cx="634701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FF5050"/>
                </a:solidFill>
                <a:latin typeface="Arial"/>
                <a:cs typeface="Arial"/>
              </a:rPr>
              <a:t>Universal quantifiers are </a:t>
            </a:r>
            <a:r>
              <a:rPr lang="en-US" sz="3200" dirty="0" smtClean="0">
                <a:solidFill>
                  <a:srgbClr val="FF5050"/>
                </a:solidFill>
                <a:latin typeface="Arial"/>
                <a:cs typeface="Arial"/>
              </a:rPr>
              <a:t>hard!  </a:t>
            </a:r>
            <a:r>
              <a:rPr lang="en-US" sz="3200" dirty="0" err="1">
                <a:solidFill>
                  <a:srgbClr val="FF5050"/>
                </a:solidFill>
                <a:latin typeface="Arial"/>
                <a:cs typeface="Arial"/>
                <a:sym typeface="Wingdings" charset="2"/>
              </a:rPr>
              <a:t></a:t>
            </a:r>
            <a:endParaRPr lang="en-US" sz="3200" dirty="0">
              <a:solidFill>
                <a:srgbClr val="FF5050"/>
              </a:solidFill>
              <a:latin typeface="Arial"/>
              <a:cs typeface="Arial"/>
            </a:endParaRPr>
          </a:p>
        </p:txBody>
      </p:sp>
      <p:sp>
        <p:nvSpPr>
          <p:cNvPr id="78856" name="Rectangle 7"/>
          <p:cNvSpPr>
            <a:spLocks noChangeArrowheads="1"/>
          </p:cNvSpPr>
          <p:nvPr/>
        </p:nvSpPr>
        <p:spPr bwMode="auto">
          <a:xfrm>
            <a:off x="2895600" y="2438400"/>
            <a:ext cx="14333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same as: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6019800" y="4267200"/>
            <a:ext cx="3001742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cs typeface="Arial"/>
              </a:rPr>
              <a:t>Universal quantifiers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28600" y="2971800"/>
            <a:ext cx="8353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only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80881" y="1671935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</p:spTree>
    <p:extLst>
      <p:ext uri="{BB962C8B-B14F-4D97-AF65-F5344CB8AC3E}">
        <p14:creationId xmlns:p14="http://schemas.microsoft.com/office/powerpoint/2010/main" val="126102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3. </a:t>
            </a:r>
            <a:r>
              <a:rPr lang="en-US" dirty="0" err="1"/>
              <a:t>Subqueries</a:t>
            </a:r>
            <a:r>
              <a:rPr lang="en-US" dirty="0"/>
              <a:t> in WHERE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A791A-A6C9-9148-9DBE-8E17D8E7083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0901" name="Text Box 4"/>
          <p:cNvSpPr txBox="1">
            <a:spLocks noChangeArrowheads="1"/>
          </p:cNvSpPr>
          <p:nvPr/>
        </p:nvSpPr>
        <p:spPr bwMode="auto">
          <a:xfrm>
            <a:off x="228600" y="2281535"/>
            <a:ext cx="838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1. Find </a:t>
            </a:r>
            <a:r>
              <a:rPr lang="en-US" i="1" dirty="0">
                <a:solidFill>
                  <a:prstClr val="black"/>
                </a:solidFill>
                <a:latin typeface="Arial"/>
                <a:cs typeface="Arial"/>
              </a:rPr>
              <a:t>the other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companies that make </a:t>
            </a:r>
            <a:r>
              <a:rPr lang="en-US" u="sng" dirty="0" smtClean="0">
                <a:solidFill>
                  <a:prstClr val="black"/>
                </a:solidFill>
                <a:latin typeface="Arial"/>
                <a:cs typeface="Arial"/>
              </a:rPr>
              <a:t>some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product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≥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>
            <a:off x="813284" y="2860943"/>
            <a:ext cx="5545108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IN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&gt;=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80881" y="1671935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</p:spTree>
    <p:extLst>
      <p:ext uri="{BB962C8B-B14F-4D97-AF65-F5344CB8AC3E}">
        <p14:creationId xmlns:p14="http://schemas.microsoft.com/office/powerpoint/2010/main" val="156561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3. </a:t>
            </a:r>
            <a:r>
              <a:rPr lang="en-US" dirty="0" err="1"/>
              <a:t>Subqueries</a:t>
            </a:r>
            <a:r>
              <a:rPr lang="en-US" dirty="0"/>
              <a:t> in WHERE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A791A-A6C9-9148-9DBE-8E17D8E7083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0900" name="Text Box 3"/>
          <p:cNvSpPr txBox="1">
            <a:spLocks noChangeArrowheads="1"/>
          </p:cNvSpPr>
          <p:nvPr/>
        </p:nvSpPr>
        <p:spPr bwMode="auto">
          <a:xfrm>
            <a:off x="228600" y="4343400"/>
            <a:ext cx="8302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2. 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.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0901" name="Text Box 4"/>
          <p:cNvSpPr txBox="1">
            <a:spLocks noChangeArrowheads="1"/>
          </p:cNvSpPr>
          <p:nvPr/>
        </p:nvSpPr>
        <p:spPr bwMode="auto">
          <a:xfrm>
            <a:off x="228600" y="2281535"/>
            <a:ext cx="8233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1. Find </a:t>
            </a:r>
            <a:r>
              <a:rPr lang="en-US" i="1" dirty="0">
                <a:solidFill>
                  <a:prstClr val="black"/>
                </a:solidFill>
                <a:latin typeface="Arial"/>
                <a:cs typeface="Arial"/>
              </a:rPr>
              <a:t>the other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companies that 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some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≥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200</a:t>
            </a:r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>
            <a:off x="813284" y="2860943"/>
            <a:ext cx="5545108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Company 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IN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P.price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&gt;= 200)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80881" y="1671935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  <p:sp>
        <p:nvSpPr>
          <p:cNvPr id="248838" name="Rectangle 6"/>
          <p:cNvSpPr>
            <a:spLocks noChangeArrowheads="1"/>
          </p:cNvSpPr>
          <p:nvPr/>
        </p:nvSpPr>
        <p:spPr bwMode="auto">
          <a:xfrm>
            <a:off x="762000" y="4953000"/>
            <a:ext cx="6109365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Company 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NOT IN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&gt;=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4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29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94CAC3-459F-3642-BB0F-776B437E00F1}" type="slidenum">
              <a:rPr lang="en-US" smtClean="0">
                <a:solidFill>
                  <a:prstClr val="black"/>
                </a:solidFill>
              </a:rPr>
              <a:pPr/>
              <a:t>54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268293" name="Rectangle 5"/>
          <p:cNvSpPr>
            <a:spLocks noChangeArrowheads="1"/>
          </p:cNvSpPr>
          <p:nvPr/>
        </p:nvSpPr>
        <p:spPr bwMode="auto">
          <a:xfrm>
            <a:off x="685800" y="4572000"/>
            <a:ext cx="8225329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NOT </a:t>
            </a: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EXISTS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&gt;=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82952" name="Rectangle 7"/>
          <p:cNvSpPr>
            <a:spLocks noChangeArrowheads="1"/>
          </p:cNvSpPr>
          <p:nvPr/>
        </p:nvSpPr>
        <p:spPr bwMode="auto">
          <a:xfrm>
            <a:off x="533400" y="4114800"/>
            <a:ext cx="2237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  <a:cs typeface="Arial"/>
              </a:rPr>
              <a:t>EXISTS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82953" name="Line 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5943600" y="2819400"/>
            <a:ext cx="3001742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cs typeface="Arial"/>
              </a:rPr>
              <a:t>Universal quantifiers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80881" y="1671935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</p:spTree>
    <p:extLst>
      <p:ext uri="{BB962C8B-B14F-4D97-AF65-F5344CB8AC3E}">
        <p14:creationId xmlns:p14="http://schemas.microsoft.com/office/powerpoint/2010/main" val="97580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49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689403-56E4-DF46-86F2-06BF588E73B0}" type="slidenum">
              <a:rPr lang="en-US" smtClean="0">
                <a:solidFill>
                  <a:prstClr val="black"/>
                </a:solidFill>
              </a:rPr>
              <a:pPr/>
              <a:t>55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685800" y="4572000"/>
            <a:ext cx="5545108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 &gt;= </a:t>
            </a:r>
            <a:r>
              <a:rPr lang="en-US" sz="2000" dirty="0" smtClean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ALL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price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 P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5000" name="Rectangle 7"/>
          <p:cNvSpPr>
            <a:spLocks noChangeArrowheads="1"/>
          </p:cNvSpPr>
          <p:nvPr/>
        </p:nvSpPr>
        <p:spPr bwMode="auto">
          <a:xfrm>
            <a:off x="533400" y="4114800"/>
            <a:ext cx="166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85001" name="Line 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5943600" y="2819400"/>
            <a:ext cx="3001742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cs typeface="Arial"/>
              </a:rPr>
              <a:t>Universal quantifiers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80881" y="1671935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</p:spTree>
    <p:extLst>
      <p:ext uri="{BB962C8B-B14F-4D97-AF65-F5344CB8AC3E}">
        <p14:creationId xmlns:p14="http://schemas.microsoft.com/office/powerpoint/2010/main" val="4156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49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689403-56E4-DF46-86F2-06BF588E73B0}" type="slidenum">
              <a:rPr lang="en-US" smtClean="0">
                <a:solidFill>
                  <a:prstClr val="black"/>
                </a:solidFill>
              </a:rPr>
              <a:pPr/>
              <a:t>56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685800" y="4572000"/>
            <a:ext cx="5545108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 &gt;= </a:t>
            </a: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ALL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price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 P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5000" name="Rectangle 7"/>
          <p:cNvSpPr>
            <a:spLocks noChangeArrowheads="1"/>
          </p:cNvSpPr>
          <p:nvPr/>
        </p:nvSpPr>
        <p:spPr bwMode="auto">
          <a:xfrm>
            <a:off x="533400" y="4114800"/>
            <a:ext cx="166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85001" name="Line 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5943600" y="2819400"/>
            <a:ext cx="3001742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cs typeface="Arial"/>
              </a:rPr>
              <a:t>Universal quantifiers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80881" y="1671935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00800" y="4724400"/>
            <a:ext cx="2438400" cy="1066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Not supported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 err="1" smtClean="0">
                <a:solidFill>
                  <a:srgbClr val="FF0000"/>
                </a:solidFill>
              </a:rPr>
              <a:t>sqlite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13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Question for Database </a:t>
            </a:r>
            <a:r>
              <a:rPr lang="en-US" dirty="0" smtClean="0"/>
              <a:t>Theory Fans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their Friends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Can we </a:t>
            </a:r>
            <a:r>
              <a:rPr lang="en-US" sz="2800" dirty="0" err="1"/>
              <a:t>unnest</a:t>
            </a:r>
            <a:r>
              <a:rPr lang="en-US" sz="2800" dirty="0"/>
              <a:t> the </a:t>
            </a:r>
            <a:r>
              <a:rPr lang="en-US" sz="2800" i="1" dirty="0"/>
              <a:t>universal quantifier</a:t>
            </a:r>
            <a:r>
              <a:rPr lang="en-US" sz="2800" dirty="0"/>
              <a:t> </a:t>
            </a:r>
            <a:r>
              <a:rPr lang="en-US" sz="2800" dirty="0" smtClean="0"/>
              <a:t>query?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smtClean="0"/>
              <a:t>We need to first discuss the concept of </a:t>
            </a:r>
            <a:r>
              <a:rPr lang="en-US" sz="2800" i="1" dirty="0" smtClean="0"/>
              <a:t>monotonicity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70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5B7291-E57C-104D-9ED8-8230E410919B}" type="slidenum">
              <a:rPr lang="en-US" smtClean="0">
                <a:solidFill>
                  <a:prstClr val="black"/>
                </a:solidFill>
              </a:rPr>
              <a:pPr/>
              <a:t>57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59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Monotone Queries</a:t>
            </a:r>
            <a:endParaRPr lang="en-US"/>
          </a:p>
        </p:txBody>
      </p:sp>
      <p:sp>
        <p:nvSpPr>
          <p:cNvPr id="890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1447800"/>
          </a:xfrm>
        </p:spPr>
        <p:txBody>
          <a:bodyPr/>
          <a:lstStyle/>
          <a:p>
            <a:r>
              <a:rPr lang="en-US" sz="2400" dirty="0"/>
              <a:t>Definition A query Q is </a:t>
            </a:r>
            <a:r>
              <a:rPr lang="en-US" sz="2400" dirty="0">
                <a:solidFill>
                  <a:srgbClr val="FF0000"/>
                </a:solidFill>
              </a:rPr>
              <a:t>monotone </a:t>
            </a:r>
            <a:r>
              <a:rPr lang="en-US" sz="2400" dirty="0"/>
              <a:t>if:</a:t>
            </a:r>
          </a:p>
          <a:p>
            <a:pPr lvl="1"/>
            <a:r>
              <a:rPr lang="en-US" sz="2000" dirty="0"/>
              <a:t>Whenever we add tuples to one or more input tables, the answer to the query will not lose any of the tuples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7DC83-3AD8-9D47-9B63-94CDDA84342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0" y="274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890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Monotone Queries</a:t>
            </a:r>
            <a:endParaRPr lang="en-US"/>
          </a:p>
        </p:txBody>
      </p:sp>
      <p:sp>
        <p:nvSpPr>
          <p:cNvPr id="890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1447800"/>
          </a:xfrm>
        </p:spPr>
        <p:txBody>
          <a:bodyPr/>
          <a:lstStyle/>
          <a:p>
            <a:r>
              <a:rPr lang="en-US" sz="2400" dirty="0"/>
              <a:t>Definition A query Q is </a:t>
            </a:r>
            <a:r>
              <a:rPr lang="en-US" sz="2400" dirty="0">
                <a:solidFill>
                  <a:srgbClr val="FF0000"/>
                </a:solidFill>
              </a:rPr>
              <a:t>monotone </a:t>
            </a:r>
            <a:r>
              <a:rPr lang="en-US" sz="2400" dirty="0"/>
              <a:t>if:</a:t>
            </a:r>
          </a:p>
          <a:p>
            <a:pPr lvl="1"/>
            <a:r>
              <a:rPr lang="en-US" sz="2000" dirty="0"/>
              <a:t>Whenever we add tuples to one or more input tables, the answer to the query will not lose any of the tuples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7DC83-3AD8-9D47-9B63-94CDDA84342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59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76200" y="3276601"/>
          <a:ext cx="22860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7620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Gadget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999.99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c004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Camera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514600" y="3276600"/>
          <a:ext cx="25908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Sunworks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Bonn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DB Inc.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Builder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2819400"/>
            <a:ext cx="1068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Product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2819400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Company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5638800" y="3657600"/>
            <a:ext cx="533400" cy="917079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0" y="274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0" y="335280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Q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6934200" y="3276600"/>
          <a:ext cx="1905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Camera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87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1,2: From, Where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F561-222E-4B46-9CBC-9AC2D4056C4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914400" y="5029200"/>
            <a:ext cx="8000908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Sum(quantity)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&gt; 1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55" name="Group 58"/>
          <p:cNvGraphicFramePr>
            <a:graphicFrameLocks noGrp="1"/>
          </p:cNvGraphicFramePr>
          <p:nvPr>
            <p:extLst/>
          </p:nvPr>
        </p:nvGraphicFramePr>
        <p:xfrm>
          <a:off x="0" y="1600200"/>
          <a:ext cx="4648200" cy="3108960"/>
        </p:xfrm>
        <a:graphic>
          <a:graphicData uri="http://schemas.openxmlformats.org/drawingml/2006/table">
            <a:tbl>
              <a:tblPr/>
              <a:tblGrid>
                <a:gridCol w="1549400"/>
                <a:gridCol w="1549400"/>
                <a:gridCol w="1549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781800" y="685800"/>
            <a:ext cx="1905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FWGS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11" name="Oval Callout 10"/>
          <p:cNvSpPr/>
          <p:nvPr/>
        </p:nvSpPr>
        <p:spPr bwMode="auto">
          <a:xfrm>
            <a:off x="4800600" y="3650827"/>
            <a:ext cx="3276600" cy="1058333"/>
          </a:xfrm>
          <a:prstGeom prst="wedgeEllipseCallout">
            <a:avLst>
              <a:gd name="adj1" fmla="val -51934"/>
              <a:gd name="adj2" fmla="val -80143"/>
            </a:avLst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Calibri"/>
              </a:rPr>
              <a:t>WHERE price &gt; 1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734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Monotone Queries</a:t>
            </a:r>
            <a:endParaRPr lang="en-US"/>
          </a:p>
        </p:txBody>
      </p:sp>
      <p:sp>
        <p:nvSpPr>
          <p:cNvPr id="890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1447800"/>
          </a:xfrm>
        </p:spPr>
        <p:txBody>
          <a:bodyPr/>
          <a:lstStyle/>
          <a:p>
            <a:r>
              <a:rPr lang="en-US" sz="2400" dirty="0" smtClean="0"/>
              <a:t>Definition A query Q is </a:t>
            </a:r>
            <a:r>
              <a:rPr lang="en-US" sz="2400" dirty="0" smtClean="0">
                <a:solidFill>
                  <a:srgbClr val="FF0000"/>
                </a:solidFill>
              </a:rPr>
              <a:t>monotone </a:t>
            </a:r>
            <a:r>
              <a:rPr lang="en-US" sz="2400" dirty="0" smtClean="0"/>
              <a:t>if:</a:t>
            </a:r>
          </a:p>
          <a:p>
            <a:pPr lvl="1"/>
            <a:r>
              <a:rPr lang="en-US" sz="2000" dirty="0" smtClean="0"/>
              <a:t>Whenever we add tuples to one or more input tables, the answer to the query will not lose any of the tuples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76200" y="3276601"/>
          <a:ext cx="22860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7620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Gadget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999.99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c004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Camera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" y="5257801"/>
          <a:ext cx="228600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7620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Gadget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999.99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c004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Camera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c003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iPad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499.99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514600" y="3276600"/>
          <a:ext cx="25908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Sunworks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Bonn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DB Inc.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Builder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2819400"/>
            <a:ext cx="1068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Product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2819400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Company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5638800" y="3657600"/>
            <a:ext cx="533400" cy="917079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6934200" y="3276600"/>
          <a:ext cx="1905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Camera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ight Arrow 15"/>
          <p:cNvSpPr/>
          <p:nvPr/>
        </p:nvSpPr>
        <p:spPr bwMode="auto">
          <a:xfrm>
            <a:off x="5638800" y="5562601"/>
            <a:ext cx="533400" cy="917079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6934200" y="5181601"/>
          <a:ext cx="19050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Camera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iPad</a:t>
                      </a:r>
                      <a:endParaRPr lang="en-US" sz="1400" dirty="0"/>
                    </a:p>
                  </a:txBody>
                  <a:tcPr>
                    <a:solidFill>
                      <a:srgbClr val="D5F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>
                    <a:solidFill>
                      <a:srgbClr val="D5FB82"/>
                    </a:solidFill>
                  </a:tcPr>
                </a:tc>
              </a:tr>
            </a:tbl>
          </a:graphicData>
        </a:graphic>
      </p:graphicFrame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0" y="274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" y="4857690"/>
            <a:ext cx="1068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Product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4600" y="4857690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Company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0" y="335280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Q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38800" y="525780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Q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2590800" y="5257801"/>
          <a:ext cx="25908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Sunworks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Bonn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DB Inc.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Builder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 bwMode="auto">
          <a:xfrm>
            <a:off x="5562600" y="6446086"/>
            <a:ext cx="2894010" cy="408623"/>
          </a:xfrm>
          <a:prstGeom prst="wedgeRoundRectCallout">
            <a:avLst>
              <a:gd name="adj1" fmla="val -4153"/>
              <a:gd name="adj2" fmla="val -95631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So far it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looks monotone...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879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Monotone Queries</a:t>
            </a:r>
            <a:endParaRPr lang="en-US"/>
          </a:p>
        </p:txBody>
      </p:sp>
      <p:sp>
        <p:nvSpPr>
          <p:cNvPr id="890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1447800"/>
          </a:xfrm>
        </p:spPr>
        <p:txBody>
          <a:bodyPr/>
          <a:lstStyle/>
          <a:p>
            <a:r>
              <a:rPr lang="en-US" sz="2400" dirty="0" smtClean="0"/>
              <a:t>Definition A query Q is </a:t>
            </a:r>
            <a:r>
              <a:rPr lang="en-US" sz="2400" dirty="0" smtClean="0">
                <a:solidFill>
                  <a:srgbClr val="FF0000"/>
                </a:solidFill>
              </a:rPr>
              <a:t>monotone </a:t>
            </a:r>
            <a:r>
              <a:rPr lang="en-US" sz="2400" dirty="0" smtClean="0"/>
              <a:t>if:</a:t>
            </a:r>
          </a:p>
          <a:p>
            <a:pPr lvl="1"/>
            <a:r>
              <a:rPr lang="en-US" sz="2000" dirty="0" smtClean="0"/>
              <a:t>Whenever we add tuples to one or more input tables, the answer to the query will not lose any of the tuples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76200" y="3276601"/>
          <a:ext cx="22860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7620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Gadget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999.99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c004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Camera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" y="5257801"/>
          <a:ext cx="228600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7620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Gadget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999.99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c004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Camera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c003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iPad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499.99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514600" y="3276600"/>
          <a:ext cx="25908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Sunworks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Bonn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DB Inc.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Builder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2819400"/>
            <a:ext cx="1068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Product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2819400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Company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5638800" y="3657600"/>
            <a:ext cx="533400" cy="917079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6934200" y="3276600"/>
          <a:ext cx="1905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Camera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ight Arrow 15"/>
          <p:cNvSpPr/>
          <p:nvPr/>
        </p:nvSpPr>
        <p:spPr bwMode="auto">
          <a:xfrm>
            <a:off x="5638800" y="5562601"/>
            <a:ext cx="533400" cy="917079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6934200" y="5181601"/>
          <a:ext cx="19050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Camera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iPad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0" y="274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" y="4857690"/>
            <a:ext cx="1068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Product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4600" y="4857690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Company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0" y="335280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Q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38800" y="525780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Q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2590800" y="5257801"/>
          <a:ext cx="259080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Sunworks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Bonn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DB Inc.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Builder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c004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Crafter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 bwMode="auto">
          <a:xfrm>
            <a:off x="5715000" y="4724400"/>
            <a:ext cx="2155668" cy="408623"/>
          </a:xfrm>
          <a:prstGeom prst="wedgeRoundRectCallout">
            <a:avLst>
              <a:gd name="adj1" fmla="val 53036"/>
              <a:gd name="adj2" fmla="val 162467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Q is not monotone!</a:t>
            </a:r>
          </a:p>
        </p:txBody>
      </p:sp>
    </p:spTree>
    <p:extLst>
      <p:ext uri="{BB962C8B-B14F-4D97-AF65-F5344CB8AC3E}">
        <p14:creationId xmlns:p14="http://schemas.microsoft.com/office/powerpoint/2010/main" val="140634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Monotone Queries</a:t>
            </a:r>
            <a:endParaRPr lang="en-US"/>
          </a:p>
        </p:txBody>
      </p:sp>
      <p:sp>
        <p:nvSpPr>
          <p:cNvPr id="890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400" u="sng" dirty="0" smtClean="0"/>
              <a:t>Theorem</a:t>
            </a:r>
            <a:r>
              <a:rPr lang="en-US" sz="2400" dirty="0" smtClean="0"/>
              <a:t>:  If Q is a SELECT-FROM-WHERE query that does not have </a:t>
            </a:r>
            <a:r>
              <a:rPr lang="en-US" sz="2400" dirty="0" err="1" smtClean="0"/>
              <a:t>subqueries</a:t>
            </a:r>
            <a:r>
              <a:rPr lang="en-US" sz="2400" dirty="0" smtClean="0"/>
              <a:t>, and no aggregates, then it is monotone.</a:t>
            </a:r>
          </a:p>
          <a:p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0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F4E-AFB0-6D43-867A-1FAD25068055}" type="slidenum">
              <a:rPr lang="en-US" smtClean="0">
                <a:solidFill>
                  <a:prstClr val="black"/>
                </a:solidFill>
              </a:rPr>
              <a:pPr/>
              <a:t>62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15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Monotone Queries</a:t>
            </a:r>
            <a:endParaRPr lang="en-US"/>
          </a:p>
        </p:txBody>
      </p:sp>
      <p:sp>
        <p:nvSpPr>
          <p:cNvPr id="890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400" u="sng" dirty="0" smtClean="0"/>
              <a:t>Theorem</a:t>
            </a:r>
            <a:r>
              <a:rPr lang="en-US" sz="2400" dirty="0" smtClean="0"/>
              <a:t>:  If Q is a SELECT-FROM-WHERE query that does not have </a:t>
            </a:r>
            <a:r>
              <a:rPr lang="en-US" sz="2400" dirty="0" err="1" smtClean="0"/>
              <a:t>subqueries</a:t>
            </a:r>
            <a:r>
              <a:rPr lang="en-US" sz="2400" dirty="0" smtClean="0"/>
              <a:t>, and no aggregates, then it is monotone.</a:t>
            </a:r>
          </a:p>
          <a:p>
            <a:endParaRPr lang="en-US" sz="2400" dirty="0"/>
          </a:p>
          <a:p>
            <a:r>
              <a:rPr lang="en-US" sz="2400" dirty="0" smtClean="0"/>
              <a:t>Proof.  We use the nested loop semantics: if we insert a tuple in a relation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, this will not remove any tuples from the answer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0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F4E-AFB0-6D43-867A-1FAD25068055}" type="slidenum">
              <a:rPr lang="en-US" smtClean="0">
                <a:solidFill>
                  <a:prstClr val="black"/>
                </a:solidFill>
              </a:rPr>
              <a:pPr/>
              <a:t>63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5750" y="4725166"/>
            <a:ext cx="4339650" cy="757130"/>
          </a:xfrm>
          <a:prstGeom prst="rect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a</a:t>
            </a:r>
            <a:r>
              <a:rPr lang="en-US" sz="1600" baseline="-25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a</a:t>
            </a:r>
            <a:r>
              <a:rPr lang="en-US" sz="1600" baseline="-25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…, </a:t>
            </a:r>
            <a:r>
              <a:rPr lang="en-US" sz="16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1600" baseline="-25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endParaRPr lang="en-US" sz="16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R</a:t>
            </a:r>
            <a:r>
              <a:rPr lang="en-US" sz="1600" baseline="-25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AS x</a:t>
            </a:r>
            <a:r>
              <a:rPr lang="en-US" sz="1600" baseline="-25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R</a:t>
            </a:r>
            <a:r>
              <a:rPr lang="en-US" sz="1600" baseline="-25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AS x</a:t>
            </a:r>
            <a:r>
              <a:rPr lang="en-US" sz="1600" baseline="-25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…, R</a:t>
            </a:r>
            <a:r>
              <a:rPr lang="en-US" sz="1600" baseline="-25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AS </a:t>
            </a:r>
            <a:r>
              <a:rPr lang="en-US" sz="16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sz="1600" baseline="-25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endParaRPr lang="en-US" sz="16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Conditions</a:t>
            </a:r>
            <a:endParaRPr lang="en-US" sz="16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638800" y="4648200"/>
            <a:ext cx="2803973" cy="14219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sz="1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in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R</a:t>
            </a:r>
            <a:r>
              <a:rPr lang="en-US" sz="1600" b="1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do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sz="1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in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R</a:t>
            </a:r>
            <a:r>
              <a:rPr lang="en-US" sz="1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do</a:t>
            </a:r>
            <a:br>
              <a:rPr lang="en-US" sz="1600" b="1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is-IS" sz="1600" b="1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…</a:t>
            </a:r>
            <a:endParaRPr lang="en-US" sz="1600" b="1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for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sz="1600" baseline="-25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in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R</a:t>
            </a:r>
            <a:r>
              <a:rPr lang="en-US" sz="1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do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1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Conditions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1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output 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1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,…,</a:t>
            </a:r>
            <a:r>
              <a:rPr 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1600" baseline="-25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6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82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Monotone Queries</a:t>
            </a:r>
            <a:endParaRPr lang="en-US" dirty="0"/>
          </a:p>
        </p:txBody>
      </p:sp>
      <p:sp>
        <p:nvSpPr>
          <p:cNvPr id="890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sz="2400" dirty="0" smtClean="0"/>
              <a:t>The query: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is not monotone</a:t>
            </a:r>
            <a:endParaRPr lang="en-US" sz="2400" u="sng" dirty="0"/>
          </a:p>
          <a:p>
            <a:endParaRPr lang="en-US" sz="2400" u="sng" dirty="0" smtClean="0"/>
          </a:p>
          <a:p>
            <a:endParaRPr lang="en-US" sz="2400" u="sng" dirty="0" smtClean="0"/>
          </a:p>
          <a:p>
            <a:endParaRPr lang="en-US" sz="2400" u="sng" dirty="0"/>
          </a:p>
          <a:p>
            <a:endParaRPr lang="en-US" sz="2400" u="sng" dirty="0" smtClean="0"/>
          </a:p>
          <a:p>
            <a:endParaRPr lang="en-US" sz="2400" u="sng" dirty="0"/>
          </a:p>
          <a:p>
            <a:endParaRPr lang="en-US" sz="2400" u="sng" dirty="0"/>
          </a:p>
        </p:txBody>
      </p:sp>
      <p:sp>
        <p:nvSpPr>
          <p:cNvPr id="890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F4E-AFB0-6D43-867A-1FAD25068055}" type="slidenum">
              <a:rPr lang="en-US" smtClean="0">
                <a:solidFill>
                  <a:prstClr val="black"/>
                </a:solidFill>
              </a:rPr>
              <a:pPr/>
              <a:t>64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2400" y="2209800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49667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Monotone Queries</a:t>
            </a:r>
            <a:endParaRPr lang="en-US" dirty="0"/>
          </a:p>
        </p:txBody>
      </p:sp>
      <p:sp>
        <p:nvSpPr>
          <p:cNvPr id="890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sz="2400" dirty="0" smtClean="0"/>
              <a:t>The query: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is not monotone</a:t>
            </a:r>
            <a:endParaRPr lang="en-US" sz="2400" u="sng" dirty="0"/>
          </a:p>
          <a:p>
            <a:endParaRPr lang="en-US" sz="2400" u="sng" dirty="0" smtClean="0"/>
          </a:p>
          <a:p>
            <a:endParaRPr lang="en-US" sz="2400" u="sng" dirty="0" smtClean="0"/>
          </a:p>
          <a:p>
            <a:endParaRPr lang="en-US" sz="2400" u="sng" dirty="0"/>
          </a:p>
          <a:p>
            <a:endParaRPr lang="en-US" sz="2400" u="sng" dirty="0" smtClean="0"/>
          </a:p>
          <a:p>
            <a:endParaRPr lang="en-US" sz="2400" u="sng" dirty="0"/>
          </a:p>
          <a:p>
            <a:endParaRPr lang="en-US" sz="2400" u="sng" dirty="0"/>
          </a:p>
        </p:txBody>
      </p:sp>
      <p:sp>
        <p:nvSpPr>
          <p:cNvPr id="890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F4E-AFB0-6D43-867A-1FAD25068055}" type="slidenum">
              <a:rPr lang="en-US" smtClean="0">
                <a:solidFill>
                  <a:prstClr val="black"/>
                </a:solidFill>
              </a:rPr>
              <a:pPr/>
              <a:t>65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2400" y="2209800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6200" y="3276601"/>
          <a:ext cx="2286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7620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514600" y="3276600"/>
          <a:ext cx="25908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Sunworks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Bonn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5638800" y="3429000"/>
            <a:ext cx="533400" cy="917079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934200" y="3276600"/>
          <a:ext cx="10668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Sunworks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2996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Monotone Queries</a:t>
            </a:r>
            <a:endParaRPr lang="en-US" dirty="0"/>
          </a:p>
        </p:txBody>
      </p:sp>
      <p:sp>
        <p:nvSpPr>
          <p:cNvPr id="890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The query: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is not monotone</a:t>
            </a:r>
            <a:endParaRPr lang="en-US" sz="2400" u="sng" dirty="0"/>
          </a:p>
          <a:p>
            <a:endParaRPr lang="en-US" sz="2400" u="sng" dirty="0" smtClean="0"/>
          </a:p>
          <a:p>
            <a:endParaRPr lang="en-US" sz="2400" u="sng" dirty="0" smtClean="0"/>
          </a:p>
          <a:p>
            <a:endParaRPr lang="en-US" sz="2400" u="sng" dirty="0"/>
          </a:p>
          <a:p>
            <a:endParaRPr lang="en-US" sz="2400" u="sng" dirty="0" smtClean="0"/>
          </a:p>
          <a:p>
            <a:endParaRPr lang="en-US" sz="2400" u="sng" dirty="0"/>
          </a:p>
          <a:p>
            <a:endParaRPr lang="en-US" sz="2400" u="sng" dirty="0"/>
          </a:p>
          <a:p>
            <a:r>
              <a:rPr lang="en-US" sz="2400" u="sng" dirty="0" smtClean="0"/>
              <a:t>Consequence</a:t>
            </a:r>
            <a:r>
              <a:rPr lang="en-US" sz="2400" dirty="0" smtClean="0"/>
              <a:t>: If a query is not monotonic, then we cannot write it as a SELECT-FROM-WHERE query without nested subqueries</a:t>
            </a:r>
            <a:endParaRPr lang="en-US" sz="2400" dirty="0"/>
          </a:p>
        </p:txBody>
      </p:sp>
      <p:sp>
        <p:nvSpPr>
          <p:cNvPr id="890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F4E-AFB0-6D43-867A-1FAD25068055}" type="slidenum">
              <a:rPr lang="en-US" smtClean="0">
                <a:solidFill>
                  <a:prstClr val="black"/>
                </a:solidFill>
              </a:rPr>
              <a:pPr/>
              <a:t>66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2400" y="2209800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6200" y="3276601"/>
          <a:ext cx="2286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7620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514600" y="3276600"/>
          <a:ext cx="25908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Sunworks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Bonn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5638800" y="3429000"/>
            <a:ext cx="533400" cy="917079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934200" y="3276600"/>
          <a:ext cx="10668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Sunworks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6200" y="4572001"/>
          <a:ext cx="2286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7620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Gadget</a:t>
                      </a:r>
                      <a:endParaRPr lang="en-US" sz="1400" dirty="0"/>
                    </a:p>
                  </a:txBody>
                  <a:tcPr>
                    <a:solidFill>
                      <a:srgbClr val="D5F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999.99</a:t>
                      </a:r>
                      <a:endParaRPr lang="en-US" sz="1400" dirty="0"/>
                    </a:p>
                  </a:txBody>
                  <a:tcPr>
                    <a:solidFill>
                      <a:srgbClr val="D5F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>
                    <a:solidFill>
                      <a:srgbClr val="D5FB8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514600" y="4572000"/>
          <a:ext cx="25908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Sunworks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Bonn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ight Arrow 12"/>
          <p:cNvSpPr/>
          <p:nvPr/>
        </p:nvSpPr>
        <p:spPr bwMode="auto">
          <a:xfrm>
            <a:off x="5638800" y="4724400"/>
            <a:ext cx="533400" cy="917079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6934200" y="4572000"/>
          <a:ext cx="10668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47690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Queries that must be nested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Queries </a:t>
            </a:r>
            <a:r>
              <a:rPr lang="en-US" sz="2800" dirty="0"/>
              <a:t>with universal quantifiers or with </a:t>
            </a:r>
            <a:r>
              <a:rPr lang="en-US" sz="2800" dirty="0" smtClean="0"/>
              <a:t>negation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0B9394-EFB0-054E-B78F-51E62C266A8D}" type="slidenum">
              <a:rPr lang="en-US" smtClean="0">
                <a:solidFill>
                  <a:prstClr val="black"/>
                </a:solidFill>
              </a:rPr>
              <a:pPr/>
              <a:t>67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Queries that must be nested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Queries </a:t>
            </a:r>
            <a:r>
              <a:rPr lang="en-US" sz="2800" dirty="0"/>
              <a:t>with universal quantifiers or with </a:t>
            </a:r>
            <a:r>
              <a:rPr lang="en-US" sz="2800" dirty="0" smtClean="0"/>
              <a:t>negation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Queries that use aggregates in certain ways</a:t>
            </a:r>
          </a:p>
          <a:p>
            <a:pPr lvl="1" eaLnBrk="1" hangingPunct="1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sum(..)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count(*)</a:t>
            </a:r>
            <a:r>
              <a:rPr lang="en-US" sz="2400" dirty="0" smtClean="0"/>
              <a:t> are NOT monotone, because they do not satisfy set containment</a:t>
            </a:r>
          </a:p>
          <a:p>
            <a:pPr lvl="1" eaLnBrk="1" hangingPunct="1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select count(*) from R</a:t>
            </a:r>
            <a:r>
              <a:rPr lang="en-US" sz="2400" dirty="0" smtClean="0"/>
              <a:t>  is not monotone!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0B9394-EFB0-054E-B78F-51E62C266A8D}" type="slidenum">
              <a:rPr lang="en-US" smtClean="0">
                <a:solidFill>
                  <a:prstClr val="black"/>
                </a:solidFill>
              </a:rPr>
              <a:pPr/>
              <a:t>68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6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0"/>
            <a:ext cx="8610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 to Data Management</a:t>
            </a:r>
            <a:br>
              <a:rPr lang="en-US" dirty="0" smtClean="0"/>
            </a:br>
            <a:r>
              <a:rPr lang="en-US" dirty="0" smtClean="0"/>
              <a:t>CSE 344</a:t>
            </a:r>
            <a:endParaRPr lang="en-US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Lecture 7-8: SQL Wrap-up</a:t>
            </a:r>
          </a:p>
          <a:p>
            <a:pPr eaLnBrk="1" hangingPunct="1"/>
            <a:r>
              <a:rPr lang="en-US" dirty="0" smtClean="0"/>
              <a:t>Relational Algebra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0A74A2-54C0-E645-B4EC-2A4D9F4BC338}" type="slidenum">
              <a:rPr lang="en-US" smtClean="0">
                <a:solidFill>
                  <a:prstClr val="black"/>
                </a:solidFill>
              </a:rPr>
              <a:pPr/>
              <a:t>69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60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3,4. Grouping, Select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F561-222E-4B46-9CBC-9AC2D4056C4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914400" y="5029200"/>
            <a:ext cx="783099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product, Sum(quantity)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Purchase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price &gt; 1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</a:t>
            </a:r>
          </a:p>
        </p:txBody>
      </p:sp>
      <p:graphicFrame>
        <p:nvGraphicFramePr>
          <p:cNvPr id="184394" name="Group 74"/>
          <p:cNvGraphicFramePr>
            <a:graphicFrameLocks noGrp="1"/>
          </p:cNvGraphicFramePr>
          <p:nvPr>
            <p:extLst/>
          </p:nvPr>
        </p:nvGraphicFramePr>
        <p:xfrm>
          <a:off x="5562600" y="1905000"/>
          <a:ext cx="3429000" cy="1803401"/>
        </p:xfrm>
        <a:graphic>
          <a:graphicData uri="http://schemas.openxmlformats.org/drawingml/2006/table">
            <a:tbl>
              <a:tblPr/>
              <a:tblGrid>
                <a:gridCol w="1524000"/>
                <a:gridCol w="190500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TotalSales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Group 58"/>
          <p:cNvGraphicFramePr>
            <a:graphicFrameLocks noGrp="1"/>
          </p:cNvGraphicFramePr>
          <p:nvPr>
            <p:extLst/>
          </p:nvPr>
        </p:nvGraphicFramePr>
        <p:xfrm>
          <a:off x="0" y="1600200"/>
          <a:ext cx="4648200" cy="3108960"/>
        </p:xfrm>
        <a:graphic>
          <a:graphicData uri="http://schemas.openxmlformats.org/drawingml/2006/table">
            <a:tbl>
              <a:tblPr/>
              <a:tblGrid>
                <a:gridCol w="1549400"/>
                <a:gridCol w="1549400"/>
                <a:gridCol w="1549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67" name="Right Arrow 55"/>
          <p:cNvSpPr>
            <a:spLocks noChangeArrowheads="1"/>
          </p:cNvSpPr>
          <p:nvPr/>
        </p:nvSpPr>
        <p:spPr bwMode="auto">
          <a:xfrm>
            <a:off x="4724400" y="2514600"/>
            <a:ext cx="822325" cy="8223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81800" y="685800"/>
            <a:ext cx="1905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FWGS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9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received invitation email to @</a:t>
            </a:r>
            <a:r>
              <a:rPr lang="en-US" dirty="0" err="1" smtClean="0"/>
              <a:t>cs</a:t>
            </a:r>
            <a:endParaRPr lang="en-US" dirty="0" smtClean="0"/>
          </a:p>
          <a:p>
            <a:r>
              <a:rPr lang="en-US" dirty="0" smtClean="0"/>
              <a:t>You will be prompted to choose </a:t>
            </a:r>
            <a:r>
              <a:rPr lang="en-US" dirty="0" err="1" smtClean="0"/>
              <a:t>passwd</a:t>
            </a:r>
            <a:endParaRPr lang="en-US" dirty="0" smtClean="0"/>
          </a:p>
          <a:p>
            <a:pPr lvl="1"/>
            <a:r>
              <a:rPr lang="en-US" dirty="0" smtClean="0"/>
              <a:t>Problems with existing account?</a:t>
            </a:r>
          </a:p>
          <a:p>
            <a:pPr lvl="1"/>
            <a:r>
              <a:rPr lang="en-US" dirty="0" smtClean="0"/>
              <a:t>In the worst case we will ask you to create a new @outlook account just for this class</a:t>
            </a:r>
          </a:p>
          <a:p>
            <a:r>
              <a:rPr lang="en-US" dirty="0" smtClean="0"/>
              <a:t>If OK, create the database server</a:t>
            </a:r>
          </a:p>
          <a:p>
            <a:pPr lvl="1"/>
            <a:r>
              <a:rPr lang="en-US" dirty="0" smtClean="0"/>
              <a:t>Choose cheapest pricing tier!</a:t>
            </a:r>
          </a:p>
          <a:p>
            <a:r>
              <a:rPr lang="en-US" dirty="0" smtClean="0"/>
              <a:t>Remember: WQ2 due on Friday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05E6-B6DA-CC49-A170-9CC5CA40304C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0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GROUP BY </a:t>
            </a:r>
            <a:r>
              <a:rPr lang="en-US" dirty="0" err="1"/>
              <a:t>v.s</a:t>
            </a:r>
            <a:r>
              <a:rPr lang="en-US" dirty="0"/>
              <a:t>. Nested </a:t>
            </a:r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31483-6798-8146-A044-18F2F8D4237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457200" y="1828800"/>
            <a:ext cx="783099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Sum(quantity) 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&gt; 1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6618" name="Text Box 10"/>
          <p:cNvSpPr txBox="1">
            <a:spLocks noChangeArrowheads="1"/>
          </p:cNvSpPr>
          <p:nvPr/>
        </p:nvSpPr>
        <p:spPr bwMode="auto">
          <a:xfrm>
            <a:off x="152400" y="3505200"/>
            <a:ext cx="8225329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x.product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Sum(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y.quantity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 y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x.product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y.product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y.price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&gt; 1)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x.price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&gt; 1</a:t>
            </a: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5181600" y="5751612"/>
            <a:ext cx="2592484" cy="6491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Why twice ?</a:t>
            </a:r>
          </a:p>
        </p:txBody>
      </p:sp>
      <p:cxnSp>
        <p:nvCxnSpPr>
          <p:cNvPr id="36871" name="Straight Connector 8"/>
          <p:cNvCxnSpPr>
            <a:cxnSpLocks noChangeShapeType="1"/>
            <a:stCxn id="36870" idx="2"/>
          </p:cNvCxnSpPr>
          <p:nvPr/>
        </p:nvCxnSpPr>
        <p:spPr bwMode="auto">
          <a:xfrm flipH="1" flipV="1">
            <a:off x="2667000" y="5562600"/>
            <a:ext cx="2514600" cy="5136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72" name="Straight Connector 10"/>
          <p:cNvCxnSpPr>
            <a:cxnSpLocks noChangeShapeType="1"/>
            <a:stCxn id="36870" idx="0"/>
          </p:cNvCxnSpPr>
          <p:nvPr/>
        </p:nvCxnSpPr>
        <p:spPr bwMode="auto">
          <a:xfrm rot="16200000" flipV="1">
            <a:off x="5905922" y="5179691"/>
            <a:ext cx="990600" cy="1532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123" y="76200"/>
            <a:ext cx="51235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1800" u="sng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product, quantity, price)</a:t>
            </a:r>
            <a:endParaRPr lang="en-US" sz="1800" dirty="0">
              <a:solidFill>
                <a:srgbClr val="0000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35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More Unnesting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7DC83-3AD8-9D47-9B63-94CDDA84342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3255" name="Rectangle 9"/>
          <p:cNvSpPr>
            <a:spLocks noChangeArrowheads="1"/>
          </p:cNvSpPr>
          <p:nvPr/>
        </p:nvSpPr>
        <p:spPr bwMode="auto">
          <a:xfrm>
            <a:off x="76200" y="76200"/>
            <a:ext cx="3243196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Author(</a:t>
            </a:r>
            <a:r>
              <a:rPr lang="en-US" u="sng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login</a:t>
            </a:r>
            <a:r>
              <a:rPr lang="en-US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,name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Wrote(</a:t>
            </a:r>
            <a:r>
              <a:rPr lang="en-US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login,url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rgbClr val="0000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209800"/>
            <a:ext cx="5742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Find authors who wrote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≥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10 documents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: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974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More </a:t>
            </a:r>
            <a:r>
              <a:rPr lang="en-US" dirty="0" err="1"/>
              <a:t>Unnesting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7DC83-3AD8-9D47-9B63-94CDDA84342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990600" y="3657600"/>
            <a:ext cx="6738894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DISTINCT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Author.name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Author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     </a:t>
            </a: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count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Wrote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url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       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Wrote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       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Author.login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Wrote.login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            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&gt;=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164872" name="AutoShape 8"/>
          <p:cNvSpPr>
            <a:spLocks noChangeArrowheads="1"/>
          </p:cNvSpPr>
          <p:nvPr/>
        </p:nvSpPr>
        <p:spPr bwMode="auto">
          <a:xfrm>
            <a:off x="7196138" y="2209800"/>
            <a:ext cx="1871657" cy="1687889"/>
          </a:xfrm>
          <a:prstGeom prst="wedgeEllipseCallout">
            <a:avLst>
              <a:gd name="adj1" fmla="val -101056"/>
              <a:gd name="adj2" fmla="val 35384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This is</a:t>
            </a:r>
            <a:br>
              <a:rPr lang="en-US" dirty="0">
                <a:solidFill>
                  <a:prstClr val="black"/>
                </a:solidFill>
                <a:cs typeface="Arial"/>
              </a:rPr>
            </a:br>
            <a:r>
              <a:rPr lang="en-US" dirty="0">
                <a:solidFill>
                  <a:prstClr val="black"/>
                </a:solidFill>
                <a:cs typeface="Arial"/>
              </a:rPr>
              <a:t>SQL by</a:t>
            </a:r>
            <a:br>
              <a:rPr lang="en-US" dirty="0">
                <a:solidFill>
                  <a:prstClr val="black"/>
                </a:solidFill>
                <a:cs typeface="Arial"/>
              </a:rPr>
            </a:br>
            <a:r>
              <a:rPr lang="en-US" dirty="0">
                <a:solidFill>
                  <a:prstClr val="black"/>
                </a:solidFill>
                <a:cs typeface="Arial"/>
              </a:rPr>
              <a:t>a novice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2743200"/>
            <a:ext cx="4337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Attempt 1: with nested queries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76200"/>
            <a:ext cx="3243196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Author(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login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Wrote(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login,url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2209800"/>
            <a:ext cx="5742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Find authors who wrote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≥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10 documents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: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920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2" grpId="0" animBg="1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More </a:t>
            </a:r>
            <a:r>
              <a:rPr lang="en-US" dirty="0" err="1"/>
              <a:t>Unnesting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7DC83-3AD8-9D47-9B63-94CDDA84342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2743200"/>
            <a:ext cx="4337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Attempt 1: with nested queries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76200"/>
            <a:ext cx="3243196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Author(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login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Wrote(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login,url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2209800"/>
            <a:ext cx="5742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Find authors who wrote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≥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10 documents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: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328737" y="4157008"/>
            <a:ext cx="5268239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Author.name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Author, Wrote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Author.login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Wrote.login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GROUP BY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Author.name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HAVING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  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count(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wrote.url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&gt;=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6748462" y="4258608"/>
            <a:ext cx="2064174" cy="1687889"/>
          </a:xfrm>
          <a:prstGeom prst="wedgeEllipseCallout">
            <a:avLst>
              <a:gd name="adj1" fmla="val -97157"/>
              <a:gd name="adj2" fmla="val -3384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This is</a:t>
            </a:r>
            <a:br>
              <a:rPr lang="en-US" dirty="0">
                <a:solidFill>
                  <a:prstClr val="black"/>
                </a:solidFill>
                <a:cs typeface="Arial"/>
              </a:rPr>
            </a:br>
            <a:r>
              <a:rPr lang="en-US" dirty="0">
                <a:solidFill>
                  <a:prstClr val="black"/>
                </a:solidFill>
                <a:cs typeface="Arial"/>
              </a:rPr>
              <a:t>SQL  by</a:t>
            </a:r>
            <a:br>
              <a:rPr lang="en-US" dirty="0">
                <a:solidFill>
                  <a:prstClr val="black"/>
                </a:solidFill>
                <a:cs typeface="Arial"/>
              </a:rPr>
            </a:br>
            <a:r>
              <a:rPr lang="en-US" dirty="0">
                <a:solidFill>
                  <a:prstClr val="black"/>
                </a:solidFill>
                <a:cs typeface="Arial"/>
              </a:rPr>
              <a:t>an expert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14400" y="3352800"/>
            <a:ext cx="5962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Attempt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2: using GROUP BY and HAVING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05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Finding Witnesses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A791A-A6C9-9148-9DBE-8E17D8E7083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2400" y="76200"/>
            <a:ext cx="49423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u="sng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cid)</a:t>
            </a:r>
            <a:endParaRPr lang="en-US" dirty="0">
              <a:solidFill>
                <a:srgbClr val="0000FF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u="sng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2400" y="2209800"/>
            <a:ext cx="8766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For each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city,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ind the most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expensive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product made in that city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366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Finding Witnesses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A791A-A6C9-9148-9DBE-8E17D8E7083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1447800" y="3276600"/>
            <a:ext cx="477246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max(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x, Product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x.cid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y.cid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04800" y="2590800"/>
            <a:ext cx="52305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Finding the maximum price is easy…</a:t>
            </a:r>
          </a:p>
        </p:txBody>
      </p:sp>
      <p:sp>
        <p:nvSpPr>
          <p:cNvPr id="59398" name="TextBox 5"/>
          <p:cNvSpPr txBox="1">
            <a:spLocks noChangeArrowheads="1"/>
          </p:cNvSpPr>
          <p:nvPr/>
        </p:nvSpPr>
        <p:spPr bwMode="auto">
          <a:xfrm>
            <a:off x="304800" y="5029200"/>
            <a:ext cx="8345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But we need the </a:t>
            </a:r>
            <a:r>
              <a:rPr lang="en-US" i="1" dirty="0">
                <a:solidFill>
                  <a:prstClr val="black"/>
                </a:solidFill>
                <a:latin typeface="Arial"/>
                <a:cs typeface="Arial"/>
              </a:rPr>
              <a:t>witnesses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i.e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.,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the products with max price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52400" y="2209800"/>
            <a:ext cx="8766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For each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city,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ind the most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expensive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product made in that city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2400" y="76200"/>
            <a:ext cx="49423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17436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Finding Witnesses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A791A-A6C9-9148-9DBE-8E17D8E7083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45" name="Rectangle 6"/>
          <p:cNvSpPr>
            <a:spLocks noChangeArrowheads="1"/>
          </p:cNvSpPr>
          <p:nvPr/>
        </p:nvSpPr>
        <p:spPr bwMode="auto">
          <a:xfrm>
            <a:off x="609600" y="1600200"/>
            <a:ext cx="70783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To find the witnesses, compute the maximum price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in a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subquery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(in FROM or in WITH)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2400" y="76200"/>
            <a:ext cx="49423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09600" y="2667000"/>
            <a:ext cx="7291780" cy="37856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WITH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CityMax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AS </a:t>
            </a:r>
            <a:b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(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max(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maxprice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Company x, Product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y.cid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endParaRPr lang="en-US" dirty="0" smtClean="0">
              <a:solidFill>
                <a:srgbClr val="0000FF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v.price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Company u, Product v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CityMax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w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v.cid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w.city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v.price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w.maxprice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2401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Finding Witnesses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A791A-A6C9-9148-9DBE-8E17D8E7083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45" name="Rectangle 6"/>
          <p:cNvSpPr>
            <a:spLocks noChangeArrowheads="1"/>
          </p:cNvSpPr>
          <p:nvPr/>
        </p:nvSpPr>
        <p:spPr bwMode="auto">
          <a:xfrm>
            <a:off x="609600" y="1600200"/>
            <a:ext cx="70783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To find the witnesses, compute the maximum price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in a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subquery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(in FROM or in WITH)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1000" y="2667000"/>
            <a:ext cx="7830990" cy="3416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v.price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Company u, Product v,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(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max(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maxprice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Company x, Product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y.cid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w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v.cid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w.city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v.price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w.maxprice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2400" y="76200"/>
            <a:ext cx="49423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37052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Finding Witnesses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A791A-A6C9-9148-9DBE-8E17D8E7083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685800" y="1905000"/>
            <a:ext cx="6001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Or we can use a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subquery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in where clause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33400" y="2819400"/>
            <a:ext cx="8340745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v.price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Company u, Product v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v.cid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&gt;=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ALL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x, Product y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y.cid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2400" y="76200"/>
            <a:ext cx="49423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88895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E04AAC-6528-3748-806F-374DD08AAB7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66800" y="2438400"/>
            <a:ext cx="7321235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product,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sum(price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*quantity) as rev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urchase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 smtClean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 smtClean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ORDER BY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rev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desc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4343400"/>
            <a:ext cx="1905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FWGOS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3515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product, price, quantity, month)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9749" y="5223301"/>
            <a:ext cx="801533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Note: some SQL engines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want you to say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ORDER BY sum(price*quantity)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desc</a:t>
            </a:r>
            <a:endParaRPr lang="en-US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4343400"/>
            <a:ext cx="481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solidFill>
                  <a:srgbClr val="FF0000"/>
                </a:solidFill>
                <a:latin typeface="Arial"/>
              </a:rPr>
              <a:t>TM</a:t>
            </a:r>
          </a:p>
        </p:txBody>
      </p:sp>
    </p:spTree>
    <p:extLst>
      <p:ext uri="{BB962C8B-B14F-4D97-AF65-F5344CB8AC3E}">
        <p14:creationId xmlns:p14="http://schemas.microsoft.com/office/powerpoint/2010/main" val="190779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Finding Witnesses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A791A-A6C9-9148-9DBE-8E17D8E7083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685800" y="1905000"/>
            <a:ext cx="5402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There is a more concise solution here: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57200" y="2971800"/>
            <a:ext cx="8170827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v.price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Company u, Product v, Company x, Product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v.cid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endParaRPr lang="en-US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y.cid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v.price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HAVING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max(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y.price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2400" y="76200"/>
            <a:ext cx="49423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96066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HAVING Clause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F561-222E-4B46-9CBC-9AC2D4056C4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914400" y="3124200"/>
            <a:ext cx="6471643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sum(price*quantity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&gt; 1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HAVING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sum(quantity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&gt; 30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85363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Same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query as before,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except that we consider only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products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that had 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least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30 sales.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689368" y="5603875"/>
            <a:ext cx="7159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latin typeface="Arial"/>
                <a:cs typeface="Arial"/>
              </a:rPr>
              <a:t>HAVING clause contains conditions on aggregates.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3515"/>
            <a:ext cx="6673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product, price, quantity, month)</a:t>
            </a:r>
          </a:p>
        </p:txBody>
      </p:sp>
    </p:spTree>
    <p:extLst>
      <p:ext uri="{BB962C8B-B14F-4D97-AF65-F5344CB8AC3E}">
        <p14:creationId xmlns:p14="http://schemas.microsoft.com/office/powerpoint/2010/main" val="106332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75056</TotalTime>
  <Words>5367</Words>
  <Application>Microsoft Macintosh PowerPoint</Application>
  <PresentationFormat>On-screen Show (4:3)</PresentationFormat>
  <Paragraphs>1242</Paragraphs>
  <Slides>80</Slides>
  <Notes>74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7" baseType="lpstr">
      <vt:lpstr>Arial Black</vt:lpstr>
      <vt:lpstr>Calibri</vt:lpstr>
      <vt:lpstr>Consolas</vt:lpstr>
      <vt:lpstr>Times New Roman</vt:lpstr>
      <vt:lpstr>Wingdings</vt:lpstr>
      <vt:lpstr>Arial</vt:lpstr>
      <vt:lpstr>Essential</vt:lpstr>
      <vt:lpstr>Cse 344</vt:lpstr>
      <vt:lpstr>Grouping and Aggregation</vt:lpstr>
      <vt:lpstr>Grouping and Aggregation</vt:lpstr>
      <vt:lpstr>Grouping and Aggregation</vt:lpstr>
      <vt:lpstr>Grouping and Aggregation</vt:lpstr>
      <vt:lpstr>1,2: From, Where</vt:lpstr>
      <vt:lpstr>3,4. Grouping, Select</vt:lpstr>
      <vt:lpstr>Ordering Results</vt:lpstr>
      <vt:lpstr>HAVING Clause</vt:lpstr>
      <vt:lpstr>General form of Grouping and Aggregation</vt:lpstr>
      <vt:lpstr>Semantics of SQL With Group-By</vt:lpstr>
      <vt:lpstr>Exercise</vt:lpstr>
      <vt:lpstr>Exercise</vt:lpstr>
      <vt:lpstr>Exercise</vt:lpstr>
      <vt:lpstr>Exercise</vt:lpstr>
      <vt:lpstr>Exercise</vt:lpstr>
      <vt:lpstr>Exercise</vt:lpstr>
      <vt:lpstr>WHERE vs HAVING</vt:lpstr>
      <vt:lpstr>Mystery Query</vt:lpstr>
      <vt:lpstr>Mystery Query</vt:lpstr>
      <vt:lpstr>Aggregate + Join</vt:lpstr>
      <vt:lpstr>Aggregate + Join</vt:lpstr>
      <vt:lpstr>Aggregate + Join</vt:lpstr>
      <vt:lpstr>Aggregate + Join</vt:lpstr>
      <vt:lpstr>Aggregate + Join</vt:lpstr>
      <vt:lpstr>Including Empty Groups</vt:lpstr>
      <vt:lpstr>Including Empty Groups</vt:lpstr>
      <vt:lpstr>Subqueries</vt:lpstr>
      <vt:lpstr>Subqueries…</vt:lpstr>
      <vt:lpstr>1. Subqueries in SELECT</vt:lpstr>
      <vt:lpstr>1. Subqueries in SELECT</vt:lpstr>
      <vt:lpstr>1. Subqueries in SELECT</vt:lpstr>
      <vt:lpstr>1. Subqueries in SELECT</vt:lpstr>
      <vt:lpstr>1. Subqueries in SELECT</vt:lpstr>
      <vt:lpstr>1. Subqueries in SELECT</vt:lpstr>
      <vt:lpstr>2. Subqueries in FROM</vt:lpstr>
      <vt:lpstr>2. Subqueries in FROM</vt:lpstr>
      <vt:lpstr>2. Subqueries in FROM</vt:lpstr>
      <vt:lpstr>2. Subqueries in FROM</vt:lpstr>
      <vt:lpstr>2. Subqueries in FROM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Question for Database Theory Fans and their Friends</vt:lpstr>
      <vt:lpstr>Monotone Queries</vt:lpstr>
      <vt:lpstr>Monotone Queries</vt:lpstr>
      <vt:lpstr>Monotone Queries</vt:lpstr>
      <vt:lpstr>Monotone Queries</vt:lpstr>
      <vt:lpstr>Monotone Queries</vt:lpstr>
      <vt:lpstr>Monotone Queries</vt:lpstr>
      <vt:lpstr>Monotone Queries</vt:lpstr>
      <vt:lpstr>Monotone Queries</vt:lpstr>
      <vt:lpstr>Monotone Queries</vt:lpstr>
      <vt:lpstr>Queries that must be nested</vt:lpstr>
      <vt:lpstr>Queries that must be nested</vt:lpstr>
      <vt:lpstr>Introduction to Data Management CSE 344</vt:lpstr>
      <vt:lpstr>Announcements</vt:lpstr>
      <vt:lpstr>GROUP BY v.s. Nested Queries</vt:lpstr>
      <vt:lpstr>More Unnesting</vt:lpstr>
      <vt:lpstr>More Unnesting</vt:lpstr>
      <vt:lpstr>More Unnesting</vt:lpstr>
      <vt:lpstr>Finding Witnesses</vt:lpstr>
      <vt:lpstr>Finding Witnesses</vt:lpstr>
      <vt:lpstr>Finding Witnesses</vt:lpstr>
      <vt:lpstr>Finding Witnesses</vt:lpstr>
      <vt:lpstr>Finding Witnesses</vt:lpstr>
      <vt:lpstr>Finding Witnesses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ejmcc</cp:lastModifiedBy>
  <cp:revision>265</cp:revision>
  <cp:lastPrinted>2018-01-12T22:25:02Z</cp:lastPrinted>
  <dcterms:created xsi:type="dcterms:W3CDTF">2017-03-27T18:12:41Z</dcterms:created>
  <dcterms:modified xsi:type="dcterms:W3CDTF">2018-01-17T10:04:04Z</dcterms:modified>
</cp:coreProperties>
</file>