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9"/>
  </p:notesMasterIdLst>
  <p:sldIdLst>
    <p:sldId id="256" r:id="rId2"/>
    <p:sldId id="381" r:id="rId3"/>
    <p:sldId id="323" r:id="rId4"/>
    <p:sldId id="324" r:id="rId5"/>
    <p:sldId id="325" r:id="rId6"/>
    <p:sldId id="326" r:id="rId7"/>
    <p:sldId id="327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  <p:sldId id="435" r:id="rId44"/>
    <p:sldId id="436" r:id="rId45"/>
    <p:sldId id="437" r:id="rId46"/>
    <p:sldId id="438" r:id="rId47"/>
    <p:sldId id="439" r:id="rId48"/>
    <p:sldId id="440" r:id="rId49"/>
    <p:sldId id="441" r:id="rId50"/>
    <p:sldId id="442" r:id="rId51"/>
    <p:sldId id="443" r:id="rId52"/>
    <p:sldId id="444" r:id="rId53"/>
    <p:sldId id="445" r:id="rId54"/>
    <p:sldId id="446" r:id="rId55"/>
    <p:sldId id="447" r:id="rId56"/>
    <p:sldId id="448" r:id="rId57"/>
    <p:sldId id="449" r:id="rId58"/>
    <p:sldId id="450" r:id="rId59"/>
    <p:sldId id="451" r:id="rId60"/>
    <p:sldId id="452" r:id="rId61"/>
    <p:sldId id="454" r:id="rId62"/>
    <p:sldId id="455" r:id="rId63"/>
    <p:sldId id="456" r:id="rId64"/>
    <p:sldId id="457" r:id="rId65"/>
    <p:sldId id="458" r:id="rId66"/>
    <p:sldId id="459" r:id="rId67"/>
    <p:sldId id="460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02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38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80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15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already gone through this in the last</a:t>
            </a:r>
            <a:r>
              <a:rPr lang="en-US" baseline="0" dirty="0" smtClean="0"/>
              <a:t> lecture, just that they have not heard of the term “inner”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83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16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 they wil</a:t>
            </a:r>
            <a:r>
              <a:rPr lang="en-US" baseline="0" dirty="0" smtClean="0"/>
              <a:t>l see an example of how inner join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5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17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93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18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16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19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40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20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0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21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71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22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are totally</a:t>
            </a:r>
            <a:r>
              <a:rPr lang="en-US" baseline="0" dirty="0" smtClean="0"/>
              <a:t> equivalent, just different syntax.</a:t>
            </a:r>
          </a:p>
          <a:p>
            <a:r>
              <a:rPr lang="en-US" baseline="0" dirty="0" smtClean="0"/>
              <a:t>You will see why we need another syntax in a sec (for outer joins)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1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23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/>
              <a:t>Formally, what is the semantics of joins? </a:t>
            </a:r>
          </a:p>
          <a:p>
            <a:r>
              <a:rPr lang="en-US" baseline="0" dirty="0" smtClean="0"/>
              <a:t>It’s actually the same as the following program</a:t>
            </a:r>
          </a:p>
          <a:p>
            <a:r>
              <a:rPr lang="en-US" baseline="0" dirty="0" smtClean="0"/>
              <a:t>x1, x2, </a:t>
            </a:r>
            <a:r>
              <a:rPr lang="en-US" baseline="0" dirty="0" err="1" smtClean="0"/>
              <a:t>xm</a:t>
            </a:r>
            <a:r>
              <a:rPr lang="en-US" baseline="0" dirty="0" smtClean="0"/>
              <a:t> are called TUPLE VARIABLES, they range over every tuple in R1, R2, </a:t>
            </a:r>
            <a:r>
              <a:rPr lang="is-IS" baseline="0" dirty="0" smtClean="0"/>
              <a:t>…</a:t>
            </a:r>
          </a:p>
          <a:p>
            <a:r>
              <a:rPr lang="en-US" baseline="0" dirty="0" smtClean="0"/>
              <a:t>Y</a:t>
            </a:r>
            <a:r>
              <a:rPr lang="is-IS" baseline="0" dirty="0" smtClean="0"/>
              <a:t>ou don’t have to use the “.” syntax if it is clear which relation’s a1, a2, ... </a:t>
            </a:r>
            <a:r>
              <a:rPr lang="en-US" baseline="0" dirty="0" smtClean="0"/>
              <a:t>A</a:t>
            </a:r>
            <a:r>
              <a:rPr lang="is-IS" baseline="0" dirty="0" smtClean="0"/>
              <a:t>m you are referring to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Each relation is bound to a variable, and the dot expression iterates through the tuple in each relation, checking whether it should be output or not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called NESTED LOOP SEMANTICS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as we said in the last lecture, SQL is DECLARATIVE in the sense that we didn’t prescribe how join, select,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are executed. Other ways to execute joins are totally possible, and we will see that in a week or 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06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 Because we need to disambiguate</a:t>
            </a:r>
            <a:r>
              <a:rPr lang="en-US" baseline="0" dirty="0" smtClean="0"/>
              <a:t> which table each attribute comes from!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96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48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77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408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945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867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08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646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153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231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845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 is no match for those products in the purchase</a:t>
            </a:r>
            <a:r>
              <a:rPr lang="en-US" baseline="0" dirty="0" smtClean="0"/>
              <a:t>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444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399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Question about 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486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27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12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053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12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54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106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122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17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50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74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51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5736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52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881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6009B-9402-2B49-8B1E-EAD70592B235}" type="slidenum">
              <a:rPr lang="en-US">
                <a:solidFill>
                  <a:srgbClr val="000000"/>
                </a:solidFill>
              </a:rPr>
              <a:pPr/>
              <a:t>53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General</a:t>
            </a:r>
            <a:r>
              <a:rPr lang="en-US" baseline="0" dirty="0" smtClean="0"/>
              <a:t> syntax of joins</a:t>
            </a:r>
          </a:p>
        </p:txBody>
      </p:sp>
    </p:spTree>
    <p:extLst>
      <p:ext uri="{BB962C8B-B14F-4D97-AF65-F5344CB8AC3E}">
        <p14:creationId xmlns:p14="http://schemas.microsoft.com/office/powerpoint/2010/main" val="5106688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54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4987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55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we apply the selection predicate to eliminate the third row, then we form groups of products, and then evaluate the aggregates and 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176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C0DDA-9B43-B743-8C25-23DD03C0D519}" type="slidenum">
              <a:rPr lang="en-US">
                <a:solidFill>
                  <a:srgbClr val="000000"/>
                </a:solidFill>
              </a:rPr>
              <a:pPr/>
              <a:t>56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08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57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54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5347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59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0814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project columns</a:t>
            </a:r>
            <a:r>
              <a:rPr lang="en-US" baseline="0" dirty="0" smtClean="0"/>
              <a:t> not in grouping /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315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62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3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63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9742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486CE-7F95-814F-BCE4-F0D8478921D4}" type="slidenum">
              <a:rPr lang="en-US">
                <a:solidFill>
                  <a:srgbClr val="000000"/>
                </a:solidFill>
              </a:rPr>
              <a:pPr/>
              <a:t>64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8555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772EF-B1B8-9E45-8B8E-8BDA505B0928}" type="slidenum">
              <a:rPr lang="en-US">
                <a:solidFill>
                  <a:srgbClr val="000000"/>
                </a:solidFill>
              </a:rPr>
              <a:pPr/>
              <a:t>65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FWGS</a:t>
            </a:r>
            <a:r>
              <a:rPr lang="en-US" baseline="0" dirty="0" smtClean="0"/>
              <a:t> = From Where Group by Select (I made up that acronym)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476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66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2772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21E1-0B75-824D-87FF-5447CB0751EB}" type="slidenum">
              <a:rPr lang="en-US">
                <a:solidFill>
                  <a:srgbClr val="000000"/>
                </a:solidFill>
              </a:rPr>
              <a:pPr/>
              <a:t>67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6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05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1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4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7467600" y="3581400"/>
            <a:ext cx="1359935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missing</a:t>
            </a:r>
          </a:p>
        </p:txBody>
      </p:sp>
    </p:spTree>
    <p:extLst>
      <p:ext uri="{BB962C8B-B14F-4D97-AF65-F5344CB8AC3E}">
        <p14:creationId xmlns:p14="http://schemas.microsoft.com/office/powerpoint/2010/main" val="19336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Join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8343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</a:t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INNER JOIN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Sales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7467600" y="3581400"/>
            <a:ext cx="1359935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missing</a:t>
            </a:r>
          </a:p>
        </p:txBody>
      </p:sp>
      <p:sp>
        <p:nvSpPr>
          <p:cNvPr id="14" name="Oval Callout 13"/>
          <p:cNvSpPr/>
          <p:nvPr/>
        </p:nvSpPr>
        <p:spPr bwMode="auto">
          <a:xfrm>
            <a:off x="3200400" y="4191000"/>
            <a:ext cx="1811289" cy="908864"/>
          </a:xfrm>
          <a:prstGeom prst="wedgeEllipseCallout">
            <a:avLst>
              <a:gd name="adj1" fmla="val -49020"/>
              <a:gd name="adj2" fmla="val 6191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Alternative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14779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Outer</a:t>
            </a:r>
            <a:r>
              <a:rPr lang="en-US" dirty="0" smtClean="0"/>
              <a:t>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8343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</a:t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Sales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Jill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6858000" y="3657600"/>
            <a:ext cx="1342343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present</a:t>
            </a:r>
          </a:p>
        </p:txBody>
      </p:sp>
    </p:spTree>
    <p:extLst>
      <p:ext uri="{BB962C8B-B14F-4D97-AF65-F5344CB8AC3E}">
        <p14:creationId xmlns:p14="http://schemas.microsoft.com/office/powerpoint/2010/main" val="6800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3300984"/>
            <a:ext cx="766107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1524000"/>
            <a:ext cx="7830990" cy="10895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price, category,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manufacturer)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3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7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8862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67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8862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5638800"/>
          <a:ext cx="7391400" cy="1016000"/>
        </p:xfrm>
        <a:graphic>
          <a:graphicData uri="http://schemas.openxmlformats.org/drawingml/2006/table">
            <a:tbl>
              <a:tblPr/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7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Join: Intro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The JOIN is the way we indicate in a query how multiple tables are related.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Example, if we want all of the products and their relevant company information, we need to </a:t>
            </a:r>
            <a:r>
              <a:rPr lang="en-US" sz="2400" i="1" dirty="0" smtClean="0"/>
              <a:t>join </a:t>
            </a:r>
            <a:r>
              <a:rPr lang="en-US" sz="2400" dirty="0" smtClean="0"/>
              <a:t>those two tables.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The result of the join is all of the relevant information from both tables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Join occurs based on the join condition.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This allows us to access information that comes from multiple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3434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92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8768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914400"/>
            <a:ext cx="7661072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FROM   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WHERE  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09600" y="3505200"/>
            <a:ext cx="8170827" cy="14957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Company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b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country = 'USA'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category = 'gadget' 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manufacturer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2961144"/>
            <a:ext cx="9057288" cy="2850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for x1 in R1:</a:t>
            </a:r>
            <a:br>
              <a:rPr lang="en-US" sz="2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for x2 in R2: </a:t>
            </a:r>
            <a:endParaRPr lang="en-US" sz="2800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</a:pP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...</a:t>
            </a:r>
            <a:br>
              <a:rPr lang="en-US" sz="2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    for 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</a:rPr>
              <a:t>xm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in 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</a:rPr>
              <a:t>Rm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br>
              <a:rPr lang="en-US" sz="2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      if Cond(x1, x2…):</a:t>
            </a:r>
          </a:p>
          <a:p>
            <a:pPr>
              <a:buNone/>
            </a:pPr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       output(x1.a1, x2.a2, … 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</a:rPr>
              <a:t>xm.am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)   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447800" y="1371600"/>
            <a:ext cx="6811480" cy="1237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x1.a1, x2.a2, …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xm.am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R1 as x1, R2 as x2, … Rm as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xm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Cond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5181600"/>
            <a:ext cx="57912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895760"/>
            <a:ext cx="705193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This is called nested loop semantics since we are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interpreting what a join means using a nested loop</a:t>
            </a:r>
          </a:p>
        </p:txBody>
      </p:sp>
    </p:spTree>
    <p:extLst>
      <p:ext uri="{BB962C8B-B14F-4D97-AF65-F5344CB8AC3E}">
        <p14:creationId xmlns:p14="http://schemas.microsoft.com/office/powerpoint/2010/main" val="6051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</p:spTree>
    <p:extLst>
      <p:ext uri="{BB962C8B-B14F-4D97-AF65-F5344CB8AC3E}">
        <p14:creationId xmlns:p14="http://schemas.microsoft.com/office/powerpoint/2010/main" val="3242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4132588"/>
            <a:ext cx="5768827" cy="20928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Product x, Company z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z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.country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’USA’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'gadget’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'photography;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6858000" y="4267200"/>
            <a:ext cx="1630765" cy="908864"/>
          </a:xfrm>
          <a:prstGeom prst="wedgeEllipseCallout">
            <a:avLst>
              <a:gd name="adj1" fmla="val -61364"/>
              <a:gd name="adj2" fmla="val 363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Does this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work?</a:t>
            </a:r>
          </a:p>
        </p:txBody>
      </p:sp>
    </p:spTree>
    <p:extLst>
      <p:ext uri="{BB962C8B-B14F-4D97-AF65-F5344CB8AC3E}">
        <p14:creationId xmlns:p14="http://schemas.microsoft.com/office/powerpoint/2010/main" val="87680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4132588"/>
            <a:ext cx="6445695" cy="20928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Product x, Company z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’USA’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'gadget’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OR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'photography);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7086600" y="4343400"/>
            <a:ext cx="1919733" cy="908864"/>
          </a:xfrm>
          <a:prstGeom prst="wedgeEllipseCallout">
            <a:avLst>
              <a:gd name="adj1" fmla="val -61364"/>
              <a:gd name="adj2" fmla="val 363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What about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this?</a:t>
            </a:r>
          </a:p>
        </p:txBody>
      </p:sp>
    </p:spTree>
    <p:extLst>
      <p:ext uri="{BB962C8B-B14F-4D97-AF65-F5344CB8AC3E}">
        <p14:creationId xmlns:p14="http://schemas.microsoft.com/office/powerpoint/2010/main" val="39266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4132588"/>
            <a:ext cx="6276478" cy="242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x,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y, Company z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’USA’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'gadget’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'photography;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6607298" y="5029200"/>
            <a:ext cx="2515351" cy="908864"/>
          </a:xfrm>
          <a:prstGeom prst="wedgeEllipseCallout">
            <a:avLst>
              <a:gd name="adj1" fmla="val -88822"/>
              <a:gd name="adj2" fmla="val -6171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Need to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include</a:t>
            </a:r>
            <a:b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Product twice!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49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Self-Joins and Tuple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Find USA companies that manufacture both products in the ‘gadgets’ and ‘photo’ category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Joining Product with Company is insufficient: need to join Product, with Product, and with Company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When a relation occurs twice in the FROM clause we call it a </a:t>
            </a:r>
            <a:r>
              <a:rPr lang="en-US" sz="2800" smtClean="0">
                <a:solidFill>
                  <a:srgbClr val="000000"/>
                </a:solidFill>
              </a:rPr>
              <a:t>self-join; in </a:t>
            </a:r>
            <a:r>
              <a:rPr lang="en-US" sz="2800" dirty="0">
                <a:solidFill>
                  <a:srgbClr val="000000"/>
                </a:solidFill>
              </a:rPr>
              <a:t>that case we must use tuple variables (why?)</a:t>
            </a:r>
          </a:p>
        </p:txBody>
      </p:sp>
    </p:spTree>
    <p:extLst>
      <p:ext uri="{BB962C8B-B14F-4D97-AF65-F5344CB8AC3E}">
        <p14:creationId xmlns:p14="http://schemas.microsoft.com/office/powerpoint/2010/main" val="15224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x, Product y, Company z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9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296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1148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764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1148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021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5720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1148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931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678988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567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444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6482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678988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567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488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51816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5100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70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51816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21" name="Group 2"/>
          <p:cNvGraphicFramePr>
            <a:graphicFrameLocks noGrp="1"/>
          </p:cNvGraphicFramePr>
          <p:nvPr>
            <p:extLst/>
          </p:nvPr>
        </p:nvGraphicFramePr>
        <p:xfrm>
          <a:off x="76200" y="5715000"/>
          <a:ext cx="8991600" cy="1016000"/>
        </p:xfrm>
        <a:graphic>
          <a:graphicData uri="http://schemas.openxmlformats.org/drawingml/2006/table">
            <a:tbl>
              <a:tblPr/>
              <a:tblGrid>
                <a:gridCol w="781050"/>
                <a:gridCol w="971550"/>
                <a:gridCol w="1219200"/>
                <a:gridCol w="1219200"/>
                <a:gridCol w="1143000"/>
                <a:gridCol w="1371600"/>
                <a:gridCol w="1219200"/>
                <a:gridCol w="1066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x.pname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z.country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0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199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51816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21" name="Group 2"/>
          <p:cNvGraphicFramePr>
            <a:graphicFrameLocks noGrp="1"/>
          </p:cNvGraphicFramePr>
          <p:nvPr>
            <p:extLst/>
          </p:nvPr>
        </p:nvGraphicFramePr>
        <p:xfrm>
          <a:off x="76200" y="5715000"/>
          <a:ext cx="8991600" cy="1016000"/>
        </p:xfrm>
        <a:graphic>
          <a:graphicData uri="http://schemas.openxmlformats.org/drawingml/2006/table">
            <a:tbl>
              <a:tblPr/>
              <a:tblGrid>
                <a:gridCol w="781050"/>
                <a:gridCol w="971550"/>
                <a:gridCol w="1219200"/>
                <a:gridCol w="1219200"/>
                <a:gridCol w="1143000"/>
                <a:gridCol w="1371600"/>
                <a:gridCol w="1219200"/>
                <a:gridCol w="1066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x.pname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z.country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0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29400" y="6172200"/>
            <a:ext cx="16002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70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Outer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366963" y="3250705"/>
            <a:ext cx="6981398" cy="1237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Purchase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295400" y="5029200"/>
            <a:ext cx="6852453" cy="7571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We </a:t>
            </a:r>
            <a:r>
              <a:rPr lang="en-US" dirty="0">
                <a:solidFill>
                  <a:prstClr val="black"/>
                </a:solidFill>
                <a:cs typeface="Arial"/>
              </a:rPr>
              <a:t>want to include products that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are never </a:t>
            </a:r>
            <a:r>
              <a:rPr lang="en-US" dirty="0">
                <a:solidFill>
                  <a:prstClr val="black"/>
                </a:solidFill>
                <a:cs typeface="Arial"/>
              </a:rPr>
              <a:t>sold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,</a:t>
            </a:r>
            <a:r>
              <a:rPr lang="en-US" dirty="0">
                <a:solidFill>
                  <a:prstClr val="black"/>
                </a:solidFill>
                <a:cs typeface="Arial"/>
              </a:rPr>
              <a:t/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cs typeface="Arial"/>
              </a:rPr>
              <a:t>but some are not listed!  Why?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136830" y="1478274"/>
            <a:ext cx="460254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store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-- </a:t>
            </a:r>
            <a:r>
              <a:rPr lang="en-US" dirty="0" err="1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is foreign key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90600" y="4572000"/>
            <a:ext cx="681148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Outer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066800" y="3250705"/>
            <a:ext cx="749115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LEFT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136830" y="1478274"/>
            <a:ext cx="460254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store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-- </a:t>
            </a:r>
            <a:r>
              <a:rPr lang="en-US" dirty="0" err="1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is foreign key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9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73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8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84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66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90600" y="4572000"/>
            <a:ext cx="681148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manufacturer=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AND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country='Japan' AND price &lt; 150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749115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749751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5867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71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625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Foo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1752600" y="3733800"/>
          <a:ext cx="3048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/>
                          <a:cs typeface="Arial"/>
                        </a:rPr>
                        <a:t>NULL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Foo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749115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FULL</a:t>
            </a:r>
            <a:r>
              <a:rPr lang="en-US" dirty="0" smtClean="0">
                <a:solidFill>
                  <a:srgbClr val="3366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dirty="0" smtClean="0">
                <a:solidFill>
                  <a:srgbClr val="3366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srgbClr val="3366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3733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6149106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644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16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Joins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Include </a:t>
            </a:r>
            <a:r>
              <a:rPr lang="en-US" sz="2000" dirty="0" smtClean="0"/>
              <a:t>tuples from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tableA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even </a:t>
            </a:r>
            <a:r>
              <a:rPr lang="en-US" sz="2000" dirty="0"/>
              <a:t>if </a:t>
            </a:r>
            <a:r>
              <a:rPr lang="en-US" sz="2000" dirty="0" smtClean="0"/>
              <a:t>no </a:t>
            </a:r>
            <a:r>
              <a:rPr lang="en-US" sz="2000" dirty="0"/>
              <a:t>match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Right outer join: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Include tuples from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tableB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/>
              <a:t>even if no match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Full </a:t>
            </a:r>
            <a:r>
              <a:rPr lang="en-US" sz="2400" dirty="0"/>
              <a:t>outer join: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Include</a:t>
            </a:r>
            <a:r>
              <a:rPr lang="en-US" sz="2000" dirty="0" smtClean="0"/>
              <a:t> tuples from both even </a:t>
            </a:r>
            <a:r>
              <a:rPr lang="en-US" sz="2000" dirty="0"/>
              <a:t>if </a:t>
            </a:r>
            <a:r>
              <a:rPr lang="en-US" sz="2000" dirty="0" smtClean="0"/>
              <a:t>no match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In all cases: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Patch tuples without matches using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NULL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5973" y="1748135"/>
            <a:ext cx="817082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tableA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(LEFT/RIGHT/FULL)</a:t>
            </a:r>
            <a:r>
              <a:rPr lang="en-US" dirty="0" smtClean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tableB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dirty="0" smtClean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57200" y="25908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</p:spTree>
    <p:extLst>
      <p:ext uri="{BB962C8B-B14F-4D97-AF65-F5344CB8AC3E}">
        <p14:creationId xmlns:p14="http://schemas.microsoft.com/office/powerpoint/2010/main" val="4880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Grouping and Aggregation</a:t>
            </a:r>
            <a:endParaRPr lang="en-US" dirty="0"/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783099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product,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price 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184394" name="Group 74"/>
          <p:cNvGraphicFramePr>
            <a:graphicFrameLocks noGrp="1"/>
          </p:cNvGraphicFramePr>
          <p:nvPr>
            <p:extLst/>
          </p:nvPr>
        </p:nvGraphicFramePr>
        <p:xfrm>
          <a:off x="5562600" y="1905000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TotalSales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Right Arrow 55"/>
          <p:cNvSpPr>
            <a:spLocks noChangeArrowheads="1"/>
          </p:cNvSpPr>
          <p:nvPr/>
        </p:nvSpPr>
        <p:spPr bwMode="auto">
          <a:xfrm>
            <a:off x="4724400" y="2514600"/>
            <a:ext cx="822325" cy="8223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9" grpId="0" animBg="1"/>
      <p:bldP spid="3486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457200" y="4267200"/>
            <a:ext cx="6641562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sum(quantity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SumQuantity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max(price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MaxPrice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sp>
        <p:nvSpPr>
          <p:cNvPr id="38917" name="Oval 12"/>
          <p:cNvSpPr>
            <a:spLocks noChangeArrowheads="1"/>
          </p:cNvSpPr>
          <p:nvPr/>
        </p:nvSpPr>
        <p:spPr bwMode="auto">
          <a:xfrm>
            <a:off x="6815460" y="4572000"/>
            <a:ext cx="2328540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What does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it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return?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4340" y="2743200"/>
            <a:ext cx="458430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product, count(*)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79278" y="2743200"/>
            <a:ext cx="409278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month, count(*)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month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2819400" y="1524000"/>
            <a:ext cx="3218638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Compare these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two queries: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08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  <p:bldP spid="3891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</p:spTree>
    <p:extLst>
      <p:ext uri="{BB962C8B-B14F-4D97-AF65-F5344CB8AC3E}">
        <p14:creationId xmlns:p14="http://schemas.microsoft.com/office/powerpoint/2010/main" val="9347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</p:spTree>
    <p:extLst>
      <p:ext uri="{BB962C8B-B14F-4D97-AF65-F5344CB8AC3E}">
        <p14:creationId xmlns:p14="http://schemas.microsoft.com/office/powerpoint/2010/main" val="452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Max(quantity)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26548" y="3810000"/>
            <a:ext cx="579342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USA companies </a:t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>that </a:t>
            </a:r>
            <a:r>
              <a:rPr lang="en-US" sz="2800" dirty="0">
                <a:cs typeface="Arial"/>
              </a:rPr>
              <a:t>manufacture “gadget” products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3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Max(quantity)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8"/>
          <p:cNvGraphicFramePr>
            <a:graphicFrameLocks noGrp="1"/>
          </p:cNvGraphicFramePr>
          <p:nvPr>
            <p:extLst/>
          </p:nvPr>
        </p:nvGraphicFramePr>
        <p:xfrm>
          <a:off x="47244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??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be Careful…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78" y="2971800"/>
            <a:ext cx="408882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-- what does this mean?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Group 58"/>
          <p:cNvGraphicFramePr>
            <a:graphicFrameLocks noGrp="1"/>
          </p:cNvGraphicFramePr>
          <p:nvPr>
            <p:extLst/>
          </p:nvPr>
        </p:nvGraphicFramePr>
        <p:xfrm>
          <a:off x="4267200" y="1524000"/>
          <a:ext cx="3581400" cy="2819400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6200" y="1498936"/>
            <a:ext cx="3005951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product,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max(quantity)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Purchase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Max(quantity)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8"/>
          <p:cNvGraphicFramePr>
            <a:graphicFrameLocks noGrp="1"/>
          </p:cNvGraphicFramePr>
          <p:nvPr>
            <p:extLst/>
          </p:nvPr>
        </p:nvGraphicFramePr>
        <p:xfrm>
          <a:off x="4724400" y="4800600"/>
          <a:ext cx="3200400" cy="1410344"/>
        </p:xfrm>
        <a:graphic>
          <a:graphicData uri="http://schemas.openxmlformats.org/drawingml/2006/table">
            <a:tbl>
              <a:tblPr/>
              <a:tblGrid>
                <a:gridCol w="1181100"/>
                <a:gridCol w="2019300"/>
              </a:tblGrid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470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69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??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76200"/>
            <a:ext cx="4949601" cy="715089"/>
          </a:xfrm>
          <a:prstGeom prst="wedgeRoundRectCallout">
            <a:avLst>
              <a:gd name="adj1" fmla="val -26092"/>
              <a:gd name="adj2" fmla="val 15171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Everything in SELECT must be </a:t>
            </a:r>
            <a:br>
              <a:rPr lang="en-US" sz="1800" dirty="0" smtClean="0">
                <a:solidFill>
                  <a:prstClr val="black"/>
                </a:solidFill>
                <a:cs typeface="Arial"/>
              </a:rPr>
            </a:br>
            <a:r>
              <a:rPr lang="en-US" sz="1800" dirty="0" smtClean="0">
                <a:solidFill>
                  <a:prstClr val="black"/>
                </a:solidFill>
                <a:cs typeface="Arial"/>
              </a:rPr>
              <a:t>either a GROUP-BY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attribute, or an aggregate</a:t>
            </a:r>
          </a:p>
        </p:txBody>
      </p:sp>
    </p:spTree>
    <p:extLst>
      <p:ext uri="{BB962C8B-B14F-4D97-AF65-F5344CB8AC3E}">
        <p14:creationId xmlns:p14="http://schemas.microsoft.com/office/powerpoint/2010/main" val="14992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057400" y="4648200"/>
            <a:ext cx="4208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How is this query processed?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</p:spTree>
    <p:extLst>
      <p:ext uri="{BB962C8B-B14F-4D97-AF65-F5344CB8AC3E}">
        <p14:creationId xmlns:p14="http://schemas.microsoft.com/office/powerpoint/2010/main" val="10498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5181600"/>
            <a:ext cx="779943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793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Do these queries return the same number of rows? Why?</a:t>
            </a:r>
          </a:p>
        </p:txBody>
      </p:sp>
    </p:spTree>
    <p:extLst>
      <p:ext uri="{BB962C8B-B14F-4D97-AF65-F5344CB8AC3E}">
        <p14:creationId xmlns:p14="http://schemas.microsoft.com/office/powerpoint/2010/main" val="16055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3237" y="1824037"/>
            <a:ext cx="5961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Purchase(product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quantity)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29718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533400" y="24384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total quantities for all sales over $1, by product.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5181600"/>
            <a:ext cx="779943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AS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793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Do these queries return the same number of rows? Why?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6200" y="5791200"/>
            <a:ext cx="495700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Empty groups are removed,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hence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first query may return fewer groups</a:t>
            </a:r>
          </a:p>
        </p:txBody>
      </p:sp>
    </p:spTree>
    <p:extLst>
      <p:ext uri="{BB962C8B-B14F-4D97-AF65-F5344CB8AC3E}">
        <p14:creationId xmlns:p14="http://schemas.microsoft.com/office/powerpoint/2010/main" val="20033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85081" y="2209800"/>
            <a:ext cx="63257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1. Compute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and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clauses.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2. Group by the attributes in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GROUPBY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3. Compute the 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clause: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 grouped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attributes and aggregates.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51816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5092922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170123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1,2: From, Where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80009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781800" y="6858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4800600" y="3650827"/>
            <a:ext cx="3276600" cy="1058333"/>
          </a:xfrm>
          <a:prstGeom prst="wedgeEllipseCallout">
            <a:avLst>
              <a:gd name="adj1" fmla="val -51934"/>
              <a:gd name="adj2" fmla="val -80143"/>
            </a:avLst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Calibri"/>
              </a:rPr>
              <a:t>WHERE price &gt; 1</a:t>
            </a:r>
            <a:endParaRPr lang="en-US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3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3,4. Grouping, Select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F561-222E-4B46-9CBC-9AC2D4056C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783099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product, Sum(quantity)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Purchase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price 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0066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</a:t>
            </a:r>
          </a:p>
        </p:txBody>
      </p:sp>
      <p:graphicFrame>
        <p:nvGraphicFramePr>
          <p:cNvPr id="184394" name="Group 74"/>
          <p:cNvGraphicFramePr>
            <a:graphicFrameLocks noGrp="1"/>
          </p:cNvGraphicFramePr>
          <p:nvPr>
            <p:extLst/>
          </p:nvPr>
        </p:nvGraphicFramePr>
        <p:xfrm>
          <a:off x="5562600" y="1905000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TotalSales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58"/>
          <p:cNvGraphicFramePr>
            <a:graphicFrameLocks noGrp="1"/>
          </p:cNvGraphicFramePr>
          <p:nvPr>
            <p:extLst/>
          </p:nvPr>
        </p:nvGraphicFramePr>
        <p:xfrm>
          <a:off x="0" y="1600200"/>
          <a:ext cx="4648200" cy="3108960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Right Arrow 55"/>
          <p:cNvSpPr>
            <a:spLocks noChangeArrowheads="1"/>
          </p:cNvSpPr>
          <p:nvPr/>
        </p:nvSpPr>
        <p:spPr bwMode="auto">
          <a:xfrm>
            <a:off x="4724400" y="2514600"/>
            <a:ext cx="822325" cy="8223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6858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26548" y="3810000"/>
            <a:ext cx="579342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USA companies </a:t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>that </a:t>
            </a:r>
            <a:r>
              <a:rPr lang="en-US" sz="2800" dirty="0">
                <a:cs typeface="Arial"/>
              </a:rPr>
              <a:t>manufacture “gadget” products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4953000"/>
            <a:ext cx="766107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Oval Callout 2"/>
          <p:cNvSpPr/>
          <p:nvPr/>
        </p:nvSpPr>
        <p:spPr bwMode="auto">
          <a:xfrm>
            <a:off x="6934200" y="4495800"/>
            <a:ext cx="1936851" cy="908864"/>
          </a:xfrm>
          <a:prstGeom prst="wedgeEllipseCallout">
            <a:avLst>
              <a:gd name="adj1" fmla="val -136416"/>
              <a:gd name="adj2" fmla="val 3658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Why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DISTINCT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14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join in SQL is sometimes called an </a:t>
            </a:r>
            <a:r>
              <a:rPr lang="en-US" dirty="0" smtClean="0">
                <a:solidFill>
                  <a:srgbClr val="FF0000"/>
                </a:solidFill>
              </a:rPr>
              <a:t>inner join</a:t>
            </a:r>
          </a:p>
          <a:p>
            <a:pPr lvl="1"/>
            <a:r>
              <a:rPr lang="en-US" dirty="0" smtClean="0"/>
              <a:t>Each row in the result </a:t>
            </a:r>
            <a:r>
              <a:rPr lang="en-US" b="1" dirty="0" smtClean="0"/>
              <a:t>must come from both tables in the join</a:t>
            </a:r>
          </a:p>
          <a:p>
            <a:r>
              <a:rPr lang="en-US" dirty="0" smtClean="0"/>
              <a:t>Sometimes we want to include rows from only one of the two table: </a:t>
            </a:r>
            <a:r>
              <a:rPr lang="en-US" dirty="0" smtClean="0">
                <a:solidFill>
                  <a:srgbClr val="FF0000"/>
                </a:solidFill>
              </a:rPr>
              <a:t>outer join</a:t>
            </a:r>
          </a:p>
        </p:txBody>
      </p:sp>
    </p:spTree>
    <p:extLst>
      <p:ext uri="{BB962C8B-B14F-4D97-AF65-F5344CB8AC3E}">
        <p14:creationId xmlns:p14="http://schemas.microsoft.com/office/powerpoint/2010/main" val="7366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75056</TotalTime>
  <Words>3420</Words>
  <Application>Microsoft Macintosh PowerPoint</Application>
  <PresentationFormat>On-screen Show (4:3)</PresentationFormat>
  <Paragraphs>1662</Paragraphs>
  <Slides>67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 Black</vt:lpstr>
      <vt:lpstr>Calibri</vt:lpstr>
      <vt:lpstr>Consolas</vt:lpstr>
      <vt:lpstr>Arial</vt:lpstr>
      <vt:lpstr>Essential</vt:lpstr>
      <vt:lpstr>Cse 344</vt:lpstr>
      <vt:lpstr>Join: Intro</vt:lpstr>
      <vt:lpstr>Joins in SQL</vt:lpstr>
      <vt:lpstr>Joins in SQL</vt:lpstr>
      <vt:lpstr>Joins in SQL</vt:lpstr>
      <vt:lpstr>Joins in SQL</vt:lpstr>
      <vt:lpstr>Joins in SQL</vt:lpstr>
      <vt:lpstr>Joins in SQL</vt:lpstr>
      <vt:lpstr>Inner Join</vt:lpstr>
      <vt:lpstr>Inner Join</vt:lpstr>
      <vt:lpstr>Inner Join</vt:lpstr>
      <vt:lpstr>Inner Join</vt:lpstr>
      <vt:lpstr>Inner Join</vt:lpstr>
      <vt:lpstr>Outer Join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  <vt:lpstr>Another example</vt:lpstr>
      <vt:lpstr>Another example</vt:lpstr>
      <vt:lpstr>Another example</vt:lpstr>
      <vt:lpstr>Another example</vt:lpstr>
      <vt:lpstr>Self-Joins and Tuple Variables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Outer joins</vt:lpstr>
      <vt:lpstr>Outer joins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Outer Joins</vt:lpstr>
      <vt:lpstr>Grouping and Aggregation</vt:lpstr>
      <vt:lpstr>Grouping and Aggregation</vt:lpstr>
      <vt:lpstr>Other Examples</vt:lpstr>
      <vt:lpstr>Need to be Careful…</vt:lpstr>
      <vt:lpstr>Need to be Careful…</vt:lpstr>
      <vt:lpstr>Need to be Careful…</vt:lpstr>
      <vt:lpstr>Need to be Careful…</vt:lpstr>
      <vt:lpstr>Need to be Careful…</vt:lpstr>
      <vt:lpstr>Grouping and Aggregation</vt:lpstr>
      <vt:lpstr>Grouping and Aggregation</vt:lpstr>
      <vt:lpstr>Grouping and Aggregation</vt:lpstr>
      <vt:lpstr>Grouping and Aggregation</vt:lpstr>
      <vt:lpstr>1,2: From, Where</vt:lpstr>
      <vt:lpstr>3,4. Grouping, Select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265</cp:revision>
  <cp:lastPrinted>2018-01-12T22:25:02Z</cp:lastPrinted>
  <dcterms:created xsi:type="dcterms:W3CDTF">2017-03-27T18:12:41Z</dcterms:created>
  <dcterms:modified xsi:type="dcterms:W3CDTF">2018-01-13T00:32:49Z</dcterms:modified>
</cp:coreProperties>
</file>