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9"/>
  </p:notesMasterIdLst>
  <p:sldIdLst>
    <p:sldId id="256" r:id="rId2"/>
    <p:sldId id="381" r:id="rId3"/>
    <p:sldId id="323" r:id="rId4"/>
    <p:sldId id="324" r:id="rId5"/>
    <p:sldId id="325" r:id="rId6"/>
    <p:sldId id="326" r:id="rId7"/>
    <p:sldId id="327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407" r:id="rId16"/>
    <p:sldId id="408" r:id="rId17"/>
    <p:sldId id="409" r:id="rId18"/>
    <p:sldId id="410" r:id="rId19"/>
    <p:sldId id="411" r:id="rId20"/>
    <p:sldId id="412" r:id="rId21"/>
    <p:sldId id="413" r:id="rId22"/>
    <p:sldId id="414" r:id="rId23"/>
    <p:sldId id="415" r:id="rId24"/>
    <p:sldId id="416" r:id="rId25"/>
    <p:sldId id="417" r:id="rId26"/>
    <p:sldId id="418" r:id="rId27"/>
    <p:sldId id="419" r:id="rId28"/>
    <p:sldId id="420" r:id="rId29"/>
    <p:sldId id="421" r:id="rId30"/>
    <p:sldId id="422" r:id="rId31"/>
    <p:sldId id="423" r:id="rId32"/>
    <p:sldId id="424" r:id="rId33"/>
    <p:sldId id="425" r:id="rId34"/>
    <p:sldId id="426" r:id="rId35"/>
    <p:sldId id="427" r:id="rId36"/>
    <p:sldId id="428" r:id="rId37"/>
    <p:sldId id="429" r:id="rId38"/>
    <p:sldId id="430" r:id="rId39"/>
    <p:sldId id="431" r:id="rId40"/>
    <p:sldId id="432" r:id="rId41"/>
    <p:sldId id="433" r:id="rId42"/>
    <p:sldId id="434" r:id="rId43"/>
    <p:sldId id="435" r:id="rId44"/>
    <p:sldId id="436" r:id="rId45"/>
    <p:sldId id="437" r:id="rId46"/>
    <p:sldId id="438" r:id="rId47"/>
    <p:sldId id="439" r:id="rId48"/>
    <p:sldId id="440" r:id="rId49"/>
    <p:sldId id="441" r:id="rId50"/>
    <p:sldId id="442" r:id="rId51"/>
    <p:sldId id="443" r:id="rId52"/>
    <p:sldId id="444" r:id="rId53"/>
    <p:sldId id="445" r:id="rId54"/>
    <p:sldId id="446" r:id="rId55"/>
    <p:sldId id="447" r:id="rId56"/>
    <p:sldId id="448" r:id="rId57"/>
    <p:sldId id="449" r:id="rId58"/>
    <p:sldId id="450" r:id="rId59"/>
    <p:sldId id="451" r:id="rId60"/>
    <p:sldId id="452" r:id="rId61"/>
    <p:sldId id="454" r:id="rId62"/>
    <p:sldId id="455" r:id="rId63"/>
    <p:sldId id="456" r:id="rId64"/>
    <p:sldId id="457" r:id="rId65"/>
    <p:sldId id="458" r:id="rId66"/>
    <p:sldId id="459" r:id="rId67"/>
    <p:sldId id="460" r:id="rId6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17" autoAdjust="0"/>
    <p:restoredTop sz="84568" autoAdjust="0"/>
  </p:normalViewPr>
  <p:slideViewPr>
    <p:cSldViewPr snapToGrid="0" snapToObjects="1">
      <p:cViewPr varScale="1">
        <p:scale>
          <a:sx n="94" d="100"/>
          <a:sy n="94" d="100"/>
        </p:scale>
        <p:origin x="20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notesMaster" Target="notesMasters/notesMaster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presProps" Target="presProps.xml"/><Relationship Id="rId71" Type="http://schemas.openxmlformats.org/officeDocument/2006/relationships/viewProps" Target="viewProps.xml"/><Relationship Id="rId72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52905-340A-7446-B80D-69FC56D9E8B0}" type="datetimeFigureOut">
              <a:rPr lang="en-US" smtClean="0"/>
              <a:t>1/12/18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71FBE-1983-C046-8E08-A3F9DF0BC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86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Joins</a:t>
            </a:r>
            <a:r>
              <a:rPr lang="en-US" baseline="0" dirty="0" smtClean="0"/>
              <a:t> differ from selection in that we have </a:t>
            </a:r>
            <a:r>
              <a:rPr lang="en-US" b="1" baseline="0" dirty="0" smtClean="0"/>
              <a:t>join predicates</a:t>
            </a:r>
            <a:r>
              <a:rPr lang="en-US" b="0" baseline="0" dirty="0" smtClean="0"/>
              <a:t> that relate two attributes (rather than a single attribute with a constant)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9027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Jill is not shown!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738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Jill is not shown!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6805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/>
              <a:pPr/>
              <a:t>15</a:t>
            </a:fld>
            <a:endParaRPr lang="en-US"/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We already gone through this in the last</a:t>
            </a:r>
            <a:r>
              <a:rPr lang="en-US" baseline="0" dirty="0" smtClean="0"/>
              <a:t> lecture, just that they have not heard of the term “inner”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3839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/>
              <a:pPr/>
              <a:t>16</a:t>
            </a:fld>
            <a:endParaRPr lang="en-US"/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Here they wil</a:t>
            </a:r>
            <a:r>
              <a:rPr lang="en-US" baseline="0" dirty="0" smtClean="0"/>
              <a:t>l see an example of how inner join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5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/>
              <a:pPr/>
              <a:t>17</a:t>
            </a:fld>
            <a:endParaRPr lang="en-US"/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938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/>
              <a:pPr/>
              <a:t>18</a:t>
            </a:fld>
            <a:endParaRPr lang="en-US"/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0167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/>
              <a:pPr/>
              <a:t>19</a:t>
            </a:fld>
            <a:endParaRPr lang="en-US"/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9400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/>
              <a:pPr/>
              <a:t>20</a:t>
            </a:fld>
            <a:endParaRPr lang="en-US"/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802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/>
              <a:pPr/>
              <a:t>21</a:t>
            </a:fld>
            <a:endParaRPr lang="en-US"/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5712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/>
              <a:pPr/>
              <a:t>22</a:t>
            </a:fld>
            <a:endParaRPr lang="en-US"/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These are totally</a:t>
            </a:r>
            <a:r>
              <a:rPr lang="en-US" baseline="0" dirty="0" smtClean="0"/>
              <a:t> equivalent, just different syntax.</a:t>
            </a:r>
          </a:p>
          <a:p>
            <a:r>
              <a:rPr lang="en-US" baseline="0" dirty="0" smtClean="0"/>
              <a:t>You will see why we need another syntax in a sec (for outer joins)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118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Joins</a:t>
            </a:r>
            <a:r>
              <a:rPr lang="en-US" baseline="0" dirty="0" smtClean="0"/>
              <a:t> differ from selection in that we have </a:t>
            </a:r>
            <a:r>
              <a:rPr lang="en-US" b="1" baseline="0" dirty="0" smtClean="0"/>
              <a:t>join predicates</a:t>
            </a:r>
            <a:r>
              <a:rPr lang="en-US" b="0" baseline="0" dirty="0" smtClean="0"/>
              <a:t> that relate two attributes (rather than a single attribute with a constant)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455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/>
              <a:pPr/>
              <a:t>23</a:t>
            </a:fld>
            <a:endParaRPr lang="en-US"/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aseline="0" dirty="0" smtClean="0"/>
              <a:t>Formally, what is the semantics of joins? </a:t>
            </a:r>
          </a:p>
          <a:p>
            <a:r>
              <a:rPr lang="en-US" baseline="0" dirty="0" smtClean="0"/>
              <a:t>It’s actually the same as the following program</a:t>
            </a:r>
          </a:p>
          <a:p>
            <a:r>
              <a:rPr lang="en-US" baseline="0" dirty="0" smtClean="0"/>
              <a:t>x1, x2, </a:t>
            </a:r>
            <a:r>
              <a:rPr lang="en-US" baseline="0" dirty="0" err="1" smtClean="0"/>
              <a:t>xm</a:t>
            </a:r>
            <a:r>
              <a:rPr lang="en-US" baseline="0" dirty="0" smtClean="0"/>
              <a:t> are called TUPLE VARIABLES, they range over every tuple in R1, R2, </a:t>
            </a:r>
            <a:r>
              <a:rPr lang="is-IS" baseline="0" dirty="0" smtClean="0"/>
              <a:t>…</a:t>
            </a:r>
          </a:p>
          <a:p>
            <a:r>
              <a:rPr lang="en-US" baseline="0" dirty="0" smtClean="0"/>
              <a:t>Y</a:t>
            </a:r>
            <a:r>
              <a:rPr lang="is-IS" baseline="0" dirty="0" smtClean="0"/>
              <a:t>ou don’t have to use the “.” syntax if it is clear which relation’s a1, a2, ... </a:t>
            </a:r>
            <a:r>
              <a:rPr lang="en-US" baseline="0" dirty="0" smtClean="0"/>
              <a:t>A</a:t>
            </a:r>
            <a:r>
              <a:rPr lang="is-IS" baseline="0" dirty="0" smtClean="0"/>
              <a:t>m you are referring to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Each relation is bound to a variable, and the dot expression iterates through the tuple in each relation, checking whether it should be output or not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is called NESTED LOOP SEMANTICS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Note that as we said in the last lecture, SQL is DECLARATIVE in the sense that we didn’t prescribe how join, select, </a:t>
            </a:r>
            <a:r>
              <a:rPr lang="en-US" baseline="0" dirty="0" err="1" smtClean="0"/>
              <a:t>etc</a:t>
            </a:r>
            <a:r>
              <a:rPr lang="en-US" baseline="0" dirty="0" smtClean="0"/>
              <a:t> are executed. Other ways to execute joins are totally possible, and we will see that in a week or so.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5066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Why? Because we need to disambiguate</a:t>
            </a:r>
            <a:r>
              <a:rPr lang="en-US" baseline="0" dirty="0" smtClean="0"/>
              <a:t> which table each attribute comes from!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F3F867-3D12-284D-B527-30BD91A676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7968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>
                <a:solidFill>
                  <a:srgbClr val="000000"/>
                </a:solidFill>
              </a:rPr>
              <a:pPr/>
              <a:t>29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5484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>
                <a:solidFill>
                  <a:srgbClr val="000000"/>
                </a:solidFill>
              </a:rPr>
              <a:pPr/>
              <a:t>30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4778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>
                <a:solidFill>
                  <a:srgbClr val="000000"/>
                </a:solidFill>
              </a:rPr>
              <a:pPr/>
              <a:t>31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3408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>
                <a:solidFill>
                  <a:srgbClr val="000000"/>
                </a:solidFill>
              </a:rPr>
              <a:pPr/>
              <a:t>32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2945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>
                <a:solidFill>
                  <a:srgbClr val="000000"/>
                </a:solidFill>
              </a:rPr>
              <a:pPr/>
              <a:t>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867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>
                <a:solidFill>
                  <a:srgbClr val="000000"/>
                </a:solidFill>
              </a:rPr>
              <a:pPr/>
              <a:t>34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9089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>
                <a:solidFill>
                  <a:srgbClr val="000000"/>
                </a:solidFill>
              </a:rPr>
              <a:pPr/>
              <a:t>35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8646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>
                <a:solidFill>
                  <a:srgbClr val="000000"/>
                </a:solidFill>
              </a:rPr>
              <a:pPr/>
              <a:t>36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75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Joins</a:t>
            </a:r>
            <a:r>
              <a:rPr lang="en-US" baseline="0" dirty="0" smtClean="0"/>
              <a:t> differ from selection in that we have </a:t>
            </a:r>
            <a:r>
              <a:rPr lang="en-US" b="1" baseline="0" dirty="0" smtClean="0"/>
              <a:t>join predicates</a:t>
            </a:r>
            <a:r>
              <a:rPr lang="en-US" b="0" baseline="0" dirty="0" smtClean="0"/>
              <a:t> that relate two attributes (rather than a single attribute with a constant)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2153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>
                <a:solidFill>
                  <a:srgbClr val="000000"/>
                </a:solidFill>
              </a:rPr>
              <a:pPr/>
              <a:t>37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0231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>
                <a:solidFill>
                  <a:srgbClr val="000000"/>
                </a:solidFill>
              </a:rPr>
              <a:pPr/>
              <a:t>38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2845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>
                <a:solidFill>
                  <a:srgbClr val="000000"/>
                </a:solidFill>
              </a:rPr>
              <a:pPr/>
              <a:t>39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There is no match for those products in the purchase</a:t>
            </a:r>
            <a:r>
              <a:rPr lang="en-US" baseline="0" dirty="0" smtClean="0"/>
              <a:t> 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74440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D8635D-8103-5845-9E45-17DE8CE30A0B}" type="slidenum">
              <a:rPr lang="en-US">
                <a:solidFill>
                  <a:srgbClr val="000000"/>
                </a:solidFill>
              </a:rPr>
              <a:pPr/>
              <a:t>40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68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33993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C461E-711C-8F46-B1A9-EAA6A2259A23}" type="slidenum">
              <a:rPr lang="en-US">
                <a:solidFill>
                  <a:srgbClr val="000000"/>
                </a:solidFill>
              </a:rPr>
              <a:pPr/>
              <a:t>41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08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Question about WHERE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84862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C461E-711C-8F46-B1A9-EAA6A2259A23}" type="slidenum">
              <a:rPr lang="en-US">
                <a:solidFill>
                  <a:srgbClr val="000000"/>
                </a:solidFill>
              </a:rPr>
              <a:pPr/>
              <a:t>42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08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4270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C461E-711C-8F46-B1A9-EAA6A2259A23}" type="slidenum">
              <a:rPr lang="en-US">
                <a:solidFill>
                  <a:srgbClr val="000000"/>
                </a:solidFill>
              </a:rPr>
              <a:pPr/>
              <a:t>43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08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120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C461E-711C-8F46-B1A9-EAA6A2259A23}" type="slidenum">
              <a:rPr lang="en-US">
                <a:solidFill>
                  <a:srgbClr val="000000"/>
                </a:solidFill>
              </a:rPr>
              <a:pPr/>
              <a:t>44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08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00531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C461E-711C-8F46-B1A9-EAA6A2259A23}" type="slidenum">
              <a:rPr lang="en-US">
                <a:solidFill>
                  <a:srgbClr val="000000"/>
                </a:solidFill>
              </a:rPr>
              <a:pPr/>
              <a:t>45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08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68125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C461E-711C-8F46-B1A9-EAA6A2259A23}" type="slidenum">
              <a:rPr lang="en-US">
                <a:solidFill>
                  <a:srgbClr val="000000"/>
                </a:solidFill>
              </a:rPr>
              <a:pPr/>
              <a:t>46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08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024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Gill is not shown!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09547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C461E-711C-8F46-B1A9-EAA6A2259A23}" type="slidenum">
              <a:rPr lang="en-US">
                <a:solidFill>
                  <a:srgbClr val="000000"/>
                </a:solidFill>
              </a:rPr>
              <a:pPr/>
              <a:t>47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08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71064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C461E-711C-8F46-B1A9-EAA6A2259A23}" type="slidenum">
              <a:rPr lang="en-US">
                <a:solidFill>
                  <a:srgbClr val="000000"/>
                </a:solidFill>
              </a:rPr>
              <a:pPr/>
              <a:t>48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08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31221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C461E-711C-8F46-B1A9-EAA6A2259A23}" type="slidenum">
              <a:rPr lang="en-US">
                <a:solidFill>
                  <a:srgbClr val="000000"/>
                </a:solidFill>
              </a:rPr>
              <a:pPr/>
              <a:t>49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08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3173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C461E-711C-8F46-B1A9-EAA6A2259A23}" type="slidenum">
              <a:rPr lang="en-US">
                <a:solidFill>
                  <a:srgbClr val="000000"/>
                </a:solidFill>
              </a:rPr>
              <a:pPr/>
              <a:t>50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08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8741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C461E-711C-8F46-B1A9-EAA6A2259A23}" type="slidenum">
              <a:rPr lang="en-US">
                <a:solidFill>
                  <a:srgbClr val="000000"/>
                </a:solidFill>
              </a:rPr>
              <a:pPr/>
              <a:t>51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08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65736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0C461E-711C-8F46-B1A9-EAA6A2259A23}" type="slidenum">
              <a:rPr lang="en-US">
                <a:solidFill>
                  <a:srgbClr val="000000"/>
                </a:solidFill>
              </a:rPr>
              <a:pPr/>
              <a:t>52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08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98815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56009B-9402-2B49-8B1E-EAD70592B235}" type="slidenum">
              <a:rPr lang="en-US">
                <a:solidFill>
                  <a:srgbClr val="000000"/>
                </a:solidFill>
              </a:rPr>
              <a:pPr/>
              <a:t>53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General</a:t>
            </a:r>
            <a:r>
              <a:rPr lang="en-US" baseline="0" dirty="0" smtClean="0"/>
              <a:t> syntax of joins</a:t>
            </a:r>
          </a:p>
        </p:txBody>
      </p:sp>
    </p:spTree>
    <p:extLst>
      <p:ext uri="{BB962C8B-B14F-4D97-AF65-F5344CB8AC3E}">
        <p14:creationId xmlns:p14="http://schemas.microsoft.com/office/powerpoint/2010/main" val="51066886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0486CE-7F95-814F-BCE4-F0D8478921D4}" type="slidenum">
              <a:rPr lang="en-US">
                <a:solidFill>
                  <a:srgbClr val="000000"/>
                </a:solidFill>
              </a:rPr>
              <a:pPr/>
              <a:t>54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84987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21E1-0B75-824D-87FF-5447CB0751EB}" type="slidenum">
              <a:rPr lang="en-US">
                <a:solidFill>
                  <a:srgbClr val="000000"/>
                </a:solidFill>
              </a:rPr>
              <a:pPr/>
              <a:t>55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First</a:t>
            </a:r>
            <a:r>
              <a:rPr lang="en-US" baseline="0" dirty="0" smtClean="0"/>
              <a:t> we apply the selection predicate to eliminate the third row, then we form groups of products, and then evaluate the aggregates and projection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31766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3C0DDA-9B43-B743-8C25-23DD03C0D519}" type="slidenum">
              <a:rPr lang="en-US">
                <a:solidFill>
                  <a:srgbClr val="000000"/>
                </a:solidFill>
              </a:rPr>
              <a:pPr/>
              <a:t>56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308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Gill is not shown!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8575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Can’t project columns</a:t>
            </a:r>
            <a:r>
              <a:rPr lang="en-US" baseline="0" dirty="0" smtClean="0"/>
              <a:t> not in grouping / aggregate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F3F867-3D12-284D-B527-30BD91A676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4545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Can’t project columns</a:t>
            </a:r>
            <a:r>
              <a:rPr lang="en-US" baseline="0" dirty="0" smtClean="0"/>
              <a:t> not in grouping / aggregate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F3F867-3D12-284D-B527-30BD91A676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65347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Can’t project columns</a:t>
            </a:r>
            <a:r>
              <a:rPr lang="en-US" baseline="0" dirty="0" smtClean="0"/>
              <a:t> not in grouping / aggregate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F3F867-3D12-284D-B527-30BD91A676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7591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Can’t project columns</a:t>
            </a:r>
            <a:r>
              <a:rPr lang="en-US" baseline="0" dirty="0" smtClean="0"/>
              <a:t> not in grouping / aggregate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F3F867-3D12-284D-B527-30BD91A676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80814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Can’t project columns</a:t>
            </a:r>
            <a:r>
              <a:rPr lang="en-US" baseline="0" dirty="0" smtClean="0"/>
              <a:t> not in grouping / aggregate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F3F867-3D12-284D-B527-30BD91A676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23158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0486CE-7F95-814F-BCE4-F0D8478921D4}" type="slidenum">
              <a:rPr lang="en-US">
                <a:solidFill>
                  <a:srgbClr val="000000"/>
                </a:solidFill>
              </a:rPr>
              <a:pPr/>
              <a:t>62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06913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0486CE-7F95-814F-BCE4-F0D8478921D4}" type="slidenum">
              <a:rPr lang="en-US">
                <a:solidFill>
                  <a:srgbClr val="000000"/>
                </a:solidFill>
              </a:rPr>
              <a:pPr/>
              <a:t>63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89742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0486CE-7F95-814F-BCE4-F0D8478921D4}" type="slidenum">
              <a:rPr lang="en-US">
                <a:solidFill>
                  <a:srgbClr val="000000"/>
                </a:solidFill>
              </a:rPr>
              <a:pPr/>
              <a:t>64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8555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E772EF-B1B8-9E45-8B8E-8BDA505B0928}" type="slidenum">
              <a:rPr lang="en-US">
                <a:solidFill>
                  <a:srgbClr val="000000"/>
                </a:solidFill>
              </a:rPr>
              <a:pPr/>
              <a:t>65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FWGS</a:t>
            </a:r>
            <a:r>
              <a:rPr lang="en-US" baseline="0" dirty="0" smtClean="0"/>
              <a:t> = From Where Group by Select (I made up that acronym)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39476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21E1-0B75-824D-87FF-5447CB0751EB}" type="slidenum">
              <a:rPr lang="en-US">
                <a:solidFill>
                  <a:srgbClr val="000000"/>
                </a:solidFill>
              </a:rPr>
              <a:pPr/>
              <a:t>66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52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Jill is not shown!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527722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21E1-0B75-824D-87FF-5447CB0751EB}" type="slidenum">
              <a:rPr lang="en-US">
                <a:solidFill>
                  <a:srgbClr val="000000"/>
                </a:solidFill>
              </a:rPr>
              <a:pPr/>
              <a:t>67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33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Jill is not shown!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236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Jill is not shown!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5053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Jill is not shown!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4E7D1-EE80-F649-9228-971F3B05FF3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713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12779B1-49FA-AE40-A30D-0FBD14D02E5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9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8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9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err="1" smtClean="0"/>
              <a:t>Cse</a:t>
            </a:r>
            <a:r>
              <a:rPr lang="en-US" sz="4800" dirty="0" smtClean="0"/>
              <a:t> 344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3224" y="3082087"/>
            <a:ext cx="6301975" cy="2632913"/>
          </a:xfrm>
        </p:spPr>
        <p:txBody>
          <a:bodyPr/>
          <a:lstStyle/>
          <a:p>
            <a:r>
              <a:rPr lang="en-US" dirty="0" smtClean="0"/>
              <a:t>January </a:t>
            </a:r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–joins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6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Join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90600" y="1676400"/>
          <a:ext cx="32385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0650"/>
                <a:gridCol w="1847850"/>
              </a:tblGrid>
              <a:tr h="264697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97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Jill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572000" y="1676400"/>
          <a:ext cx="36957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7850"/>
                <a:gridCol w="1847850"/>
              </a:tblGrid>
              <a:tr h="170416">
                <a:tc>
                  <a:txBody>
                    <a:bodyPr/>
                    <a:lstStyle/>
                    <a:p>
                      <a:r>
                        <a:rPr lang="en-US" dirty="0" smtClean="0"/>
                        <a:t>Sales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6">
                <a:tc>
                  <a:txBody>
                    <a:bodyPr/>
                    <a:lstStyle/>
                    <a:p>
                      <a:r>
                        <a:rPr lang="en-US" u="sng" dirty="0" err="1" smtClean="0"/>
                        <a:t>employeeID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2400" y="3810000"/>
            <a:ext cx="5793072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 smtClean="0">
                <a:cs typeface="Arial"/>
              </a:rPr>
              <a:t>Retrieve employees and their sales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4724400"/>
            <a:ext cx="4584308" cy="124341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Employee E, Sales S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E.id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S.employeeID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76200"/>
            <a:ext cx="3738223" cy="595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Employee(</a:t>
            </a:r>
            <a:r>
              <a:rPr lang="en-US" sz="1800" u="sng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name)</a:t>
            </a:r>
            <a:b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Sales(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29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Join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90600" y="1676400"/>
          <a:ext cx="32385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0650"/>
                <a:gridCol w="1847850"/>
              </a:tblGrid>
              <a:tr h="264697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97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Jill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572000" y="1676400"/>
          <a:ext cx="36957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7850"/>
                <a:gridCol w="1847850"/>
              </a:tblGrid>
              <a:tr h="170416">
                <a:tc>
                  <a:txBody>
                    <a:bodyPr/>
                    <a:lstStyle/>
                    <a:p>
                      <a:r>
                        <a:rPr lang="en-US" dirty="0" smtClean="0"/>
                        <a:t>Sales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6">
                <a:tc>
                  <a:txBody>
                    <a:bodyPr/>
                    <a:lstStyle/>
                    <a:p>
                      <a:r>
                        <a:rPr lang="en-US" u="sng" dirty="0" err="1" smtClean="0"/>
                        <a:t>employeeID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2400" y="3810000"/>
            <a:ext cx="5793072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 smtClean="0">
                <a:cs typeface="Arial"/>
              </a:rPr>
              <a:t>Retrieve employees and their sales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4724400"/>
            <a:ext cx="4584308" cy="124341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Employee E, Sales S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E.id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S.employeeID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76200"/>
            <a:ext cx="3738223" cy="595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Employee(</a:t>
            </a:r>
            <a:r>
              <a:rPr lang="en-US" sz="1800" u="sng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name)</a:t>
            </a:r>
            <a:b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Sales(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876800" y="4724400"/>
          <a:ext cx="41910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8404"/>
                <a:gridCol w="925596"/>
                <a:gridCol w="1447800"/>
                <a:gridCol w="1219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empolyeeID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442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Join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90600" y="1676400"/>
          <a:ext cx="32385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0650"/>
                <a:gridCol w="1847850"/>
              </a:tblGrid>
              <a:tr h="264697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97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Jill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572000" y="1676400"/>
          <a:ext cx="36957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7850"/>
                <a:gridCol w="1847850"/>
              </a:tblGrid>
              <a:tr h="170416">
                <a:tc>
                  <a:txBody>
                    <a:bodyPr/>
                    <a:lstStyle/>
                    <a:p>
                      <a:r>
                        <a:rPr lang="en-US" dirty="0" smtClean="0"/>
                        <a:t>Sales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6">
                <a:tc>
                  <a:txBody>
                    <a:bodyPr/>
                    <a:lstStyle/>
                    <a:p>
                      <a:r>
                        <a:rPr lang="en-US" u="sng" dirty="0" err="1" smtClean="0"/>
                        <a:t>employeeID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2400" y="3810000"/>
            <a:ext cx="5793072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 smtClean="0">
                <a:cs typeface="Arial"/>
              </a:rPr>
              <a:t>Retrieve employees and their sales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4724400"/>
            <a:ext cx="4584308" cy="124341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Employee E, Sales S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E.id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S.employeeID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76200"/>
            <a:ext cx="3738223" cy="595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Employee(</a:t>
            </a:r>
            <a:r>
              <a:rPr lang="en-US" sz="1800" u="sng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name)</a:t>
            </a:r>
            <a:b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Sales(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876800" y="4724400"/>
          <a:ext cx="41910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8404"/>
                <a:gridCol w="925596"/>
                <a:gridCol w="1447800"/>
                <a:gridCol w="1219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empolyeeID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Oval Callout 12"/>
          <p:cNvSpPr/>
          <p:nvPr/>
        </p:nvSpPr>
        <p:spPr bwMode="auto">
          <a:xfrm>
            <a:off x="7467600" y="3581400"/>
            <a:ext cx="1359935" cy="908864"/>
          </a:xfrm>
          <a:prstGeom prst="wedgeEllipseCallout">
            <a:avLst>
              <a:gd name="adj1" fmla="val -67061"/>
              <a:gd name="adj2" fmla="val 7009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Jill is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missing</a:t>
            </a:r>
          </a:p>
        </p:txBody>
      </p:sp>
    </p:spTree>
    <p:extLst>
      <p:ext uri="{BB962C8B-B14F-4D97-AF65-F5344CB8AC3E}">
        <p14:creationId xmlns:p14="http://schemas.microsoft.com/office/powerpoint/2010/main" val="193365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Join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90600" y="1676400"/>
          <a:ext cx="32385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0650"/>
                <a:gridCol w="1847850"/>
              </a:tblGrid>
              <a:tr h="264697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97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Jill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572000" y="1676400"/>
          <a:ext cx="36957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7850"/>
                <a:gridCol w="1847850"/>
              </a:tblGrid>
              <a:tr h="170416">
                <a:tc>
                  <a:txBody>
                    <a:bodyPr/>
                    <a:lstStyle/>
                    <a:p>
                      <a:r>
                        <a:rPr lang="en-US" dirty="0" smtClean="0"/>
                        <a:t>Sales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6">
                <a:tc>
                  <a:txBody>
                    <a:bodyPr/>
                    <a:lstStyle/>
                    <a:p>
                      <a:r>
                        <a:rPr lang="en-US" u="sng" dirty="0" err="1" smtClean="0"/>
                        <a:t>employeeID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2400" y="3810000"/>
            <a:ext cx="5793072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 smtClean="0">
                <a:cs typeface="Arial"/>
              </a:rPr>
              <a:t>Retrieve employees and their sales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4724400"/>
            <a:ext cx="4584308" cy="18343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Employee 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</a:t>
            </a:r>
            <a:b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dirty="0" smtClean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INNER JOIN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Sales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 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 </a:t>
            </a:r>
            <a:r>
              <a:rPr lang="en-US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E.id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S.employeeID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76200"/>
            <a:ext cx="3738223" cy="595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Employee(</a:t>
            </a:r>
            <a:r>
              <a:rPr lang="en-US" sz="1800" u="sng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name)</a:t>
            </a:r>
            <a:b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Sales(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876800" y="4724400"/>
          <a:ext cx="41910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8404"/>
                <a:gridCol w="925596"/>
                <a:gridCol w="1447800"/>
                <a:gridCol w="1219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empolyeeID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Oval Callout 12"/>
          <p:cNvSpPr/>
          <p:nvPr/>
        </p:nvSpPr>
        <p:spPr bwMode="auto">
          <a:xfrm>
            <a:off x="7467600" y="3581400"/>
            <a:ext cx="1359935" cy="908864"/>
          </a:xfrm>
          <a:prstGeom prst="wedgeEllipseCallout">
            <a:avLst>
              <a:gd name="adj1" fmla="val -67061"/>
              <a:gd name="adj2" fmla="val 7009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Jill is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missing</a:t>
            </a:r>
          </a:p>
        </p:txBody>
      </p:sp>
      <p:sp>
        <p:nvSpPr>
          <p:cNvPr id="14" name="Oval Callout 13"/>
          <p:cNvSpPr/>
          <p:nvPr/>
        </p:nvSpPr>
        <p:spPr bwMode="auto">
          <a:xfrm>
            <a:off x="3200400" y="4191000"/>
            <a:ext cx="1811289" cy="908864"/>
          </a:xfrm>
          <a:prstGeom prst="wedgeEllipseCallout">
            <a:avLst>
              <a:gd name="adj1" fmla="val -49020"/>
              <a:gd name="adj2" fmla="val 61918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Alternative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syntax</a:t>
            </a:r>
          </a:p>
        </p:txBody>
      </p:sp>
    </p:spTree>
    <p:extLst>
      <p:ext uri="{BB962C8B-B14F-4D97-AF65-F5344CB8AC3E}">
        <p14:creationId xmlns:p14="http://schemas.microsoft.com/office/powerpoint/2010/main" val="147791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Outer</a:t>
            </a:r>
            <a:r>
              <a:rPr lang="en-US" dirty="0" smtClean="0"/>
              <a:t> Join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90600" y="1676400"/>
          <a:ext cx="32385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0650"/>
                <a:gridCol w="1847850"/>
              </a:tblGrid>
              <a:tr h="264697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97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Jill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572000" y="1676400"/>
          <a:ext cx="36957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7850"/>
                <a:gridCol w="1847850"/>
              </a:tblGrid>
              <a:tr h="170416">
                <a:tc>
                  <a:txBody>
                    <a:bodyPr/>
                    <a:lstStyle/>
                    <a:p>
                      <a:r>
                        <a:rPr lang="en-US" dirty="0" smtClean="0"/>
                        <a:t>Sales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6">
                <a:tc>
                  <a:txBody>
                    <a:bodyPr/>
                    <a:lstStyle/>
                    <a:p>
                      <a:r>
                        <a:rPr lang="en-US" u="sng" dirty="0" err="1" smtClean="0"/>
                        <a:t>employeeID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2400" y="3810000"/>
            <a:ext cx="5793072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 smtClean="0">
                <a:cs typeface="Arial"/>
              </a:rPr>
              <a:t>Retrieve employees and their sales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4724400"/>
            <a:ext cx="4584308" cy="18343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*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Employee 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</a:t>
            </a:r>
            <a:b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dirty="0" smtClean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LEFT OUTER JOIN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Sales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 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 </a:t>
            </a:r>
            <a:r>
              <a:rPr lang="en-US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E.id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S.employeeID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76200"/>
            <a:ext cx="3738223" cy="595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Employee(</a:t>
            </a:r>
            <a:r>
              <a:rPr lang="en-US" sz="1800" u="sng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name)</a:t>
            </a:r>
            <a:b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Sales(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876800" y="4724400"/>
          <a:ext cx="41910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8404"/>
                <a:gridCol w="925596"/>
                <a:gridCol w="1447800"/>
                <a:gridCol w="1219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dirty="0" smtClean="0"/>
                        <a:t>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empolyeeID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Jill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Oval Callout 12"/>
          <p:cNvSpPr/>
          <p:nvPr/>
        </p:nvSpPr>
        <p:spPr bwMode="auto">
          <a:xfrm>
            <a:off x="6858000" y="3657600"/>
            <a:ext cx="1342343" cy="908864"/>
          </a:xfrm>
          <a:prstGeom prst="wedgeEllipseCallout">
            <a:avLst>
              <a:gd name="adj1" fmla="val -67061"/>
              <a:gd name="adj2" fmla="val 7009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Jill is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present</a:t>
            </a:r>
          </a:p>
        </p:txBody>
      </p:sp>
    </p:spTree>
    <p:extLst>
      <p:ext uri="{BB962C8B-B14F-4D97-AF65-F5344CB8AC3E}">
        <p14:creationId xmlns:p14="http://schemas.microsoft.com/office/powerpoint/2010/main" val="68004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(Inner) joins</a:t>
            </a:r>
            <a:endParaRPr lang="en-US" dirty="0"/>
          </a:p>
        </p:txBody>
      </p:sp>
      <p:sp>
        <p:nvSpPr>
          <p:cNvPr id="237573" name="Rectangle 5"/>
          <p:cNvSpPr>
            <a:spLocks noChangeArrowheads="1"/>
          </p:cNvSpPr>
          <p:nvPr/>
        </p:nvSpPr>
        <p:spPr bwMode="auto">
          <a:xfrm>
            <a:off x="732114" y="3300984"/>
            <a:ext cx="7661072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country='USA' AND category = 'gadget'</a:t>
            </a:r>
            <a:b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62000" y="1524000"/>
            <a:ext cx="7830990" cy="10895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u="sng" dirty="0" err="1"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price, category,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manufacturer)</a:t>
            </a:r>
            <a:br>
              <a:rPr lang="en-US" dirty="0" smtClean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Company(</a:t>
            </a:r>
            <a:r>
              <a:rPr lang="en-US" u="sng" dirty="0" err="1" smtClean="0"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country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-- manufacturer is foreign key to Company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smtClean="0"/>
              <a:t>(Inner) joins</a:t>
            </a:r>
            <a:endParaRPr lang="en-US" dirty="0"/>
          </a:p>
        </p:txBody>
      </p:sp>
      <p:sp>
        <p:nvSpPr>
          <p:cNvPr id="237573" name="Rectangle 5"/>
          <p:cNvSpPr>
            <a:spLocks noChangeArrowheads="1"/>
          </p:cNvSpPr>
          <p:nvPr/>
        </p:nvSpPr>
        <p:spPr bwMode="auto">
          <a:xfrm>
            <a:off x="732114" y="914400"/>
            <a:ext cx="7726086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country='USA' AND category = 'gadget'</a:t>
            </a:r>
            <a:b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/>
          </p:nvPr>
        </p:nvGraphicFramePr>
        <p:xfrm>
          <a:off x="304800" y="34798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9"/>
          <p:cNvGraphicFramePr>
            <a:graphicFrameLocks noGrp="1"/>
          </p:cNvGraphicFramePr>
          <p:nvPr>
            <p:extLst/>
          </p:nvPr>
        </p:nvGraphicFramePr>
        <p:xfrm>
          <a:off x="5867400" y="34544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Canon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56"/>
          <p:cNvSpPr>
            <a:spLocks noChangeArrowheads="1"/>
          </p:cNvSpPr>
          <p:nvPr/>
        </p:nvSpPr>
        <p:spPr bwMode="auto">
          <a:xfrm>
            <a:off x="274940" y="28956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>
                <a:solidFill>
                  <a:schemeClr val="accent2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10" name="Rectangle 57"/>
          <p:cNvSpPr>
            <a:spLocks noChangeArrowheads="1"/>
          </p:cNvSpPr>
          <p:nvPr/>
        </p:nvSpPr>
        <p:spPr bwMode="auto">
          <a:xfrm>
            <a:off x="5791200" y="28956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chemeClr val="accent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35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smtClean="0"/>
              <a:t>(Inner) joins</a:t>
            </a:r>
            <a:endParaRPr lang="en-US" dirty="0"/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/>
          </p:nvPr>
        </p:nvGraphicFramePr>
        <p:xfrm>
          <a:off x="304800" y="34798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9"/>
          <p:cNvGraphicFramePr>
            <a:graphicFrameLocks noGrp="1"/>
          </p:cNvGraphicFramePr>
          <p:nvPr>
            <p:extLst/>
          </p:nvPr>
        </p:nvGraphicFramePr>
        <p:xfrm>
          <a:off x="5867400" y="34544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Canon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52400" y="3886200"/>
            <a:ext cx="4724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32114" y="914400"/>
            <a:ext cx="7726086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country='USA' AND category = 'gadget'</a:t>
            </a:r>
            <a:b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ectangle 56"/>
          <p:cNvSpPr>
            <a:spLocks noChangeArrowheads="1"/>
          </p:cNvSpPr>
          <p:nvPr/>
        </p:nvSpPr>
        <p:spPr bwMode="auto">
          <a:xfrm>
            <a:off x="274940" y="28956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>
                <a:solidFill>
                  <a:schemeClr val="accent2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14" name="Rectangle 57"/>
          <p:cNvSpPr>
            <a:spLocks noChangeArrowheads="1"/>
          </p:cNvSpPr>
          <p:nvPr/>
        </p:nvSpPr>
        <p:spPr bwMode="auto">
          <a:xfrm>
            <a:off x="5791200" y="28956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chemeClr val="accent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979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smtClean="0"/>
              <a:t>(Inner) joins</a:t>
            </a:r>
            <a:endParaRPr lang="en-US" dirty="0"/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/>
          </p:nvPr>
        </p:nvGraphicFramePr>
        <p:xfrm>
          <a:off x="304800" y="34798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9"/>
          <p:cNvGraphicFramePr>
            <a:graphicFrameLocks noGrp="1"/>
          </p:cNvGraphicFramePr>
          <p:nvPr>
            <p:extLst/>
          </p:nvPr>
        </p:nvGraphicFramePr>
        <p:xfrm>
          <a:off x="5867400" y="34544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Canon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52400" y="3886200"/>
            <a:ext cx="4724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0" y="3886200"/>
            <a:ext cx="32766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32114" y="914400"/>
            <a:ext cx="7726086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country='USA' AND category = 'gadget'</a:t>
            </a:r>
            <a:b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Rectangle 56"/>
          <p:cNvSpPr>
            <a:spLocks noChangeArrowheads="1"/>
          </p:cNvSpPr>
          <p:nvPr/>
        </p:nvSpPr>
        <p:spPr bwMode="auto">
          <a:xfrm>
            <a:off x="274940" y="28956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>
                <a:solidFill>
                  <a:schemeClr val="accent2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15" name="Rectangle 57"/>
          <p:cNvSpPr>
            <a:spLocks noChangeArrowheads="1"/>
          </p:cNvSpPr>
          <p:nvPr/>
        </p:nvSpPr>
        <p:spPr bwMode="auto">
          <a:xfrm>
            <a:off x="5791200" y="28956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chemeClr val="accent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672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smtClean="0"/>
              <a:t>(Inner) joins</a:t>
            </a:r>
            <a:endParaRPr lang="en-US" dirty="0"/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/>
          </p:nvPr>
        </p:nvGraphicFramePr>
        <p:xfrm>
          <a:off x="304800" y="34798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9"/>
          <p:cNvGraphicFramePr>
            <a:graphicFrameLocks noGrp="1"/>
          </p:cNvGraphicFramePr>
          <p:nvPr>
            <p:extLst/>
          </p:nvPr>
        </p:nvGraphicFramePr>
        <p:xfrm>
          <a:off x="5867400" y="34544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Canon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52400" y="3886200"/>
            <a:ext cx="4724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0" y="3886200"/>
            <a:ext cx="32766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13" name="Group 2"/>
          <p:cNvGraphicFramePr>
            <a:graphicFrameLocks noGrp="1"/>
          </p:cNvGraphicFramePr>
          <p:nvPr>
            <p:extLst/>
          </p:nvPr>
        </p:nvGraphicFramePr>
        <p:xfrm>
          <a:off x="685800" y="5638800"/>
          <a:ext cx="7391400" cy="1016000"/>
        </p:xfrm>
        <a:graphic>
          <a:graphicData uri="http://schemas.openxmlformats.org/drawingml/2006/table">
            <a:tbl>
              <a:tblPr/>
              <a:tblGrid>
                <a:gridCol w="1478280"/>
                <a:gridCol w="1478280"/>
                <a:gridCol w="1478280"/>
                <a:gridCol w="1478280"/>
                <a:gridCol w="147828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732114" y="914400"/>
            <a:ext cx="7726086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FF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country='USA' AND category = 'gadget'</a:t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Rectangle 56"/>
          <p:cNvSpPr>
            <a:spLocks noChangeArrowheads="1"/>
          </p:cNvSpPr>
          <p:nvPr/>
        </p:nvSpPr>
        <p:spPr bwMode="auto">
          <a:xfrm>
            <a:off x="274940" y="28956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>
                <a:solidFill>
                  <a:schemeClr val="accent2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16" name="Rectangle 57"/>
          <p:cNvSpPr>
            <a:spLocks noChangeArrowheads="1"/>
          </p:cNvSpPr>
          <p:nvPr/>
        </p:nvSpPr>
        <p:spPr bwMode="auto">
          <a:xfrm>
            <a:off x="5791200" y="28956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chemeClr val="accent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71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Join: Intro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The JOIN is the way we indicate in a query how multiple tables are related.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 smtClean="0"/>
              <a:t>Example, if we want all of the products and their relevant company information, we need to </a:t>
            </a:r>
            <a:r>
              <a:rPr lang="en-US" sz="2400" i="1" dirty="0" smtClean="0"/>
              <a:t>join </a:t>
            </a:r>
            <a:r>
              <a:rPr lang="en-US" sz="2400" dirty="0" smtClean="0"/>
              <a:t>those two tables.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 smtClean="0"/>
              <a:t>The result of the join is all of the relevant information from both tables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 smtClean="0"/>
              <a:t>Join occurs based on the join condition.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400" dirty="0" smtClean="0"/>
              <a:t>This allows us to access information that comes from multiple tables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080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smtClean="0"/>
              <a:t>(Inner) joins</a:t>
            </a:r>
            <a:endParaRPr lang="en-US" dirty="0"/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/>
          </p:nvPr>
        </p:nvGraphicFramePr>
        <p:xfrm>
          <a:off x="304800" y="34798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9"/>
          <p:cNvGraphicFramePr>
            <a:graphicFrameLocks noGrp="1"/>
          </p:cNvGraphicFramePr>
          <p:nvPr>
            <p:extLst/>
          </p:nvPr>
        </p:nvGraphicFramePr>
        <p:xfrm>
          <a:off x="5867400" y="34544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Canon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52400" y="3886200"/>
            <a:ext cx="4724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0" y="4343400"/>
            <a:ext cx="32766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32114" y="914400"/>
            <a:ext cx="7726086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country='USA' AND category = 'gadget'</a:t>
            </a:r>
            <a:b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4" name="Rectangle 56"/>
          <p:cNvSpPr>
            <a:spLocks noChangeArrowheads="1"/>
          </p:cNvSpPr>
          <p:nvPr/>
        </p:nvSpPr>
        <p:spPr bwMode="auto">
          <a:xfrm>
            <a:off x="274940" y="28956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>
                <a:solidFill>
                  <a:schemeClr val="accent2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15" name="Rectangle 57"/>
          <p:cNvSpPr>
            <a:spLocks noChangeArrowheads="1"/>
          </p:cNvSpPr>
          <p:nvPr/>
        </p:nvSpPr>
        <p:spPr bwMode="auto">
          <a:xfrm>
            <a:off x="5791200" y="28956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chemeClr val="accent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925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smtClean="0"/>
              <a:t>(Inner) joins</a:t>
            </a:r>
            <a:endParaRPr lang="en-US" dirty="0"/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/>
          </p:nvPr>
        </p:nvGraphicFramePr>
        <p:xfrm>
          <a:off x="304800" y="34798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9"/>
          <p:cNvGraphicFramePr>
            <a:graphicFrameLocks noGrp="1"/>
          </p:cNvGraphicFramePr>
          <p:nvPr>
            <p:extLst/>
          </p:nvPr>
        </p:nvGraphicFramePr>
        <p:xfrm>
          <a:off x="5867400" y="34544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Canon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56"/>
          <p:cNvSpPr>
            <a:spLocks noChangeArrowheads="1"/>
          </p:cNvSpPr>
          <p:nvPr/>
        </p:nvSpPr>
        <p:spPr bwMode="auto">
          <a:xfrm>
            <a:off x="274940" y="28956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>
                <a:solidFill>
                  <a:schemeClr val="accent2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10" name="Rectangle 57"/>
          <p:cNvSpPr>
            <a:spLocks noChangeArrowheads="1"/>
          </p:cNvSpPr>
          <p:nvPr/>
        </p:nvSpPr>
        <p:spPr bwMode="auto">
          <a:xfrm>
            <a:off x="5791200" y="28956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3886200"/>
            <a:ext cx="4724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0" y="4876800"/>
            <a:ext cx="32766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732114" y="914400"/>
            <a:ext cx="7726086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country='USA' AND category = 'gadget'</a:t>
            </a:r>
            <a:b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04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 smtClean="0"/>
              <a:t>(Inner) joins</a:t>
            </a:r>
            <a:endParaRPr lang="en-US" dirty="0"/>
          </a:p>
        </p:txBody>
      </p:sp>
      <p:sp>
        <p:nvSpPr>
          <p:cNvPr id="237573" name="Rectangle 5"/>
          <p:cNvSpPr>
            <a:spLocks noChangeArrowheads="1"/>
          </p:cNvSpPr>
          <p:nvPr/>
        </p:nvSpPr>
        <p:spPr bwMode="auto">
          <a:xfrm>
            <a:off x="732114" y="914400"/>
            <a:ext cx="7661072" cy="14219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FROM   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WHERE  country='USA' AND category = 'gadget'</a:t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609600" y="3505200"/>
            <a:ext cx="8170827" cy="149579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Product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JOIN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Company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 </a:t>
            </a:r>
            <a:b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country = 'USA'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AND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category = 'gadget' </a:t>
            </a:r>
            <a:br>
              <a:rPr lang="en-US" dirty="0" smtClean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AND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manufacturer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32114" y="914400"/>
            <a:ext cx="7726086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 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country='USA' AND category = 'gadget'</a:t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50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4800" y="2961144"/>
            <a:ext cx="9057288" cy="2850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800" dirty="0" smtClean="0">
                <a:latin typeface="Consolas" charset="0"/>
                <a:ea typeface="Consolas" charset="0"/>
                <a:cs typeface="Consolas" charset="0"/>
              </a:rPr>
              <a:t>for x1 in R1:</a:t>
            </a:r>
            <a:br>
              <a:rPr lang="en-US" sz="2800" dirty="0" smtClean="0">
                <a:latin typeface="Consolas" charset="0"/>
                <a:ea typeface="Consolas" charset="0"/>
                <a:cs typeface="Consolas" charset="0"/>
              </a:rPr>
            </a:br>
            <a:r>
              <a:rPr lang="en-US" sz="2800" dirty="0" smtClean="0">
                <a:latin typeface="Consolas" charset="0"/>
                <a:ea typeface="Consolas" charset="0"/>
                <a:cs typeface="Consolas" charset="0"/>
              </a:rPr>
              <a:t>  for x2 in R2: </a:t>
            </a:r>
            <a:endParaRPr lang="en-US" sz="2800" dirty="0">
              <a:latin typeface="Consolas" charset="0"/>
              <a:ea typeface="Consolas" charset="0"/>
              <a:cs typeface="Consolas" charset="0"/>
            </a:endParaRPr>
          </a:p>
          <a:p>
            <a:pPr>
              <a:buNone/>
            </a:pPr>
            <a:r>
              <a:rPr lang="en-US" sz="2800" dirty="0" smtClean="0">
                <a:latin typeface="Consolas" charset="0"/>
                <a:ea typeface="Consolas" charset="0"/>
                <a:cs typeface="Consolas" charset="0"/>
              </a:rPr>
              <a:t>    ...</a:t>
            </a:r>
            <a:br>
              <a:rPr lang="en-US" sz="2800" dirty="0" smtClean="0">
                <a:latin typeface="Consolas" charset="0"/>
                <a:ea typeface="Consolas" charset="0"/>
                <a:cs typeface="Consolas" charset="0"/>
              </a:rPr>
            </a:br>
            <a:r>
              <a:rPr lang="en-US" sz="2800" dirty="0" smtClean="0">
                <a:latin typeface="Consolas" charset="0"/>
                <a:ea typeface="Consolas" charset="0"/>
                <a:cs typeface="Consolas" charset="0"/>
              </a:rPr>
              <a:t>        for </a:t>
            </a:r>
            <a:r>
              <a:rPr lang="en-US" sz="2800" dirty="0" err="1" smtClean="0">
                <a:latin typeface="Consolas" charset="0"/>
                <a:ea typeface="Consolas" charset="0"/>
                <a:cs typeface="Consolas" charset="0"/>
              </a:rPr>
              <a:t>xm</a:t>
            </a:r>
            <a:r>
              <a:rPr lang="en-US" sz="2800" dirty="0" smtClean="0">
                <a:latin typeface="Consolas" charset="0"/>
                <a:ea typeface="Consolas" charset="0"/>
                <a:cs typeface="Consolas" charset="0"/>
              </a:rPr>
              <a:t> in </a:t>
            </a:r>
            <a:r>
              <a:rPr lang="en-US" sz="2800" dirty="0" err="1" smtClean="0">
                <a:latin typeface="Consolas" charset="0"/>
                <a:ea typeface="Consolas" charset="0"/>
                <a:cs typeface="Consolas" charset="0"/>
              </a:rPr>
              <a:t>Rm</a:t>
            </a:r>
            <a:r>
              <a:rPr lang="en-US" sz="2800" dirty="0" smtClean="0">
                <a:latin typeface="Consolas" charset="0"/>
                <a:ea typeface="Consolas" charset="0"/>
                <a:cs typeface="Consolas" charset="0"/>
              </a:rPr>
              <a:t>: </a:t>
            </a:r>
            <a:br>
              <a:rPr lang="en-US" sz="2800" dirty="0" smtClean="0">
                <a:latin typeface="Consolas" charset="0"/>
                <a:ea typeface="Consolas" charset="0"/>
                <a:cs typeface="Consolas" charset="0"/>
              </a:rPr>
            </a:br>
            <a:r>
              <a:rPr lang="en-US" sz="2800" dirty="0" smtClean="0">
                <a:latin typeface="Consolas" charset="0"/>
                <a:ea typeface="Consolas" charset="0"/>
                <a:cs typeface="Consolas" charset="0"/>
              </a:rPr>
              <a:t>          if Cond(x1, x2…):</a:t>
            </a:r>
          </a:p>
          <a:p>
            <a:pPr>
              <a:buNone/>
            </a:pPr>
            <a:r>
              <a:rPr lang="en-US" sz="2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800" dirty="0" smtClean="0">
                <a:latin typeface="Consolas" charset="0"/>
                <a:ea typeface="Consolas" charset="0"/>
                <a:cs typeface="Consolas" charset="0"/>
              </a:rPr>
              <a:t>           output(x1.a1, x2.a2, … </a:t>
            </a:r>
            <a:r>
              <a:rPr lang="en-US" sz="2800" dirty="0" err="1" smtClean="0">
                <a:latin typeface="Consolas" charset="0"/>
                <a:ea typeface="Consolas" charset="0"/>
                <a:cs typeface="Consolas" charset="0"/>
              </a:rPr>
              <a:t>xm.am</a:t>
            </a:r>
            <a:r>
              <a:rPr lang="en-US" sz="2800" dirty="0" smtClean="0">
                <a:latin typeface="Consolas" charset="0"/>
                <a:ea typeface="Consolas" charset="0"/>
                <a:cs typeface="Consolas" charset="0"/>
              </a:rPr>
              <a:t>)   </a:t>
            </a: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(Inner) Joins</a:t>
            </a:r>
            <a:endParaRPr lang="en-US" dirty="0"/>
          </a:p>
        </p:txBody>
      </p:sp>
      <p:sp>
        <p:nvSpPr>
          <p:cNvPr id="237573" name="Rectangle 5"/>
          <p:cNvSpPr>
            <a:spLocks noChangeArrowheads="1"/>
          </p:cNvSpPr>
          <p:nvPr/>
        </p:nvSpPr>
        <p:spPr bwMode="auto">
          <a:xfrm>
            <a:off x="1447800" y="1371600"/>
            <a:ext cx="6811480" cy="1237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 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x1.a1, x2.a2, … </a:t>
            </a:r>
            <a:r>
              <a:rPr lang="en-US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xm.am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R1 as x1, R2 as x2, … Rm as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xm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Cond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90800" y="5181600"/>
            <a:ext cx="5791200" cy="6096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5895760"/>
            <a:ext cx="7051930" cy="8309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+mn-lt"/>
              </a:rPr>
              <a:t>This is called nested loop semantics since we are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/>
            </a:r>
            <a:br>
              <a:rPr lang="en-US" dirty="0">
                <a:solidFill>
                  <a:srgbClr val="FF0000"/>
                </a:solidFill>
                <a:latin typeface="+mn-lt"/>
              </a:rPr>
            </a:br>
            <a:r>
              <a:rPr lang="en-US" dirty="0" smtClean="0">
                <a:solidFill>
                  <a:srgbClr val="FF0000"/>
                </a:solidFill>
                <a:latin typeface="+mn-lt"/>
              </a:rPr>
              <a:t>interpreting what a join means using a nested loop</a:t>
            </a:r>
          </a:p>
        </p:txBody>
      </p:sp>
    </p:spTree>
    <p:extLst>
      <p:ext uri="{BB962C8B-B14F-4D97-AF65-F5344CB8AC3E}">
        <p14:creationId xmlns:p14="http://schemas.microsoft.com/office/powerpoint/2010/main" val="60518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1524000"/>
            <a:ext cx="7799431" cy="116955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category, manufacturer)</a:t>
            </a:r>
            <a:b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country)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-- manufacturer is foreign key to Company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62000" y="2743200"/>
            <a:ext cx="5922264" cy="12003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 dirty="0" smtClean="0">
                <a:cs typeface="Arial"/>
              </a:rPr>
              <a:t>Retrieve all USA companies that</a:t>
            </a:r>
            <a:br>
              <a:rPr lang="en-US" dirty="0" smtClean="0">
                <a:cs typeface="Arial"/>
              </a:rPr>
            </a:br>
            <a:r>
              <a:rPr lang="en-US" dirty="0" smtClean="0">
                <a:cs typeface="Arial"/>
              </a:rPr>
              <a:t>manufacture products in both ‘gadget’ and</a:t>
            </a:r>
            <a:br>
              <a:rPr lang="en-US" dirty="0" smtClean="0">
                <a:cs typeface="Arial"/>
              </a:rPr>
            </a:br>
            <a:r>
              <a:rPr lang="en-US" dirty="0" smtClean="0">
                <a:cs typeface="Arial"/>
              </a:rPr>
              <a:t>‘photography’ categories</a:t>
            </a:r>
          </a:p>
        </p:txBody>
      </p:sp>
    </p:spTree>
    <p:extLst>
      <p:ext uri="{BB962C8B-B14F-4D97-AF65-F5344CB8AC3E}">
        <p14:creationId xmlns:p14="http://schemas.microsoft.com/office/powerpoint/2010/main" val="32421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1524000"/>
            <a:ext cx="7799431" cy="116955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category, manufacturer)</a:t>
            </a:r>
            <a:b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country)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-- manufacturer is foreign key to Company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62000" y="2743200"/>
            <a:ext cx="5922264" cy="12003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 dirty="0" smtClean="0">
                <a:cs typeface="Arial"/>
              </a:rPr>
              <a:t>Retrieve all USA companies that</a:t>
            </a:r>
            <a:br>
              <a:rPr lang="en-US" dirty="0" smtClean="0">
                <a:cs typeface="Arial"/>
              </a:rPr>
            </a:br>
            <a:r>
              <a:rPr lang="en-US" dirty="0" smtClean="0">
                <a:cs typeface="Arial"/>
              </a:rPr>
              <a:t>manufacture products in both ‘gadget’ and</a:t>
            </a:r>
            <a:br>
              <a:rPr lang="en-US" dirty="0" smtClean="0">
                <a:cs typeface="Arial"/>
              </a:rPr>
            </a:br>
            <a:r>
              <a:rPr lang="en-US" dirty="0" smtClean="0">
                <a:cs typeface="Arial"/>
              </a:rPr>
              <a:t>‘photography’ categories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62000" y="4132588"/>
            <a:ext cx="5768827" cy="209288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 smtClean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Product x, Company z</a:t>
            </a:r>
            <a:br>
              <a:rPr lang="en-US" dirty="0" smtClean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z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.country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’USA’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AND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x.manufacturer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AND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x.category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'gadget’</a:t>
            </a:r>
            <a:br>
              <a:rPr lang="en-US" dirty="0" smtClean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AND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x.category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'photography;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Oval Callout 6"/>
          <p:cNvSpPr/>
          <p:nvPr/>
        </p:nvSpPr>
        <p:spPr bwMode="auto">
          <a:xfrm>
            <a:off x="6858000" y="4267200"/>
            <a:ext cx="1630765" cy="908864"/>
          </a:xfrm>
          <a:prstGeom prst="wedgeEllipseCallout">
            <a:avLst>
              <a:gd name="adj1" fmla="val -61364"/>
              <a:gd name="adj2" fmla="val 3635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Does this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work?</a:t>
            </a:r>
          </a:p>
        </p:txBody>
      </p:sp>
    </p:spTree>
    <p:extLst>
      <p:ext uri="{BB962C8B-B14F-4D97-AF65-F5344CB8AC3E}">
        <p14:creationId xmlns:p14="http://schemas.microsoft.com/office/powerpoint/2010/main" val="876802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1524000"/>
            <a:ext cx="7799431" cy="116955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category, manufacturer)</a:t>
            </a:r>
            <a:b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country)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-- manufacturer is foreign key to Company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62000" y="2743200"/>
            <a:ext cx="5922264" cy="12003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 dirty="0" smtClean="0">
                <a:cs typeface="Arial"/>
              </a:rPr>
              <a:t>Retrieve all USA companies that</a:t>
            </a:r>
            <a:br>
              <a:rPr lang="en-US" dirty="0" smtClean="0">
                <a:cs typeface="Arial"/>
              </a:rPr>
            </a:br>
            <a:r>
              <a:rPr lang="en-US" dirty="0" smtClean="0">
                <a:cs typeface="Arial"/>
              </a:rPr>
              <a:t>manufacture products in both ‘gadget’ and</a:t>
            </a:r>
            <a:br>
              <a:rPr lang="en-US" dirty="0" smtClean="0">
                <a:cs typeface="Arial"/>
              </a:rPr>
            </a:br>
            <a:r>
              <a:rPr lang="en-US" dirty="0" smtClean="0">
                <a:cs typeface="Arial"/>
              </a:rPr>
              <a:t>‘photography’ categories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62000" y="4132588"/>
            <a:ext cx="6445695" cy="209288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 smtClean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Product x, Company z</a:t>
            </a:r>
            <a:br>
              <a:rPr lang="en-US" dirty="0" smtClean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z.country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’USA’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AND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x.manufacturer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AND 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x.category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'gadget’</a:t>
            </a:r>
            <a:br>
              <a:rPr lang="en-US" dirty="0" smtClean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    OR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x.category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'photography);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Oval Callout 6"/>
          <p:cNvSpPr/>
          <p:nvPr/>
        </p:nvSpPr>
        <p:spPr bwMode="auto">
          <a:xfrm>
            <a:off x="7086600" y="4343400"/>
            <a:ext cx="1919733" cy="908864"/>
          </a:xfrm>
          <a:prstGeom prst="wedgeEllipseCallout">
            <a:avLst>
              <a:gd name="adj1" fmla="val -61364"/>
              <a:gd name="adj2" fmla="val 3635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What about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this?</a:t>
            </a:r>
          </a:p>
        </p:txBody>
      </p:sp>
    </p:spTree>
    <p:extLst>
      <p:ext uri="{BB962C8B-B14F-4D97-AF65-F5344CB8AC3E}">
        <p14:creationId xmlns:p14="http://schemas.microsoft.com/office/powerpoint/2010/main" val="39266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1524000"/>
            <a:ext cx="7799431" cy="116955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category, manufacturer)</a:t>
            </a:r>
            <a:b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country)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-- manufacturer is foreign key to Company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62000" y="2743200"/>
            <a:ext cx="5922264" cy="12003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 dirty="0" smtClean="0">
                <a:cs typeface="Arial"/>
              </a:rPr>
              <a:t>Retrieve all USA companies that</a:t>
            </a:r>
            <a:br>
              <a:rPr lang="en-US" dirty="0" smtClean="0">
                <a:cs typeface="Arial"/>
              </a:rPr>
            </a:br>
            <a:r>
              <a:rPr lang="en-US" dirty="0" smtClean="0">
                <a:cs typeface="Arial"/>
              </a:rPr>
              <a:t>manufacture products in both ‘gadget’ and</a:t>
            </a:r>
            <a:br>
              <a:rPr lang="en-US" dirty="0" smtClean="0">
                <a:cs typeface="Arial"/>
              </a:rPr>
            </a:br>
            <a:r>
              <a:rPr lang="en-US" dirty="0" smtClean="0">
                <a:cs typeface="Arial"/>
              </a:rPr>
              <a:t>‘photography’ categories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62000" y="4132588"/>
            <a:ext cx="6276478" cy="242527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 smtClean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Product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x,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Product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y, Company z</a:t>
            </a:r>
            <a:br>
              <a:rPr lang="en-US" dirty="0" smtClean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z.country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’USA’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AND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x.manufacturer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AND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y.manufacturer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AND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x.category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'gadget’</a:t>
            </a:r>
            <a:br>
              <a:rPr lang="en-US" dirty="0" smtClean="0"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AND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y.category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'photography;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Oval Callout 8"/>
          <p:cNvSpPr/>
          <p:nvPr/>
        </p:nvSpPr>
        <p:spPr bwMode="auto">
          <a:xfrm>
            <a:off x="6607298" y="5029200"/>
            <a:ext cx="2515351" cy="908864"/>
          </a:xfrm>
          <a:prstGeom prst="wedgeEllipseCallout">
            <a:avLst>
              <a:gd name="adj1" fmla="val -88822"/>
              <a:gd name="adj2" fmla="val -61712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Need to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include</a:t>
            </a:r>
            <a:b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Product twice!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49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Self-Joins and Tuple Variables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Find USA companies that manufacture both products in the ‘gadgets’ and ‘photo’ category</a:t>
            </a:r>
            <a:endParaRPr lang="en-US" sz="2800" dirty="0">
              <a:solidFill>
                <a:srgbClr val="000000"/>
              </a:solidFill>
            </a:endParaRPr>
          </a:p>
          <a:p>
            <a:r>
              <a:rPr lang="en-US" sz="2800" dirty="0" smtClean="0">
                <a:solidFill>
                  <a:srgbClr val="000000"/>
                </a:solidFill>
              </a:rPr>
              <a:t>Joining Product with Company is insufficient: need to join Product, with Product, and with Company</a:t>
            </a:r>
            <a:endParaRPr lang="en-US" sz="2800" dirty="0">
              <a:solidFill>
                <a:srgbClr val="000000"/>
              </a:solidFill>
            </a:endParaRPr>
          </a:p>
          <a:p>
            <a:endParaRPr lang="en-US" sz="2800" dirty="0" smtClean="0">
              <a:solidFill>
                <a:srgbClr val="000000"/>
              </a:solidFill>
            </a:endParaRPr>
          </a:p>
          <a:p>
            <a:r>
              <a:rPr lang="en-US" sz="2800" dirty="0">
                <a:solidFill>
                  <a:srgbClr val="000000"/>
                </a:solidFill>
              </a:rPr>
              <a:t>When a relation occurs twice in the FROM clause we call it a </a:t>
            </a:r>
            <a:r>
              <a:rPr lang="en-US" sz="2800" smtClean="0">
                <a:solidFill>
                  <a:srgbClr val="000000"/>
                </a:solidFill>
              </a:rPr>
              <a:t>self-join; in </a:t>
            </a:r>
            <a:r>
              <a:rPr lang="en-US" sz="2800" dirty="0">
                <a:solidFill>
                  <a:srgbClr val="000000"/>
                </a:solidFill>
              </a:rPr>
              <a:t>that case we must use tuple variables (why?)</a:t>
            </a:r>
          </a:p>
        </p:txBody>
      </p:sp>
    </p:spTree>
    <p:extLst>
      <p:ext uri="{BB962C8B-B14F-4D97-AF65-F5344CB8AC3E}">
        <p14:creationId xmlns:p14="http://schemas.microsoft.com/office/powerpoint/2010/main" val="152247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 dirty="0" smtClean="0"/>
              <a:t>Self-joins</a:t>
            </a:r>
            <a:endParaRPr lang="en-US" dirty="0"/>
          </a:p>
        </p:txBody>
      </p:sp>
      <p:sp>
        <p:nvSpPr>
          <p:cNvPr id="237573" name="Rectangle 5"/>
          <p:cNvSpPr>
            <a:spLocks noChangeArrowheads="1"/>
          </p:cNvSpPr>
          <p:nvPr/>
        </p:nvSpPr>
        <p:spPr bwMode="auto">
          <a:xfrm>
            <a:off x="228600" y="627388"/>
            <a:ext cx="5545108" cy="215443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 x, Product y, Company z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z.country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‘USA’ 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x.category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‘gadget’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y.category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‘photo’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x.manufacturer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y.manufacturer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3" name="Group 2"/>
          <p:cNvGraphicFramePr>
            <a:graphicFrameLocks noGrp="1"/>
          </p:cNvGraphicFramePr>
          <p:nvPr>
            <p:extLst/>
          </p:nvPr>
        </p:nvGraphicFramePr>
        <p:xfrm>
          <a:off x="685800" y="35814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SingleTouch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MultiTouch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Group 19"/>
          <p:cNvGraphicFramePr>
            <a:graphicFrameLocks noGrp="1"/>
          </p:cNvGraphicFramePr>
          <p:nvPr>
            <p:extLst/>
          </p:nvPr>
        </p:nvGraphicFramePr>
        <p:xfrm>
          <a:off x="5486400" y="3657600"/>
          <a:ext cx="3048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Rectangle 56"/>
          <p:cNvSpPr>
            <a:spLocks noChangeArrowheads="1"/>
          </p:cNvSpPr>
          <p:nvPr/>
        </p:nvSpPr>
        <p:spPr bwMode="auto">
          <a:xfrm>
            <a:off x="685800" y="3124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Product </a:t>
            </a: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6" name="Rectangle 57"/>
          <p:cNvSpPr>
            <a:spLocks noChangeArrowheads="1"/>
          </p:cNvSpPr>
          <p:nvPr/>
        </p:nvSpPr>
        <p:spPr bwMode="auto">
          <a:xfrm>
            <a:off x="5410200" y="32004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393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Joins in SQL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33400" y="3810000"/>
            <a:ext cx="7779719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>
                <a:cs typeface="Arial"/>
              </a:rPr>
              <a:t>Retrieve all </a:t>
            </a:r>
            <a:r>
              <a:rPr lang="en-US" sz="2800" dirty="0" smtClean="0">
                <a:cs typeface="Arial"/>
              </a:rPr>
              <a:t>Japanese products that cost &lt; $150</a:t>
            </a:r>
            <a:endParaRPr lang="en-US" sz="2800" dirty="0"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29997"/>
            <a:ext cx="5895740" cy="6509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category, manufacturer)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country</a:t>
            </a: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76200" y="1600200"/>
          <a:ext cx="55626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804"/>
                <a:gridCol w="925596"/>
                <a:gridCol w="1524000"/>
                <a:gridCol w="1600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manufacturer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SingleTouch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photography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SuperGizmo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867400" y="1676400"/>
          <a:ext cx="3048004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2"/>
                <a:gridCol w="1524002"/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Hitachi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40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 dirty="0" smtClean="0"/>
              <a:t>Self-joins</a:t>
            </a:r>
            <a:endParaRPr lang="en-US" dirty="0"/>
          </a:p>
        </p:txBody>
      </p:sp>
      <p:graphicFrame>
        <p:nvGraphicFramePr>
          <p:cNvPr id="13" name="Group 2"/>
          <p:cNvGraphicFramePr>
            <a:graphicFrameLocks noGrp="1"/>
          </p:cNvGraphicFramePr>
          <p:nvPr>
            <p:extLst/>
          </p:nvPr>
        </p:nvGraphicFramePr>
        <p:xfrm>
          <a:off x="685800" y="35814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SingleTouch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MultiTouch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Group 19"/>
          <p:cNvGraphicFramePr>
            <a:graphicFrameLocks noGrp="1"/>
          </p:cNvGraphicFramePr>
          <p:nvPr>
            <p:extLst/>
          </p:nvPr>
        </p:nvGraphicFramePr>
        <p:xfrm>
          <a:off x="5486400" y="3657600"/>
          <a:ext cx="3048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Rectangle 56"/>
          <p:cNvSpPr>
            <a:spLocks noChangeArrowheads="1"/>
          </p:cNvSpPr>
          <p:nvPr/>
        </p:nvSpPr>
        <p:spPr bwMode="auto">
          <a:xfrm>
            <a:off x="685800" y="3124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244A58"/>
                </a:solidFill>
                <a:latin typeface="Arial"/>
                <a:cs typeface="Arial"/>
              </a:rPr>
              <a:t>Product 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  <p:sp>
        <p:nvSpPr>
          <p:cNvPr id="16" name="Rectangle 57"/>
          <p:cNvSpPr>
            <a:spLocks noChangeArrowheads="1"/>
          </p:cNvSpPr>
          <p:nvPr/>
        </p:nvSpPr>
        <p:spPr bwMode="auto">
          <a:xfrm>
            <a:off x="5410200" y="32004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244A58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7303" y="3962400"/>
            <a:ext cx="45720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3581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228600" y="627388"/>
            <a:ext cx="5545108" cy="215443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Product x, Product y, Company z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z.country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‘USA’ 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x.category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‘gadget’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y.category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‘photo’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x.manufacturer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y.manufacturer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2961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oup 2"/>
          <p:cNvGraphicFramePr>
            <a:graphicFrameLocks noGrp="1"/>
          </p:cNvGraphicFramePr>
          <p:nvPr>
            <p:extLst/>
          </p:nvPr>
        </p:nvGraphicFramePr>
        <p:xfrm>
          <a:off x="685800" y="35814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SingleTouch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MultiTouch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Group 19"/>
          <p:cNvGraphicFramePr>
            <a:graphicFrameLocks noGrp="1"/>
          </p:cNvGraphicFramePr>
          <p:nvPr>
            <p:extLst/>
          </p:nvPr>
        </p:nvGraphicFramePr>
        <p:xfrm>
          <a:off x="5486400" y="3657600"/>
          <a:ext cx="3048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 dirty="0" smtClean="0"/>
              <a:t>Self-joins</a:t>
            </a:r>
            <a:endParaRPr lang="en-US" dirty="0"/>
          </a:p>
        </p:txBody>
      </p:sp>
      <p:sp>
        <p:nvSpPr>
          <p:cNvPr id="15" name="Rectangle 56"/>
          <p:cNvSpPr>
            <a:spLocks noChangeArrowheads="1"/>
          </p:cNvSpPr>
          <p:nvPr/>
        </p:nvSpPr>
        <p:spPr bwMode="auto">
          <a:xfrm>
            <a:off x="685800" y="3124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244A58"/>
                </a:solidFill>
                <a:latin typeface="Arial"/>
                <a:cs typeface="Arial"/>
              </a:rPr>
              <a:t>Product 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  <p:sp>
        <p:nvSpPr>
          <p:cNvPr id="16" name="Rectangle 57"/>
          <p:cNvSpPr>
            <a:spLocks noChangeArrowheads="1"/>
          </p:cNvSpPr>
          <p:nvPr/>
        </p:nvSpPr>
        <p:spPr bwMode="auto">
          <a:xfrm>
            <a:off x="5410200" y="32004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244A58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7303" y="3962400"/>
            <a:ext cx="45720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2000" y="4114800"/>
            <a:ext cx="4267200" cy="381000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3581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4038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7EB606">
                    <a:lumMod val="75000"/>
                  </a:srgbClr>
                </a:solidFill>
                <a:latin typeface="Arial"/>
              </a:rPr>
              <a:t>y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228600" y="627388"/>
            <a:ext cx="5545108" cy="215443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Product x, Product y, Company z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z.country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‘USA’ 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x.category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‘gadget’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y.category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‘photo’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x.manufacturer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y.manufacturer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7648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Group 2"/>
          <p:cNvGraphicFramePr>
            <a:graphicFrameLocks noGrp="1"/>
          </p:cNvGraphicFramePr>
          <p:nvPr>
            <p:extLst/>
          </p:nvPr>
        </p:nvGraphicFramePr>
        <p:xfrm>
          <a:off x="685800" y="35814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SingleTouch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MultiTouch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Group 19"/>
          <p:cNvGraphicFramePr>
            <a:graphicFrameLocks noGrp="1"/>
          </p:cNvGraphicFramePr>
          <p:nvPr>
            <p:extLst/>
          </p:nvPr>
        </p:nvGraphicFramePr>
        <p:xfrm>
          <a:off x="5486400" y="3657600"/>
          <a:ext cx="3048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 dirty="0" smtClean="0"/>
              <a:t>Self-joins</a:t>
            </a:r>
            <a:endParaRPr lang="en-US" dirty="0"/>
          </a:p>
        </p:txBody>
      </p:sp>
      <p:sp>
        <p:nvSpPr>
          <p:cNvPr id="15" name="Rectangle 56"/>
          <p:cNvSpPr>
            <a:spLocks noChangeArrowheads="1"/>
          </p:cNvSpPr>
          <p:nvPr/>
        </p:nvSpPr>
        <p:spPr bwMode="auto">
          <a:xfrm>
            <a:off x="685800" y="3124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244A58"/>
                </a:solidFill>
                <a:latin typeface="Arial"/>
                <a:cs typeface="Arial"/>
              </a:rPr>
              <a:t>Product 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  <p:sp>
        <p:nvSpPr>
          <p:cNvPr id="16" name="Rectangle 57"/>
          <p:cNvSpPr>
            <a:spLocks noChangeArrowheads="1"/>
          </p:cNvSpPr>
          <p:nvPr/>
        </p:nvSpPr>
        <p:spPr bwMode="auto">
          <a:xfrm>
            <a:off x="5410200" y="32004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244A58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7303" y="3962400"/>
            <a:ext cx="45720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10200" y="4114800"/>
            <a:ext cx="3276600" cy="6096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2000" y="4114800"/>
            <a:ext cx="4267200" cy="381000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3581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2400" y="4038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7EB606">
                    <a:lumMod val="75000"/>
                  </a:srgbClr>
                </a:solidFill>
                <a:latin typeface="Arial"/>
              </a:rPr>
              <a:t>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382000" y="3048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/>
              </a:rPr>
              <a:t>z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28600" y="627388"/>
            <a:ext cx="5545108" cy="215443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Product x, Product y, Company z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z.country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‘USA’ 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x.category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‘gadget’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y.category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‘photo’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x.manufacturer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y.manufacturer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80213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Group 2"/>
          <p:cNvGraphicFramePr>
            <a:graphicFrameLocks noGrp="1"/>
          </p:cNvGraphicFramePr>
          <p:nvPr>
            <p:extLst/>
          </p:nvPr>
        </p:nvGraphicFramePr>
        <p:xfrm>
          <a:off x="685800" y="35814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SingleTouch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MultiTouch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Group 19"/>
          <p:cNvGraphicFramePr>
            <a:graphicFrameLocks noGrp="1"/>
          </p:cNvGraphicFramePr>
          <p:nvPr>
            <p:extLst/>
          </p:nvPr>
        </p:nvGraphicFramePr>
        <p:xfrm>
          <a:off x="5486400" y="3657600"/>
          <a:ext cx="3048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 dirty="0" smtClean="0"/>
              <a:t>Self-joins</a:t>
            </a:r>
            <a:endParaRPr lang="en-US" dirty="0"/>
          </a:p>
        </p:txBody>
      </p:sp>
      <p:sp>
        <p:nvSpPr>
          <p:cNvPr id="15" name="Rectangle 56"/>
          <p:cNvSpPr>
            <a:spLocks noChangeArrowheads="1"/>
          </p:cNvSpPr>
          <p:nvPr/>
        </p:nvSpPr>
        <p:spPr bwMode="auto">
          <a:xfrm>
            <a:off x="685800" y="3124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244A58"/>
                </a:solidFill>
                <a:latin typeface="Arial"/>
                <a:cs typeface="Arial"/>
              </a:rPr>
              <a:t>Product 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  <p:sp>
        <p:nvSpPr>
          <p:cNvPr id="16" name="Rectangle 57"/>
          <p:cNvSpPr>
            <a:spLocks noChangeArrowheads="1"/>
          </p:cNvSpPr>
          <p:nvPr/>
        </p:nvSpPr>
        <p:spPr bwMode="auto">
          <a:xfrm>
            <a:off x="5410200" y="32004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244A58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7303" y="3962400"/>
            <a:ext cx="45720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10200" y="4572000"/>
            <a:ext cx="3276600" cy="6096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2000" y="4114800"/>
            <a:ext cx="4267200" cy="381000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3581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2400" y="4038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7EB606">
                    <a:lumMod val="75000"/>
                  </a:srgbClr>
                </a:solidFill>
                <a:latin typeface="Arial"/>
              </a:rPr>
              <a:t>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382000" y="3048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/>
              </a:rPr>
              <a:t>z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28600" y="627388"/>
            <a:ext cx="5545108" cy="215443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Product x, Product y, Company z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z.country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‘USA’ 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x.category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‘gadget’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y.category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‘photo’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x.manufacturer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y.manufacturer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9319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 dirty="0" smtClean="0"/>
              <a:t>Self-joins</a:t>
            </a:r>
            <a:endParaRPr lang="en-US" dirty="0"/>
          </a:p>
        </p:txBody>
      </p:sp>
      <p:graphicFrame>
        <p:nvGraphicFramePr>
          <p:cNvPr id="13" name="Group 2"/>
          <p:cNvGraphicFramePr>
            <a:graphicFrameLocks noGrp="1"/>
          </p:cNvGraphicFramePr>
          <p:nvPr>
            <p:extLst/>
          </p:nvPr>
        </p:nvGraphicFramePr>
        <p:xfrm>
          <a:off x="685800" y="35814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SingleTouch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MultiTouch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Group 19"/>
          <p:cNvGraphicFramePr>
            <a:graphicFrameLocks noGrp="1"/>
          </p:cNvGraphicFramePr>
          <p:nvPr>
            <p:extLst/>
          </p:nvPr>
        </p:nvGraphicFramePr>
        <p:xfrm>
          <a:off x="5486400" y="3657600"/>
          <a:ext cx="3048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Rectangle 56"/>
          <p:cNvSpPr>
            <a:spLocks noChangeArrowheads="1"/>
          </p:cNvSpPr>
          <p:nvPr/>
        </p:nvSpPr>
        <p:spPr bwMode="auto">
          <a:xfrm>
            <a:off x="685800" y="3124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244A58"/>
                </a:solidFill>
                <a:latin typeface="Arial"/>
                <a:cs typeface="Arial"/>
              </a:rPr>
              <a:t>Product 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  <p:sp>
        <p:nvSpPr>
          <p:cNvPr id="16" name="Rectangle 57"/>
          <p:cNvSpPr>
            <a:spLocks noChangeArrowheads="1"/>
          </p:cNvSpPr>
          <p:nvPr/>
        </p:nvSpPr>
        <p:spPr bwMode="auto">
          <a:xfrm>
            <a:off x="5410200" y="32004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244A58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7303" y="3962400"/>
            <a:ext cx="45720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10200" y="4114800"/>
            <a:ext cx="3276600" cy="6096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2000" y="4678988"/>
            <a:ext cx="4267200" cy="381000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3581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2400" y="45675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7EB606">
                    <a:lumMod val="75000"/>
                  </a:srgbClr>
                </a:solidFill>
                <a:latin typeface="Arial"/>
              </a:rPr>
              <a:t>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382000" y="3048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/>
              </a:rPr>
              <a:t>z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28600" y="627388"/>
            <a:ext cx="5545108" cy="215443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Product x, Product y, Company z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z.country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‘USA’ 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x.category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‘gadget’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y.category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‘photo’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x.manufacturer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y.manufacturer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74443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 dirty="0" smtClean="0"/>
              <a:t>Self-joins</a:t>
            </a:r>
            <a:endParaRPr lang="en-US" dirty="0"/>
          </a:p>
        </p:txBody>
      </p:sp>
      <p:graphicFrame>
        <p:nvGraphicFramePr>
          <p:cNvPr id="13" name="Group 2"/>
          <p:cNvGraphicFramePr>
            <a:graphicFrameLocks noGrp="1"/>
          </p:cNvGraphicFramePr>
          <p:nvPr>
            <p:extLst/>
          </p:nvPr>
        </p:nvGraphicFramePr>
        <p:xfrm>
          <a:off x="685800" y="35814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SingleTouch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MultiTouch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Group 19"/>
          <p:cNvGraphicFramePr>
            <a:graphicFrameLocks noGrp="1"/>
          </p:cNvGraphicFramePr>
          <p:nvPr>
            <p:extLst/>
          </p:nvPr>
        </p:nvGraphicFramePr>
        <p:xfrm>
          <a:off x="5486400" y="3657600"/>
          <a:ext cx="3048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Rectangle 56"/>
          <p:cNvSpPr>
            <a:spLocks noChangeArrowheads="1"/>
          </p:cNvSpPr>
          <p:nvPr/>
        </p:nvSpPr>
        <p:spPr bwMode="auto">
          <a:xfrm>
            <a:off x="685800" y="3124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244A58"/>
                </a:solidFill>
                <a:latin typeface="Arial"/>
                <a:cs typeface="Arial"/>
              </a:rPr>
              <a:t>Product 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  <p:sp>
        <p:nvSpPr>
          <p:cNvPr id="16" name="Rectangle 57"/>
          <p:cNvSpPr>
            <a:spLocks noChangeArrowheads="1"/>
          </p:cNvSpPr>
          <p:nvPr/>
        </p:nvSpPr>
        <p:spPr bwMode="auto">
          <a:xfrm>
            <a:off x="5410200" y="32004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244A58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7303" y="3962400"/>
            <a:ext cx="45720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10200" y="4648200"/>
            <a:ext cx="3276600" cy="6096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2000" y="4678988"/>
            <a:ext cx="4267200" cy="381000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3581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2400" y="45675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7EB606">
                    <a:lumMod val="75000"/>
                  </a:srgbClr>
                </a:solidFill>
                <a:latin typeface="Arial"/>
              </a:rPr>
              <a:t>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382000" y="3048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/>
              </a:rPr>
              <a:t>z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28600" y="627388"/>
            <a:ext cx="5545108" cy="215443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Product x, Product y, Company z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z.country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‘USA’ 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x.category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‘gadget’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y.category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‘photo’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x.manufacturer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y.manufacturer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4881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 dirty="0" smtClean="0"/>
              <a:t>Self-joins</a:t>
            </a:r>
            <a:endParaRPr lang="en-US" dirty="0"/>
          </a:p>
        </p:txBody>
      </p:sp>
      <p:graphicFrame>
        <p:nvGraphicFramePr>
          <p:cNvPr id="13" name="Group 2"/>
          <p:cNvGraphicFramePr>
            <a:graphicFrameLocks noGrp="1"/>
          </p:cNvGraphicFramePr>
          <p:nvPr>
            <p:extLst/>
          </p:nvPr>
        </p:nvGraphicFramePr>
        <p:xfrm>
          <a:off x="685800" y="35814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SingleTouch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MultiTouch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Group 19"/>
          <p:cNvGraphicFramePr>
            <a:graphicFrameLocks noGrp="1"/>
          </p:cNvGraphicFramePr>
          <p:nvPr>
            <p:extLst/>
          </p:nvPr>
        </p:nvGraphicFramePr>
        <p:xfrm>
          <a:off x="5486400" y="3657600"/>
          <a:ext cx="3048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Rectangle 56"/>
          <p:cNvSpPr>
            <a:spLocks noChangeArrowheads="1"/>
          </p:cNvSpPr>
          <p:nvPr/>
        </p:nvSpPr>
        <p:spPr bwMode="auto">
          <a:xfrm>
            <a:off x="685800" y="3124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244A58"/>
                </a:solidFill>
                <a:latin typeface="Arial"/>
                <a:cs typeface="Arial"/>
              </a:rPr>
              <a:t>Product 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  <p:sp>
        <p:nvSpPr>
          <p:cNvPr id="16" name="Rectangle 57"/>
          <p:cNvSpPr>
            <a:spLocks noChangeArrowheads="1"/>
          </p:cNvSpPr>
          <p:nvPr/>
        </p:nvSpPr>
        <p:spPr bwMode="auto">
          <a:xfrm>
            <a:off x="5410200" y="32004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244A58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7303" y="3962400"/>
            <a:ext cx="45720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10200" y="4114800"/>
            <a:ext cx="3276600" cy="6096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2000" y="5181600"/>
            <a:ext cx="4267200" cy="381000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3581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2400" y="51009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7EB606">
                    <a:lumMod val="75000"/>
                  </a:srgbClr>
                </a:solidFill>
                <a:latin typeface="Arial"/>
              </a:rPr>
              <a:t>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382000" y="3048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/>
              </a:rPr>
              <a:t>z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28600" y="627388"/>
            <a:ext cx="5545108" cy="215443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Product x, Product y, Company z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z.country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‘USA’ 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x.category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‘gadget’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y.category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‘photo’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x.manufacturer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y.manufacturer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5701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 dirty="0" smtClean="0"/>
              <a:t>Self-joins</a:t>
            </a:r>
            <a:endParaRPr lang="en-US" dirty="0"/>
          </a:p>
        </p:txBody>
      </p:sp>
      <p:graphicFrame>
        <p:nvGraphicFramePr>
          <p:cNvPr id="13" name="Group 2"/>
          <p:cNvGraphicFramePr>
            <a:graphicFrameLocks noGrp="1"/>
          </p:cNvGraphicFramePr>
          <p:nvPr>
            <p:extLst/>
          </p:nvPr>
        </p:nvGraphicFramePr>
        <p:xfrm>
          <a:off x="685800" y="35814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SingleTouch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MultiTouch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Group 19"/>
          <p:cNvGraphicFramePr>
            <a:graphicFrameLocks noGrp="1"/>
          </p:cNvGraphicFramePr>
          <p:nvPr>
            <p:extLst/>
          </p:nvPr>
        </p:nvGraphicFramePr>
        <p:xfrm>
          <a:off x="5486400" y="3657600"/>
          <a:ext cx="3048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Rectangle 56"/>
          <p:cNvSpPr>
            <a:spLocks noChangeArrowheads="1"/>
          </p:cNvSpPr>
          <p:nvPr/>
        </p:nvSpPr>
        <p:spPr bwMode="auto">
          <a:xfrm>
            <a:off x="685800" y="3124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Product </a:t>
            </a: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6" name="Rectangle 57"/>
          <p:cNvSpPr>
            <a:spLocks noChangeArrowheads="1"/>
          </p:cNvSpPr>
          <p:nvPr/>
        </p:nvSpPr>
        <p:spPr bwMode="auto">
          <a:xfrm>
            <a:off x="5410200" y="32004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7303" y="3962400"/>
            <a:ext cx="45720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10200" y="4114800"/>
            <a:ext cx="3276600" cy="6096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2000" y="5181600"/>
            <a:ext cx="4267200" cy="381000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21" name="Group 2"/>
          <p:cNvGraphicFramePr>
            <a:graphicFrameLocks noGrp="1"/>
          </p:cNvGraphicFramePr>
          <p:nvPr>
            <p:extLst/>
          </p:nvPr>
        </p:nvGraphicFramePr>
        <p:xfrm>
          <a:off x="76200" y="5715000"/>
          <a:ext cx="8991600" cy="1016000"/>
        </p:xfrm>
        <a:graphic>
          <a:graphicData uri="http://schemas.openxmlformats.org/drawingml/2006/table">
            <a:tbl>
              <a:tblPr/>
              <a:tblGrid>
                <a:gridCol w="781050"/>
                <a:gridCol w="971550"/>
                <a:gridCol w="1219200"/>
                <a:gridCol w="1219200"/>
                <a:gridCol w="1143000"/>
                <a:gridCol w="1371600"/>
                <a:gridCol w="1219200"/>
                <a:gridCol w="1066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x.pname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x.category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x.manufacturer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y.pname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y.category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y.manufacturer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z.cname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z.country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MultiTouch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/>
                        </a:rPr>
                        <a:t>GizmoWorks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52400" y="3581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2400" y="51009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7EB606">
                    <a:lumMod val="75000"/>
                  </a:srgbClr>
                </a:solidFill>
                <a:latin typeface="Arial"/>
              </a:rPr>
              <a:t>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382000" y="3048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/>
              </a:rPr>
              <a:t>z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28600" y="627388"/>
            <a:ext cx="5545108" cy="215443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Product x, Product y, Company z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z.country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‘USA’ 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x.category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‘gadget’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y.category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‘photo’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x.manufacturer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y.manufacturer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11994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r>
              <a:rPr lang="en-US" dirty="0" smtClean="0"/>
              <a:t>Self-joins</a:t>
            </a:r>
            <a:endParaRPr lang="en-US" dirty="0"/>
          </a:p>
        </p:txBody>
      </p:sp>
      <p:graphicFrame>
        <p:nvGraphicFramePr>
          <p:cNvPr id="13" name="Group 2"/>
          <p:cNvGraphicFramePr>
            <a:graphicFrameLocks noGrp="1"/>
          </p:cNvGraphicFramePr>
          <p:nvPr>
            <p:extLst/>
          </p:nvPr>
        </p:nvGraphicFramePr>
        <p:xfrm>
          <a:off x="685800" y="3581400"/>
          <a:ext cx="4419600" cy="2032000"/>
        </p:xfrm>
        <a:graphic>
          <a:graphicData uri="http://schemas.openxmlformats.org/drawingml/2006/table">
            <a:tbl>
              <a:tblPr/>
              <a:tblGrid>
                <a:gridCol w="1473200"/>
                <a:gridCol w="1473200"/>
                <a:gridCol w="1473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ategory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manufacturer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SingleTouch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MultiTouch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Group 19"/>
          <p:cNvGraphicFramePr>
            <a:graphicFrameLocks noGrp="1"/>
          </p:cNvGraphicFramePr>
          <p:nvPr>
            <p:extLst/>
          </p:nvPr>
        </p:nvGraphicFramePr>
        <p:xfrm>
          <a:off x="5486400" y="3657600"/>
          <a:ext cx="3048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cname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country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Japan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" name="Rectangle 56"/>
          <p:cNvSpPr>
            <a:spLocks noChangeArrowheads="1"/>
          </p:cNvSpPr>
          <p:nvPr/>
        </p:nvSpPr>
        <p:spPr bwMode="auto">
          <a:xfrm>
            <a:off x="685800" y="3124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Product </a:t>
            </a: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6" name="Rectangle 57"/>
          <p:cNvSpPr>
            <a:spLocks noChangeArrowheads="1"/>
          </p:cNvSpPr>
          <p:nvPr/>
        </p:nvSpPr>
        <p:spPr bwMode="auto">
          <a:xfrm>
            <a:off x="5410200" y="3200400"/>
            <a:ext cx="1501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Company</a:t>
            </a: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7303" y="3962400"/>
            <a:ext cx="45720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10200" y="4114800"/>
            <a:ext cx="3276600" cy="6096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2000" y="5181600"/>
            <a:ext cx="4267200" cy="381000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21" name="Group 2"/>
          <p:cNvGraphicFramePr>
            <a:graphicFrameLocks noGrp="1"/>
          </p:cNvGraphicFramePr>
          <p:nvPr>
            <p:extLst/>
          </p:nvPr>
        </p:nvGraphicFramePr>
        <p:xfrm>
          <a:off x="76200" y="5715000"/>
          <a:ext cx="8991600" cy="1016000"/>
        </p:xfrm>
        <a:graphic>
          <a:graphicData uri="http://schemas.openxmlformats.org/drawingml/2006/table">
            <a:tbl>
              <a:tblPr/>
              <a:tblGrid>
                <a:gridCol w="781050"/>
                <a:gridCol w="971550"/>
                <a:gridCol w="1219200"/>
                <a:gridCol w="1219200"/>
                <a:gridCol w="1143000"/>
                <a:gridCol w="1371600"/>
                <a:gridCol w="1219200"/>
                <a:gridCol w="1066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x.pname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x.category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x.manufacturer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y.pname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y.category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/>
                        </a:rPr>
                        <a:t>y.manufacturer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z.cname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z.country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MultiTouch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/>
                        </a:rPr>
                        <a:t>GizmoWorks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GizmoWorks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USA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52400" y="35814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/>
              </a:rPr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2400" y="51009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7EB606">
                    <a:lumMod val="75000"/>
                  </a:srgbClr>
                </a:solidFill>
                <a:latin typeface="Arial"/>
              </a:rPr>
              <a:t>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382000" y="3048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/>
              </a:rPr>
              <a:t>z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29400" y="6172200"/>
            <a:ext cx="1600200" cy="6096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228600" y="627388"/>
            <a:ext cx="5545108" cy="215443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Product x, Product y, Company z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z.country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‘USA’ 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x.category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‘gadget’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y.category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‘photo’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x.manufacturer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AND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y.manufacturer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z.cname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8705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Outer joins</a:t>
            </a:r>
            <a:endParaRPr lang="en-US" dirty="0"/>
          </a:p>
        </p:txBody>
      </p:sp>
      <p:sp>
        <p:nvSpPr>
          <p:cNvPr id="237573" name="Rectangle 5"/>
          <p:cNvSpPr>
            <a:spLocks noChangeArrowheads="1"/>
          </p:cNvSpPr>
          <p:nvPr/>
        </p:nvSpPr>
        <p:spPr bwMode="auto">
          <a:xfrm>
            <a:off x="1366963" y="3250705"/>
            <a:ext cx="6981398" cy="1237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Purchase.store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Purchase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Purchase.prodName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1295400" y="5029200"/>
            <a:ext cx="6852453" cy="7571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prstClr val="black"/>
                </a:solidFill>
                <a:cs typeface="Arial"/>
              </a:rPr>
              <a:t>We </a:t>
            </a:r>
            <a:r>
              <a:rPr lang="en-US" dirty="0">
                <a:solidFill>
                  <a:prstClr val="black"/>
                </a:solidFill>
                <a:cs typeface="Arial"/>
              </a:rPr>
              <a:t>want to include products that </a:t>
            </a:r>
            <a:r>
              <a:rPr lang="en-US" dirty="0" smtClean="0">
                <a:solidFill>
                  <a:prstClr val="black"/>
                </a:solidFill>
                <a:cs typeface="Arial"/>
              </a:rPr>
              <a:t>are never </a:t>
            </a:r>
            <a:r>
              <a:rPr lang="en-US" dirty="0">
                <a:solidFill>
                  <a:prstClr val="black"/>
                </a:solidFill>
                <a:cs typeface="Arial"/>
              </a:rPr>
              <a:t>sold</a:t>
            </a:r>
            <a:r>
              <a:rPr lang="en-US" dirty="0" smtClean="0">
                <a:solidFill>
                  <a:prstClr val="black"/>
                </a:solidFill>
                <a:cs typeface="Arial"/>
              </a:rPr>
              <a:t>,</a:t>
            </a:r>
            <a:r>
              <a:rPr lang="en-US" dirty="0">
                <a:solidFill>
                  <a:prstClr val="black"/>
                </a:solidFill>
                <a:cs typeface="Arial"/>
              </a:rPr>
              <a:t/>
            </a:r>
            <a:br>
              <a:rPr lang="en-US" dirty="0">
                <a:solidFill>
                  <a:prstClr val="black"/>
                </a:solidFill>
                <a:cs typeface="Arial"/>
              </a:rPr>
            </a:br>
            <a:r>
              <a:rPr lang="en-US" dirty="0" smtClean="0">
                <a:solidFill>
                  <a:prstClr val="black"/>
                </a:solidFill>
                <a:cs typeface="Arial"/>
              </a:rPr>
              <a:t>but some are not listed!  Why?</a:t>
            </a:r>
            <a:endParaRPr lang="en-US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2136830" y="1478274"/>
            <a:ext cx="4602542" cy="142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dirty="0" err="1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u="sng" dirty="0" err="1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name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, category)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Purchase(</a:t>
            </a:r>
            <a:r>
              <a:rPr lang="en-US" dirty="0" err="1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prodName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, store</a:t>
            </a: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) </a:t>
            </a:r>
            <a:b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-- </a:t>
            </a:r>
            <a:r>
              <a:rPr lang="en-US" dirty="0" err="1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prodName</a:t>
            </a: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is foreign key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76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Joins in SQL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33400" y="3810000"/>
            <a:ext cx="7779719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>
                <a:cs typeface="Arial"/>
              </a:rPr>
              <a:t>Retrieve all </a:t>
            </a:r>
            <a:r>
              <a:rPr lang="en-US" sz="2800" dirty="0" smtClean="0">
                <a:cs typeface="Arial"/>
              </a:rPr>
              <a:t>Japanese products that cost &lt; $150</a:t>
            </a:r>
            <a:endParaRPr lang="en-US" sz="2800" dirty="0"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29997"/>
            <a:ext cx="5895740" cy="6509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category, manufacturer)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country</a:t>
            </a: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990600" y="4572000"/>
            <a:ext cx="6811480" cy="164352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price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...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76200" y="1600200"/>
          <a:ext cx="55626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804"/>
                <a:gridCol w="925596"/>
                <a:gridCol w="1524000"/>
                <a:gridCol w="1600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manufacturer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SingleTouch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photography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SuperGizmo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867400" y="1676400"/>
          <a:ext cx="3048004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2"/>
                <a:gridCol w="1524002"/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Hitachi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51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Outer joins</a:t>
            </a:r>
            <a:endParaRPr lang="en-US" dirty="0"/>
          </a:p>
        </p:txBody>
      </p:sp>
      <p:sp>
        <p:nvSpPr>
          <p:cNvPr id="237573" name="Rectangle 5"/>
          <p:cNvSpPr>
            <a:spLocks noChangeArrowheads="1"/>
          </p:cNvSpPr>
          <p:nvPr/>
        </p:nvSpPr>
        <p:spPr bwMode="auto">
          <a:xfrm>
            <a:off x="1066800" y="3250705"/>
            <a:ext cx="7491153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Purchase.store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LEFT</a:t>
            </a:r>
            <a:r>
              <a:rPr lang="en-US" dirty="0">
                <a:solidFill>
                  <a:srgbClr val="09213B">
                    <a:lumMod val="75000"/>
                    <a:lumOff val="25000"/>
                  </a:srgbClr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OUTER</a:t>
            </a:r>
            <a:r>
              <a:rPr lang="en-US" dirty="0">
                <a:solidFill>
                  <a:srgbClr val="09213B">
                    <a:lumMod val="75000"/>
                    <a:lumOff val="25000"/>
                  </a:srgbClr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JOIN</a:t>
            </a:r>
            <a:r>
              <a:rPr lang="en-US" dirty="0">
                <a:solidFill>
                  <a:srgbClr val="09213B">
                    <a:lumMod val="75000"/>
                    <a:lumOff val="25000"/>
                  </a:srgbClr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Purchase.prodName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2136830" y="1478274"/>
            <a:ext cx="4602542" cy="142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dirty="0" err="1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u="sng" dirty="0" err="1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name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, category)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Purchase(</a:t>
            </a:r>
            <a:r>
              <a:rPr lang="en-US" dirty="0" err="1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prodName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, store</a:t>
            </a: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) </a:t>
            </a:r>
            <a:b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-- </a:t>
            </a:r>
            <a:r>
              <a:rPr lang="en-US" dirty="0" err="1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prodName</a:t>
            </a: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is foreign key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8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9618" name="Group 2"/>
          <p:cNvGraphicFramePr>
            <a:graphicFrameLocks noGrp="1"/>
          </p:cNvGraphicFramePr>
          <p:nvPr>
            <p:extLst/>
          </p:nvPr>
        </p:nvGraphicFramePr>
        <p:xfrm>
          <a:off x="457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635" name="Group 19"/>
          <p:cNvGraphicFramePr>
            <a:graphicFrameLocks noGrp="1"/>
          </p:cNvGraphicFramePr>
          <p:nvPr>
            <p:extLst/>
          </p:nvPr>
        </p:nvGraphicFramePr>
        <p:xfrm>
          <a:off x="5029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ProdName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29" name="Rectangle 56"/>
          <p:cNvSpPr>
            <a:spLocks noChangeArrowheads="1"/>
          </p:cNvSpPr>
          <p:nvPr/>
        </p:nvSpPr>
        <p:spPr bwMode="auto">
          <a:xfrm>
            <a:off x="457200" y="1219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79930" name="Rectangle 57"/>
          <p:cNvSpPr>
            <a:spLocks noChangeArrowheads="1"/>
          </p:cNvSpPr>
          <p:nvPr/>
        </p:nvSpPr>
        <p:spPr bwMode="auto">
          <a:xfrm>
            <a:off x="5029200" y="1219200"/>
            <a:ext cx="1484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244A58"/>
                </a:solidFill>
                <a:latin typeface="Arial"/>
                <a:cs typeface="Arial"/>
              </a:rPr>
              <a:t>Purchase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90600" y="95072"/>
            <a:ext cx="6981398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Purchase.store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JOIN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Purchase.prodName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68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9618" name="Group 2"/>
          <p:cNvGraphicFramePr>
            <a:graphicFrameLocks noGrp="1"/>
          </p:cNvGraphicFramePr>
          <p:nvPr>
            <p:extLst/>
          </p:nvPr>
        </p:nvGraphicFramePr>
        <p:xfrm>
          <a:off x="457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635" name="Group 19"/>
          <p:cNvGraphicFramePr>
            <a:graphicFrameLocks noGrp="1"/>
          </p:cNvGraphicFramePr>
          <p:nvPr>
            <p:extLst/>
          </p:nvPr>
        </p:nvGraphicFramePr>
        <p:xfrm>
          <a:off x="5029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ProdName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29" name="Rectangle 56"/>
          <p:cNvSpPr>
            <a:spLocks noChangeArrowheads="1"/>
          </p:cNvSpPr>
          <p:nvPr/>
        </p:nvSpPr>
        <p:spPr bwMode="auto">
          <a:xfrm>
            <a:off x="457200" y="1219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79930" name="Rectangle 57"/>
          <p:cNvSpPr>
            <a:spLocks noChangeArrowheads="1"/>
          </p:cNvSpPr>
          <p:nvPr/>
        </p:nvSpPr>
        <p:spPr bwMode="auto">
          <a:xfrm>
            <a:off x="5029200" y="1219200"/>
            <a:ext cx="1484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244A58"/>
                </a:solidFill>
                <a:latin typeface="Arial"/>
                <a:cs typeface="Arial"/>
              </a:rPr>
              <a:t>Purchase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90600" y="95072"/>
            <a:ext cx="6981398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Purchase.store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Product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JOIN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Purchase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Purchase.prodName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2209800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53000" y="2209800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82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9618" name="Group 2"/>
          <p:cNvGraphicFramePr>
            <a:graphicFrameLocks noGrp="1"/>
          </p:cNvGraphicFramePr>
          <p:nvPr>
            <p:extLst/>
          </p:nvPr>
        </p:nvGraphicFramePr>
        <p:xfrm>
          <a:off x="457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635" name="Group 19"/>
          <p:cNvGraphicFramePr>
            <a:graphicFrameLocks noGrp="1"/>
          </p:cNvGraphicFramePr>
          <p:nvPr>
            <p:extLst/>
          </p:nvPr>
        </p:nvGraphicFramePr>
        <p:xfrm>
          <a:off x="5029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ProdName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29" name="Rectangle 56"/>
          <p:cNvSpPr>
            <a:spLocks noChangeArrowheads="1"/>
          </p:cNvSpPr>
          <p:nvPr/>
        </p:nvSpPr>
        <p:spPr bwMode="auto">
          <a:xfrm>
            <a:off x="457200" y="1219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79930" name="Rectangle 57"/>
          <p:cNvSpPr>
            <a:spLocks noChangeArrowheads="1"/>
          </p:cNvSpPr>
          <p:nvPr/>
        </p:nvSpPr>
        <p:spPr bwMode="auto">
          <a:xfrm>
            <a:off x="5029200" y="1219200"/>
            <a:ext cx="1484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244A58"/>
                </a:solidFill>
                <a:latin typeface="Arial"/>
                <a:cs typeface="Arial"/>
              </a:rPr>
              <a:t>Purchase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90600" y="95072"/>
            <a:ext cx="6981398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Purchase.store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Product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JOIN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Purchase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Purchase.prodName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2209800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53000" y="2209800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12" name="Group 36"/>
          <p:cNvGraphicFramePr>
            <a:graphicFrameLocks noGrp="1"/>
          </p:cNvGraphicFramePr>
          <p:nvPr>
            <p:extLst/>
          </p:nvPr>
        </p:nvGraphicFramePr>
        <p:xfrm>
          <a:off x="2971800" y="3962400"/>
          <a:ext cx="3048000" cy="1016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Rectangle 56"/>
          <p:cNvSpPr>
            <a:spLocks noChangeArrowheads="1"/>
          </p:cNvSpPr>
          <p:nvPr/>
        </p:nvSpPr>
        <p:spPr bwMode="auto">
          <a:xfrm>
            <a:off x="1787604" y="4672520"/>
            <a:ext cx="11079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244A58"/>
                </a:solidFill>
                <a:latin typeface="Arial"/>
                <a:cs typeface="Arial"/>
              </a:rPr>
              <a:t>Output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97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9618" name="Group 2"/>
          <p:cNvGraphicFramePr>
            <a:graphicFrameLocks noGrp="1"/>
          </p:cNvGraphicFramePr>
          <p:nvPr>
            <p:extLst/>
          </p:nvPr>
        </p:nvGraphicFramePr>
        <p:xfrm>
          <a:off x="457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635" name="Group 19"/>
          <p:cNvGraphicFramePr>
            <a:graphicFrameLocks noGrp="1"/>
          </p:cNvGraphicFramePr>
          <p:nvPr>
            <p:extLst/>
          </p:nvPr>
        </p:nvGraphicFramePr>
        <p:xfrm>
          <a:off x="5029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ProdName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29" name="Rectangle 56"/>
          <p:cNvSpPr>
            <a:spLocks noChangeArrowheads="1"/>
          </p:cNvSpPr>
          <p:nvPr/>
        </p:nvSpPr>
        <p:spPr bwMode="auto">
          <a:xfrm>
            <a:off x="457200" y="1219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79930" name="Rectangle 57"/>
          <p:cNvSpPr>
            <a:spLocks noChangeArrowheads="1"/>
          </p:cNvSpPr>
          <p:nvPr/>
        </p:nvSpPr>
        <p:spPr bwMode="auto">
          <a:xfrm>
            <a:off x="5029200" y="1219200"/>
            <a:ext cx="1484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244A58"/>
                </a:solidFill>
                <a:latin typeface="Arial"/>
                <a:cs typeface="Arial"/>
              </a:rPr>
              <a:t>Purchase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90600" y="95072"/>
            <a:ext cx="6981398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Purchase.store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Product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JOIN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Purchase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Purchase.prodName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2209800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53000" y="2667000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12" name="Group 36"/>
          <p:cNvGraphicFramePr>
            <a:graphicFrameLocks noGrp="1"/>
          </p:cNvGraphicFramePr>
          <p:nvPr>
            <p:extLst/>
          </p:nvPr>
        </p:nvGraphicFramePr>
        <p:xfrm>
          <a:off x="2971800" y="3962400"/>
          <a:ext cx="3048000" cy="1016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Rectangle 56"/>
          <p:cNvSpPr>
            <a:spLocks noChangeArrowheads="1"/>
          </p:cNvSpPr>
          <p:nvPr/>
        </p:nvSpPr>
        <p:spPr bwMode="auto">
          <a:xfrm>
            <a:off x="1787604" y="4672520"/>
            <a:ext cx="11079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244A58"/>
                </a:solidFill>
                <a:latin typeface="Arial"/>
                <a:cs typeface="Arial"/>
              </a:rPr>
              <a:t>Output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49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9618" name="Group 2"/>
          <p:cNvGraphicFramePr>
            <a:graphicFrameLocks noGrp="1"/>
          </p:cNvGraphicFramePr>
          <p:nvPr>
            <p:extLst/>
          </p:nvPr>
        </p:nvGraphicFramePr>
        <p:xfrm>
          <a:off x="457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635" name="Group 19"/>
          <p:cNvGraphicFramePr>
            <a:graphicFrameLocks noGrp="1"/>
          </p:cNvGraphicFramePr>
          <p:nvPr>
            <p:extLst/>
          </p:nvPr>
        </p:nvGraphicFramePr>
        <p:xfrm>
          <a:off x="5029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ProdName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29" name="Rectangle 56"/>
          <p:cNvSpPr>
            <a:spLocks noChangeArrowheads="1"/>
          </p:cNvSpPr>
          <p:nvPr/>
        </p:nvSpPr>
        <p:spPr bwMode="auto">
          <a:xfrm>
            <a:off x="457200" y="1219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79930" name="Rectangle 57"/>
          <p:cNvSpPr>
            <a:spLocks noChangeArrowheads="1"/>
          </p:cNvSpPr>
          <p:nvPr/>
        </p:nvSpPr>
        <p:spPr bwMode="auto">
          <a:xfrm>
            <a:off x="5029200" y="1219200"/>
            <a:ext cx="1484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244A58"/>
                </a:solidFill>
                <a:latin typeface="Arial"/>
                <a:cs typeface="Arial"/>
              </a:rPr>
              <a:t>Purchase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90600" y="95072"/>
            <a:ext cx="6981398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Purchase.store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Product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JOIN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Purchase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Purchase.prodName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2209800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53000" y="3200400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12" name="Group 36"/>
          <p:cNvGraphicFramePr>
            <a:graphicFrameLocks noGrp="1"/>
          </p:cNvGraphicFramePr>
          <p:nvPr>
            <p:extLst/>
          </p:nvPr>
        </p:nvGraphicFramePr>
        <p:xfrm>
          <a:off x="2971800" y="3962400"/>
          <a:ext cx="3048000" cy="1016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Rectangle 56"/>
          <p:cNvSpPr>
            <a:spLocks noChangeArrowheads="1"/>
          </p:cNvSpPr>
          <p:nvPr/>
        </p:nvSpPr>
        <p:spPr bwMode="auto">
          <a:xfrm>
            <a:off x="1787604" y="4672520"/>
            <a:ext cx="11079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244A58"/>
                </a:solidFill>
                <a:latin typeface="Arial"/>
                <a:cs typeface="Arial"/>
              </a:rPr>
              <a:t>Output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735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9618" name="Group 2"/>
          <p:cNvGraphicFramePr>
            <a:graphicFrameLocks noGrp="1"/>
          </p:cNvGraphicFramePr>
          <p:nvPr>
            <p:extLst/>
          </p:nvPr>
        </p:nvGraphicFramePr>
        <p:xfrm>
          <a:off x="457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635" name="Group 19"/>
          <p:cNvGraphicFramePr>
            <a:graphicFrameLocks noGrp="1"/>
          </p:cNvGraphicFramePr>
          <p:nvPr>
            <p:extLst/>
          </p:nvPr>
        </p:nvGraphicFramePr>
        <p:xfrm>
          <a:off x="5029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ProdName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29" name="Rectangle 56"/>
          <p:cNvSpPr>
            <a:spLocks noChangeArrowheads="1"/>
          </p:cNvSpPr>
          <p:nvPr/>
        </p:nvSpPr>
        <p:spPr bwMode="auto">
          <a:xfrm>
            <a:off x="457200" y="1219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79930" name="Rectangle 57"/>
          <p:cNvSpPr>
            <a:spLocks noChangeArrowheads="1"/>
          </p:cNvSpPr>
          <p:nvPr/>
        </p:nvSpPr>
        <p:spPr bwMode="auto">
          <a:xfrm>
            <a:off x="5029200" y="1219200"/>
            <a:ext cx="1484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244A58"/>
                </a:solidFill>
                <a:latin typeface="Arial"/>
                <a:cs typeface="Arial"/>
              </a:rPr>
              <a:t>Purchase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90600" y="95072"/>
            <a:ext cx="6981398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Purchase.store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Product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JOIN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Purchase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Purchase.prodName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2667000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53000" y="2209800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12" name="Group 36"/>
          <p:cNvGraphicFramePr>
            <a:graphicFrameLocks noGrp="1"/>
          </p:cNvGraphicFramePr>
          <p:nvPr>
            <p:extLst/>
          </p:nvPr>
        </p:nvGraphicFramePr>
        <p:xfrm>
          <a:off x="2971800" y="3962400"/>
          <a:ext cx="3048000" cy="1016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Rectangle 56"/>
          <p:cNvSpPr>
            <a:spLocks noChangeArrowheads="1"/>
          </p:cNvSpPr>
          <p:nvPr/>
        </p:nvSpPr>
        <p:spPr bwMode="auto">
          <a:xfrm>
            <a:off x="1787604" y="4672520"/>
            <a:ext cx="11079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244A58"/>
                </a:solidFill>
                <a:latin typeface="Arial"/>
                <a:cs typeface="Arial"/>
              </a:rPr>
              <a:t>Output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02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9618" name="Group 2"/>
          <p:cNvGraphicFramePr>
            <a:graphicFrameLocks noGrp="1"/>
          </p:cNvGraphicFramePr>
          <p:nvPr>
            <p:extLst/>
          </p:nvPr>
        </p:nvGraphicFramePr>
        <p:xfrm>
          <a:off x="457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635" name="Group 19"/>
          <p:cNvGraphicFramePr>
            <a:graphicFrameLocks noGrp="1"/>
          </p:cNvGraphicFramePr>
          <p:nvPr>
            <p:extLst/>
          </p:nvPr>
        </p:nvGraphicFramePr>
        <p:xfrm>
          <a:off x="5029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ProdName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652" name="Group 36"/>
          <p:cNvGraphicFramePr>
            <a:graphicFrameLocks noGrp="1"/>
          </p:cNvGraphicFramePr>
          <p:nvPr>
            <p:extLst/>
          </p:nvPr>
        </p:nvGraphicFramePr>
        <p:xfrm>
          <a:off x="2971800" y="3962400"/>
          <a:ext cx="3048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29" name="Rectangle 56"/>
          <p:cNvSpPr>
            <a:spLocks noChangeArrowheads="1"/>
          </p:cNvSpPr>
          <p:nvPr/>
        </p:nvSpPr>
        <p:spPr bwMode="auto">
          <a:xfrm>
            <a:off x="457200" y="1219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79930" name="Rectangle 57"/>
          <p:cNvSpPr>
            <a:spLocks noChangeArrowheads="1"/>
          </p:cNvSpPr>
          <p:nvPr/>
        </p:nvSpPr>
        <p:spPr bwMode="auto">
          <a:xfrm>
            <a:off x="5029200" y="1219200"/>
            <a:ext cx="1484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244A58"/>
                </a:solidFill>
                <a:latin typeface="Arial"/>
                <a:cs typeface="Arial"/>
              </a:rPr>
              <a:t>Purchase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90600" y="95072"/>
            <a:ext cx="6981398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Purchase.store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Product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JOIN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Purchase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Purchase.prodName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2667000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53000" y="2667000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3" name="Rectangle 56"/>
          <p:cNvSpPr>
            <a:spLocks noChangeArrowheads="1"/>
          </p:cNvSpPr>
          <p:nvPr/>
        </p:nvSpPr>
        <p:spPr bwMode="auto">
          <a:xfrm>
            <a:off x="1787604" y="4672520"/>
            <a:ext cx="11079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244A58"/>
                </a:solidFill>
                <a:latin typeface="Arial"/>
                <a:cs typeface="Arial"/>
              </a:rPr>
              <a:t>Output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989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9618" name="Group 2"/>
          <p:cNvGraphicFramePr>
            <a:graphicFrameLocks noGrp="1"/>
          </p:cNvGraphicFramePr>
          <p:nvPr>
            <p:extLst/>
          </p:nvPr>
        </p:nvGraphicFramePr>
        <p:xfrm>
          <a:off x="457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635" name="Group 19"/>
          <p:cNvGraphicFramePr>
            <a:graphicFrameLocks noGrp="1"/>
          </p:cNvGraphicFramePr>
          <p:nvPr>
            <p:extLst/>
          </p:nvPr>
        </p:nvGraphicFramePr>
        <p:xfrm>
          <a:off x="5029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ProdName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652" name="Group 36"/>
          <p:cNvGraphicFramePr>
            <a:graphicFrameLocks noGrp="1"/>
          </p:cNvGraphicFramePr>
          <p:nvPr>
            <p:extLst/>
          </p:nvPr>
        </p:nvGraphicFramePr>
        <p:xfrm>
          <a:off x="2971800" y="39624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29" name="Rectangle 56"/>
          <p:cNvSpPr>
            <a:spLocks noChangeArrowheads="1"/>
          </p:cNvSpPr>
          <p:nvPr/>
        </p:nvSpPr>
        <p:spPr bwMode="auto">
          <a:xfrm>
            <a:off x="457200" y="1219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79930" name="Rectangle 57"/>
          <p:cNvSpPr>
            <a:spLocks noChangeArrowheads="1"/>
          </p:cNvSpPr>
          <p:nvPr/>
        </p:nvSpPr>
        <p:spPr bwMode="auto">
          <a:xfrm>
            <a:off x="5029200" y="1219200"/>
            <a:ext cx="1484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244A58"/>
                </a:solidFill>
                <a:latin typeface="Arial"/>
                <a:cs typeface="Arial"/>
              </a:rPr>
              <a:t>Purchase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90600" y="95072"/>
            <a:ext cx="6981398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Purchase.store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Product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JOIN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Purchase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Purchase.prodName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2667000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53000" y="3200400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3" name="Rectangle 56"/>
          <p:cNvSpPr>
            <a:spLocks noChangeArrowheads="1"/>
          </p:cNvSpPr>
          <p:nvPr/>
        </p:nvSpPr>
        <p:spPr bwMode="auto">
          <a:xfrm>
            <a:off x="1787604" y="4672520"/>
            <a:ext cx="11079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244A58"/>
                </a:solidFill>
                <a:latin typeface="Arial"/>
                <a:cs typeface="Arial"/>
              </a:rPr>
              <a:t>Output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843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9618" name="Group 2"/>
          <p:cNvGraphicFramePr>
            <a:graphicFrameLocks noGrp="1"/>
          </p:cNvGraphicFramePr>
          <p:nvPr>
            <p:extLst/>
          </p:nvPr>
        </p:nvGraphicFramePr>
        <p:xfrm>
          <a:off x="457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635" name="Group 19"/>
          <p:cNvGraphicFramePr>
            <a:graphicFrameLocks noGrp="1"/>
          </p:cNvGraphicFramePr>
          <p:nvPr>
            <p:extLst/>
          </p:nvPr>
        </p:nvGraphicFramePr>
        <p:xfrm>
          <a:off x="5029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ProdName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652" name="Group 36"/>
          <p:cNvGraphicFramePr>
            <a:graphicFrameLocks noGrp="1"/>
          </p:cNvGraphicFramePr>
          <p:nvPr>
            <p:extLst/>
          </p:nvPr>
        </p:nvGraphicFramePr>
        <p:xfrm>
          <a:off x="2971800" y="39624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29" name="Rectangle 56"/>
          <p:cNvSpPr>
            <a:spLocks noChangeArrowheads="1"/>
          </p:cNvSpPr>
          <p:nvPr/>
        </p:nvSpPr>
        <p:spPr bwMode="auto">
          <a:xfrm>
            <a:off x="457200" y="1219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79930" name="Rectangle 57"/>
          <p:cNvSpPr>
            <a:spLocks noChangeArrowheads="1"/>
          </p:cNvSpPr>
          <p:nvPr/>
        </p:nvSpPr>
        <p:spPr bwMode="auto">
          <a:xfrm>
            <a:off x="5029200" y="1219200"/>
            <a:ext cx="1484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244A58"/>
                </a:solidFill>
                <a:latin typeface="Arial"/>
                <a:cs typeface="Arial"/>
              </a:rPr>
              <a:t>Purchase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90600" y="95072"/>
            <a:ext cx="6981398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Purchase.store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Product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JOIN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Purchase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Purchase.prodName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3200400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56"/>
          <p:cNvSpPr>
            <a:spLocks noChangeArrowheads="1"/>
          </p:cNvSpPr>
          <p:nvPr/>
        </p:nvSpPr>
        <p:spPr bwMode="auto">
          <a:xfrm>
            <a:off x="1787604" y="4672520"/>
            <a:ext cx="11079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244A58"/>
                </a:solidFill>
                <a:latin typeface="Arial"/>
                <a:cs typeface="Arial"/>
              </a:rPr>
              <a:t>Output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664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Joins in SQL</a:t>
            </a:r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33400" y="3810000"/>
            <a:ext cx="7779719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>
                <a:cs typeface="Arial"/>
              </a:rPr>
              <a:t>Retrieve all </a:t>
            </a:r>
            <a:r>
              <a:rPr lang="en-US" sz="2800" dirty="0" smtClean="0">
                <a:cs typeface="Arial"/>
              </a:rPr>
              <a:t>Japanese products that cost &lt; $150</a:t>
            </a:r>
            <a:endParaRPr lang="en-US" sz="2800" dirty="0"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29997"/>
            <a:ext cx="5895740" cy="6509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category, manufacturer)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country</a:t>
            </a: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990600" y="4572000"/>
            <a:ext cx="6811480" cy="164352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 price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manufacturer=</a:t>
            </a:r>
            <a:r>
              <a:rPr lang="en-US" dirty="0" err="1"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AND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      country='Japan' AND price &lt; 150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76200" y="1600200"/>
          <a:ext cx="55626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804"/>
                <a:gridCol w="925596"/>
                <a:gridCol w="1524000"/>
                <a:gridCol w="1600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manufacturer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SingleTouch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photography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SuperGizmo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867400" y="1676400"/>
          <a:ext cx="3048004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2"/>
                <a:gridCol w="1524002"/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Hitachi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52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9618" name="Group 2"/>
          <p:cNvGraphicFramePr>
            <a:graphicFrameLocks noGrp="1"/>
          </p:cNvGraphicFramePr>
          <p:nvPr>
            <p:extLst/>
          </p:nvPr>
        </p:nvGraphicFramePr>
        <p:xfrm>
          <a:off x="457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635" name="Group 19"/>
          <p:cNvGraphicFramePr>
            <a:graphicFrameLocks noGrp="1"/>
          </p:cNvGraphicFramePr>
          <p:nvPr>
            <p:extLst/>
          </p:nvPr>
        </p:nvGraphicFramePr>
        <p:xfrm>
          <a:off x="5029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ProdName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652" name="Group 36"/>
          <p:cNvGraphicFramePr>
            <a:graphicFrameLocks noGrp="1"/>
          </p:cNvGraphicFramePr>
          <p:nvPr>
            <p:extLst/>
          </p:nvPr>
        </p:nvGraphicFramePr>
        <p:xfrm>
          <a:off x="2971800" y="39624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29" name="Rectangle 56"/>
          <p:cNvSpPr>
            <a:spLocks noChangeArrowheads="1"/>
          </p:cNvSpPr>
          <p:nvPr/>
        </p:nvSpPr>
        <p:spPr bwMode="auto">
          <a:xfrm>
            <a:off x="457200" y="1219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79930" name="Rectangle 57"/>
          <p:cNvSpPr>
            <a:spLocks noChangeArrowheads="1"/>
          </p:cNvSpPr>
          <p:nvPr/>
        </p:nvSpPr>
        <p:spPr bwMode="auto">
          <a:xfrm>
            <a:off x="5029200" y="1219200"/>
            <a:ext cx="1484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244A58"/>
                </a:solidFill>
                <a:latin typeface="Arial"/>
                <a:cs typeface="Arial"/>
              </a:rPr>
              <a:t>Purchase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90600" y="95072"/>
            <a:ext cx="7491153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Purchase.store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 </a:t>
            </a:r>
            <a:r>
              <a:rPr lang="en-US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LEFT OUTER JOIN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Purchase.prodName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3200400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1" name="Rectangle 56"/>
          <p:cNvSpPr>
            <a:spLocks noChangeArrowheads="1"/>
          </p:cNvSpPr>
          <p:nvPr/>
        </p:nvSpPr>
        <p:spPr bwMode="auto">
          <a:xfrm>
            <a:off x="1787604" y="4672520"/>
            <a:ext cx="11079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244A58"/>
                </a:solidFill>
                <a:latin typeface="Arial"/>
                <a:cs typeface="Arial"/>
              </a:rPr>
              <a:t>Output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57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9618" name="Group 2"/>
          <p:cNvGraphicFramePr>
            <a:graphicFrameLocks noGrp="1"/>
          </p:cNvGraphicFramePr>
          <p:nvPr>
            <p:extLst/>
          </p:nvPr>
        </p:nvGraphicFramePr>
        <p:xfrm>
          <a:off x="457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635" name="Group 19"/>
          <p:cNvGraphicFramePr>
            <a:graphicFrameLocks noGrp="1"/>
          </p:cNvGraphicFramePr>
          <p:nvPr>
            <p:extLst/>
          </p:nvPr>
        </p:nvGraphicFramePr>
        <p:xfrm>
          <a:off x="5029200" y="1752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ProdName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652" name="Group 36"/>
          <p:cNvGraphicFramePr>
            <a:graphicFrameLocks noGrp="1"/>
          </p:cNvGraphicFramePr>
          <p:nvPr>
            <p:extLst/>
          </p:nvPr>
        </p:nvGraphicFramePr>
        <p:xfrm>
          <a:off x="2971800" y="3962400"/>
          <a:ext cx="3048000" cy="2540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Arial"/>
                          <a:cs typeface="Arial"/>
                        </a:rPr>
                        <a:t>NULL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29" name="Rectangle 56"/>
          <p:cNvSpPr>
            <a:spLocks noChangeArrowheads="1"/>
          </p:cNvSpPr>
          <p:nvPr/>
        </p:nvSpPr>
        <p:spPr bwMode="auto">
          <a:xfrm>
            <a:off x="457200" y="1219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79930" name="Rectangle 57"/>
          <p:cNvSpPr>
            <a:spLocks noChangeArrowheads="1"/>
          </p:cNvSpPr>
          <p:nvPr/>
        </p:nvSpPr>
        <p:spPr bwMode="auto">
          <a:xfrm>
            <a:off x="5029200" y="1219200"/>
            <a:ext cx="1484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244A58"/>
                </a:solidFill>
                <a:latin typeface="Arial"/>
                <a:cs typeface="Arial"/>
              </a:rPr>
              <a:t>Purchase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90600" y="95072"/>
            <a:ext cx="7497515" cy="1200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Purchase.store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Product </a:t>
            </a:r>
            <a:r>
              <a:rPr lang="en-US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LEFT OUTER JOIN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Purchase.prodName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3200400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95600" y="5867400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56"/>
          <p:cNvSpPr>
            <a:spLocks noChangeArrowheads="1"/>
          </p:cNvSpPr>
          <p:nvPr/>
        </p:nvSpPr>
        <p:spPr bwMode="auto">
          <a:xfrm>
            <a:off x="1787604" y="4672520"/>
            <a:ext cx="11079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244A58"/>
                </a:solidFill>
                <a:latin typeface="Arial"/>
                <a:cs typeface="Arial"/>
              </a:rPr>
              <a:t>Output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717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9618" name="Group 2"/>
          <p:cNvGraphicFramePr>
            <a:graphicFrameLocks noGrp="1"/>
          </p:cNvGraphicFramePr>
          <p:nvPr>
            <p:extLst/>
          </p:nvPr>
        </p:nvGraphicFramePr>
        <p:xfrm>
          <a:off x="457200" y="16256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635" name="Group 19"/>
          <p:cNvGraphicFramePr>
            <a:graphicFrameLocks noGrp="1"/>
          </p:cNvGraphicFramePr>
          <p:nvPr>
            <p:extLst/>
          </p:nvPr>
        </p:nvGraphicFramePr>
        <p:xfrm>
          <a:off x="5029200" y="1752600"/>
          <a:ext cx="3048000" cy="2540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ProdName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Phone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Foo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652" name="Group 36"/>
          <p:cNvGraphicFramePr>
            <a:graphicFrameLocks noGrp="1"/>
          </p:cNvGraphicFramePr>
          <p:nvPr>
            <p:extLst/>
          </p:nvPr>
        </p:nvGraphicFramePr>
        <p:xfrm>
          <a:off x="1752600" y="3733800"/>
          <a:ext cx="3048000" cy="3048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OneClick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Arial"/>
                          <a:cs typeface="Arial"/>
                        </a:rPr>
                        <a:t>NULL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ial"/>
                          <a:cs typeface="Arial"/>
                        </a:rPr>
                        <a:t>NULL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Foo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29" name="Rectangle 56"/>
          <p:cNvSpPr>
            <a:spLocks noChangeArrowheads="1"/>
          </p:cNvSpPr>
          <p:nvPr/>
        </p:nvSpPr>
        <p:spPr bwMode="auto">
          <a:xfrm>
            <a:off x="457200" y="1219200"/>
            <a:ext cx="1249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Product</a:t>
            </a:r>
          </a:p>
        </p:txBody>
      </p:sp>
      <p:sp>
        <p:nvSpPr>
          <p:cNvPr id="79930" name="Rectangle 57"/>
          <p:cNvSpPr>
            <a:spLocks noChangeArrowheads="1"/>
          </p:cNvSpPr>
          <p:nvPr/>
        </p:nvSpPr>
        <p:spPr bwMode="auto">
          <a:xfrm>
            <a:off x="5029200" y="1219200"/>
            <a:ext cx="1484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244A58"/>
                </a:solidFill>
                <a:latin typeface="Arial"/>
                <a:cs typeface="Arial"/>
              </a:rPr>
              <a:t>Purchase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90600" y="95072"/>
            <a:ext cx="7491153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Purchase.store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FULL</a:t>
            </a:r>
            <a:r>
              <a:rPr lang="en-US" dirty="0" smtClean="0">
                <a:solidFill>
                  <a:srgbClr val="3366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OUTER</a:t>
            </a:r>
            <a:r>
              <a:rPr lang="en-US" dirty="0" smtClean="0">
                <a:solidFill>
                  <a:srgbClr val="3366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JOIN</a:t>
            </a:r>
            <a:r>
              <a:rPr lang="en-US" dirty="0">
                <a:solidFill>
                  <a:srgbClr val="3366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 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ON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Product.name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Purchase.prodName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3000" y="3733800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76400" y="6149106"/>
            <a:ext cx="32004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56"/>
          <p:cNvSpPr>
            <a:spLocks noChangeArrowheads="1"/>
          </p:cNvSpPr>
          <p:nvPr/>
        </p:nvSpPr>
        <p:spPr bwMode="auto">
          <a:xfrm>
            <a:off x="644604" y="4672520"/>
            <a:ext cx="11079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244A58"/>
                </a:solidFill>
                <a:latin typeface="Arial"/>
                <a:cs typeface="Arial"/>
              </a:rPr>
              <a:t>Output</a:t>
            </a:r>
            <a:endParaRPr lang="en-US" dirty="0">
              <a:solidFill>
                <a:srgbClr val="244A58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167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Outer Joins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Left outer join: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Include </a:t>
            </a:r>
            <a:r>
              <a:rPr lang="en-US" sz="2000" dirty="0" smtClean="0"/>
              <a:t>tuples from </a:t>
            </a:r>
            <a:r>
              <a:rPr lang="en-US" sz="2400" dirty="0" err="1">
                <a:latin typeface="Consolas" charset="0"/>
                <a:ea typeface="Consolas" charset="0"/>
                <a:cs typeface="Consolas" charset="0"/>
              </a:rPr>
              <a:t>tableA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/>
              <a:t>even </a:t>
            </a:r>
            <a:r>
              <a:rPr lang="en-US" sz="2000" dirty="0"/>
              <a:t>if </a:t>
            </a:r>
            <a:r>
              <a:rPr lang="en-US" sz="2000" dirty="0" smtClean="0"/>
              <a:t>no </a:t>
            </a:r>
            <a:r>
              <a:rPr lang="en-US" sz="2000" dirty="0"/>
              <a:t>match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Right outer join: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Include tuples from </a:t>
            </a:r>
            <a:r>
              <a:rPr lang="en-US" sz="2400" dirty="0" err="1" smtClean="0">
                <a:latin typeface="Consolas" charset="0"/>
                <a:ea typeface="Consolas" charset="0"/>
                <a:cs typeface="Consolas" charset="0"/>
              </a:rPr>
              <a:t>tableB</a:t>
            </a:r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400" dirty="0"/>
              <a:t>even if no match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Full </a:t>
            </a:r>
            <a:r>
              <a:rPr lang="en-US" sz="2400" dirty="0"/>
              <a:t>outer join: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Include</a:t>
            </a:r>
            <a:r>
              <a:rPr lang="en-US" sz="2000" dirty="0" smtClean="0"/>
              <a:t> tuples from both even </a:t>
            </a:r>
            <a:r>
              <a:rPr lang="en-US" sz="2000" dirty="0"/>
              <a:t>if </a:t>
            </a:r>
            <a:r>
              <a:rPr lang="en-US" sz="2000" dirty="0" smtClean="0"/>
              <a:t>no match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In all cases: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Patch tuples without matches using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NULL</a:t>
            </a:r>
            <a:endParaRPr lang="en-US" sz="20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15973" y="1748135"/>
            <a:ext cx="8170827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tableA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(LEFT/RIGHT/FULL)</a:t>
            </a:r>
            <a:r>
              <a:rPr lang="en-US" dirty="0" smtClean="0">
                <a:solidFill>
                  <a:srgbClr val="09213B">
                    <a:lumMod val="75000"/>
                    <a:lumOff val="25000"/>
                  </a:srgbClr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OUTER</a:t>
            </a:r>
            <a:r>
              <a:rPr lang="en-US" dirty="0">
                <a:solidFill>
                  <a:srgbClr val="09213B">
                    <a:lumMod val="75000"/>
                    <a:lumOff val="25000"/>
                  </a:srgbClr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JOIN</a:t>
            </a:r>
            <a:r>
              <a:rPr lang="en-US" dirty="0">
                <a:solidFill>
                  <a:srgbClr val="09213B">
                    <a:lumMod val="75000"/>
                    <a:lumOff val="25000"/>
                  </a:srgbClr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tableB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</a:t>
            </a:r>
            <a:r>
              <a:rPr lang="en-US" dirty="0" smtClean="0">
                <a:solidFill>
                  <a:srgbClr val="09213B">
                    <a:lumMod val="75000"/>
                    <a:lumOff val="25000"/>
                  </a:srgbClr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86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Grouping and Aggregation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503237" y="1824037"/>
            <a:ext cx="59618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 err="1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Purchase(product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, price, quantity)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457200" y="2590800"/>
            <a:ext cx="73015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total quantities for all sales over $1, by product.</a:t>
            </a:r>
          </a:p>
        </p:txBody>
      </p:sp>
    </p:spTree>
    <p:extLst>
      <p:ext uri="{BB962C8B-B14F-4D97-AF65-F5344CB8AC3E}">
        <p14:creationId xmlns:p14="http://schemas.microsoft.com/office/powerpoint/2010/main" val="48802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Grouping and Aggregation</a:t>
            </a:r>
            <a:endParaRPr lang="en-US" dirty="0"/>
          </a:p>
        </p:txBody>
      </p:sp>
      <p:sp>
        <p:nvSpPr>
          <p:cNvPr id="184329" name="Rectangle 9"/>
          <p:cNvSpPr>
            <a:spLocks noChangeArrowheads="1"/>
          </p:cNvSpPr>
          <p:nvPr/>
        </p:nvSpPr>
        <p:spPr bwMode="auto">
          <a:xfrm>
            <a:off x="914400" y="5029200"/>
            <a:ext cx="7830990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product, Sum(quantity) AS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TotalSales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Purchase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price &gt; 1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</a:t>
            </a:r>
          </a:p>
        </p:txBody>
      </p:sp>
      <p:graphicFrame>
        <p:nvGraphicFramePr>
          <p:cNvPr id="184394" name="Group 74"/>
          <p:cNvGraphicFramePr>
            <a:graphicFrameLocks noGrp="1"/>
          </p:cNvGraphicFramePr>
          <p:nvPr>
            <p:extLst/>
          </p:nvPr>
        </p:nvGraphicFramePr>
        <p:xfrm>
          <a:off x="5562600" y="1905000"/>
          <a:ext cx="3429000" cy="1803401"/>
        </p:xfrm>
        <a:graphic>
          <a:graphicData uri="http://schemas.openxmlformats.org/drawingml/2006/table">
            <a:tbl>
              <a:tblPr/>
              <a:tblGrid>
                <a:gridCol w="1524000"/>
                <a:gridCol w="1905000"/>
              </a:tblGrid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TotalSales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5" name="Group 58"/>
          <p:cNvGraphicFramePr>
            <a:graphicFrameLocks noGrp="1"/>
          </p:cNvGraphicFramePr>
          <p:nvPr>
            <p:extLst/>
          </p:nvPr>
        </p:nvGraphicFramePr>
        <p:xfrm>
          <a:off x="0" y="1600200"/>
          <a:ext cx="4648200" cy="3108960"/>
        </p:xfrm>
        <a:graphic>
          <a:graphicData uri="http://schemas.openxmlformats.org/drawingml/2006/table">
            <a:tbl>
              <a:tblPr/>
              <a:tblGrid>
                <a:gridCol w="1549400"/>
                <a:gridCol w="1549400"/>
                <a:gridCol w="15494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Quantity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0.5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67" name="Right Arrow 55"/>
          <p:cNvSpPr>
            <a:spLocks noChangeArrowheads="1"/>
          </p:cNvSpPr>
          <p:nvPr/>
        </p:nvSpPr>
        <p:spPr bwMode="auto">
          <a:xfrm>
            <a:off x="4724400" y="2514600"/>
            <a:ext cx="822325" cy="8223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42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9" grpId="0" animBg="1"/>
      <p:bldP spid="3486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Other Examples</a:t>
            </a:r>
            <a:endParaRPr lang="en-US" dirty="0"/>
          </a:p>
        </p:txBody>
      </p:sp>
      <p:sp>
        <p:nvSpPr>
          <p:cNvPr id="185347" name="Text Box 3"/>
          <p:cNvSpPr txBox="1">
            <a:spLocks noChangeArrowheads="1"/>
          </p:cNvSpPr>
          <p:nvPr/>
        </p:nvSpPr>
        <p:spPr bwMode="auto">
          <a:xfrm>
            <a:off x="457200" y="4267200"/>
            <a:ext cx="6641562" cy="193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</a:t>
            </a:r>
            <a:b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sum(quantity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 AS </a:t>
            </a: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SumQuantity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max(price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 AS </a:t>
            </a: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MaxPrice</a:t>
            </a:r>
            <a:endParaRPr lang="en-US" dirty="0" smtClean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</a:t>
            </a:r>
          </a:p>
        </p:txBody>
      </p:sp>
      <p:sp>
        <p:nvSpPr>
          <p:cNvPr id="38917" name="Oval 12"/>
          <p:cNvSpPr>
            <a:spLocks noChangeArrowheads="1"/>
          </p:cNvSpPr>
          <p:nvPr/>
        </p:nvSpPr>
        <p:spPr bwMode="auto">
          <a:xfrm>
            <a:off x="6815460" y="4572000"/>
            <a:ext cx="2328540" cy="1168539"/>
          </a:xfrm>
          <a:prstGeom prst="ellipse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What does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it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return?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04340" y="2743200"/>
            <a:ext cx="4584308" cy="1200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product, count(*)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Purchase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979278" y="2743200"/>
            <a:ext cx="4092787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month, count(*)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Purchase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month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Oval 12"/>
          <p:cNvSpPr>
            <a:spLocks noChangeArrowheads="1"/>
          </p:cNvSpPr>
          <p:nvPr/>
        </p:nvSpPr>
        <p:spPr bwMode="auto">
          <a:xfrm>
            <a:off x="2819400" y="1524000"/>
            <a:ext cx="3218638" cy="1168539"/>
          </a:xfrm>
          <a:prstGeom prst="ellipse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Compare these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two queries: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086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animBg="1"/>
      <p:bldP spid="3891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to be Careful…</a:t>
            </a:r>
            <a:endParaRPr lang="en-US" dirty="0"/>
          </a:p>
        </p:txBody>
      </p:sp>
      <p:graphicFrame>
        <p:nvGraphicFramePr>
          <p:cNvPr id="11" name="Group 58"/>
          <p:cNvGraphicFramePr>
            <a:graphicFrameLocks noGrp="1"/>
          </p:cNvGraphicFramePr>
          <p:nvPr>
            <p:extLst/>
          </p:nvPr>
        </p:nvGraphicFramePr>
        <p:xfrm>
          <a:off x="4267200" y="1524000"/>
          <a:ext cx="3581400" cy="2819400"/>
        </p:xfrm>
        <a:graphic>
          <a:graphicData uri="http://schemas.openxmlformats.org/drawingml/2006/table">
            <a:tbl>
              <a:tblPr/>
              <a:tblGrid>
                <a:gridCol w="1193800"/>
                <a:gridCol w="1193800"/>
                <a:gridCol w="1193800"/>
              </a:tblGrid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Quantity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6200" y="1498936"/>
            <a:ext cx="3005951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product, 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max(quantity)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Purchase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</a:t>
            </a:r>
          </a:p>
        </p:txBody>
      </p:sp>
    </p:spTree>
    <p:extLst>
      <p:ext uri="{BB962C8B-B14F-4D97-AF65-F5344CB8AC3E}">
        <p14:creationId xmlns:p14="http://schemas.microsoft.com/office/powerpoint/2010/main" val="93479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to be Careful…</a:t>
            </a:r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978" y="2971800"/>
            <a:ext cx="4088822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product, quantity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Purchase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-- what does this mean?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Group 58"/>
          <p:cNvGraphicFramePr>
            <a:graphicFrameLocks noGrp="1"/>
          </p:cNvGraphicFramePr>
          <p:nvPr>
            <p:extLst/>
          </p:nvPr>
        </p:nvGraphicFramePr>
        <p:xfrm>
          <a:off x="4267200" y="1524000"/>
          <a:ext cx="3581400" cy="2819400"/>
        </p:xfrm>
        <a:graphic>
          <a:graphicData uri="http://schemas.openxmlformats.org/drawingml/2006/table">
            <a:tbl>
              <a:tblPr/>
              <a:tblGrid>
                <a:gridCol w="1193800"/>
                <a:gridCol w="1193800"/>
                <a:gridCol w="1193800"/>
              </a:tblGrid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Quantity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6200" y="1498936"/>
            <a:ext cx="3005951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product, 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max(quantity)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Purchase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</a:t>
            </a:r>
          </a:p>
        </p:txBody>
      </p:sp>
    </p:spTree>
    <p:extLst>
      <p:ext uri="{BB962C8B-B14F-4D97-AF65-F5344CB8AC3E}">
        <p14:creationId xmlns:p14="http://schemas.microsoft.com/office/powerpoint/2010/main" val="45236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to be Careful…</a:t>
            </a:r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978" y="2971800"/>
            <a:ext cx="4088822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product, quantity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Purchase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-- what does this mean?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Group 58"/>
          <p:cNvGraphicFramePr>
            <a:graphicFrameLocks noGrp="1"/>
          </p:cNvGraphicFramePr>
          <p:nvPr>
            <p:extLst/>
          </p:nvPr>
        </p:nvGraphicFramePr>
        <p:xfrm>
          <a:off x="4267200" y="1524000"/>
          <a:ext cx="3581400" cy="2819400"/>
        </p:xfrm>
        <a:graphic>
          <a:graphicData uri="http://schemas.openxmlformats.org/drawingml/2006/table">
            <a:tbl>
              <a:tblPr/>
              <a:tblGrid>
                <a:gridCol w="1193800"/>
                <a:gridCol w="1193800"/>
                <a:gridCol w="1193800"/>
              </a:tblGrid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Quantity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6200" y="1498936"/>
            <a:ext cx="3005951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product, 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max(quantity)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Purchase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</a:t>
            </a:r>
          </a:p>
        </p:txBody>
      </p:sp>
      <p:graphicFrame>
        <p:nvGraphicFramePr>
          <p:cNvPr id="8" name="Group 58"/>
          <p:cNvGraphicFramePr>
            <a:graphicFrameLocks noGrp="1"/>
          </p:cNvGraphicFramePr>
          <p:nvPr>
            <p:extLst/>
          </p:nvPr>
        </p:nvGraphicFramePr>
        <p:xfrm>
          <a:off x="304800" y="4800600"/>
          <a:ext cx="3200400" cy="1410344"/>
        </p:xfrm>
        <a:graphic>
          <a:graphicData uri="http://schemas.openxmlformats.org/drawingml/2006/table">
            <a:tbl>
              <a:tblPr/>
              <a:tblGrid>
                <a:gridCol w="1181100"/>
                <a:gridCol w="2019300"/>
              </a:tblGrid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Max(quantity)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0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Joins in SQL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" y="29997"/>
            <a:ext cx="5895740" cy="6509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category, manufacturer)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country</a:t>
            </a: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526548" y="3810000"/>
            <a:ext cx="5793423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>
                <a:cs typeface="Arial"/>
              </a:rPr>
              <a:t>Retrieve all </a:t>
            </a:r>
            <a:r>
              <a:rPr lang="en-US" sz="2800" dirty="0" smtClean="0">
                <a:cs typeface="Arial"/>
              </a:rPr>
              <a:t>USA companies </a:t>
            </a:r>
            <a:br>
              <a:rPr lang="en-US" sz="2800" dirty="0" smtClean="0">
                <a:cs typeface="Arial"/>
              </a:rPr>
            </a:br>
            <a:r>
              <a:rPr lang="en-US" sz="2800" dirty="0" smtClean="0">
                <a:cs typeface="Arial"/>
              </a:rPr>
              <a:t>that </a:t>
            </a:r>
            <a:r>
              <a:rPr lang="en-US" sz="2800" dirty="0">
                <a:cs typeface="Arial"/>
              </a:rPr>
              <a:t>manufacture “gadget” products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/>
          </p:nvPr>
        </p:nvGraphicFramePr>
        <p:xfrm>
          <a:off x="76200" y="1600200"/>
          <a:ext cx="55626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804"/>
                <a:gridCol w="925596"/>
                <a:gridCol w="1524000"/>
                <a:gridCol w="1600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manufacturer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SingleTouch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photography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SuperGizmo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5867400" y="1676400"/>
          <a:ext cx="3048004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2"/>
                <a:gridCol w="1524002"/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Hitachi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31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to be Careful…</a:t>
            </a:r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978" y="2971800"/>
            <a:ext cx="4088822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product, quantity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Purchase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-- what does this mean?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Group 58"/>
          <p:cNvGraphicFramePr>
            <a:graphicFrameLocks noGrp="1"/>
          </p:cNvGraphicFramePr>
          <p:nvPr>
            <p:extLst/>
          </p:nvPr>
        </p:nvGraphicFramePr>
        <p:xfrm>
          <a:off x="4267200" y="1524000"/>
          <a:ext cx="3581400" cy="2819400"/>
        </p:xfrm>
        <a:graphic>
          <a:graphicData uri="http://schemas.openxmlformats.org/drawingml/2006/table">
            <a:tbl>
              <a:tblPr/>
              <a:tblGrid>
                <a:gridCol w="1193800"/>
                <a:gridCol w="1193800"/>
                <a:gridCol w="1193800"/>
              </a:tblGrid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Quantity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6200" y="1498936"/>
            <a:ext cx="3005951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product, 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max(quantity)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Purchase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</a:t>
            </a:r>
          </a:p>
        </p:txBody>
      </p:sp>
      <p:graphicFrame>
        <p:nvGraphicFramePr>
          <p:cNvPr id="8" name="Group 58"/>
          <p:cNvGraphicFramePr>
            <a:graphicFrameLocks noGrp="1"/>
          </p:cNvGraphicFramePr>
          <p:nvPr>
            <p:extLst/>
          </p:nvPr>
        </p:nvGraphicFramePr>
        <p:xfrm>
          <a:off x="304800" y="4800600"/>
          <a:ext cx="3200400" cy="1410344"/>
        </p:xfrm>
        <a:graphic>
          <a:graphicData uri="http://schemas.openxmlformats.org/drawingml/2006/table">
            <a:tbl>
              <a:tblPr/>
              <a:tblGrid>
                <a:gridCol w="1181100"/>
                <a:gridCol w="2019300"/>
              </a:tblGrid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Max(quantity)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58"/>
          <p:cNvGraphicFramePr>
            <a:graphicFrameLocks noGrp="1"/>
          </p:cNvGraphicFramePr>
          <p:nvPr>
            <p:extLst/>
          </p:nvPr>
        </p:nvGraphicFramePr>
        <p:xfrm>
          <a:off x="4724400" y="4800600"/>
          <a:ext cx="3200400" cy="1410344"/>
        </p:xfrm>
        <a:graphic>
          <a:graphicData uri="http://schemas.openxmlformats.org/drawingml/2006/table">
            <a:tbl>
              <a:tblPr/>
              <a:tblGrid>
                <a:gridCol w="1181100"/>
                <a:gridCol w="2019300"/>
              </a:tblGrid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Quantity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??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74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to be Careful…</a:t>
            </a:r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978" y="2971800"/>
            <a:ext cx="4088822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product, quantity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Purchase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-- what does this mean?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Group 58"/>
          <p:cNvGraphicFramePr>
            <a:graphicFrameLocks noGrp="1"/>
          </p:cNvGraphicFramePr>
          <p:nvPr>
            <p:extLst/>
          </p:nvPr>
        </p:nvGraphicFramePr>
        <p:xfrm>
          <a:off x="4267200" y="1524000"/>
          <a:ext cx="3581400" cy="2819400"/>
        </p:xfrm>
        <a:graphic>
          <a:graphicData uri="http://schemas.openxmlformats.org/drawingml/2006/table">
            <a:tbl>
              <a:tblPr/>
              <a:tblGrid>
                <a:gridCol w="1193800"/>
                <a:gridCol w="1193800"/>
                <a:gridCol w="1193800"/>
              </a:tblGrid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Quantity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6200" y="1498936"/>
            <a:ext cx="3005951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product, 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max(quantity)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Purchase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</a:t>
            </a:r>
          </a:p>
        </p:txBody>
      </p:sp>
      <p:graphicFrame>
        <p:nvGraphicFramePr>
          <p:cNvPr id="8" name="Group 58"/>
          <p:cNvGraphicFramePr>
            <a:graphicFrameLocks noGrp="1"/>
          </p:cNvGraphicFramePr>
          <p:nvPr>
            <p:extLst/>
          </p:nvPr>
        </p:nvGraphicFramePr>
        <p:xfrm>
          <a:off x="304800" y="4800600"/>
          <a:ext cx="3200400" cy="1410344"/>
        </p:xfrm>
        <a:graphic>
          <a:graphicData uri="http://schemas.openxmlformats.org/drawingml/2006/table">
            <a:tbl>
              <a:tblPr/>
              <a:tblGrid>
                <a:gridCol w="1181100"/>
                <a:gridCol w="2019300"/>
              </a:tblGrid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Max(quantity)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58"/>
          <p:cNvGraphicFramePr>
            <a:graphicFrameLocks noGrp="1"/>
          </p:cNvGraphicFramePr>
          <p:nvPr>
            <p:extLst/>
          </p:nvPr>
        </p:nvGraphicFramePr>
        <p:xfrm>
          <a:off x="4724400" y="4800600"/>
          <a:ext cx="3200400" cy="1410344"/>
        </p:xfrm>
        <a:graphic>
          <a:graphicData uri="http://schemas.openxmlformats.org/drawingml/2006/table">
            <a:tbl>
              <a:tblPr/>
              <a:tblGrid>
                <a:gridCol w="1181100"/>
                <a:gridCol w="2019300"/>
              </a:tblGrid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Quantity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E3D2"/>
                    </a:solidFill>
                  </a:tcPr>
                </a:tc>
              </a:tr>
              <a:tr h="470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4692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??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76200"/>
            <a:ext cx="4949601" cy="715089"/>
          </a:xfrm>
          <a:prstGeom prst="wedgeRoundRectCallout">
            <a:avLst>
              <a:gd name="adj1" fmla="val -26092"/>
              <a:gd name="adj2" fmla="val 151718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prstClr val="black"/>
                </a:solidFill>
                <a:cs typeface="Arial"/>
              </a:rPr>
              <a:t>Everything in SELECT must be </a:t>
            </a:r>
            <a:br>
              <a:rPr lang="en-US" sz="1800" dirty="0" smtClean="0">
                <a:solidFill>
                  <a:prstClr val="black"/>
                </a:solidFill>
                <a:cs typeface="Arial"/>
              </a:rPr>
            </a:br>
            <a:r>
              <a:rPr lang="en-US" sz="1800" dirty="0" smtClean="0">
                <a:solidFill>
                  <a:prstClr val="black"/>
                </a:solidFill>
                <a:cs typeface="Arial"/>
              </a:rPr>
              <a:t>either a GROUP-BY</a:t>
            </a:r>
            <a:r>
              <a:rPr lang="en-US" sz="1800" dirty="0">
                <a:solidFill>
                  <a:prstClr val="black"/>
                </a:solidFill>
                <a:cs typeface="Arial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cs typeface="Arial"/>
              </a:rPr>
              <a:t>attribute, or an aggregate</a:t>
            </a:r>
          </a:p>
        </p:txBody>
      </p:sp>
    </p:spTree>
    <p:extLst>
      <p:ext uri="{BB962C8B-B14F-4D97-AF65-F5344CB8AC3E}">
        <p14:creationId xmlns:p14="http://schemas.microsoft.com/office/powerpoint/2010/main" val="149925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Grouping and Aggregation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503237" y="1824037"/>
            <a:ext cx="59618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Purchase(product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quantity)</a:t>
            </a: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533400" y="2971800"/>
            <a:ext cx="8000908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Sum(quantity) AS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TotalSales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&gt; 1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2057400" y="4648200"/>
            <a:ext cx="42082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How is this query processed?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533400" y="2438400"/>
            <a:ext cx="73015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total quantities for all sales over $1, by product.</a:t>
            </a:r>
          </a:p>
        </p:txBody>
      </p:sp>
    </p:spTree>
    <p:extLst>
      <p:ext uri="{BB962C8B-B14F-4D97-AF65-F5344CB8AC3E}">
        <p14:creationId xmlns:p14="http://schemas.microsoft.com/office/powerpoint/2010/main" val="104987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Grouping and Aggregation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503237" y="1824037"/>
            <a:ext cx="59618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Purchase(product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quantity)</a:t>
            </a: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533400" y="2971800"/>
            <a:ext cx="8000908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Sum(quantity) AS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TotalSales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&gt; 1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533400" y="2438400"/>
            <a:ext cx="73015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total quantities for all sales over $1, by product.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5181600"/>
            <a:ext cx="7799431" cy="1200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Sum(quantity) AS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TotalSales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4648200"/>
            <a:ext cx="7934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+mn-lt"/>
              </a:rPr>
              <a:t>Do these queries return the same number of rows? Why?</a:t>
            </a:r>
          </a:p>
        </p:txBody>
      </p:sp>
    </p:spTree>
    <p:extLst>
      <p:ext uri="{BB962C8B-B14F-4D97-AF65-F5344CB8AC3E}">
        <p14:creationId xmlns:p14="http://schemas.microsoft.com/office/powerpoint/2010/main" val="160559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Grouping and Aggregation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503237" y="1824037"/>
            <a:ext cx="59618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Purchase(product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quantity)</a:t>
            </a: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533400" y="2971800"/>
            <a:ext cx="8000908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Sum(quantity) AS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TotalSales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&gt; 1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533400" y="2438400"/>
            <a:ext cx="73015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total quantities for all sales over $1, by product.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5181600"/>
            <a:ext cx="7799431" cy="1200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Sum(quantity) AS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TotalSales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4648200"/>
            <a:ext cx="7934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+mn-lt"/>
              </a:rPr>
              <a:t>Do these queries return the same number of rows? Why?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86200" y="5791200"/>
            <a:ext cx="4957006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+mn-lt"/>
              </a:rPr>
              <a:t>Empty groups are removed,</a:t>
            </a:r>
            <a:r>
              <a:rPr lang="en-US" dirty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hence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first query may return fewer groups</a:t>
            </a:r>
          </a:p>
        </p:txBody>
      </p:sp>
    </p:spTree>
    <p:extLst>
      <p:ext uri="{BB962C8B-B14F-4D97-AF65-F5344CB8AC3E}">
        <p14:creationId xmlns:p14="http://schemas.microsoft.com/office/powerpoint/2010/main" val="200330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Grouping and Aggregation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F561-222E-4B46-9CBC-9AC2D4056C4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685081" y="2209800"/>
            <a:ext cx="6325771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1. Compute the </a:t>
            </a: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FROM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and </a:t>
            </a: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WHERE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clauses.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2. Group by the attributes in the </a:t>
            </a: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GROUPBY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3. Compute the </a:t>
            </a: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clause: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b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   grouped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attributes and aggregates.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5181600"/>
            <a:ext cx="19050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FWGS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5092922"/>
            <a:ext cx="4812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solidFill>
                  <a:srgbClr val="FF0000"/>
                </a:solidFill>
                <a:latin typeface="Arial"/>
              </a:rPr>
              <a:t>TM</a:t>
            </a:r>
          </a:p>
        </p:txBody>
      </p:sp>
    </p:spTree>
    <p:extLst>
      <p:ext uri="{BB962C8B-B14F-4D97-AF65-F5344CB8AC3E}">
        <p14:creationId xmlns:p14="http://schemas.microsoft.com/office/powerpoint/2010/main" val="170123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1,2: From, Where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F561-222E-4B46-9CBC-9AC2D4056C4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84329" name="Rectangle 9"/>
          <p:cNvSpPr>
            <a:spLocks noChangeArrowheads="1"/>
          </p:cNvSpPr>
          <p:nvPr/>
        </p:nvSpPr>
        <p:spPr bwMode="auto">
          <a:xfrm>
            <a:off x="914400" y="5029200"/>
            <a:ext cx="8000908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Sum(quantity)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AS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TotalSales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&gt; 1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55" name="Group 58"/>
          <p:cNvGraphicFramePr>
            <a:graphicFrameLocks noGrp="1"/>
          </p:cNvGraphicFramePr>
          <p:nvPr>
            <p:extLst/>
          </p:nvPr>
        </p:nvGraphicFramePr>
        <p:xfrm>
          <a:off x="0" y="1600200"/>
          <a:ext cx="4648200" cy="3108960"/>
        </p:xfrm>
        <a:graphic>
          <a:graphicData uri="http://schemas.openxmlformats.org/drawingml/2006/table">
            <a:tbl>
              <a:tblPr/>
              <a:tblGrid>
                <a:gridCol w="1549400"/>
                <a:gridCol w="1549400"/>
                <a:gridCol w="15494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Quantity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781800" y="685800"/>
            <a:ext cx="19050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FWGS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11" name="Oval Callout 10"/>
          <p:cNvSpPr/>
          <p:nvPr/>
        </p:nvSpPr>
        <p:spPr bwMode="auto">
          <a:xfrm>
            <a:off x="4800600" y="3650827"/>
            <a:ext cx="3276600" cy="1058333"/>
          </a:xfrm>
          <a:prstGeom prst="wedgeEllipseCallout">
            <a:avLst>
              <a:gd name="adj1" fmla="val -51934"/>
              <a:gd name="adj2" fmla="val -80143"/>
            </a:avLst>
          </a:prstGeom>
          <a:solidFill>
            <a:srgbClr val="C0C0C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Calibri"/>
                <a:cs typeface="Calibri"/>
              </a:rPr>
              <a:t>WHERE price &gt; 1</a:t>
            </a:r>
            <a:endParaRPr lang="en-US" dirty="0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734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3,4. Grouping, Select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F561-222E-4B46-9CBC-9AC2D4056C4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84329" name="Rectangle 9"/>
          <p:cNvSpPr>
            <a:spLocks noChangeArrowheads="1"/>
          </p:cNvSpPr>
          <p:nvPr/>
        </p:nvSpPr>
        <p:spPr bwMode="auto">
          <a:xfrm>
            <a:off x="914400" y="5029200"/>
            <a:ext cx="7830990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product, Sum(quantity)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AS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TotalSales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Purchase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price &gt; 1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</a:t>
            </a:r>
          </a:p>
        </p:txBody>
      </p:sp>
      <p:graphicFrame>
        <p:nvGraphicFramePr>
          <p:cNvPr id="184394" name="Group 74"/>
          <p:cNvGraphicFramePr>
            <a:graphicFrameLocks noGrp="1"/>
          </p:cNvGraphicFramePr>
          <p:nvPr>
            <p:extLst/>
          </p:nvPr>
        </p:nvGraphicFramePr>
        <p:xfrm>
          <a:off x="5562600" y="1905000"/>
          <a:ext cx="3429000" cy="1803401"/>
        </p:xfrm>
        <a:graphic>
          <a:graphicData uri="http://schemas.openxmlformats.org/drawingml/2006/table">
            <a:tbl>
              <a:tblPr/>
              <a:tblGrid>
                <a:gridCol w="1524000"/>
                <a:gridCol w="1905000"/>
              </a:tblGrid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TotalSales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5" name="Group 58"/>
          <p:cNvGraphicFramePr>
            <a:graphicFrameLocks noGrp="1"/>
          </p:cNvGraphicFramePr>
          <p:nvPr>
            <p:extLst/>
          </p:nvPr>
        </p:nvGraphicFramePr>
        <p:xfrm>
          <a:off x="0" y="1600200"/>
          <a:ext cx="4648200" cy="3108960"/>
        </p:xfrm>
        <a:graphic>
          <a:graphicData uri="http://schemas.openxmlformats.org/drawingml/2006/table">
            <a:tbl>
              <a:tblPr/>
              <a:tblGrid>
                <a:gridCol w="1549400"/>
                <a:gridCol w="1549400"/>
                <a:gridCol w="15494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Quantity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67" name="Right Arrow 55"/>
          <p:cNvSpPr>
            <a:spLocks noChangeArrowheads="1"/>
          </p:cNvSpPr>
          <p:nvPr/>
        </p:nvSpPr>
        <p:spPr bwMode="auto">
          <a:xfrm>
            <a:off x="4724400" y="2514600"/>
            <a:ext cx="822325" cy="8223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81800" y="685800"/>
            <a:ext cx="19050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FWGS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49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Joins in SQL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" y="29997"/>
            <a:ext cx="5895740" cy="6509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category, manufacturer)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country</a:t>
            </a: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" y="1600200"/>
          <a:ext cx="55626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804"/>
                <a:gridCol w="925596"/>
                <a:gridCol w="1524000"/>
                <a:gridCol w="1600200"/>
              </a:tblGrid>
              <a:tr h="19812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price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manufacturer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MultiTouch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SingleTouch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photography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SuperGizmo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5867400" y="1676400"/>
          <a:ext cx="3048004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2"/>
                <a:gridCol w="1524002"/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cname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GizmoWorks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Canon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Hitachi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526548" y="3810000"/>
            <a:ext cx="5793423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>
                <a:cs typeface="Arial"/>
              </a:rPr>
              <a:t>Retrieve all </a:t>
            </a:r>
            <a:r>
              <a:rPr lang="en-US" sz="2800" dirty="0" smtClean="0">
                <a:cs typeface="Arial"/>
              </a:rPr>
              <a:t>USA companies </a:t>
            </a:r>
            <a:br>
              <a:rPr lang="en-US" sz="2800" dirty="0" smtClean="0">
                <a:cs typeface="Arial"/>
              </a:rPr>
            </a:br>
            <a:r>
              <a:rPr lang="en-US" sz="2800" dirty="0" smtClean="0">
                <a:cs typeface="Arial"/>
              </a:rPr>
              <a:t>that </a:t>
            </a:r>
            <a:r>
              <a:rPr lang="en-US" sz="2800" dirty="0">
                <a:cs typeface="Arial"/>
              </a:rPr>
              <a:t>manufacture “gadget” products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838200" y="4953000"/>
            <a:ext cx="7661072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 </a:t>
            </a:r>
            <a:r>
              <a:rPr lang="en-US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Product, Company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country='USA' AND category = 'gadget'</a:t>
            </a:r>
            <a:b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 AND manufacturer = </a:t>
            </a:r>
            <a:r>
              <a:rPr 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Oval Callout 2"/>
          <p:cNvSpPr/>
          <p:nvPr/>
        </p:nvSpPr>
        <p:spPr bwMode="auto">
          <a:xfrm>
            <a:off x="6934200" y="4495800"/>
            <a:ext cx="1936851" cy="908864"/>
          </a:xfrm>
          <a:prstGeom prst="wedgeEllipseCallout">
            <a:avLst>
              <a:gd name="adj1" fmla="val -136416"/>
              <a:gd name="adj2" fmla="val 36585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Why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n-lt"/>
              </a:rPr>
              <a:t>DISTINCT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8145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Joins in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standard join in SQL is sometimes called an </a:t>
            </a:r>
            <a:r>
              <a:rPr lang="en-US" dirty="0" smtClean="0">
                <a:solidFill>
                  <a:srgbClr val="FF0000"/>
                </a:solidFill>
              </a:rPr>
              <a:t>inner join</a:t>
            </a:r>
          </a:p>
          <a:p>
            <a:pPr lvl="1"/>
            <a:r>
              <a:rPr lang="en-US" dirty="0" smtClean="0"/>
              <a:t>Each row in the result </a:t>
            </a:r>
            <a:r>
              <a:rPr lang="en-US" b="1" dirty="0" smtClean="0"/>
              <a:t>must come from both tables in the join</a:t>
            </a:r>
          </a:p>
          <a:p>
            <a:r>
              <a:rPr lang="en-US" dirty="0" smtClean="0"/>
              <a:t>Sometimes we want to include rows from only one of the two table: </a:t>
            </a:r>
            <a:r>
              <a:rPr lang="en-US" dirty="0" smtClean="0">
                <a:solidFill>
                  <a:srgbClr val="FF0000"/>
                </a:solidFill>
              </a:rPr>
              <a:t>outer join</a:t>
            </a:r>
          </a:p>
        </p:txBody>
      </p:sp>
    </p:spTree>
    <p:extLst>
      <p:ext uri="{BB962C8B-B14F-4D97-AF65-F5344CB8AC3E}">
        <p14:creationId xmlns:p14="http://schemas.microsoft.com/office/powerpoint/2010/main" val="73669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Join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90600" y="1676400"/>
          <a:ext cx="32385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0650"/>
                <a:gridCol w="1847850"/>
              </a:tblGrid>
              <a:tr h="264697">
                <a:tc>
                  <a:txBody>
                    <a:bodyPr/>
                    <a:lstStyle/>
                    <a:p>
                      <a:r>
                        <a:rPr lang="en-US" dirty="0" smtClean="0"/>
                        <a:t>Employee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4697">
                <a:tc>
                  <a:txBody>
                    <a:bodyPr/>
                    <a:lstStyle/>
                    <a:p>
                      <a:r>
                        <a:rPr lang="en-US" u="sng" dirty="0" smtClean="0"/>
                        <a:t>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Jack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Jill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572000" y="1676400"/>
          <a:ext cx="36957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7850"/>
                <a:gridCol w="1847850"/>
              </a:tblGrid>
              <a:tr h="170416">
                <a:tc>
                  <a:txBody>
                    <a:bodyPr/>
                    <a:lstStyle/>
                    <a:p>
                      <a:r>
                        <a:rPr lang="en-US" dirty="0" smtClean="0"/>
                        <a:t>Sales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416">
                <a:tc>
                  <a:txBody>
                    <a:bodyPr/>
                    <a:lstStyle/>
                    <a:p>
                      <a:r>
                        <a:rPr lang="en-US" u="sng" dirty="0" err="1" smtClean="0"/>
                        <a:t>employeeID</a:t>
                      </a:r>
                      <a:endParaRPr lang="en-US" u="sng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productID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3D2"/>
                    </a:solidFill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0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2400" y="3810000"/>
            <a:ext cx="5793072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buFontTx/>
              <a:buNone/>
            </a:pPr>
            <a:r>
              <a:rPr lang="en-US" sz="2800" dirty="0" smtClean="0">
                <a:cs typeface="Arial"/>
              </a:rPr>
              <a:t>Retrieve employees and their sales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" y="76200"/>
            <a:ext cx="3738223" cy="595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Employee(</a:t>
            </a:r>
            <a:r>
              <a:rPr lang="en-US" sz="1800" u="sng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name)</a:t>
            </a:r>
            <a:b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Sales(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employeeID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47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75056</TotalTime>
  <Words>3420</Words>
  <Application>Microsoft Macintosh PowerPoint</Application>
  <PresentationFormat>On-screen Show (4:3)</PresentationFormat>
  <Paragraphs>1662</Paragraphs>
  <Slides>67</Slides>
  <Notes>60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2" baseType="lpstr">
      <vt:lpstr>Arial Black</vt:lpstr>
      <vt:lpstr>Calibri</vt:lpstr>
      <vt:lpstr>Consolas</vt:lpstr>
      <vt:lpstr>Arial</vt:lpstr>
      <vt:lpstr>Essential</vt:lpstr>
      <vt:lpstr>Cse 344</vt:lpstr>
      <vt:lpstr>Join: Intro</vt:lpstr>
      <vt:lpstr>Joins in SQL</vt:lpstr>
      <vt:lpstr>Joins in SQL</vt:lpstr>
      <vt:lpstr>Joins in SQL</vt:lpstr>
      <vt:lpstr>Joins in SQL</vt:lpstr>
      <vt:lpstr>Joins in SQL</vt:lpstr>
      <vt:lpstr>Joins in SQL</vt:lpstr>
      <vt:lpstr>Inner Join</vt:lpstr>
      <vt:lpstr>Inner Join</vt:lpstr>
      <vt:lpstr>Inner Join</vt:lpstr>
      <vt:lpstr>Inner Join</vt:lpstr>
      <vt:lpstr>Inner Join</vt:lpstr>
      <vt:lpstr>Outer Join</vt:lpstr>
      <vt:lpstr>(Inner) joins</vt:lpstr>
      <vt:lpstr>(Inner) joins</vt:lpstr>
      <vt:lpstr>(Inner) joins</vt:lpstr>
      <vt:lpstr>(Inner) joins</vt:lpstr>
      <vt:lpstr>(Inner) joins</vt:lpstr>
      <vt:lpstr>(Inner) joins</vt:lpstr>
      <vt:lpstr>(Inner) joins</vt:lpstr>
      <vt:lpstr>(Inner) joins</vt:lpstr>
      <vt:lpstr>(Inner) Joins</vt:lpstr>
      <vt:lpstr>Another example</vt:lpstr>
      <vt:lpstr>Another example</vt:lpstr>
      <vt:lpstr>Another example</vt:lpstr>
      <vt:lpstr>Another example</vt:lpstr>
      <vt:lpstr>Self-Joins and Tuple Variables</vt:lpstr>
      <vt:lpstr>Self-joins</vt:lpstr>
      <vt:lpstr>Self-joins</vt:lpstr>
      <vt:lpstr>Self-joins</vt:lpstr>
      <vt:lpstr>Self-joins</vt:lpstr>
      <vt:lpstr>Self-joins</vt:lpstr>
      <vt:lpstr>Self-joins</vt:lpstr>
      <vt:lpstr>Self-joins</vt:lpstr>
      <vt:lpstr>Self-joins</vt:lpstr>
      <vt:lpstr>Self-joins</vt:lpstr>
      <vt:lpstr>Self-joins</vt:lpstr>
      <vt:lpstr>Outer joins</vt:lpstr>
      <vt:lpstr>Outer joins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Outer Joins</vt:lpstr>
      <vt:lpstr>Grouping and Aggregation</vt:lpstr>
      <vt:lpstr>Grouping and Aggregation</vt:lpstr>
      <vt:lpstr>Other Examples</vt:lpstr>
      <vt:lpstr>Need to be Careful…</vt:lpstr>
      <vt:lpstr>Need to be Careful…</vt:lpstr>
      <vt:lpstr>Need to be Careful…</vt:lpstr>
      <vt:lpstr>Need to be Careful…</vt:lpstr>
      <vt:lpstr>Need to be Careful…</vt:lpstr>
      <vt:lpstr>Grouping and Aggregation</vt:lpstr>
      <vt:lpstr>Grouping and Aggregation</vt:lpstr>
      <vt:lpstr>Grouping and Aggregation</vt:lpstr>
      <vt:lpstr>Grouping and Aggregation</vt:lpstr>
      <vt:lpstr>1,2: From, Where</vt:lpstr>
      <vt:lpstr>3,4. Grouping, Select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373</dc:title>
  <dc:creator>Evan McCarty</dc:creator>
  <cp:lastModifiedBy>ejmcc</cp:lastModifiedBy>
  <cp:revision>265</cp:revision>
  <cp:lastPrinted>2018-01-12T22:25:02Z</cp:lastPrinted>
  <dcterms:created xsi:type="dcterms:W3CDTF">2017-03-27T18:12:41Z</dcterms:created>
  <dcterms:modified xsi:type="dcterms:W3CDTF">2018-01-13T00:32:49Z</dcterms:modified>
</cp:coreProperties>
</file>