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256" r:id="rId2"/>
    <p:sldId id="289" r:id="rId3"/>
    <p:sldId id="406" r:id="rId4"/>
    <p:sldId id="300" r:id="rId5"/>
    <p:sldId id="269" r:id="rId6"/>
    <p:sldId id="270" r:id="rId7"/>
    <p:sldId id="271" r:id="rId8"/>
    <p:sldId id="272" r:id="rId9"/>
    <p:sldId id="273" r:id="rId10"/>
    <p:sldId id="320" r:id="rId11"/>
    <p:sldId id="315" r:id="rId12"/>
    <p:sldId id="277" r:id="rId13"/>
    <p:sldId id="382" r:id="rId14"/>
    <p:sldId id="384" r:id="rId15"/>
    <p:sldId id="383" r:id="rId16"/>
    <p:sldId id="385" r:id="rId17"/>
    <p:sldId id="386" r:id="rId18"/>
    <p:sldId id="389" r:id="rId19"/>
    <p:sldId id="390" r:id="rId20"/>
    <p:sldId id="391" r:id="rId21"/>
    <p:sldId id="392" r:id="rId22"/>
    <p:sldId id="393" r:id="rId23"/>
    <p:sldId id="394" r:id="rId24"/>
    <p:sldId id="380" r:id="rId25"/>
    <p:sldId id="381" r:id="rId26"/>
    <p:sldId id="323" r:id="rId27"/>
    <p:sldId id="324" r:id="rId28"/>
    <p:sldId id="325" r:id="rId29"/>
    <p:sldId id="326" r:id="rId30"/>
    <p:sldId id="327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407" r:id="rId39"/>
    <p:sldId id="408" r:id="rId40"/>
    <p:sldId id="409" r:id="rId41"/>
    <p:sldId id="410" r:id="rId42"/>
    <p:sldId id="411" r:id="rId43"/>
    <p:sldId id="412" r:id="rId44"/>
    <p:sldId id="413" r:id="rId45"/>
    <p:sldId id="414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5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5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5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7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6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13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3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80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38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already gone through this in the last</a:t>
            </a:r>
            <a:r>
              <a:rPr lang="en-US" baseline="0" dirty="0" smtClean="0"/>
              <a:t> lecture, just that they have not heard of the term “inner”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8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illustrates foreign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73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39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they wil</a:t>
            </a:r>
            <a:r>
              <a:rPr lang="en-US" baseline="0" dirty="0" smtClean="0"/>
              <a:t>l see an example of how inner join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5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40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93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41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16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42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400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43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02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44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71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45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are totally</a:t>
            </a:r>
            <a:r>
              <a:rPr lang="en-US" baseline="0" dirty="0" smtClean="0"/>
              <a:t> equivalent, just different syntax.</a:t>
            </a:r>
          </a:p>
          <a:p>
            <a:r>
              <a:rPr lang="en-US" baseline="0" dirty="0" smtClean="0"/>
              <a:t>You will see why we need another syntax in a sec (for outer joins)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1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1953 Boston</a:t>
            </a:r>
            <a:r>
              <a:rPr lang="en-US" baseline="0" dirty="0" smtClean="0"/>
              <a:t> Globe </a:t>
            </a:r>
            <a:r>
              <a:rPr lang="mr-IN" baseline="0" dirty="0" smtClean="0"/>
              <a:t>–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Hepster</a:t>
            </a:r>
            <a:r>
              <a:rPr lang="en-US" baseline="0" dirty="0" smtClean="0"/>
              <a:t> Lingo”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6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7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1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2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–joins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TABLE [</a:t>
            </a:r>
            <a:r>
              <a:rPr lang="en-US" dirty="0" err="1" smtClean="0"/>
              <a:t>tablename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>		([att1] [type1], </a:t>
            </a:r>
            <a:br>
              <a:rPr lang="en-US" dirty="0" smtClean="0"/>
            </a:br>
            <a:r>
              <a:rPr lang="en-US" dirty="0" smtClean="0"/>
              <a:t>		 [att2] [type2]…);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 [</a:t>
            </a:r>
            <a:r>
              <a:rPr lang="en-US" dirty="0" err="1" smtClean="0"/>
              <a:t>tablename</a:t>
            </a:r>
            <a:r>
              <a:rPr lang="en-US" dirty="0" smtClean="0"/>
              <a:t>] VALUES ([val1],[val2]…);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 [att1],[att2],…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Two other operations we want to support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TABLE: Adds a new attribute to the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UPDATE: Change the attribute for a particular tuple in the table.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 [</a:t>
            </a:r>
            <a:r>
              <a:rPr lang="en-US" dirty="0" err="1" smtClean="0"/>
              <a:t>tablename</a:t>
            </a:r>
            <a:r>
              <a:rPr lang="en-US" dirty="0" smtClean="0"/>
              <a:t>] ADD [</a:t>
            </a:r>
            <a:r>
              <a:rPr lang="en-US" dirty="0" err="1" smtClean="0"/>
              <a:t>attname</a:t>
            </a:r>
            <a:r>
              <a:rPr lang="en-US" dirty="0" smtClean="0"/>
              <a:t>] [</a:t>
            </a:r>
            <a:r>
              <a:rPr lang="en-US" dirty="0" err="1" smtClean="0"/>
              <a:t>atttype</a:t>
            </a:r>
            <a:r>
              <a:rPr lang="en-US" dirty="0" smtClean="0"/>
              <a:t>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 [</a:t>
            </a:r>
            <a:r>
              <a:rPr lang="en-US" dirty="0" err="1" smtClean="0"/>
              <a:t>tablename</a:t>
            </a:r>
            <a:r>
              <a:rPr lang="en-US" dirty="0" smtClean="0"/>
              <a:t>] SET [</a:t>
            </a:r>
            <a:r>
              <a:rPr lang="en-US" dirty="0" err="1" smtClean="0"/>
              <a:t>attname</a:t>
            </a:r>
            <a:r>
              <a:rPr lang="en-US" dirty="0" smtClean="0"/>
              <a:t>]=[value]</a:t>
            </a:r>
          </a:p>
          <a:p>
            <a:pPr lvl="2" indent="0">
              <a:buNone/>
            </a:pPr>
            <a:r>
              <a:rPr lang="en-US" dirty="0" smtClean="0"/>
              <a:t>WHERE [condition]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r>
              <a:rPr lang="en-US" dirty="0" smtClean="0"/>
              <a:t>Tables are NOT ordered</a:t>
            </a:r>
          </a:p>
          <a:p>
            <a:pPr lvl="1"/>
            <a:r>
              <a:rPr lang="en-US" dirty="0" smtClean="0"/>
              <a:t>they are sets or multisets (bags)</a:t>
            </a:r>
          </a:p>
          <a:p>
            <a:r>
              <a:rPr lang="en-US" dirty="0" smtClean="0"/>
              <a:t>Tables are FLAT</a:t>
            </a:r>
          </a:p>
          <a:p>
            <a:pPr lvl="1"/>
            <a:r>
              <a:rPr lang="en-US" dirty="0" smtClean="0"/>
              <a:t>No nested attributes</a:t>
            </a:r>
          </a:p>
          <a:p>
            <a:r>
              <a:rPr lang="en-US" dirty="0" smtClean="0"/>
              <a:t>Tables DO NOT prescribe how they are implemented / stored on disk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/>
              <a:t>physical data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Tables may not be ordered, but data can be returned in an order with the ORDER BY </a:t>
            </a:r>
            <a:r>
              <a:rPr lang="en-US" dirty="0" smtClean="0"/>
              <a:t>modifier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ORDER BY [</a:t>
            </a:r>
            <a:r>
              <a:rPr lang="en-US" dirty="0" err="1" smtClean="0"/>
              <a:t>attname</a:t>
            </a:r>
            <a:r>
              <a:rPr lang="en-US" dirty="0" smtClean="0"/>
              <a:t>] [DESC/ASC]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Supports sorting by multiple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Tables may not be ordered, but data can be returned in an order with the ORDER BY modifier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Whew, today’s been a lot of coding... I know what you’re thinking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</p:txBody>
      </p:sp>
    </p:spTree>
    <p:extLst>
      <p:ext uri="{BB962C8B-B14F-4D97-AF65-F5344CB8AC3E}">
        <p14:creationId xmlns:p14="http://schemas.microsoft.com/office/powerpoint/2010/main" val="21185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</p:txBody>
      </p:sp>
    </p:spTree>
    <p:extLst>
      <p:ext uri="{BB962C8B-B14F-4D97-AF65-F5344CB8AC3E}">
        <p14:creationId xmlns:p14="http://schemas.microsoft.com/office/powerpoint/2010/main" val="8877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/>
              <a:t>How would we need to get the birth year of all UWBW students from California?</a:t>
            </a:r>
          </a:p>
        </p:txBody>
      </p:sp>
    </p:spTree>
    <p:extLst>
      <p:ext uri="{BB962C8B-B14F-4D97-AF65-F5344CB8AC3E}">
        <p14:creationId xmlns:p14="http://schemas.microsoft.com/office/powerpoint/2010/main" val="8438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  <a:endParaRPr lang="en-US" dirty="0" smtClean="0"/>
          </a:p>
          <a:p>
            <a:pPr marL="1485900" lvl="2" indent="-342900">
              <a:buFont typeface="Arial" charset="0"/>
              <a:buChar char="•"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725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9103539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HW1 out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Piazza post for getting the correct upstream assignments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Online Quiz posted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6 questions (SQL)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Both due WED Jan 17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OH locations posted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Posting lectures before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42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964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What does this return?</a:t>
            </a:r>
          </a:p>
        </p:txBody>
      </p:sp>
    </p:spTree>
    <p:extLst>
      <p:ext uri="{BB962C8B-B14F-4D97-AF65-F5344CB8AC3E}">
        <p14:creationId xmlns:p14="http://schemas.microsoft.com/office/powerpoint/2010/main" val="17359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What does this return?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Years, but with many duplicates. Even though sets don’t allow duplicates, the objects are unique.</a:t>
            </a:r>
          </a:p>
        </p:txBody>
      </p:sp>
    </p:spTree>
    <p:extLst>
      <p:ext uri="{BB962C8B-B14F-4D97-AF65-F5344CB8AC3E}">
        <p14:creationId xmlns:p14="http://schemas.microsoft.com/office/powerpoint/2010/main" val="5587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we only want to return unique elements, we can use the DISTINCT modifier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Even if we hide some attributes from the output, the data is all still there.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When we select a subset of the attributes, this function is called a </a:t>
            </a:r>
            <a:r>
              <a:rPr lang="en-US" i="1" dirty="0" smtClean="0"/>
              <a:t>projection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2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This was all for a single table.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Data models specify how our data are stored and how the data are related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Need to utilize these relations, or the database was pointless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This involves a JOIN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35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Join: Intro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The JOIN is the way we indicate in a query how multiple tables are related.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Example, if we want all of the products and their relevant company information, we need to </a:t>
            </a:r>
            <a:r>
              <a:rPr lang="en-US" sz="2400" i="1" dirty="0" smtClean="0"/>
              <a:t>join </a:t>
            </a:r>
            <a:r>
              <a:rPr lang="en-US" sz="2400" dirty="0" smtClean="0"/>
              <a:t>those two tables.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result of the join is all of the relevant information from both tables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Join occurs based on the join condition.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This allows us to access information that comes from multiple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manufacturer=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AND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country='Japan' AND price &lt; 150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3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9103539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Office hours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err="1"/>
              <a:t>Jayanth</a:t>
            </a:r>
            <a:r>
              <a:rPr lang="en-US" dirty="0"/>
              <a:t>: Mon </a:t>
            </a:r>
            <a:r>
              <a:rPr lang="en-US" dirty="0" smtClean="0"/>
              <a:t>11-12, CSE 220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Colin: Wed </a:t>
            </a:r>
            <a:r>
              <a:rPr lang="en-US" dirty="0" smtClean="0"/>
              <a:t>2-3, 5</a:t>
            </a:r>
            <a:r>
              <a:rPr lang="en-US" baseline="30000" dirty="0" smtClean="0"/>
              <a:t>th</a:t>
            </a:r>
            <a:r>
              <a:rPr lang="en-US" dirty="0" smtClean="0"/>
              <a:t> floor breakout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Allison: Mon </a:t>
            </a:r>
            <a:r>
              <a:rPr lang="en-US" dirty="0" smtClean="0"/>
              <a:t>1-2, CSE 025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Cindy: Tue </a:t>
            </a:r>
            <a:r>
              <a:rPr lang="en-US" dirty="0" smtClean="0"/>
              <a:t>2-3, CSE 023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James: Tue </a:t>
            </a:r>
            <a:r>
              <a:rPr lang="en-US" dirty="0" smtClean="0"/>
              <a:t>10-11, CSE 220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Jonathan: Tue </a:t>
            </a:r>
            <a:r>
              <a:rPr lang="en-US" dirty="0" smtClean="0"/>
              <a:t>4-5, CSE 023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Joshua : Tue </a:t>
            </a:r>
            <a:r>
              <a:rPr lang="en-US" dirty="0" smtClean="0"/>
              <a:t>1-2, CSE 023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11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4953000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6934200" y="4495800"/>
            <a:ext cx="1936851" cy="908864"/>
          </a:xfrm>
          <a:prstGeom prst="wedgeEllipseCallout">
            <a:avLst>
              <a:gd name="adj1" fmla="val -136416"/>
              <a:gd name="adj2" fmla="val 3658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Why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DISTINCT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4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join in SQL is sometimes called an </a:t>
            </a:r>
            <a:r>
              <a:rPr lang="en-US" dirty="0" smtClean="0">
                <a:solidFill>
                  <a:srgbClr val="FF0000"/>
                </a:solidFill>
              </a:rPr>
              <a:t>inner join</a:t>
            </a:r>
          </a:p>
          <a:p>
            <a:pPr lvl="1"/>
            <a:r>
              <a:rPr lang="en-US" dirty="0" smtClean="0"/>
              <a:t>Each row in the result </a:t>
            </a:r>
            <a:r>
              <a:rPr lang="en-US" b="1" dirty="0" smtClean="0"/>
              <a:t>must come from both tables in the join</a:t>
            </a:r>
          </a:p>
          <a:p>
            <a:r>
              <a:rPr lang="en-US" dirty="0" smtClean="0"/>
              <a:t>Sometimes we want to include rows from only one of the two table: </a:t>
            </a:r>
            <a:r>
              <a:rPr lang="en-US" dirty="0" smtClean="0">
                <a:solidFill>
                  <a:srgbClr val="FF0000"/>
                </a:solidFill>
              </a:rPr>
              <a:t>outer join</a:t>
            </a:r>
          </a:p>
        </p:txBody>
      </p:sp>
    </p:spTree>
    <p:extLst>
      <p:ext uri="{BB962C8B-B14F-4D97-AF65-F5344CB8AC3E}">
        <p14:creationId xmlns:p14="http://schemas.microsoft.com/office/powerpoint/2010/main" val="7366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</p:spTree>
    <p:extLst>
      <p:ext uri="{BB962C8B-B14F-4D97-AF65-F5344CB8AC3E}">
        <p14:creationId xmlns:p14="http://schemas.microsoft.com/office/powerpoint/2010/main" val="19336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INNER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3200400" y="4191000"/>
            <a:ext cx="1811289" cy="908864"/>
          </a:xfrm>
          <a:prstGeom prst="wedgeEllipseCallout">
            <a:avLst>
              <a:gd name="adj1" fmla="val -49020"/>
              <a:gd name="adj2" fmla="val 6191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Alternative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14779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en-US" dirty="0" smtClean="0"/>
              <a:t>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6858000" y="3657600"/>
            <a:ext cx="1342343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6800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3300984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1524000"/>
            <a:ext cx="7830990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price, category,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manufacturer)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Data is a collection of relations / tables: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600" dirty="0" smtClean="0"/>
          </a:p>
          <a:p>
            <a:endParaRPr lang="en-US" sz="2400" dirty="0" smtClean="0"/>
          </a:p>
          <a:p>
            <a:r>
              <a:rPr lang="en-US" sz="2400" dirty="0" smtClean="0"/>
              <a:t>mathematically, relation is a set of tuples</a:t>
            </a:r>
          </a:p>
          <a:p>
            <a:pPr lvl="1"/>
            <a:r>
              <a:rPr lang="en-US" dirty="0"/>
              <a:t>each tuple (or entry) must have a value for each attribute</a:t>
            </a:r>
          </a:p>
          <a:p>
            <a:pPr lvl="1"/>
            <a:r>
              <a:rPr lang="en-US" sz="2000" dirty="0" smtClean="0"/>
              <a:t>order of the rows is unspecified</a:t>
            </a:r>
          </a:p>
          <a:p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i="1" dirty="0" smtClean="0"/>
              <a:t>schema </a:t>
            </a:r>
            <a:r>
              <a:rPr lang="en-US" dirty="0" smtClean="0"/>
              <a:t> for this table? </a:t>
            </a:r>
          </a:p>
          <a:p>
            <a:r>
              <a:rPr lang="en-US" b="0" dirty="0" smtClean="0"/>
              <a:t>Company(</a:t>
            </a:r>
            <a:r>
              <a:rPr lang="en-US" b="0" dirty="0" err="1" smtClean="0"/>
              <a:t>cname</a:t>
            </a:r>
            <a:r>
              <a:rPr lang="en-US" b="0" dirty="0" smtClean="0"/>
              <a:t>, country, </a:t>
            </a:r>
            <a:r>
              <a:rPr lang="en-US" b="0" dirty="0" err="1" smtClean="0"/>
              <a:t>no_employees</a:t>
            </a:r>
            <a:r>
              <a:rPr lang="en-US" b="0" dirty="0" smtClean="0"/>
              <a:t>, </a:t>
            </a:r>
            <a:r>
              <a:rPr lang="en-US" b="0" dirty="0" err="1" smtClean="0"/>
              <a:t>for_profit</a:t>
            </a:r>
            <a:r>
              <a:rPr lang="en-US" b="0" dirty="0" smtClean="0"/>
              <a:t>)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07777"/>
              </p:ext>
            </p:extLst>
          </p:nvPr>
        </p:nvGraphicFramePr>
        <p:xfrm>
          <a:off x="2294467" y="2798924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0400" y="914400"/>
            <a:ext cx="1676400" cy="1274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columns /</a:t>
            </a:r>
          </a:p>
          <a:p>
            <a:pPr>
              <a:buNone/>
            </a:pPr>
            <a:r>
              <a:rPr lang="en-US" dirty="0" smtClean="0">
                <a:latin typeface="+mn-lt"/>
              </a:rPr>
              <a:t>attributes / fields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3292909"/>
            <a:ext cx="13522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rows </a:t>
            </a:r>
            <a:r>
              <a:rPr lang="en-US" smtClean="0">
                <a:latin typeface="+mn-lt"/>
              </a:rPr>
              <a:t>/ tuples / records</a:t>
            </a:r>
            <a:endParaRPr lang="en-US" dirty="0" smtClean="0"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72400" y="2176546"/>
            <a:ext cx="0" cy="6223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096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572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048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2514600"/>
            <a:ext cx="472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504648" y="3733800"/>
            <a:ext cx="78981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894114" y="4101979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905000" y="4419600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905000" y="3352800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905000" y="3352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03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7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7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5638800"/>
          <a:ext cx="7391400" cy="1016000"/>
        </p:xfrm>
        <a:graphic>
          <a:graphicData uri="http://schemas.openxmlformats.org/drawingml/2006/table">
            <a:tbl>
              <a:tblPr/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3434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2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8768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661072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FROM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WHERE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09600" y="3505200"/>
            <a:ext cx="8170827" cy="14957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b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country = 'USA'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category = 'gadget'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61055"/>
              </p:ext>
            </p:extLst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228600" y="3505200"/>
            <a:ext cx="818998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1371600" y="3505200"/>
            <a:ext cx="1630800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Not 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3200400" y="3505200"/>
            <a:ext cx="2153986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 this a key?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3200400"/>
            <a:ext cx="3328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No: future updates to the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database may create duplicate</a:t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no_employees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8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Multi-attribute Key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58825"/>
              </p:ext>
            </p:extLst>
          </p:nvPr>
        </p:nvGraphicFramePr>
        <p:xfrm>
          <a:off x="914400" y="3810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fName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lName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156485" y="1828800"/>
            <a:ext cx="3633521" cy="986766"/>
          </a:xfrm>
          <a:prstGeom prst="wedgeEllipseCallout">
            <a:avLst>
              <a:gd name="adj1" fmla="val 15506"/>
              <a:gd name="adj2" fmla="val 906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Key = </a:t>
            </a:r>
            <a:r>
              <a:rPr lang="en-US" sz="1800" dirty="0" err="1" smtClean="0">
                <a:latin typeface="+mn-lt"/>
              </a:rPr>
              <a:t>fName,lName</a:t>
            </a:r>
            <a:endParaRPr lang="en-US" sz="1800" dirty="0" smtClean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(what does this mean?)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5400000">
            <a:off x="2209800" y="2133600"/>
            <a:ext cx="304800" cy="28956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66731"/>
              </p:ext>
            </p:extLst>
          </p:nvPr>
        </p:nvGraphicFramePr>
        <p:xfrm>
          <a:off x="381000" y="3124200"/>
          <a:ext cx="83820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676400"/>
                <a:gridCol w="1352222"/>
                <a:gridCol w="2158227"/>
                <a:gridCol w="1518751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SSN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fName</a:t>
                      </a:r>
                      <a:endParaRPr lang="en-US" u="non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lName</a:t>
                      </a:r>
                      <a:endParaRPr lang="en-US" u="non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111-22-3333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222-33-4444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333-44-5555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444-55-6666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609600" y="1905000"/>
            <a:ext cx="818998" cy="519351"/>
          </a:xfrm>
          <a:prstGeom prst="wedgeEllipseCallout">
            <a:avLst>
              <a:gd name="adj1" fmla="val 15506"/>
              <a:gd name="adj2" fmla="val 906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5400000">
            <a:off x="3429000" y="1447800"/>
            <a:ext cx="304800" cy="28956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5400000">
            <a:off x="952500" y="2247900"/>
            <a:ext cx="304800" cy="12954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2757359" y="1828800"/>
            <a:ext cx="2009881" cy="519351"/>
          </a:xfrm>
          <a:prstGeom prst="wedgeEllipseCallout">
            <a:avLst>
              <a:gd name="adj1" fmla="val -8889"/>
              <a:gd name="adj2" fmla="val 1030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Another 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257800"/>
            <a:ext cx="7840608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We can choose one key and designate it as </a:t>
            </a:r>
            <a:r>
              <a:rPr lang="en-US" i="1" u="sng" dirty="0" smtClean="0">
                <a:latin typeface="+mn-lt"/>
              </a:rPr>
              <a:t>primary key</a:t>
            </a:r>
            <a:endParaRPr lang="en-US" dirty="0" smtClean="0">
              <a:latin typeface="+mn-lt"/>
            </a:endParaRPr>
          </a:p>
          <a:p>
            <a:pPr>
              <a:buNone/>
            </a:pPr>
            <a:r>
              <a:rPr lang="en-US" dirty="0" smtClean="0">
                <a:latin typeface="+mn-lt"/>
              </a:rPr>
              <a:t>E.g.: primary key = SSN</a:t>
            </a:r>
          </a:p>
        </p:txBody>
      </p:sp>
    </p:spTree>
    <p:extLst>
      <p:ext uri="{BB962C8B-B14F-4D97-AF65-F5344CB8AC3E}">
        <p14:creationId xmlns:p14="http://schemas.microsoft.com/office/powerpoint/2010/main" val="39072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0296"/>
              </p:ext>
            </p:extLst>
          </p:nvPr>
        </p:nvGraphicFramePr>
        <p:xfrm>
          <a:off x="457200" y="33528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88739"/>
              </p:ext>
            </p:extLst>
          </p:nvPr>
        </p:nvGraphicFramePr>
        <p:xfrm>
          <a:off x="457200" y="5105400"/>
          <a:ext cx="36957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276808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320M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676400"/>
            <a:ext cx="8476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country,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no_employees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for_profit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Country(</a:t>
            </a:r>
            <a:r>
              <a:rPr lang="en-US" u="sng" dirty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population)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810000" y="2514600"/>
            <a:ext cx="2316442" cy="908864"/>
          </a:xfrm>
          <a:prstGeom prst="wedgeEllipseCallout">
            <a:avLst>
              <a:gd name="adj1" fmla="val -65479"/>
              <a:gd name="adj2" fmla="val 513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Foreign key to</a:t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Country.name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698" y="29718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Company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6482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Country</a:t>
            </a:r>
          </a:p>
        </p:txBody>
      </p:sp>
    </p:spTree>
    <p:extLst>
      <p:ext uri="{BB962C8B-B14F-4D97-AF65-F5344CB8AC3E}">
        <p14:creationId xmlns:p14="http://schemas.microsoft.com/office/powerpoint/2010/main" val="22966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r>
              <a:rPr lang="en-US" dirty="0"/>
              <a:t>Key = </a:t>
            </a:r>
            <a:r>
              <a:rPr lang="en-US" dirty="0" smtClean="0"/>
              <a:t>columns </a:t>
            </a:r>
            <a:r>
              <a:rPr lang="en-US" dirty="0"/>
              <a:t>that uniquely </a:t>
            </a:r>
            <a:r>
              <a:rPr lang="en-US" dirty="0" smtClean="0"/>
              <a:t>identify tuple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sually we underline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relation can have many </a:t>
            </a:r>
            <a:r>
              <a:rPr lang="en-US" dirty="0" smtClean="0"/>
              <a:t>keys, but </a:t>
            </a:r>
            <a:r>
              <a:rPr lang="en-US" dirty="0"/>
              <a:t>only one </a:t>
            </a:r>
            <a:r>
              <a:rPr lang="en-US" dirty="0" smtClean="0"/>
              <a:t>can </a:t>
            </a:r>
            <a:r>
              <a:rPr lang="en-US" dirty="0"/>
              <a:t>be chosen </a:t>
            </a:r>
            <a:r>
              <a:rPr lang="en-US" dirty="0" smtClean="0"/>
              <a:t>as </a:t>
            </a:r>
            <a:r>
              <a:rPr lang="en-US" i="1" dirty="0"/>
              <a:t>primary </a:t>
            </a:r>
            <a:r>
              <a:rPr lang="en-US" i="1" dirty="0" smtClean="0"/>
              <a:t>key</a:t>
            </a:r>
            <a:endParaRPr lang="en-US" dirty="0" smtClean="0"/>
          </a:p>
          <a:p>
            <a:r>
              <a:rPr lang="en-US" dirty="0" smtClean="0"/>
              <a:t>Foreign key:</a:t>
            </a:r>
          </a:p>
          <a:p>
            <a:pPr lvl="1"/>
            <a:r>
              <a:rPr lang="en-US" dirty="0" smtClean="0"/>
              <a:t>Attribute(s) whose value is a key of a record in some other relation</a:t>
            </a:r>
          </a:p>
          <a:p>
            <a:pPr lvl="1"/>
            <a:r>
              <a:rPr lang="en-US" dirty="0" smtClean="0"/>
              <a:t>Foreign keys are sometimes called </a:t>
            </a:r>
            <a:r>
              <a:rPr lang="en-US" i="1" dirty="0" smtClean="0"/>
              <a:t>semantic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74917</TotalTime>
  <Words>2354</Words>
  <Application>Microsoft Macintosh PowerPoint</Application>
  <PresentationFormat>On-screen Show (4:3)</PresentationFormat>
  <Paragraphs>856</Paragraphs>
  <Slides>45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 Black</vt:lpstr>
      <vt:lpstr>Calibri</vt:lpstr>
      <vt:lpstr>Consolas</vt:lpstr>
      <vt:lpstr>Mangal</vt:lpstr>
      <vt:lpstr>Times New Roman</vt:lpstr>
      <vt:lpstr>Arial</vt:lpstr>
      <vt:lpstr>Essential</vt:lpstr>
      <vt:lpstr>Cse 344</vt:lpstr>
      <vt:lpstr>Administrative minutiae</vt:lpstr>
      <vt:lpstr>Administrative minutiae</vt:lpstr>
      <vt:lpstr>Relational Model</vt:lpstr>
      <vt:lpstr>Keys</vt:lpstr>
      <vt:lpstr>Multi-attribute Key</vt:lpstr>
      <vt:lpstr>Multiple Keys</vt:lpstr>
      <vt:lpstr>Foreign Key</vt:lpstr>
      <vt:lpstr>Keys: Summary</vt:lpstr>
      <vt:lpstr>Demo 1</vt:lpstr>
      <vt:lpstr>DEMO 2</vt:lpstr>
      <vt:lpstr>Discussion</vt:lpstr>
      <vt:lpstr>Discussion</vt:lpstr>
      <vt:lpstr>Discussion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Join: Intro</vt:lpstr>
      <vt:lpstr>Joins in SQL</vt:lpstr>
      <vt:lpstr>Joins in SQL</vt:lpstr>
      <vt:lpstr>Joins in SQL</vt:lpstr>
      <vt:lpstr>Joins in SQL</vt:lpstr>
      <vt:lpstr>Joins in SQL</vt:lpstr>
      <vt:lpstr>Joins in SQL</vt:lpstr>
      <vt:lpstr>Inner Join</vt:lpstr>
      <vt:lpstr>Inner Join</vt:lpstr>
      <vt:lpstr>Inner Join</vt:lpstr>
      <vt:lpstr>Inner Join</vt:lpstr>
      <vt:lpstr>Inner Join</vt:lpstr>
      <vt:lpstr>Outer Join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263</cp:revision>
  <cp:lastPrinted>2018-01-10T22:48:42Z</cp:lastPrinted>
  <dcterms:created xsi:type="dcterms:W3CDTF">2017-03-27T18:12:41Z</dcterms:created>
  <dcterms:modified xsi:type="dcterms:W3CDTF">2018-01-11T00:51:09Z</dcterms:modified>
</cp:coreProperties>
</file>