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7"/>
  </p:notesMasterIdLst>
  <p:sldIdLst>
    <p:sldId id="256" r:id="rId2"/>
    <p:sldId id="289" r:id="rId3"/>
    <p:sldId id="406" r:id="rId4"/>
    <p:sldId id="300" r:id="rId5"/>
    <p:sldId id="269" r:id="rId6"/>
    <p:sldId id="270" r:id="rId7"/>
    <p:sldId id="271" r:id="rId8"/>
    <p:sldId id="272" r:id="rId9"/>
    <p:sldId id="273" r:id="rId10"/>
    <p:sldId id="320" r:id="rId11"/>
    <p:sldId id="315" r:id="rId12"/>
    <p:sldId id="277" r:id="rId13"/>
    <p:sldId id="382" r:id="rId14"/>
    <p:sldId id="384" r:id="rId15"/>
    <p:sldId id="383" r:id="rId16"/>
    <p:sldId id="385" r:id="rId17"/>
    <p:sldId id="386" r:id="rId18"/>
    <p:sldId id="389" r:id="rId19"/>
    <p:sldId id="390" r:id="rId20"/>
    <p:sldId id="391" r:id="rId21"/>
    <p:sldId id="392" r:id="rId22"/>
    <p:sldId id="393" r:id="rId23"/>
    <p:sldId id="394" r:id="rId24"/>
    <p:sldId id="380" r:id="rId25"/>
    <p:sldId id="381" r:id="rId26"/>
    <p:sldId id="323" r:id="rId27"/>
    <p:sldId id="324" r:id="rId28"/>
    <p:sldId id="325" r:id="rId29"/>
    <p:sldId id="326" r:id="rId30"/>
    <p:sldId id="327" r:id="rId31"/>
    <p:sldId id="329" r:id="rId32"/>
    <p:sldId id="330" r:id="rId33"/>
    <p:sldId id="331" r:id="rId34"/>
    <p:sldId id="332" r:id="rId35"/>
    <p:sldId id="333" r:id="rId36"/>
    <p:sldId id="334" r:id="rId37"/>
    <p:sldId id="335" r:id="rId38"/>
    <p:sldId id="407" r:id="rId39"/>
    <p:sldId id="408" r:id="rId40"/>
    <p:sldId id="409" r:id="rId41"/>
    <p:sldId id="410" r:id="rId42"/>
    <p:sldId id="411" r:id="rId43"/>
    <p:sldId id="412" r:id="rId44"/>
    <p:sldId id="413" r:id="rId45"/>
    <p:sldId id="414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17" autoAdjust="0"/>
    <p:restoredTop sz="84568" autoAdjust="0"/>
  </p:normalViewPr>
  <p:slideViewPr>
    <p:cSldViewPr snapToGrid="0" snapToObjects="1">
      <p:cViewPr varScale="1">
        <p:scale>
          <a:sx n="94" d="100"/>
          <a:sy n="94" d="100"/>
        </p:scale>
        <p:origin x="20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52905-340A-7446-B80D-69FC56D9E8B0}" type="datetimeFigureOut">
              <a:rPr lang="en-US" smtClean="0"/>
              <a:t>1/8/18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71FBE-1983-C046-8E08-A3F9DF0BC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86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Example: book title, author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44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Joins</a:t>
            </a:r>
            <a:r>
              <a:rPr lang="en-US" baseline="0" dirty="0" smtClean="0"/>
              <a:t> differ from selection in that we have </a:t>
            </a:r>
            <a:r>
              <a:rPr lang="en-US" b="1" baseline="0" dirty="0" smtClean="0"/>
              <a:t>join predicates</a:t>
            </a:r>
            <a:r>
              <a:rPr lang="en-US" b="0" baseline="0" dirty="0" smtClean="0"/>
              <a:t> that relate two attributes (rather than a single attribute with a constant)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2153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Gill is not shown!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0954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Gill is not shown!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857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Jill is not shown!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5277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Jill is not shown!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2363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Jill is not shown!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053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Jill is not shown!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133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Jill is not shown!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7383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Jill is not shown!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6805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38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We already gone through this in the last</a:t>
            </a:r>
            <a:r>
              <a:rPr lang="en-US" baseline="0" dirty="0" smtClean="0"/>
              <a:t> lecture, just that they have not heard of the term “inner”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383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illustrates foreign keys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2737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39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Here they wil</a:t>
            </a:r>
            <a:r>
              <a:rPr lang="en-US" baseline="0" dirty="0" smtClean="0"/>
              <a:t>l see an example of how inner join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55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40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938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41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0167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42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9400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43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802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44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5712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45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These are totally</a:t>
            </a:r>
            <a:r>
              <a:rPr lang="en-US" baseline="0" dirty="0" smtClean="0"/>
              <a:t> equivalent, just different syntax.</a:t>
            </a:r>
          </a:p>
          <a:p>
            <a:r>
              <a:rPr lang="en-US" baseline="0" dirty="0" smtClean="0"/>
              <a:t>You will see why we need another syntax in a sec (for outer joins)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118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1953 Boston</a:t>
            </a:r>
            <a:r>
              <a:rPr lang="en-US" baseline="0" dirty="0" smtClean="0"/>
              <a:t> Globe </a:t>
            </a:r>
            <a:r>
              <a:rPr lang="mr-IN" baseline="0" dirty="0" smtClean="0"/>
              <a:t>–</a:t>
            </a:r>
            <a:r>
              <a:rPr lang="en-US" baseline="0" dirty="0" smtClean="0"/>
              <a:t> “</a:t>
            </a:r>
            <a:r>
              <a:rPr lang="en-US" baseline="0" dirty="0" err="1" smtClean="0"/>
              <a:t>Hepster</a:t>
            </a:r>
            <a:r>
              <a:rPr lang="en-US" baseline="0" dirty="0" smtClean="0"/>
              <a:t> Lingo”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71FBE-1983-C046-8E08-A3F9DF0BC72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2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71FBE-1983-C046-8E08-A3F9DF0BC72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4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71FBE-1983-C046-8E08-A3F9DF0BC72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86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71FBE-1983-C046-8E08-A3F9DF0BC72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07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71FBE-1983-C046-8E08-A3F9DF0BC72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51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Joins</a:t>
            </a:r>
            <a:r>
              <a:rPr lang="en-US" baseline="0" dirty="0" smtClean="0"/>
              <a:t> differ from selection in that we have </a:t>
            </a:r>
            <a:r>
              <a:rPr lang="en-US" b="1" baseline="0" dirty="0" smtClean="0"/>
              <a:t>join predicates</a:t>
            </a:r>
            <a:r>
              <a:rPr lang="en-US" b="0" baseline="0" dirty="0" smtClean="0"/>
              <a:t> that relate two attributes (rather than a single attribute with a constant)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902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Joins</a:t>
            </a:r>
            <a:r>
              <a:rPr lang="en-US" baseline="0" dirty="0" smtClean="0"/>
              <a:t> differ from selection in that we have </a:t>
            </a:r>
            <a:r>
              <a:rPr lang="en-US" b="1" baseline="0" dirty="0" smtClean="0"/>
              <a:t>join predicates</a:t>
            </a:r>
            <a:r>
              <a:rPr lang="en-US" b="0" baseline="0" dirty="0" smtClean="0"/>
              <a:t> that relate two attributes (rather than a single attribute with a constant)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45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1/8/18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12779B1-49FA-AE40-A30D-0FBD14D02E5A}" type="datetimeFigureOut">
              <a:rPr lang="en-US" smtClean="0"/>
              <a:t>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err="1" smtClean="0"/>
              <a:t>Cse</a:t>
            </a:r>
            <a:r>
              <a:rPr lang="en-US" sz="4800" dirty="0" smtClean="0"/>
              <a:t> 344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224" y="3082087"/>
            <a:ext cx="6301975" cy="2632913"/>
          </a:xfrm>
        </p:spPr>
        <p:txBody>
          <a:bodyPr/>
          <a:lstStyle/>
          <a:p>
            <a:r>
              <a:rPr lang="en-US" dirty="0" smtClean="0"/>
              <a:t>January </a:t>
            </a:r>
            <a:r>
              <a:rPr lang="en-US" dirty="0" smtClean="0"/>
              <a:t>10</a:t>
            </a:r>
            <a:r>
              <a:rPr lang="en-US" baseline="30000" dirty="0" smtClean="0"/>
              <a:t>th</a:t>
            </a:r>
            <a:r>
              <a:rPr lang="en-US" dirty="0" smtClean="0"/>
              <a:t> –joins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1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Char char="•"/>
            </a:pPr>
            <a:r>
              <a:rPr lang="en-US" dirty="0" smtClean="0"/>
              <a:t>Common Syntax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CREATE TABLE [</a:t>
            </a:r>
            <a:r>
              <a:rPr lang="en-US" dirty="0" err="1" smtClean="0"/>
              <a:t>tablename</a:t>
            </a:r>
            <a:r>
              <a:rPr lang="en-US" dirty="0" smtClean="0"/>
              <a:t>] </a:t>
            </a:r>
            <a:br>
              <a:rPr lang="en-US" dirty="0" smtClean="0"/>
            </a:br>
            <a:r>
              <a:rPr lang="en-US" dirty="0" smtClean="0"/>
              <a:t>		([att1] [type1], </a:t>
            </a:r>
            <a:br>
              <a:rPr lang="en-US" dirty="0" smtClean="0"/>
            </a:br>
            <a:r>
              <a:rPr lang="en-US" dirty="0" smtClean="0"/>
              <a:t>		 [att2] [type2]…);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INSERT INTO [</a:t>
            </a:r>
            <a:r>
              <a:rPr lang="en-US" dirty="0" err="1" smtClean="0"/>
              <a:t>tablename</a:t>
            </a:r>
            <a:r>
              <a:rPr lang="en-US" dirty="0" smtClean="0"/>
              <a:t>] VALUES ([val1],[val2]…);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SELECT [att1],[att2],… FROM [</a:t>
            </a:r>
            <a:r>
              <a:rPr lang="en-US" dirty="0" err="1" smtClean="0"/>
              <a:t>tablename</a:t>
            </a:r>
            <a:r>
              <a:rPr lang="en-US" dirty="0" smtClean="0"/>
              <a:t>]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WHERE [condition]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DELETE FROM [</a:t>
            </a:r>
            <a:r>
              <a:rPr lang="en-US" dirty="0" err="1" smtClean="0"/>
              <a:t>tablename</a:t>
            </a:r>
            <a:r>
              <a:rPr lang="en-US" dirty="0" smtClean="0"/>
              <a:t>]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WHERE [condition]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50431" y="238155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7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114800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Two other operations we want to support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ALTER TABLE: Adds a new attribute to the table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UPDATE: Change the attribute for a particular tuple in the table.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Common Syntax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ALTER TABLE [</a:t>
            </a:r>
            <a:r>
              <a:rPr lang="en-US" dirty="0" err="1" smtClean="0"/>
              <a:t>tablename</a:t>
            </a:r>
            <a:r>
              <a:rPr lang="en-US" dirty="0" smtClean="0"/>
              <a:t>] ADD [</a:t>
            </a:r>
            <a:r>
              <a:rPr lang="en-US" dirty="0" err="1" smtClean="0"/>
              <a:t>attname</a:t>
            </a:r>
            <a:r>
              <a:rPr lang="en-US" dirty="0" smtClean="0"/>
              <a:t>] [</a:t>
            </a:r>
            <a:r>
              <a:rPr lang="en-US" dirty="0" err="1" smtClean="0"/>
              <a:t>atttype</a:t>
            </a:r>
            <a:r>
              <a:rPr lang="en-US" dirty="0" smtClean="0"/>
              <a:t>]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UPDATE [</a:t>
            </a:r>
            <a:r>
              <a:rPr lang="en-US" dirty="0" err="1" smtClean="0"/>
              <a:t>tablename</a:t>
            </a:r>
            <a:r>
              <a:rPr lang="en-US" dirty="0" smtClean="0"/>
              <a:t>] SET [</a:t>
            </a:r>
            <a:r>
              <a:rPr lang="en-US" dirty="0" err="1" smtClean="0"/>
              <a:t>attname</a:t>
            </a:r>
            <a:r>
              <a:rPr lang="en-US" dirty="0" smtClean="0"/>
              <a:t>]=[value]</a:t>
            </a:r>
          </a:p>
          <a:p>
            <a:pPr lvl="2" indent="0">
              <a:buNone/>
            </a:pPr>
            <a:r>
              <a:rPr lang="en-US" dirty="0" smtClean="0"/>
              <a:t>WHERE [condition]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2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114800"/>
          </a:xfrm>
        </p:spPr>
        <p:txBody>
          <a:bodyPr/>
          <a:lstStyle/>
          <a:p>
            <a:r>
              <a:rPr lang="en-US" dirty="0" smtClean="0"/>
              <a:t>Tables are NOT ordered</a:t>
            </a:r>
          </a:p>
          <a:p>
            <a:pPr lvl="1"/>
            <a:r>
              <a:rPr lang="en-US" dirty="0" smtClean="0"/>
              <a:t>they are sets or multisets (bags)</a:t>
            </a:r>
          </a:p>
          <a:p>
            <a:r>
              <a:rPr lang="en-US" dirty="0" smtClean="0"/>
              <a:t>Tables are FLAT</a:t>
            </a:r>
          </a:p>
          <a:p>
            <a:pPr lvl="1"/>
            <a:r>
              <a:rPr lang="en-US" dirty="0" smtClean="0"/>
              <a:t>No nested attributes</a:t>
            </a:r>
          </a:p>
          <a:p>
            <a:r>
              <a:rPr lang="en-US" dirty="0" smtClean="0"/>
              <a:t>Tables DO NOT prescribe how they are implemented / stored on disk</a:t>
            </a:r>
          </a:p>
          <a:p>
            <a:pPr lvl="1"/>
            <a:r>
              <a:rPr lang="en-US" dirty="0" smtClean="0"/>
              <a:t>This is called </a:t>
            </a:r>
            <a:r>
              <a:rPr lang="en-US" b="1" dirty="0" smtClean="0"/>
              <a:t>physical data independence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45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114800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Tables may not be ordered, but data can be returned in an order with the ORDER BY </a:t>
            </a:r>
            <a:r>
              <a:rPr lang="en-US" dirty="0" smtClean="0"/>
              <a:t>modifier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ORDER BY [</a:t>
            </a:r>
            <a:r>
              <a:rPr lang="en-US" dirty="0" err="1" smtClean="0"/>
              <a:t>attname</a:t>
            </a:r>
            <a:r>
              <a:rPr lang="en-US" dirty="0" smtClean="0"/>
              <a:t>] [DESC/ASC]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Supports sorting by multiple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28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114800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Tables may not be ordered, but data can be returned in an order with the ORDER BY modifier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Whew, today’s been a lot of coding... I know what you’re thinking</a:t>
            </a:r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11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7594979" cy="1371600"/>
          </a:xfrm>
        </p:spPr>
        <p:txBody>
          <a:bodyPr/>
          <a:lstStyle/>
          <a:p>
            <a:r>
              <a:rPr lang="en-US" dirty="0" smtClean="0"/>
              <a:t>Theory break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7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7594979" cy="1371600"/>
          </a:xfrm>
        </p:spPr>
        <p:txBody>
          <a:bodyPr/>
          <a:lstStyle/>
          <a:p>
            <a:r>
              <a:rPr lang="en-US" dirty="0" smtClean="0"/>
              <a:t>Theory 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114800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We can think of accessing information through queries as some combination of functions</a:t>
            </a:r>
          </a:p>
        </p:txBody>
      </p:sp>
    </p:spTree>
    <p:extLst>
      <p:ext uri="{BB962C8B-B14F-4D97-AF65-F5344CB8AC3E}">
        <p14:creationId xmlns:p14="http://schemas.microsoft.com/office/powerpoint/2010/main" val="211851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7594979" cy="1371600"/>
          </a:xfrm>
        </p:spPr>
        <p:txBody>
          <a:bodyPr/>
          <a:lstStyle/>
          <a:p>
            <a:r>
              <a:rPr lang="en-US" dirty="0" smtClean="0"/>
              <a:t>Theory 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114800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We can think of accessing information through queries as some combination of functions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Consider a table of UW students (with all relevant info):</a:t>
            </a:r>
          </a:p>
        </p:txBody>
      </p:sp>
    </p:spTree>
    <p:extLst>
      <p:ext uri="{BB962C8B-B14F-4D97-AF65-F5344CB8AC3E}">
        <p14:creationId xmlns:p14="http://schemas.microsoft.com/office/powerpoint/2010/main" val="88770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7594979" cy="1371600"/>
          </a:xfrm>
        </p:spPr>
        <p:txBody>
          <a:bodyPr/>
          <a:lstStyle/>
          <a:p>
            <a:r>
              <a:rPr lang="en-US" dirty="0" smtClean="0"/>
              <a:t>Theory 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114800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We can think of accessing information through queries as some combination of functions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Consider a table of UW students (with all relevant info):</a:t>
            </a:r>
          </a:p>
          <a:p>
            <a:pPr marL="1485900" lvl="2" indent="-342900">
              <a:buFont typeface="Arial" charset="0"/>
              <a:buChar char="•"/>
            </a:pPr>
            <a:r>
              <a:rPr lang="en-US" dirty="0"/>
              <a:t>How would we need to get the birth year of all UWBW students from California?</a:t>
            </a:r>
          </a:p>
        </p:txBody>
      </p:sp>
    </p:spTree>
    <p:extLst>
      <p:ext uri="{BB962C8B-B14F-4D97-AF65-F5344CB8AC3E}">
        <p14:creationId xmlns:p14="http://schemas.microsoft.com/office/powerpoint/2010/main" val="84388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7594979" cy="1371600"/>
          </a:xfrm>
        </p:spPr>
        <p:txBody>
          <a:bodyPr/>
          <a:lstStyle/>
          <a:p>
            <a:r>
              <a:rPr lang="en-US" dirty="0" smtClean="0"/>
              <a:t>Theory 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114800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We can think of accessing information through queries as some combination of functions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Consider a table of UW students (with all relevant info):</a:t>
            </a:r>
          </a:p>
          <a:p>
            <a:pPr marL="1485900" lvl="2" indent="-342900">
              <a:buFont typeface="Arial" charset="0"/>
              <a:buChar char="•"/>
            </a:pPr>
            <a:r>
              <a:rPr lang="en-US" dirty="0"/>
              <a:t>How would we need to get the birth year of all UWBW students from California?</a:t>
            </a:r>
          </a:p>
          <a:p>
            <a:pPr marL="1485900" lvl="2" indent="-342900">
              <a:buFont typeface="Arial" charset="0"/>
              <a:buChar char="•"/>
            </a:pPr>
            <a:r>
              <a:rPr lang="en-US" i="1" dirty="0" smtClean="0"/>
              <a:t>Think of the file as a set of tuples</a:t>
            </a:r>
            <a:endParaRPr lang="en-US" dirty="0" smtClean="0"/>
          </a:p>
          <a:p>
            <a:pPr marL="1485900" lvl="2" indent="-342900">
              <a:buFont typeface="Arial" charset="0"/>
              <a:buChar char="•"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87252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199" y="152718"/>
            <a:ext cx="9103539" cy="1371600"/>
          </a:xfrm>
        </p:spPr>
        <p:txBody>
          <a:bodyPr/>
          <a:lstStyle/>
          <a:p>
            <a:r>
              <a:rPr lang="en-US" dirty="0" smtClean="0"/>
              <a:t>Administrative minutiae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HW1 out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Piazza post for getting the correct upstream assignments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Online Quiz posted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6 questions (SQL)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Both due WED Jan 17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OH locations posted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Posting lectures before</a:t>
            </a:r>
            <a:endParaRPr lang="en-US" sz="2400" dirty="0" smtClean="0"/>
          </a:p>
          <a:p>
            <a:pPr marL="800100" lvl="1" indent="-342900"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429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7594979" cy="1371600"/>
          </a:xfrm>
        </p:spPr>
        <p:txBody>
          <a:bodyPr/>
          <a:lstStyle/>
          <a:p>
            <a:r>
              <a:rPr lang="en-US" dirty="0" smtClean="0"/>
              <a:t>Theory 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114800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We can think of accessing information through queries as some combination of functions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Consider a table of UW students (with all relevant info):</a:t>
            </a:r>
          </a:p>
          <a:p>
            <a:pPr marL="1485900" lvl="2" indent="-342900">
              <a:buFont typeface="Arial" charset="0"/>
              <a:buChar char="•"/>
            </a:pPr>
            <a:r>
              <a:rPr lang="en-US" dirty="0" smtClean="0"/>
              <a:t>How would we need to get the birth year of all UWBW students from California?</a:t>
            </a:r>
          </a:p>
          <a:p>
            <a:pPr marL="1485900" lvl="2" indent="-342900">
              <a:buFont typeface="Arial" charset="0"/>
              <a:buChar char="•"/>
            </a:pPr>
            <a:r>
              <a:rPr lang="en-US" i="1" dirty="0" smtClean="0"/>
              <a:t>Think of the file as a set of tuples</a:t>
            </a:r>
          </a:p>
          <a:p>
            <a:pPr marL="1485900" lvl="2" indent="-342900">
              <a:buFont typeface="Arial" charset="0"/>
              <a:buChar char="•"/>
            </a:pPr>
            <a:r>
              <a:rPr lang="en-US" dirty="0" smtClean="0"/>
              <a:t>Find the set of UWBW students and the set of students from California; Find the intersection of these sets, return just the year from the birthday values of this set</a:t>
            </a:r>
          </a:p>
          <a:p>
            <a:pPr marL="1485900" lvl="2" indent="-342900">
              <a:buFont typeface="Arial" charset="0"/>
              <a:buChar char="•"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59642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7594979" cy="1371600"/>
          </a:xfrm>
        </p:spPr>
        <p:txBody>
          <a:bodyPr/>
          <a:lstStyle/>
          <a:p>
            <a:r>
              <a:rPr lang="en-US" dirty="0" smtClean="0"/>
              <a:t>Theory 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114800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We can think of accessing information through queries as some combination of functions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Consider a table of UW students (with all relevant info):</a:t>
            </a:r>
          </a:p>
          <a:p>
            <a:pPr marL="1485900" lvl="2" indent="-342900">
              <a:buFont typeface="Arial" charset="0"/>
              <a:buChar char="•"/>
            </a:pPr>
            <a:r>
              <a:rPr lang="en-US" dirty="0" smtClean="0"/>
              <a:t>How would we need to get the birth year of all UWBW students from California?</a:t>
            </a:r>
          </a:p>
          <a:p>
            <a:pPr marL="1485900" lvl="2" indent="-342900">
              <a:buFont typeface="Arial" charset="0"/>
              <a:buChar char="•"/>
            </a:pPr>
            <a:r>
              <a:rPr lang="en-US" i="1" dirty="0" smtClean="0"/>
              <a:t>Think of the file as a set of tuples</a:t>
            </a:r>
          </a:p>
          <a:p>
            <a:pPr marL="1485900" lvl="2" indent="-342900">
              <a:buFont typeface="Arial" charset="0"/>
              <a:buChar char="•"/>
            </a:pPr>
            <a:r>
              <a:rPr lang="en-US" dirty="0" smtClean="0"/>
              <a:t>Find the set of UWBW students and the set of students from California; Find the intersection of these sets, return just the year from the birthday values of this set</a:t>
            </a:r>
          </a:p>
          <a:p>
            <a:pPr marL="1485900" lvl="2" indent="-342900">
              <a:buFont typeface="Arial" charset="0"/>
              <a:buChar char="•"/>
            </a:pPr>
            <a:r>
              <a:rPr lang="en-US" i="1" dirty="0" smtClean="0"/>
              <a:t>What does this return?</a:t>
            </a:r>
          </a:p>
        </p:txBody>
      </p:sp>
    </p:spTree>
    <p:extLst>
      <p:ext uri="{BB962C8B-B14F-4D97-AF65-F5344CB8AC3E}">
        <p14:creationId xmlns:p14="http://schemas.microsoft.com/office/powerpoint/2010/main" val="173598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7594979" cy="1371600"/>
          </a:xfrm>
        </p:spPr>
        <p:txBody>
          <a:bodyPr/>
          <a:lstStyle/>
          <a:p>
            <a:r>
              <a:rPr lang="en-US" dirty="0" smtClean="0"/>
              <a:t>Theory 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114800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We can think of accessing information through queries as some combination of functions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Consider a table of UW students (with all relevant info):</a:t>
            </a:r>
          </a:p>
          <a:p>
            <a:pPr marL="1485900" lvl="2" indent="-342900">
              <a:buFont typeface="Arial" charset="0"/>
              <a:buChar char="•"/>
            </a:pPr>
            <a:r>
              <a:rPr lang="en-US" dirty="0" smtClean="0"/>
              <a:t>How would we need to get the birth year of all UWBW students from California?</a:t>
            </a:r>
          </a:p>
          <a:p>
            <a:pPr marL="1485900" lvl="2" indent="-342900">
              <a:buFont typeface="Arial" charset="0"/>
              <a:buChar char="•"/>
            </a:pPr>
            <a:r>
              <a:rPr lang="en-US" i="1" dirty="0" smtClean="0"/>
              <a:t>Think of the file as a set of tuples</a:t>
            </a:r>
          </a:p>
          <a:p>
            <a:pPr marL="1485900" lvl="2" indent="-342900">
              <a:buFont typeface="Arial" charset="0"/>
              <a:buChar char="•"/>
            </a:pPr>
            <a:r>
              <a:rPr lang="en-US" dirty="0" smtClean="0"/>
              <a:t>Find the set of UWBW students and the set of students from California; Find the intersection of these sets, return just the year from the birthday values of this set</a:t>
            </a:r>
          </a:p>
          <a:p>
            <a:pPr marL="1485900" lvl="2" indent="-342900">
              <a:buFont typeface="Arial" charset="0"/>
              <a:buChar char="•"/>
            </a:pPr>
            <a:r>
              <a:rPr lang="en-US" i="1" dirty="0" smtClean="0"/>
              <a:t>What does this return?</a:t>
            </a:r>
          </a:p>
          <a:p>
            <a:pPr marL="1485900" lvl="2" indent="-342900">
              <a:buFont typeface="Arial" charset="0"/>
              <a:buChar char="•"/>
            </a:pPr>
            <a:r>
              <a:rPr lang="en-US" dirty="0" smtClean="0"/>
              <a:t>Years, but with many duplicates. Even though sets don’t allow duplicates, the objects are unique.</a:t>
            </a:r>
          </a:p>
        </p:txBody>
      </p:sp>
    </p:spTree>
    <p:extLst>
      <p:ext uri="{BB962C8B-B14F-4D97-AF65-F5344CB8AC3E}">
        <p14:creationId xmlns:p14="http://schemas.microsoft.com/office/powerpoint/2010/main" val="55873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114800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If we only want to return unique elements, we can use the DISTINCT modifier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Even if we hide some attributes from the output, the data is all still there.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When we select a subset of the attributes, this function is called a </a:t>
            </a:r>
            <a:r>
              <a:rPr lang="en-US" i="1" dirty="0" smtClean="0"/>
              <a:t>projection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429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Break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This was all for a single table.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Data models specify how our data are stored and how the data are related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Need to utilize these relations, or the database was pointless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This involves a JOIN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352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Join: Intro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The JOIN is the way we indicate in a query how multiple tables are related.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 smtClean="0"/>
              <a:t>Example, if we want all of the products and their relevant company information, we need to </a:t>
            </a:r>
            <a:r>
              <a:rPr lang="en-US" sz="2400" i="1" dirty="0" smtClean="0"/>
              <a:t>join </a:t>
            </a:r>
            <a:r>
              <a:rPr lang="en-US" sz="2400" dirty="0" smtClean="0"/>
              <a:t>those two tables.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 smtClean="0"/>
              <a:t>The result of the join is all of the relevant information from both tables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 smtClean="0"/>
              <a:t>Join occurs based on the join condition.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 smtClean="0"/>
              <a:t>This allows us to access information that comes from multiple tables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080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Joins in SQL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33400" y="3810000"/>
            <a:ext cx="7779719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>
                <a:cs typeface="Arial"/>
              </a:rPr>
              <a:t>Retrieve all </a:t>
            </a:r>
            <a:r>
              <a:rPr lang="en-US" sz="2800" dirty="0" smtClean="0">
                <a:cs typeface="Arial"/>
              </a:rPr>
              <a:t>Japanese products that cost &lt; $150</a:t>
            </a:r>
            <a:endParaRPr lang="en-US" sz="2800" dirty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29997"/>
            <a:ext cx="5895740" cy="6509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category, manufacturer)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country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200" y="1600200"/>
          <a:ext cx="55626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804"/>
                <a:gridCol w="925596"/>
                <a:gridCol w="1524000"/>
                <a:gridCol w="1600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manufacturer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SingleTouch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photography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SuperGizmo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867400" y="1676400"/>
          <a:ext cx="304800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2"/>
                <a:gridCol w="1524002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Hitachi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40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Joins in SQL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33400" y="3810000"/>
            <a:ext cx="7779719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>
                <a:cs typeface="Arial"/>
              </a:rPr>
              <a:t>Retrieve all </a:t>
            </a:r>
            <a:r>
              <a:rPr lang="en-US" sz="2800" dirty="0" smtClean="0">
                <a:cs typeface="Arial"/>
              </a:rPr>
              <a:t>Japanese products that cost &lt; $150</a:t>
            </a:r>
            <a:endParaRPr lang="en-US" sz="2800" dirty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29997"/>
            <a:ext cx="5895740" cy="6509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category, manufacturer)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country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990600" y="4572000"/>
            <a:ext cx="6811480" cy="164352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price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...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200" y="1600200"/>
          <a:ext cx="55626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804"/>
                <a:gridCol w="925596"/>
                <a:gridCol w="1524000"/>
                <a:gridCol w="1600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manufacturer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SingleTouch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photography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SuperGizmo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867400" y="1676400"/>
          <a:ext cx="304800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2"/>
                <a:gridCol w="1524002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Hitachi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51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Joins in SQL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33400" y="3810000"/>
            <a:ext cx="7779719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>
                <a:cs typeface="Arial"/>
              </a:rPr>
              <a:t>Retrieve all </a:t>
            </a:r>
            <a:r>
              <a:rPr lang="en-US" sz="2800" dirty="0" smtClean="0">
                <a:cs typeface="Arial"/>
              </a:rPr>
              <a:t>Japanese products that cost &lt; $150</a:t>
            </a:r>
            <a:endParaRPr lang="en-US" sz="2800" dirty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29997"/>
            <a:ext cx="5895740" cy="6509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category, manufacturer)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country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990600" y="4572000"/>
            <a:ext cx="6811480" cy="164352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price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manufacturer=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AND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     country='Japan' AND price &lt; 150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200" y="1600200"/>
          <a:ext cx="55626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804"/>
                <a:gridCol w="925596"/>
                <a:gridCol w="1524000"/>
                <a:gridCol w="1600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manufacturer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SingleTouch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photography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SuperGizmo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867400" y="1676400"/>
          <a:ext cx="304800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2"/>
                <a:gridCol w="1524002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Hitachi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52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Joins in SQL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" y="29997"/>
            <a:ext cx="5895740" cy="6509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category, manufacturer)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country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526548" y="3810000"/>
            <a:ext cx="5793423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>
                <a:cs typeface="Arial"/>
              </a:rPr>
              <a:t>Retrieve all </a:t>
            </a:r>
            <a:r>
              <a:rPr lang="en-US" sz="2800" dirty="0" smtClean="0">
                <a:cs typeface="Arial"/>
              </a:rPr>
              <a:t>USA companies </a:t>
            </a:r>
            <a:br>
              <a:rPr lang="en-US" sz="2800" dirty="0" smtClean="0">
                <a:cs typeface="Arial"/>
              </a:rPr>
            </a:br>
            <a:r>
              <a:rPr lang="en-US" sz="2800" dirty="0" smtClean="0">
                <a:cs typeface="Arial"/>
              </a:rPr>
              <a:t>that </a:t>
            </a:r>
            <a:r>
              <a:rPr lang="en-US" sz="2800" dirty="0">
                <a:cs typeface="Arial"/>
              </a:rPr>
              <a:t>manufacture “gadget” products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/>
          </p:nvPr>
        </p:nvGraphicFramePr>
        <p:xfrm>
          <a:off x="76200" y="1600200"/>
          <a:ext cx="55626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804"/>
                <a:gridCol w="925596"/>
                <a:gridCol w="1524000"/>
                <a:gridCol w="1600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manufacturer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SingleTouch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photography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SuperGizmo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5867400" y="1676400"/>
          <a:ext cx="304800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2"/>
                <a:gridCol w="1524002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Hitachi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31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199" y="152718"/>
            <a:ext cx="9103539" cy="1371600"/>
          </a:xfrm>
        </p:spPr>
        <p:txBody>
          <a:bodyPr/>
          <a:lstStyle/>
          <a:p>
            <a:r>
              <a:rPr lang="en-US" dirty="0" smtClean="0"/>
              <a:t>Administrative minutiae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Office hours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err="1"/>
              <a:t>Jayanth</a:t>
            </a:r>
            <a:r>
              <a:rPr lang="en-US" dirty="0"/>
              <a:t>: Mon </a:t>
            </a:r>
            <a:r>
              <a:rPr lang="en-US" dirty="0" smtClean="0"/>
              <a:t>11-12, CSE 220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Colin: Wed </a:t>
            </a:r>
            <a:r>
              <a:rPr lang="en-US" dirty="0" smtClean="0"/>
              <a:t>2-3, 5</a:t>
            </a:r>
            <a:r>
              <a:rPr lang="en-US" baseline="30000" dirty="0" smtClean="0"/>
              <a:t>th</a:t>
            </a:r>
            <a:r>
              <a:rPr lang="en-US" dirty="0" smtClean="0"/>
              <a:t> floor breakout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Allison: Mon </a:t>
            </a:r>
            <a:r>
              <a:rPr lang="en-US" dirty="0" smtClean="0"/>
              <a:t>1-2, CSE 025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Cindy: Tue </a:t>
            </a:r>
            <a:r>
              <a:rPr lang="en-US" dirty="0" smtClean="0"/>
              <a:t>2-3, CSE 023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James: Tue </a:t>
            </a:r>
            <a:r>
              <a:rPr lang="en-US" dirty="0" smtClean="0"/>
              <a:t>10-11, CSE 220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Jonathan: Tue </a:t>
            </a:r>
            <a:r>
              <a:rPr lang="en-US" dirty="0" smtClean="0"/>
              <a:t>4-5, CSE 023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Joshua : Tue </a:t>
            </a:r>
            <a:r>
              <a:rPr lang="en-US" dirty="0" smtClean="0"/>
              <a:t>1-2, CSE 023</a:t>
            </a:r>
            <a:endParaRPr lang="en-US" sz="2400" dirty="0" smtClean="0"/>
          </a:p>
          <a:p>
            <a:pPr marL="800100" lvl="1" indent="-342900"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112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Joins in SQL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" y="29997"/>
            <a:ext cx="5895740" cy="6509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category, manufacturer)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country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" y="1600200"/>
          <a:ext cx="55626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804"/>
                <a:gridCol w="925596"/>
                <a:gridCol w="1524000"/>
                <a:gridCol w="1600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manufacturer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SingleTouch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photography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SuperGizmo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5867400" y="1676400"/>
          <a:ext cx="304800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2"/>
                <a:gridCol w="1524002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Hitachi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526548" y="3810000"/>
            <a:ext cx="5793423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>
                <a:cs typeface="Arial"/>
              </a:rPr>
              <a:t>Retrieve all </a:t>
            </a:r>
            <a:r>
              <a:rPr lang="en-US" sz="2800" dirty="0" smtClean="0">
                <a:cs typeface="Arial"/>
              </a:rPr>
              <a:t>USA companies </a:t>
            </a:r>
            <a:br>
              <a:rPr lang="en-US" sz="2800" dirty="0" smtClean="0">
                <a:cs typeface="Arial"/>
              </a:rPr>
            </a:br>
            <a:r>
              <a:rPr lang="en-US" sz="2800" dirty="0" smtClean="0">
                <a:cs typeface="Arial"/>
              </a:rPr>
              <a:t>that </a:t>
            </a:r>
            <a:r>
              <a:rPr lang="en-US" sz="2800" dirty="0">
                <a:cs typeface="Arial"/>
              </a:rPr>
              <a:t>manufacture “gadget” products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838200" y="4953000"/>
            <a:ext cx="7661072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country='USA' AND category = 'gadget'</a:t>
            </a:r>
            <a:b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Oval Callout 2"/>
          <p:cNvSpPr/>
          <p:nvPr/>
        </p:nvSpPr>
        <p:spPr bwMode="auto">
          <a:xfrm>
            <a:off x="6934200" y="4495800"/>
            <a:ext cx="1936851" cy="908864"/>
          </a:xfrm>
          <a:prstGeom prst="wedgeEllipseCallout">
            <a:avLst>
              <a:gd name="adj1" fmla="val -136416"/>
              <a:gd name="adj2" fmla="val 36585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Why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n-lt"/>
              </a:rPr>
              <a:t>DISTINCT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8145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Joins in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standard join in SQL is sometimes called an </a:t>
            </a:r>
            <a:r>
              <a:rPr lang="en-US" dirty="0" smtClean="0">
                <a:solidFill>
                  <a:srgbClr val="FF0000"/>
                </a:solidFill>
              </a:rPr>
              <a:t>inner join</a:t>
            </a:r>
          </a:p>
          <a:p>
            <a:pPr lvl="1"/>
            <a:r>
              <a:rPr lang="en-US" dirty="0" smtClean="0"/>
              <a:t>Each row in the result </a:t>
            </a:r>
            <a:r>
              <a:rPr lang="en-US" b="1" dirty="0" smtClean="0"/>
              <a:t>must come from both tables in the join</a:t>
            </a:r>
          </a:p>
          <a:p>
            <a:r>
              <a:rPr lang="en-US" dirty="0" smtClean="0"/>
              <a:t>Sometimes we want to include rows from only one of the two table: </a:t>
            </a:r>
            <a:r>
              <a:rPr lang="en-US" dirty="0" smtClean="0">
                <a:solidFill>
                  <a:srgbClr val="FF0000"/>
                </a:solidFill>
              </a:rPr>
              <a:t>outer join</a:t>
            </a:r>
          </a:p>
        </p:txBody>
      </p:sp>
    </p:spTree>
    <p:extLst>
      <p:ext uri="{BB962C8B-B14F-4D97-AF65-F5344CB8AC3E}">
        <p14:creationId xmlns:p14="http://schemas.microsoft.com/office/powerpoint/2010/main" val="73669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Join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90600" y="1676400"/>
          <a:ext cx="32385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0650"/>
                <a:gridCol w="1847850"/>
              </a:tblGrid>
              <a:tr h="264697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97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Jill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572000" y="1676400"/>
          <a:ext cx="36957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7850"/>
                <a:gridCol w="1847850"/>
              </a:tblGrid>
              <a:tr h="170416">
                <a:tc>
                  <a:txBody>
                    <a:bodyPr/>
                    <a:lstStyle/>
                    <a:p>
                      <a:r>
                        <a:rPr lang="en-US" dirty="0" smtClean="0"/>
                        <a:t>Sales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6">
                <a:tc>
                  <a:txBody>
                    <a:bodyPr/>
                    <a:lstStyle/>
                    <a:p>
                      <a:r>
                        <a:rPr lang="en-US" u="sng" dirty="0" err="1" smtClean="0"/>
                        <a:t>employeeID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" y="3810000"/>
            <a:ext cx="579307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cs typeface="Arial"/>
              </a:rPr>
              <a:t>Retrieve employees and their sales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" y="76200"/>
            <a:ext cx="3738223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Employee(</a:t>
            </a:r>
            <a:r>
              <a:rPr lang="en-US" sz="1800" u="sng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name)</a:t>
            </a:r>
            <a:b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Sales(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47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Join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90600" y="1676400"/>
          <a:ext cx="32385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0650"/>
                <a:gridCol w="1847850"/>
              </a:tblGrid>
              <a:tr h="264697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97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Jill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572000" y="1676400"/>
          <a:ext cx="36957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7850"/>
                <a:gridCol w="1847850"/>
              </a:tblGrid>
              <a:tr h="170416">
                <a:tc>
                  <a:txBody>
                    <a:bodyPr/>
                    <a:lstStyle/>
                    <a:p>
                      <a:r>
                        <a:rPr lang="en-US" dirty="0" smtClean="0"/>
                        <a:t>Sales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6">
                <a:tc>
                  <a:txBody>
                    <a:bodyPr/>
                    <a:lstStyle/>
                    <a:p>
                      <a:r>
                        <a:rPr lang="en-US" u="sng" dirty="0" err="1" smtClean="0"/>
                        <a:t>employeeID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" y="3810000"/>
            <a:ext cx="579307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cs typeface="Arial"/>
              </a:rPr>
              <a:t>Retrieve employees and their sales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4724400"/>
            <a:ext cx="4584308" cy="124341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Employee E, Sales S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E.id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S.employeeID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76200"/>
            <a:ext cx="3738223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Employee(</a:t>
            </a:r>
            <a:r>
              <a:rPr lang="en-US" sz="1800" u="sng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name)</a:t>
            </a:r>
            <a:b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Sales(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29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Join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90600" y="1676400"/>
          <a:ext cx="32385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0650"/>
                <a:gridCol w="1847850"/>
              </a:tblGrid>
              <a:tr h="264697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97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Jill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572000" y="1676400"/>
          <a:ext cx="36957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7850"/>
                <a:gridCol w="1847850"/>
              </a:tblGrid>
              <a:tr h="170416">
                <a:tc>
                  <a:txBody>
                    <a:bodyPr/>
                    <a:lstStyle/>
                    <a:p>
                      <a:r>
                        <a:rPr lang="en-US" dirty="0" smtClean="0"/>
                        <a:t>Sales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6">
                <a:tc>
                  <a:txBody>
                    <a:bodyPr/>
                    <a:lstStyle/>
                    <a:p>
                      <a:r>
                        <a:rPr lang="en-US" u="sng" dirty="0" err="1" smtClean="0"/>
                        <a:t>employeeID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" y="3810000"/>
            <a:ext cx="579307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cs typeface="Arial"/>
              </a:rPr>
              <a:t>Retrieve employees and their sales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4724400"/>
            <a:ext cx="4584308" cy="124341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Employee E, Sales S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E.id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S.employeeID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76200"/>
            <a:ext cx="3738223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Employee(</a:t>
            </a:r>
            <a:r>
              <a:rPr lang="en-US" sz="1800" u="sng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name)</a:t>
            </a:r>
            <a:b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Sales(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876800" y="4724400"/>
          <a:ext cx="41910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404"/>
                <a:gridCol w="925596"/>
                <a:gridCol w="1447800"/>
                <a:gridCol w="1219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empolyeeID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42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Join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90600" y="1676400"/>
          <a:ext cx="32385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0650"/>
                <a:gridCol w="1847850"/>
              </a:tblGrid>
              <a:tr h="264697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97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Jill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572000" y="1676400"/>
          <a:ext cx="36957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7850"/>
                <a:gridCol w="1847850"/>
              </a:tblGrid>
              <a:tr h="170416">
                <a:tc>
                  <a:txBody>
                    <a:bodyPr/>
                    <a:lstStyle/>
                    <a:p>
                      <a:r>
                        <a:rPr lang="en-US" dirty="0" smtClean="0"/>
                        <a:t>Sales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6">
                <a:tc>
                  <a:txBody>
                    <a:bodyPr/>
                    <a:lstStyle/>
                    <a:p>
                      <a:r>
                        <a:rPr lang="en-US" u="sng" dirty="0" err="1" smtClean="0"/>
                        <a:t>employeeID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" y="3810000"/>
            <a:ext cx="579307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cs typeface="Arial"/>
              </a:rPr>
              <a:t>Retrieve employees and their sales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4724400"/>
            <a:ext cx="4584308" cy="124341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Employee E, Sales S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E.id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S.employeeID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76200"/>
            <a:ext cx="3738223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Employee(</a:t>
            </a:r>
            <a:r>
              <a:rPr lang="en-US" sz="1800" u="sng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name)</a:t>
            </a:r>
            <a:b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Sales(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876800" y="4724400"/>
          <a:ext cx="41910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404"/>
                <a:gridCol w="925596"/>
                <a:gridCol w="1447800"/>
                <a:gridCol w="1219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empolyeeID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Oval Callout 12"/>
          <p:cNvSpPr/>
          <p:nvPr/>
        </p:nvSpPr>
        <p:spPr bwMode="auto">
          <a:xfrm>
            <a:off x="7467600" y="3581400"/>
            <a:ext cx="1359935" cy="908864"/>
          </a:xfrm>
          <a:prstGeom prst="wedgeEllipseCallout">
            <a:avLst>
              <a:gd name="adj1" fmla="val -67061"/>
              <a:gd name="adj2" fmla="val 7009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Jill is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missing</a:t>
            </a:r>
          </a:p>
        </p:txBody>
      </p:sp>
    </p:spTree>
    <p:extLst>
      <p:ext uri="{BB962C8B-B14F-4D97-AF65-F5344CB8AC3E}">
        <p14:creationId xmlns:p14="http://schemas.microsoft.com/office/powerpoint/2010/main" val="193365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Join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90600" y="1676400"/>
          <a:ext cx="32385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0650"/>
                <a:gridCol w="1847850"/>
              </a:tblGrid>
              <a:tr h="264697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97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Jill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572000" y="1676400"/>
          <a:ext cx="36957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7850"/>
                <a:gridCol w="1847850"/>
              </a:tblGrid>
              <a:tr h="170416">
                <a:tc>
                  <a:txBody>
                    <a:bodyPr/>
                    <a:lstStyle/>
                    <a:p>
                      <a:r>
                        <a:rPr lang="en-US" dirty="0" smtClean="0"/>
                        <a:t>Sales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6">
                <a:tc>
                  <a:txBody>
                    <a:bodyPr/>
                    <a:lstStyle/>
                    <a:p>
                      <a:r>
                        <a:rPr lang="en-US" u="sng" dirty="0" err="1" smtClean="0"/>
                        <a:t>employeeID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" y="3810000"/>
            <a:ext cx="579307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cs typeface="Arial"/>
              </a:rPr>
              <a:t>Retrieve employees and their sales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4724400"/>
            <a:ext cx="4584308" cy="18343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Employee 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</a:t>
            </a:r>
            <a:b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dirty="0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INNER JOIN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Sales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 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 </a:t>
            </a:r>
            <a:r>
              <a:rPr lang="en-US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E.id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S.employeeID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76200"/>
            <a:ext cx="3738223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Employee(</a:t>
            </a:r>
            <a:r>
              <a:rPr lang="en-US" sz="1800" u="sng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name)</a:t>
            </a:r>
            <a:b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Sales(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876800" y="4724400"/>
          <a:ext cx="41910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404"/>
                <a:gridCol w="925596"/>
                <a:gridCol w="1447800"/>
                <a:gridCol w="1219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empolyeeID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Oval Callout 12"/>
          <p:cNvSpPr/>
          <p:nvPr/>
        </p:nvSpPr>
        <p:spPr bwMode="auto">
          <a:xfrm>
            <a:off x="7467600" y="3581400"/>
            <a:ext cx="1359935" cy="908864"/>
          </a:xfrm>
          <a:prstGeom prst="wedgeEllipseCallout">
            <a:avLst>
              <a:gd name="adj1" fmla="val -67061"/>
              <a:gd name="adj2" fmla="val 7009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Jill is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missing</a:t>
            </a:r>
          </a:p>
        </p:txBody>
      </p:sp>
      <p:sp>
        <p:nvSpPr>
          <p:cNvPr id="14" name="Oval Callout 13"/>
          <p:cNvSpPr/>
          <p:nvPr/>
        </p:nvSpPr>
        <p:spPr bwMode="auto">
          <a:xfrm>
            <a:off x="3200400" y="4191000"/>
            <a:ext cx="1811289" cy="908864"/>
          </a:xfrm>
          <a:prstGeom prst="wedgeEllipseCallout">
            <a:avLst>
              <a:gd name="adj1" fmla="val -49020"/>
              <a:gd name="adj2" fmla="val 61918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Alternative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syntax</a:t>
            </a:r>
          </a:p>
        </p:txBody>
      </p:sp>
    </p:spTree>
    <p:extLst>
      <p:ext uri="{BB962C8B-B14F-4D97-AF65-F5344CB8AC3E}">
        <p14:creationId xmlns:p14="http://schemas.microsoft.com/office/powerpoint/2010/main" val="147791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Outer</a:t>
            </a:r>
            <a:r>
              <a:rPr lang="en-US" dirty="0" smtClean="0"/>
              <a:t> Join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90600" y="1676400"/>
          <a:ext cx="32385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0650"/>
                <a:gridCol w="1847850"/>
              </a:tblGrid>
              <a:tr h="264697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97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Jill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572000" y="1676400"/>
          <a:ext cx="36957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7850"/>
                <a:gridCol w="1847850"/>
              </a:tblGrid>
              <a:tr h="170416">
                <a:tc>
                  <a:txBody>
                    <a:bodyPr/>
                    <a:lstStyle/>
                    <a:p>
                      <a:r>
                        <a:rPr lang="en-US" dirty="0" smtClean="0"/>
                        <a:t>Sales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6">
                <a:tc>
                  <a:txBody>
                    <a:bodyPr/>
                    <a:lstStyle/>
                    <a:p>
                      <a:r>
                        <a:rPr lang="en-US" u="sng" dirty="0" err="1" smtClean="0"/>
                        <a:t>employeeID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" y="3810000"/>
            <a:ext cx="579307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cs typeface="Arial"/>
              </a:rPr>
              <a:t>Retrieve employees and their sales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4724400"/>
            <a:ext cx="4584308" cy="18343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Employee 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</a:t>
            </a:r>
            <a:b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dirty="0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LEFT OUTER JOIN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Sales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 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 </a:t>
            </a:r>
            <a:r>
              <a:rPr lang="en-US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E.id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S.employeeID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76200"/>
            <a:ext cx="3738223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Employee(</a:t>
            </a:r>
            <a:r>
              <a:rPr lang="en-US" sz="1800" u="sng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name)</a:t>
            </a:r>
            <a:b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Sales(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876800" y="4724400"/>
          <a:ext cx="41910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404"/>
                <a:gridCol w="925596"/>
                <a:gridCol w="1447800"/>
                <a:gridCol w="1219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empolyeeID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Jill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Oval Callout 12"/>
          <p:cNvSpPr/>
          <p:nvPr/>
        </p:nvSpPr>
        <p:spPr bwMode="auto">
          <a:xfrm>
            <a:off x="6858000" y="3657600"/>
            <a:ext cx="1342343" cy="908864"/>
          </a:xfrm>
          <a:prstGeom prst="wedgeEllipseCallout">
            <a:avLst>
              <a:gd name="adj1" fmla="val -67061"/>
              <a:gd name="adj2" fmla="val 7009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Jill is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present</a:t>
            </a:r>
          </a:p>
        </p:txBody>
      </p:sp>
    </p:spTree>
    <p:extLst>
      <p:ext uri="{BB962C8B-B14F-4D97-AF65-F5344CB8AC3E}">
        <p14:creationId xmlns:p14="http://schemas.microsoft.com/office/powerpoint/2010/main" val="68004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732114" y="3300984"/>
            <a:ext cx="7661072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country='USA' AND category = 'gadget'</a:t>
            </a:r>
            <a:b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62000" y="1524000"/>
            <a:ext cx="7830990" cy="10895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u="sng" dirty="0" err="1"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price, category,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manufacturer)</a:t>
            </a:r>
            <a:br>
              <a:rPr lang="en-US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u="sng" dirty="0" err="1" smtClean="0"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country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-- manufacturer is foreign key to Company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732114" y="914400"/>
            <a:ext cx="7726086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country='USA' AND category = 'gadget'</a:t>
            </a:r>
            <a:b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/>
          </p:nvPr>
        </p:nvGraphicFramePr>
        <p:xfrm>
          <a:off x="304800" y="34798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9"/>
          <p:cNvGraphicFramePr>
            <a:graphicFrameLocks noGrp="1"/>
          </p:cNvGraphicFramePr>
          <p:nvPr>
            <p:extLst/>
          </p:nvPr>
        </p:nvGraphicFramePr>
        <p:xfrm>
          <a:off x="5867400" y="34544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Canon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56"/>
          <p:cNvSpPr>
            <a:spLocks noChangeArrowheads="1"/>
          </p:cNvSpPr>
          <p:nvPr/>
        </p:nvSpPr>
        <p:spPr bwMode="auto">
          <a:xfrm>
            <a:off x="274940" y="28956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10" name="Rectangle 57"/>
          <p:cNvSpPr>
            <a:spLocks noChangeArrowheads="1"/>
          </p:cNvSpPr>
          <p:nvPr/>
        </p:nvSpPr>
        <p:spPr bwMode="auto">
          <a:xfrm>
            <a:off x="5791200" y="28956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35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Data is a collection of relations / tables: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1600" dirty="0" smtClean="0"/>
          </a:p>
          <a:p>
            <a:endParaRPr lang="en-US" sz="2400" dirty="0" smtClean="0"/>
          </a:p>
          <a:p>
            <a:r>
              <a:rPr lang="en-US" sz="2400" dirty="0" smtClean="0"/>
              <a:t>mathematically, relation is a set of tuples</a:t>
            </a:r>
          </a:p>
          <a:p>
            <a:pPr lvl="1"/>
            <a:r>
              <a:rPr lang="en-US" dirty="0"/>
              <a:t>each tuple (or entry) must have a value for each attribute</a:t>
            </a:r>
          </a:p>
          <a:p>
            <a:pPr lvl="1"/>
            <a:r>
              <a:rPr lang="en-US" sz="2000" dirty="0" smtClean="0"/>
              <a:t>order of the rows is unspecified</a:t>
            </a:r>
          </a:p>
          <a:p>
            <a:endParaRPr lang="en-US" dirty="0" smtClean="0"/>
          </a:p>
          <a:p>
            <a:r>
              <a:rPr lang="en-US" dirty="0" smtClean="0"/>
              <a:t>What is the </a:t>
            </a:r>
            <a:r>
              <a:rPr lang="en-US" i="1" dirty="0" smtClean="0"/>
              <a:t>schema </a:t>
            </a:r>
            <a:r>
              <a:rPr lang="en-US" dirty="0" smtClean="0"/>
              <a:t> for this table? </a:t>
            </a:r>
          </a:p>
          <a:p>
            <a:r>
              <a:rPr lang="en-US" b="0" dirty="0" smtClean="0"/>
              <a:t>Company(</a:t>
            </a:r>
            <a:r>
              <a:rPr lang="en-US" b="0" dirty="0" err="1" smtClean="0"/>
              <a:t>cname</a:t>
            </a:r>
            <a:r>
              <a:rPr lang="en-US" b="0" dirty="0" smtClean="0"/>
              <a:t>, country, </a:t>
            </a:r>
            <a:r>
              <a:rPr lang="en-US" b="0" dirty="0" err="1" smtClean="0"/>
              <a:t>no_employees</a:t>
            </a:r>
            <a:r>
              <a:rPr lang="en-US" b="0" dirty="0" smtClean="0"/>
              <a:t>, </a:t>
            </a:r>
            <a:r>
              <a:rPr lang="en-US" b="0" dirty="0" err="1" smtClean="0"/>
              <a:t>for_profit</a:t>
            </a:r>
            <a:r>
              <a:rPr lang="en-US" b="0" dirty="0" smtClean="0"/>
              <a:t>)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107777"/>
              </p:ext>
            </p:extLst>
          </p:nvPr>
        </p:nvGraphicFramePr>
        <p:xfrm>
          <a:off x="2294467" y="2798924"/>
          <a:ext cx="6392332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8083"/>
                <a:gridCol w="1289050"/>
                <a:gridCol w="2057400"/>
                <a:gridCol w="1447799"/>
              </a:tblGrid>
              <a:tr h="29094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cname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no_employees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for_profit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Hitachi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HappyCam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10400" y="914400"/>
            <a:ext cx="1676400" cy="12741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columns /</a:t>
            </a:r>
          </a:p>
          <a:p>
            <a:pPr>
              <a:buNone/>
            </a:pPr>
            <a:r>
              <a:rPr lang="en-US" dirty="0" smtClean="0">
                <a:latin typeface="+mn-lt"/>
              </a:rPr>
              <a:t>attributes / fields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3292909"/>
            <a:ext cx="1352248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rows </a:t>
            </a:r>
            <a:r>
              <a:rPr lang="en-US" smtClean="0">
                <a:latin typeface="+mn-lt"/>
              </a:rPr>
              <a:t>/ tuples / records</a:t>
            </a:r>
            <a:endParaRPr lang="en-US" dirty="0" smtClean="0">
              <a:latin typeface="+mn-lt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7772400" y="2176546"/>
            <a:ext cx="0" cy="62237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6096000" y="2514600"/>
            <a:ext cx="0" cy="28432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4572000" y="2514600"/>
            <a:ext cx="0" cy="28432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3048000" y="2514600"/>
            <a:ext cx="0" cy="28432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3048000" y="2514600"/>
            <a:ext cx="472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1504648" y="3733800"/>
            <a:ext cx="78981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1894114" y="4101979"/>
            <a:ext cx="40035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1905000" y="4419600"/>
            <a:ext cx="40035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1905000" y="3352800"/>
            <a:ext cx="40035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905000" y="33528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8038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/>
          </p:nvPr>
        </p:nvGraphicFramePr>
        <p:xfrm>
          <a:off x="304800" y="34798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9"/>
          <p:cNvGraphicFramePr>
            <a:graphicFrameLocks noGrp="1"/>
          </p:cNvGraphicFramePr>
          <p:nvPr>
            <p:extLst/>
          </p:nvPr>
        </p:nvGraphicFramePr>
        <p:xfrm>
          <a:off x="5867400" y="34544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Canon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52400" y="3886200"/>
            <a:ext cx="4724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114" y="914400"/>
            <a:ext cx="7726086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country='USA' AND category = 'gadget'</a:t>
            </a:r>
            <a:b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ectangle 56"/>
          <p:cNvSpPr>
            <a:spLocks noChangeArrowheads="1"/>
          </p:cNvSpPr>
          <p:nvPr/>
        </p:nvSpPr>
        <p:spPr bwMode="auto">
          <a:xfrm>
            <a:off x="274940" y="28956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14" name="Rectangle 57"/>
          <p:cNvSpPr>
            <a:spLocks noChangeArrowheads="1"/>
          </p:cNvSpPr>
          <p:nvPr/>
        </p:nvSpPr>
        <p:spPr bwMode="auto">
          <a:xfrm>
            <a:off x="5791200" y="28956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979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/>
          </p:nvPr>
        </p:nvGraphicFramePr>
        <p:xfrm>
          <a:off x="304800" y="34798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9"/>
          <p:cNvGraphicFramePr>
            <a:graphicFrameLocks noGrp="1"/>
          </p:cNvGraphicFramePr>
          <p:nvPr>
            <p:extLst/>
          </p:nvPr>
        </p:nvGraphicFramePr>
        <p:xfrm>
          <a:off x="5867400" y="34544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Canon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52400" y="3886200"/>
            <a:ext cx="4724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0" y="3886200"/>
            <a:ext cx="32766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32114" y="914400"/>
            <a:ext cx="7726086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country='USA' AND category = 'gadget'</a:t>
            </a:r>
            <a:b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Rectangle 56"/>
          <p:cNvSpPr>
            <a:spLocks noChangeArrowheads="1"/>
          </p:cNvSpPr>
          <p:nvPr/>
        </p:nvSpPr>
        <p:spPr bwMode="auto">
          <a:xfrm>
            <a:off x="274940" y="28956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15" name="Rectangle 57"/>
          <p:cNvSpPr>
            <a:spLocks noChangeArrowheads="1"/>
          </p:cNvSpPr>
          <p:nvPr/>
        </p:nvSpPr>
        <p:spPr bwMode="auto">
          <a:xfrm>
            <a:off x="5791200" y="28956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672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/>
          </p:nvPr>
        </p:nvGraphicFramePr>
        <p:xfrm>
          <a:off x="304800" y="34798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9"/>
          <p:cNvGraphicFramePr>
            <a:graphicFrameLocks noGrp="1"/>
          </p:cNvGraphicFramePr>
          <p:nvPr>
            <p:extLst/>
          </p:nvPr>
        </p:nvGraphicFramePr>
        <p:xfrm>
          <a:off x="5867400" y="34544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Canon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52400" y="3886200"/>
            <a:ext cx="4724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0" y="3886200"/>
            <a:ext cx="32766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3" name="Group 2"/>
          <p:cNvGraphicFramePr>
            <a:graphicFrameLocks noGrp="1"/>
          </p:cNvGraphicFramePr>
          <p:nvPr>
            <p:extLst/>
          </p:nvPr>
        </p:nvGraphicFramePr>
        <p:xfrm>
          <a:off x="685800" y="5638800"/>
          <a:ext cx="7391400" cy="1016000"/>
        </p:xfrm>
        <a:graphic>
          <a:graphicData uri="http://schemas.openxmlformats.org/drawingml/2006/table">
            <a:tbl>
              <a:tblPr/>
              <a:tblGrid>
                <a:gridCol w="1478280"/>
                <a:gridCol w="1478280"/>
                <a:gridCol w="1478280"/>
                <a:gridCol w="1478280"/>
                <a:gridCol w="147828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2114" y="914400"/>
            <a:ext cx="7726086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FF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country='USA' AND category = 'gadget'</a:t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Rectangle 56"/>
          <p:cNvSpPr>
            <a:spLocks noChangeArrowheads="1"/>
          </p:cNvSpPr>
          <p:nvPr/>
        </p:nvSpPr>
        <p:spPr bwMode="auto">
          <a:xfrm>
            <a:off x="274940" y="28956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16" name="Rectangle 57"/>
          <p:cNvSpPr>
            <a:spLocks noChangeArrowheads="1"/>
          </p:cNvSpPr>
          <p:nvPr/>
        </p:nvSpPr>
        <p:spPr bwMode="auto">
          <a:xfrm>
            <a:off x="5791200" y="28956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71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/>
          </p:nvPr>
        </p:nvGraphicFramePr>
        <p:xfrm>
          <a:off x="304800" y="34798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9"/>
          <p:cNvGraphicFramePr>
            <a:graphicFrameLocks noGrp="1"/>
          </p:cNvGraphicFramePr>
          <p:nvPr>
            <p:extLst/>
          </p:nvPr>
        </p:nvGraphicFramePr>
        <p:xfrm>
          <a:off x="5867400" y="34544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Canon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52400" y="3886200"/>
            <a:ext cx="4724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0" y="4343400"/>
            <a:ext cx="32766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32114" y="914400"/>
            <a:ext cx="7726086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country='USA' AND category = 'gadget'</a:t>
            </a:r>
            <a:b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Rectangle 56"/>
          <p:cNvSpPr>
            <a:spLocks noChangeArrowheads="1"/>
          </p:cNvSpPr>
          <p:nvPr/>
        </p:nvSpPr>
        <p:spPr bwMode="auto">
          <a:xfrm>
            <a:off x="274940" y="28956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15" name="Rectangle 57"/>
          <p:cNvSpPr>
            <a:spLocks noChangeArrowheads="1"/>
          </p:cNvSpPr>
          <p:nvPr/>
        </p:nvSpPr>
        <p:spPr bwMode="auto">
          <a:xfrm>
            <a:off x="5791200" y="28956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925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/>
          </p:nvPr>
        </p:nvGraphicFramePr>
        <p:xfrm>
          <a:off x="304800" y="34798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9"/>
          <p:cNvGraphicFramePr>
            <a:graphicFrameLocks noGrp="1"/>
          </p:cNvGraphicFramePr>
          <p:nvPr>
            <p:extLst/>
          </p:nvPr>
        </p:nvGraphicFramePr>
        <p:xfrm>
          <a:off x="5867400" y="34544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Canon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56"/>
          <p:cNvSpPr>
            <a:spLocks noChangeArrowheads="1"/>
          </p:cNvSpPr>
          <p:nvPr/>
        </p:nvSpPr>
        <p:spPr bwMode="auto">
          <a:xfrm>
            <a:off x="274940" y="28956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10" name="Rectangle 57"/>
          <p:cNvSpPr>
            <a:spLocks noChangeArrowheads="1"/>
          </p:cNvSpPr>
          <p:nvPr/>
        </p:nvSpPr>
        <p:spPr bwMode="auto">
          <a:xfrm>
            <a:off x="5791200" y="28956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3886200"/>
            <a:ext cx="4724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0" y="4876800"/>
            <a:ext cx="32766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32114" y="914400"/>
            <a:ext cx="7726086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country='USA' AND category = 'gadget'</a:t>
            </a:r>
            <a:b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04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732114" y="914400"/>
            <a:ext cx="7661072" cy="14219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FROM   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WHERE  country='USA' AND category = 'gadget'</a:t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609600" y="3505200"/>
            <a:ext cx="8170827" cy="149579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Product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JOIN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Company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 </a:t>
            </a:r>
            <a:b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country = 'USA'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AND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category = 'gadget' </a:t>
            </a:r>
            <a:br>
              <a:rPr lang="en-US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AND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manufacturer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32114" y="914400"/>
            <a:ext cx="7726086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 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country='USA' AND category = 'gadget'</a:t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50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Key = one (or multiple) attributes that uniquely identify a record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161055"/>
              </p:ext>
            </p:extLst>
          </p:nvPr>
        </p:nvGraphicFramePr>
        <p:xfrm>
          <a:off x="914400" y="4191000"/>
          <a:ext cx="6392332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8083"/>
                <a:gridCol w="1289050"/>
                <a:gridCol w="2057400"/>
                <a:gridCol w="1447799"/>
              </a:tblGrid>
              <a:tr h="290941">
                <a:tc>
                  <a:txBody>
                    <a:bodyPr/>
                    <a:lstStyle/>
                    <a:p>
                      <a:r>
                        <a:rPr lang="en-US" u="sng" dirty="0" err="1" smtClean="0"/>
                        <a:t>cname</a:t>
                      </a:r>
                      <a:endParaRPr lang="en-US" u="sng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no_employees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for_profit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Hitachi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HappyCam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val Callout 6"/>
          <p:cNvSpPr/>
          <p:nvPr/>
        </p:nvSpPr>
        <p:spPr bwMode="auto">
          <a:xfrm>
            <a:off x="228600" y="3505200"/>
            <a:ext cx="818998" cy="519351"/>
          </a:xfrm>
          <a:prstGeom prst="wedgeEllipseCallout">
            <a:avLst>
              <a:gd name="adj1" fmla="val 40148"/>
              <a:gd name="adj2" fmla="val 7936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Key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Oval Callout 7"/>
          <p:cNvSpPr/>
          <p:nvPr/>
        </p:nvSpPr>
        <p:spPr bwMode="auto">
          <a:xfrm>
            <a:off x="1371600" y="3505200"/>
            <a:ext cx="1630800" cy="519351"/>
          </a:xfrm>
          <a:prstGeom prst="wedgeEllipseCallout">
            <a:avLst>
              <a:gd name="adj1" fmla="val 40148"/>
              <a:gd name="adj2" fmla="val 7936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Not a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key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3200400" y="3505200"/>
            <a:ext cx="2153986" cy="519351"/>
          </a:xfrm>
          <a:prstGeom prst="wedgeEllipseCallout">
            <a:avLst>
              <a:gd name="adj1" fmla="val 40148"/>
              <a:gd name="adj2" fmla="val 7936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Is this a key?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0" y="3200400"/>
            <a:ext cx="33285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>
                <a:latin typeface="+mn-lt"/>
              </a:rPr>
              <a:t>No: future updates to the</a:t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>database may create duplicate</a:t>
            </a:r>
            <a:br>
              <a:rPr lang="en-US" sz="1800" dirty="0" smtClean="0">
                <a:latin typeface="+mn-lt"/>
              </a:rPr>
            </a:br>
            <a:r>
              <a:rPr lang="en-US" sz="1800" dirty="0" err="1" smtClean="0">
                <a:latin typeface="+mn-lt"/>
              </a:rPr>
              <a:t>no_employees</a:t>
            </a:r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688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Multi-attribute Key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958825"/>
              </p:ext>
            </p:extLst>
          </p:nvPr>
        </p:nvGraphicFramePr>
        <p:xfrm>
          <a:off x="914400" y="3810000"/>
          <a:ext cx="6392332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8083"/>
                <a:gridCol w="1289050"/>
                <a:gridCol w="2057400"/>
                <a:gridCol w="1447799"/>
              </a:tblGrid>
              <a:tr h="290941">
                <a:tc>
                  <a:txBody>
                    <a:bodyPr/>
                    <a:lstStyle/>
                    <a:p>
                      <a:r>
                        <a:rPr lang="en-US" u="sng" dirty="0" err="1" smtClean="0"/>
                        <a:t>fName</a:t>
                      </a:r>
                      <a:endParaRPr lang="en-US" u="sng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sng" dirty="0" err="1" smtClean="0"/>
                        <a:t>lName</a:t>
                      </a:r>
                      <a:endParaRPr lang="en-US" u="sng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Income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Department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Thompson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Thompson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val Callout 6"/>
          <p:cNvSpPr/>
          <p:nvPr/>
        </p:nvSpPr>
        <p:spPr bwMode="auto">
          <a:xfrm>
            <a:off x="156485" y="1828800"/>
            <a:ext cx="3633521" cy="986766"/>
          </a:xfrm>
          <a:prstGeom prst="wedgeEllipseCallout">
            <a:avLst>
              <a:gd name="adj1" fmla="val 15506"/>
              <a:gd name="adj2" fmla="val 9068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sz="1800" dirty="0" smtClean="0">
                <a:latin typeface="+mn-lt"/>
              </a:rPr>
              <a:t>Key = </a:t>
            </a:r>
            <a:r>
              <a:rPr lang="en-US" sz="1800" dirty="0" err="1" smtClean="0">
                <a:latin typeface="+mn-lt"/>
              </a:rPr>
              <a:t>fName,lName</a:t>
            </a:r>
            <a:endParaRPr lang="en-US" sz="1800" dirty="0" smtClean="0">
              <a:latin typeface="+mn-lt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(what does this mean?)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Left Brace 7"/>
          <p:cNvSpPr/>
          <p:nvPr/>
        </p:nvSpPr>
        <p:spPr bwMode="auto">
          <a:xfrm rot="5400000">
            <a:off x="2209800" y="2133600"/>
            <a:ext cx="304800" cy="2895600"/>
          </a:xfrm>
          <a:prstGeom prst="leftBrace">
            <a:avLst>
              <a:gd name="adj1" fmla="val 34283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36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Keys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766731"/>
              </p:ext>
            </p:extLst>
          </p:nvPr>
        </p:nvGraphicFramePr>
        <p:xfrm>
          <a:off x="381000" y="3124200"/>
          <a:ext cx="8382000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1676400"/>
                <a:gridCol w="1352222"/>
                <a:gridCol w="2158227"/>
                <a:gridCol w="1518751"/>
              </a:tblGrid>
              <a:tr h="290941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SSN</a:t>
                      </a:r>
                      <a:endParaRPr lang="en-US" u="sng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dirty="0" err="1" smtClean="0"/>
                        <a:t>fName</a:t>
                      </a:r>
                      <a:endParaRPr lang="en-US" u="none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dirty="0" err="1" smtClean="0"/>
                        <a:t>lName</a:t>
                      </a:r>
                      <a:endParaRPr lang="en-US" u="none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Income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Department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111-22-3333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222-33-4444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Thompson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333-44-5555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Thompson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444-55-6666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val Callout 6"/>
          <p:cNvSpPr/>
          <p:nvPr/>
        </p:nvSpPr>
        <p:spPr bwMode="auto">
          <a:xfrm>
            <a:off x="609600" y="1905000"/>
            <a:ext cx="818998" cy="519351"/>
          </a:xfrm>
          <a:prstGeom prst="wedgeEllipseCallout">
            <a:avLst>
              <a:gd name="adj1" fmla="val 15506"/>
              <a:gd name="adj2" fmla="val 9068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sz="1800" dirty="0" smtClean="0">
                <a:latin typeface="+mn-lt"/>
              </a:rPr>
              <a:t>Key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Left Brace 7"/>
          <p:cNvSpPr/>
          <p:nvPr/>
        </p:nvSpPr>
        <p:spPr bwMode="auto">
          <a:xfrm rot="5400000">
            <a:off x="3429000" y="1447800"/>
            <a:ext cx="304800" cy="2895600"/>
          </a:xfrm>
          <a:prstGeom prst="leftBrace">
            <a:avLst>
              <a:gd name="adj1" fmla="val 34283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Left Brace 8"/>
          <p:cNvSpPr/>
          <p:nvPr/>
        </p:nvSpPr>
        <p:spPr bwMode="auto">
          <a:xfrm rot="5400000">
            <a:off x="952500" y="2247900"/>
            <a:ext cx="304800" cy="1295400"/>
          </a:xfrm>
          <a:prstGeom prst="leftBrace">
            <a:avLst>
              <a:gd name="adj1" fmla="val 34283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Oval Callout 9"/>
          <p:cNvSpPr/>
          <p:nvPr/>
        </p:nvSpPr>
        <p:spPr bwMode="auto">
          <a:xfrm>
            <a:off x="2757359" y="1828800"/>
            <a:ext cx="2009881" cy="519351"/>
          </a:xfrm>
          <a:prstGeom prst="wedgeEllipseCallout">
            <a:avLst>
              <a:gd name="adj1" fmla="val -8889"/>
              <a:gd name="adj2" fmla="val 1030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sz="1800" dirty="0" smtClean="0">
                <a:latin typeface="+mn-lt"/>
              </a:rPr>
              <a:t>Another key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5257800"/>
            <a:ext cx="7840608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We can choose one key and designate it as </a:t>
            </a:r>
            <a:r>
              <a:rPr lang="en-US" i="1" u="sng" dirty="0" smtClean="0">
                <a:latin typeface="+mn-lt"/>
              </a:rPr>
              <a:t>primary key</a:t>
            </a:r>
            <a:endParaRPr lang="en-US" dirty="0" smtClean="0">
              <a:latin typeface="+mn-lt"/>
            </a:endParaRPr>
          </a:p>
          <a:p>
            <a:pPr>
              <a:buNone/>
            </a:pPr>
            <a:r>
              <a:rPr lang="en-US" dirty="0" smtClean="0">
                <a:latin typeface="+mn-lt"/>
              </a:rPr>
              <a:t>E.g.: primary key = SSN</a:t>
            </a:r>
          </a:p>
        </p:txBody>
      </p:sp>
    </p:spTree>
    <p:extLst>
      <p:ext uri="{BB962C8B-B14F-4D97-AF65-F5344CB8AC3E}">
        <p14:creationId xmlns:p14="http://schemas.microsoft.com/office/powerpoint/2010/main" val="390725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Key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80296"/>
              </p:ext>
            </p:extLst>
          </p:nvPr>
        </p:nvGraphicFramePr>
        <p:xfrm>
          <a:off x="457200" y="3352800"/>
          <a:ext cx="7391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7850"/>
                <a:gridCol w="1847850"/>
                <a:gridCol w="1847850"/>
                <a:gridCol w="1847850"/>
              </a:tblGrid>
              <a:tr h="306044">
                <a:tc>
                  <a:txBody>
                    <a:bodyPr/>
                    <a:lstStyle/>
                    <a:p>
                      <a:r>
                        <a:rPr lang="en-US" u="sng" dirty="0" err="1" smtClean="0"/>
                        <a:t>cname</a:t>
                      </a:r>
                      <a:endParaRPr lang="en-US" u="sng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no_employees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for_profit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Hitachi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888739"/>
              </p:ext>
            </p:extLst>
          </p:nvPr>
        </p:nvGraphicFramePr>
        <p:xfrm>
          <a:off x="457200" y="5105400"/>
          <a:ext cx="36957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7850"/>
                <a:gridCol w="1847850"/>
              </a:tblGrid>
              <a:tr h="276808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name</a:t>
                      </a:r>
                      <a:endParaRPr lang="en-US" u="sng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population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USA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320M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127M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1676400"/>
            <a:ext cx="84762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u="sng" dirty="0" err="1"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country,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no_employees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for_profit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Country(</a:t>
            </a:r>
            <a:r>
              <a:rPr lang="en-US" u="sng" dirty="0">
                <a:latin typeface="Consolas" charset="0"/>
                <a:ea typeface="Consolas" charset="0"/>
                <a:cs typeface="Consolas" charset="0"/>
              </a:rPr>
              <a:t>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population)</a:t>
            </a:r>
          </a:p>
        </p:txBody>
      </p:sp>
      <p:sp>
        <p:nvSpPr>
          <p:cNvPr id="9" name="Oval Callout 8"/>
          <p:cNvSpPr/>
          <p:nvPr/>
        </p:nvSpPr>
        <p:spPr bwMode="auto">
          <a:xfrm>
            <a:off x="3810000" y="2514600"/>
            <a:ext cx="2316442" cy="908864"/>
          </a:xfrm>
          <a:prstGeom prst="wedgeEllipseCallout">
            <a:avLst>
              <a:gd name="adj1" fmla="val -65479"/>
              <a:gd name="adj2" fmla="val 5138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sz="1800" dirty="0" smtClean="0">
                <a:latin typeface="+mn-lt"/>
              </a:rPr>
              <a:t>Foreign key to</a:t>
            </a:r>
            <a:br>
              <a:rPr lang="en-US" sz="1800" dirty="0" smtClean="0">
                <a:latin typeface="+mn-lt"/>
              </a:rPr>
            </a:br>
            <a:r>
              <a:rPr lang="en-US" sz="1800" dirty="0" err="1" smtClean="0">
                <a:latin typeface="+mn-lt"/>
              </a:rPr>
              <a:t>Country.name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698" y="2971800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>
                <a:latin typeface="+mn-lt"/>
              </a:rPr>
              <a:t>Company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4648200"/>
            <a:ext cx="1082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>
                <a:latin typeface="+mn-lt"/>
              </a:rPr>
              <a:t>Country</a:t>
            </a:r>
          </a:p>
        </p:txBody>
      </p:sp>
    </p:spTree>
    <p:extLst>
      <p:ext uri="{BB962C8B-B14F-4D97-AF65-F5344CB8AC3E}">
        <p14:creationId xmlns:p14="http://schemas.microsoft.com/office/powerpoint/2010/main" val="229667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114800"/>
          </a:xfrm>
        </p:spPr>
        <p:txBody>
          <a:bodyPr/>
          <a:lstStyle/>
          <a:p>
            <a:r>
              <a:rPr lang="en-US" dirty="0"/>
              <a:t>Key = </a:t>
            </a:r>
            <a:r>
              <a:rPr lang="en-US" dirty="0" smtClean="0"/>
              <a:t>columns </a:t>
            </a:r>
            <a:r>
              <a:rPr lang="en-US" dirty="0"/>
              <a:t>that uniquely </a:t>
            </a:r>
            <a:r>
              <a:rPr lang="en-US" dirty="0" smtClean="0"/>
              <a:t>identify tuple</a:t>
            </a:r>
            <a:endParaRPr lang="en-US" dirty="0"/>
          </a:p>
          <a:p>
            <a:pPr lvl="1"/>
            <a:r>
              <a:rPr lang="en-US" dirty="0"/>
              <a:t>U</a:t>
            </a:r>
            <a:r>
              <a:rPr lang="en-US" dirty="0" smtClean="0"/>
              <a:t>sually we underline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relation can have many </a:t>
            </a:r>
            <a:r>
              <a:rPr lang="en-US" dirty="0" smtClean="0"/>
              <a:t>keys, but </a:t>
            </a:r>
            <a:r>
              <a:rPr lang="en-US" dirty="0"/>
              <a:t>only one </a:t>
            </a:r>
            <a:r>
              <a:rPr lang="en-US" dirty="0" smtClean="0"/>
              <a:t>can </a:t>
            </a:r>
            <a:r>
              <a:rPr lang="en-US" dirty="0"/>
              <a:t>be chosen </a:t>
            </a:r>
            <a:r>
              <a:rPr lang="en-US" dirty="0" smtClean="0"/>
              <a:t>as </a:t>
            </a:r>
            <a:r>
              <a:rPr lang="en-US" i="1" dirty="0"/>
              <a:t>primary </a:t>
            </a:r>
            <a:r>
              <a:rPr lang="en-US" i="1" dirty="0" smtClean="0"/>
              <a:t>key</a:t>
            </a:r>
            <a:endParaRPr lang="en-US" dirty="0" smtClean="0"/>
          </a:p>
          <a:p>
            <a:r>
              <a:rPr lang="en-US" dirty="0" smtClean="0"/>
              <a:t>Foreign key:</a:t>
            </a:r>
          </a:p>
          <a:p>
            <a:pPr lvl="1"/>
            <a:r>
              <a:rPr lang="en-US" dirty="0" smtClean="0"/>
              <a:t>Attribute(s) whose value is a key of a record in some other relation</a:t>
            </a:r>
          </a:p>
          <a:p>
            <a:pPr lvl="1"/>
            <a:r>
              <a:rPr lang="en-US" dirty="0" smtClean="0"/>
              <a:t>Foreign keys are sometimes called </a:t>
            </a:r>
            <a:r>
              <a:rPr lang="en-US" i="1" dirty="0" smtClean="0"/>
              <a:t>semantic pointer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55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74917</TotalTime>
  <Words>2354</Words>
  <Application>Microsoft Macintosh PowerPoint</Application>
  <PresentationFormat>On-screen Show (4:3)</PresentationFormat>
  <Paragraphs>856</Paragraphs>
  <Slides>45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 Black</vt:lpstr>
      <vt:lpstr>Calibri</vt:lpstr>
      <vt:lpstr>Consolas</vt:lpstr>
      <vt:lpstr>Mangal</vt:lpstr>
      <vt:lpstr>Times New Roman</vt:lpstr>
      <vt:lpstr>Arial</vt:lpstr>
      <vt:lpstr>Essential</vt:lpstr>
      <vt:lpstr>Cse 344</vt:lpstr>
      <vt:lpstr>Administrative minutiae</vt:lpstr>
      <vt:lpstr>Administrative minutiae</vt:lpstr>
      <vt:lpstr>Relational Model</vt:lpstr>
      <vt:lpstr>Keys</vt:lpstr>
      <vt:lpstr>Multi-attribute Key</vt:lpstr>
      <vt:lpstr>Multiple Keys</vt:lpstr>
      <vt:lpstr>Foreign Key</vt:lpstr>
      <vt:lpstr>Keys: Summary</vt:lpstr>
      <vt:lpstr>Demo 1</vt:lpstr>
      <vt:lpstr>DEMO 2</vt:lpstr>
      <vt:lpstr>Discussion</vt:lpstr>
      <vt:lpstr>Discussion</vt:lpstr>
      <vt:lpstr>Discussion</vt:lpstr>
      <vt:lpstr>Theory break</vt:lpstr>
      <vt:lpstr>Theory break</vt:lpstr>
      <vt:lpstr>Theory break</vt:lpstr>
      <vt:lpstr>Theory break</vt:lpstr>
      <vt:lpstr>Theory break</vt:lpstr>
      <vt:lpstr>Theory break</vt:lpstr>
      <vt:lpstr>Theory break</vt:lpstr>
      <vt:lpstr>Theory break</vt:lpstr>
      <vt:lpstr>Theory Break</vt:lpstr>
      <vt:lpstr>Theory Break</vt:lpstr>
      <vt:lpstr>Join: Intro</vt:lpstr>
      <vt:lpstr>Joins in SQL</vt:lpstr>
      <vt:lpstr>Joins in SQL</vt:lpstr>
      <vt:lpstr>Joins in SQL</vt:lpstr>
      <vt:lpstr>Joins in SQL</vt:lpstr>
      <vt:lpstr>Joins in SQL</vt:lpstr>
      <vt:lpstr>Joins in SQL</vt:lpstr>
      <vt:lpstr>Inner Join</vt:lpstr>
      <vt:lpstr>Inner Join</vt:lpstr>
      <vt:lpstr>Inner Join</vt:lpstr>
      <vt:lpstr>Inner Join</vt:lpstr>
      <vt:lpstr>Inner Join</vt:lpstr>
      <vt:lpstr>Outer Join</vt:lpstr>
      <vt:lpstr>(Inner) joins</vt:lpstr>
      <vt:lpstr>(Inner) joins</vt:lpstr>
      <vt:lpstr>(Inner) joins</vt:lpstr>
      <vt:lpstr>(Inner) joins</vt:lpstr>
      <vt:lpstr>(Inner) joins</vt:lpstr>
      <vt:lpstr>(Inner) joins</vt:lpstr>
      <vt:lpstr>(Inner) joins</vt:lpstr>
      <vt:lpstr>(Inner) joins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373</dc:title>
  <dc:creator>Evan McCarty</dc:creator>
  <cp:lastModifiedBy>ejmcc</cp:lastModifiedBy>
  <cp:revision>263</cp:revision>
  <cp:lastPrinted>2018-01-10T22:48:42Z</cp:lastPrinted>
  <dcterms:created xsi:type="dcterms:W3CDTF">2017-03-27T18:12:41Z</dcterms:created>
  <dcterms:modified xsi:type="dcterms:W3CDTF">2018-01-11T00:51:09Z</dcterms:modified>
</cp:coreProperties>
</file>