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6"/>
  </p:notesMasterIdLst>
  <p:sldIdLst>
    <p:sldId id="256" r:id="rId2"/>
    <p:sldId id="534" r:id="rId3"/>
    <p:sldId id="566" r:id="rId4"/>
    <p:sldId id="567" r:id="rId5"/>
    <p:sldId id="568" r:id="rId6"/>
    <p:sldId id="569" r:id="rId7"/>
    <p:sldId id="570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599" r:id="rId36"/>
    <p:sldId id="600" r:id="rId37"/>
    <p:sldId id="601" r:id="rId38"/>
    <p:sldId id="602" r:id="rId39"/>
    <p:sldId id="603" r:id="rId40"/>
    <p:sldId id="604" r:id="rId41"/>
    <p:sldId id="605" r:id="rId42"/>
    <p:sldId id="606" r:id="rId43"/>
    <p:sldId id="607" r:id="rId44"/>
    <p:sldId id="608" r:id="rId45"/>
    <p:sldId id="609" r:id="rId46"/>
    <p:sldId id="610" r:id="rId47"/>
    <p:sldId id="611" r:id="rId48"/>
    <p:sldId id="612" r:id="rId49"/>
    <p:sldId id="613" r:id="rId50"/>
    <p:sldId id="614" r:id="rId51"/>
    <p:sldId id="615" r:id="rId52"/>
    <p:sldId id="616" r:id="rId53"/>
    <p:sldId id="617" r:id="rId54"/>
    <p:sldId id="618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15" autoAdjust="0"/>
    <p:restoredTop sz="84491" autoAdjust="0"/>
  </p:normalViewPr>
  <p:slideViewPr>
    <p:cSldViewPr snapToGrid="0" snapToObjects="1">
      <p:cViewPr varScale="1">
        <p:scale>
          <a:sx n="79" d="100"/>
          <a:sy n="79" d="100"/>
        </p:scale>
        <p:origin x="5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167C6-CE12-3B4F-9855-6F2E493F1DEE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It is not easy to go from real-world entities to a database schema.</a:t>
            </a:r>
            <a:r>
              <a:rPr lang="en-US" baseline="0" dirty="0" smtClean="0"/>
              <a:t> One tool to help along the way are E/R diagram.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topic that has been studied for decades – in fact there has been an annual conference just on conceptual modeling!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9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4A1D9-0301-794D-9F86-D74CC81DE5FD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Multi-way</a:t>
            </a:r>
            <a:r>
              <a:rPr lang="en-US" baseline="0" dirty="0" smtClean="0"/>
              <a:t> relationships are rare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66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B2C25-9834-2B48-8DCD-E594AA8A3958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Arrow</a:t>
            </a:r>
            <a:r>
              <a:rPr lang="en-US" baseline="0" dirty="0" smtClean="0"/>
              <a:t> pointing to E means that if we select one entity from each of the other entity sets in the relationship, those entities are related to at most one entity in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0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DBA71-283E-1F48-9733-508514BF6C50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does not reflect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31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redundancy: repeat address of person for each purchase. More next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20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98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different ways to convert from subclasses to relations (remember Phil B’s 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11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Can still have the same furniture owned by both a person and a</a:t>
            </a:r>
            <a:r>
              <a:rPr lang="en-US" baseline="0" dirty="0" smtClean="0"/>
              <a:t> company simultaneously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86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Weak entity sets: an entity set’s key is</a:t>
            </a:r>
            <a:r>
              <a:rPr lang="en-US" baseline="0" dirty="0" smtClean="0"/>
              <a:t> composed of attributes, some or all of which belong to another entity</a:t>
            </a:r>
          </a:p>
          <a:p>
            <a:endParaRPr lang="en-US" dirty="0" smtClean="0"/>
          </a:p>
          <a:p>
            <a:r>
              <a:rPr lang="en-US" dirty="0" smtClean="0"/>
              <a:t>Don’t need to construct relation</a:t>
            </a:r>
            <a:r>
              <a:rPr lang="en-US" baseline="0" dirty="0" smtClean="0"/>
              <a:t> for affiliation since team gets its key from university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59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slide is</a:t>
            </a:r>
            <a:r>
              <a:rPr lang="en-US" baseline="0" dirty="0" smtClean="0"/>
              <a:t> a quick exercise for understanding weak entity sets.  Ask the class: “what are the keys of R?”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R is weak, it must include all keys that we can reaching following weak relationships.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Answer: </a:t>
            </a:r>
            <a:r>
              <a:rPr lang="en-US" baseline="0" dirty="0" err="1" smtClean="0"/>
              <a:t>R.key</a:t>
            </a:r>
            <a:r>
              <a:rPr lang="en-US" baseline="0" dirty="0" smtClean="0"/>
              <a:t> = A, C, D, H, F, E, 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Notice that we do not include L, or G, because the relationship S-&gt;U is not weak.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2F72D-9242-C647-87B0-F3F343C5FC2A}" type="slidenum">
              <a:rPr lang="en-US"/>
              <a:pPr/>
              <a:t>5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covered physical</a:t>
            </a:r>
            <a:r>
              <a:rPr lang="en-US" baseline="0" dirty="0" smtClean="0"/>
              <a:t> schema earlier. Now let’s move on to the upper layers in the design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01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28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Round arrow</a:t>
            </a:r>
            <a:r>
              <a:rPr lang="en-US" baseline="0" dirty="0" smtClean="0"/>
              <a:t>: every product must be owned by exactly one company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Foreign</a:t>
            </a:r>
            <a:r>
              <a:rPr lang="en-US" baseline="0" dirty="0" smtClean="0"/>
              <a:t> keys are allowed to be NULL, so the top one can still correspond to a FK constraint.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89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D92C3-05F8-A342-A0A6-B1E55E2FEE5C}" type="slidenum">
              <a:rPr lang="en-US"/>
              <a:pPr/>
              <a:t>41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693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43B37-5AAF-E945-81EB-C87AE0CEF715}" type="slidenum">
              <a:rPr lang="en-US"/>
              <a:pPr/>
              <a:t>42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We have already learned about this earlier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46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ACDB3-9931-1D45-99AF-49A738EB585C}" type="slidenum">
              <a:rPr lang="en-US"/>
              <a:pPr/>
              <a:t>43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90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22566-6806-7849-A78E-1FBF04FEEBAF}" type="slidenum">
              <a:rPr lang="en-US"/>
              <a:pPr/>
              <a:t>44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Recall that primary key is the order</a:t>
            </a:r>
            <a:r>
              <a:rPr lang="en-US" baseline="0" dirty="0" smtClean="0"/>
              <a:t> for which rows are laid out on the disk!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883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973D1-81F1-4846-909A-2CD60E7FFE04}" type="slidenum">
              <a:rPr lang="en-US"/>
              <a:pPr/>
              <a:t>45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484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D9A49-4AA6-2A42-8271-3A08439C8456}" type="slidenum">
              <a:rPr lang="en-US"/>
              <a:pPr/>
              <a:t>46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1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AE83C-A6C8-654C-963C-28684EE11C0B}" type="slidenum">
              <a:rPr lang="en-US"/>
              <a:pPr/>
              <a:t>47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6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01226-2C5B-0647-9A40-D25671E34C99}" type="slidenum">
              <a:rPr lang="en-US"/>
              <a:pPr/>
              <a:t>48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0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D02F5-DE05-BD47-98F0-C7690A627490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Three principal element types</a:t>
            </a:r>
          </a:p>
          <a:p>
            <a:r>
              <a:rPr lang="en-US" dirty="0" smtClean="0"/>
              <a:t>Relationships are connections</a:t>
            </a:r>
            <a:r>
              <a:rPr lang="en-US" baseline="0" dirty="0" smtClean="0"/>
              <a:t> among two or more entity sets. </a:t>
            </a:r>
          </a:p>
          <a:p>
            <a:r>
              <a:rPr lang="en-US" baseline="0" dirty="0" smtClean="0"/>
              <a:t>Relationships can have attributes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71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possibly end up in a cycle this way. (need to temporarily drop the constraints in order to update</a:t>
            </a:r>
            <a:r>
              <a:rPr lang="en-US" baseline="0" dirty="0" smtClean="0"/>
              <a:t> rows)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39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39F28-932D-5B4A-9FEB-2362B5D04E38}" type="slidenum">
              <a:rPr lang="en-US"/>
              <a:pPr/>
              <a:t>50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251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39F28-932D-5B4A-9FEB-2362B5D04E38}" type="slidenum">
              <a:rPr lang="en-US"/>
              <a:pPr/>
              <a:t>51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err="1" smtClean="0"/>
              <a:t>Tuple</a:t>
            </a:r>
            <a:r>
              <a:rPr lang="en-US" dirty="0" smtClean="0"/>
              <a:t>-base</a:t>
            </a:r>
            <a:r>
              <a:rPr lang="en-US" baseline="0" dirty="0" smtClean="0"/>
              <a:t>d constraints are checked more often than attribute-based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236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39F28-932D-5B4A-9FEB-2362B5D04E38}" type="slidenum">
              <a:rPr lang="en-US"/>
              <a:pPr/>
              <a:t>52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31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87E59-EEF6-F444-82DA-388422BE5224}" type="slidenum">
              <a:rPr lang="en-US"/>
              <a:pPr/>
              <a:t>53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Constraints on attributes are only checked when the value of the attribute changes (so they could potentially be violated by other changes).</a:t>
            </a:r>
          </a:p>
          <a:p>
            <a:r>
              <a:rPr lang="en-US" dirty="0" smtClean="0"/>
              <a:t>So, unlike a FK,</a:t>
            </a:r>
            <a:r>
              <a:rPr lang="en-US" baseline="0" dirty="0" smtClean="0"/>
              <a:t> if Product changes, this check won’t catch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321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590DB-0B2B-724D-B68C-7266EF238A9D}" type="slidenum">
              <a:rPr lang="en-US"/>
              <a:pPr/>
              <a:t>54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The DBMS would have to deduce whether a change can affect the truthfulness of an assertion.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71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38F9-8481-264D-AA05-3ADCE74A9651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5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072FD-6A0A-EF4B-A8E5-77BEBDBF212E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E5B9E-BF4D-2642-9337-E5532D31A15E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58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5CF66-5FFE-EA4F-9B29-62CCB6EEE175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One-one:</a:t>
            </a:r>
            <a:r>
              <a:rPr lang="en-US" baseline="0" dirty="0" smtClean="0"/>
              <a:t> student name and ID</a:t>
            </a:r>
          </a:p>
          <a:p>
            <a:r>
              <a:rPr lang="en-US" baseline="0" dirty="0" smtClean="0"/>
              <a:t>Many-one: employees and company</a:t>
            </a:r>
          </a:p>
          <a:p>
            <a:r>
              <a:rPr lang="en-US" baseline="0" dirty="0" smtClean="0"/>
              <a:t>Many-Many: books and 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38F9-8481-264D-AA05-3ADCE74A9651}" type="slidenum">
              <a:rPr lang="en-US"/>
              <a:pPr/>
              <a:t>11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55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38F9-8481-264D-AA05-3ADCE74A9651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3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Multiplicity of E/R Relations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3218"/>
            <a:ext cx="7620000" cy="4373563"/>
          </a:xfrm>
        </p:spPr>
        <p:txBody>
          <a:bodyPr/>
          <a:lstStyle/>
          <a:p>
            <a:pPr eaLnBrk="1" hangingPunct="1"/>
            <a:r>
              <a:rPr lang="en-US" dirty="0"/>
              <a:t>one-one: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many-one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many-many</a:t>
            </a:r>
            <a:endParaRPr lang="en-US" dirty="0"/>
          </a:p>
        </p:txBody>
      </p:sp>
      <p:sp>
        <p:nvSpPr>
          <p:cNvPr id="27653" name="AutoShape 4"/>
          <p:cNvSpPr>
            <a:spLocks noChangeAspect="1" noChangeArrowheads="1"/>
          </p:cNvSpPr>
          <p:nvPr/>
        </p:nvSpPr>
        <p:spPr bwMode="auto">
          <a:xfrm>
            <a:off x="5638800" y="1981200"/>
            <a:ext cx="838200" cy="7556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27654" name="AutoShape 5"/>
          <p:cNvSpPr>
            <a:spLocks noChangeAspect="1" noChangeArrowheads="1"/>
          </p:cNvSpPr>
          <p:nvPr/>
        </p:nvSpPr>
        <p:spPr bwMode="auto">
          <a:xfrm>
            <a:off x="5638800" y="3505200"/>
            <a:ext cx="838200" cy="7556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27655" name="AutoShape 6"/>
          <p:cNvSpPr>
            <a:spLocks noChangeAspect="1" noChangeArrowheads="1"/>
          </p:cNvSpPr>
          <p:nvPr/>
        </p:nvSpPr>
        <p:spPr bwMode="auto">
          <a:xfrm>
            <a:off x="5638800" y="4959350"/>
            <a:ext cx="838200" cy="7556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>
            <a:off x="4943475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6477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64770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 flipH="1">
            <a:off x="50292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6477000" y="53403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flipH="1">
            <a:off x="5029200" y="5340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662" name="Group 13"/>
          <p:cNvGrpSpPr>
            <a:grpSpLocks/>
          </p:cNvGrpSpPr>
          <p:nvPr/>
        </p:nvGrpSpPr>
        <p:grpSpPr bwMode="auto">
          <a:xfrm>
            <a:off x="2448832" y="1724569"/>
            <a:ext cx="1143000" cy="1008063"/>
            <a:chOff x="1536" y="1498"/>
            <a:chExt cx="720" cy="635"/>
          </a:xfrm>
        </p:grpSpPr>
        <p:sp>
          <p:nvSpPr>
            <p:cNvPr id="27681" name="Oval 14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82" name="Oval 15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dirty="0"/>
                <a:t>a</a:t>
              </a:r>
            </a:p>
            <a:p>
              <a:pPr algn="ctr" eaLnBrk="0" hangingPunct="0"/>
              <a:r>
                <a:rPr lang="en-US" sz="1400" dirty="0"/>
                <a:t>b</a:t>
              </a:r>
            </a:p>
            <a:p>
              <a:pPr algn="ctr" eaLnBrk="0" hangingPunct="0"/>
              <a:r>
                <a:rPr lang="en-US" sz="1400" dirty="0"/>
                <a:t>c</a:t>
              </a:r>
            </a:p>
            <a:p>
              <a:pPr algn="ctr" eaLnBrk="0" hangingPunct="0"/>
              <a:r>
                <a:rPr lang="en-US" sz="1400" dirty="0"/>
                <a:t>d</a:t>
              </a:r>
            </a:p>
          </p:txBody>
        </p:sp>
      </p:grp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2753632" y="1937294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V="1">
            <a:off x="2753632" y="1937294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2753632" y="2318294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666" name="Group 19"/>
          <p:cNvGrpSpPr>
            <a:grpSpLocks/>
          </p:cNvGrpSpPr>
          <p:nvPr/>
        </p:nvGrpSpPr>
        <p:grpSpPr bwMode="auto">
          <a:xfrm>
            <a:off x="2476500" y="3001168"/>
            <a:ext cx="1143000" cy="1008063"/>
            <a:chOff x="1536" y="1498"/>
            <a:chExt cx="720" cy="635"/>
          </a:xfrm>
        </p:grpSpPr>
        <p:sp>
          <p:nvSpPr>
            <p:cNvPr id="27679" name="Oval 20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80" name="Oval 21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grpSp>
        <p:nvGrpSpPr>
          <p:cNvPr id="27667" name="Group 22"/>
          <p:cNvGrpSpPr>
            <a:grpSpLocks/>
          </p:cNvGrpSpPr>
          <p:nvPr/>
        </p:nvGrpSpPr>
        <p:grpSpPr bwMode="auto">
          <a:xfrm>
            <a:off x="2432503" y="4414043"/>
            <a:ext cx="1143000" cy="1008063"/>
            <a:chOff x="1536" y="1498"/>
            <a:chExt cx="720" cy="635"/>
          </a:xfrm>
        </p:grpSpPr>
        <p:sp>
          <p:nvSpPr>
            <p:cNvPr id="27677" name="Oval 23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78" name="Oval 24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sp>
        <p:nvSpPr>
          <p:cNvPr id="27668" name="Line 25"/>
          <p:cNvSpPr>
            <a:spLocks noChangeShapeType="1"/>
          </p:cNvSpPr>
          <p:nvPr/>
        </p:nvSpPr>
        <p:spPr bwMode="auto">
          <a:xfrm>
            <a:off x="2781300" y="3229768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9" name="Line 26"/>
          <p:cNvSpPr>
            <a:spLocks noChangeShapeType="1"/>
          </p:cNvSpPr>
          <p:nvPr/>
        </p:nvSpPr>
        <p:spPr bwMode="auto">
          <a:xfrm>
            <a:off x="2781300" y="338216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0" name="Line 27"/>
          <p:cNvSpPr>
            <a:spLocks noChangeShapeType="1"/>
          </p:cNvSpPr>
          <p:nvPr/>
        </p:nvSpPr>
        <p:spPr bwMode="auto">
          <a:xfrm>
            <a:off x="2781300" y="3610768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1" name="Line 28"/>
          <p:cNvSpPr>
            <a:spLocks noChangeShapeType="1"/>
          </p:cNvSpPr>
          <p:nvPr/>
        </p:nvSpPr>
        <p:spPr bwMode="auto">
          <a:xfrm>
            <a:off x="2737303" y="4566443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2" name="Line 29"/>
          <p:cNvSpPr>
            <a:spLocks noChangeShapeType="1"/>
          </p:cNvSpPr>
          <p:nvPr/>
        </p:nvSpPr>
        <p:spPr bwMode="auto">
          <a:xfrm>
            <a:off x="2737303" y="456644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3" name="Line 30"/>
          <p:cNvSpPr>
            <a:spLocks noChangeShapeType="1"/>
          </p:cNvSpPr>
          <p:nvPr/>
        </p:nvSpPr>
        <p:spPr bwMode="auto">
          <a:xfrm flipH="1">
            <a:off x="2737303" y="4566443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4" name="Line 31"/>
          <p:cNvSpPr>
            <a:spLocks noChangeShapeType="1"/>
          </p:cNvSpPr>
          <p:nvPr/>
        </p:nvSpPr>
        <p:spPr bwMode="auto">
          <a:xfrm>
            <a:off x="2737303" y="479504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5" name="Line 32"/>
          <p:cNvSpPr>
            <a:spLocks noChangeShapeType="1"/>
          </p:cNvSpPr>
          <p:nvPr/>
        </p:nvSpPr>
        <p:spPr bwMode="auto">
          <a:xfrm flipH="1">
            <a:off x="2737303" y="4795043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6" name="Line 33"/>
          <p:cNvSpPr>
            <a:spLocks noChangeShapeType="1"/>
          </p:cNvSpPr>
          <p:nvPr/>
        </p:nvSpPr>
        <p:spPr bwMode="auto">
          <a:xfrm>
            <a:off x="2737303" y="502364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1905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371600" y="1600200"/>
            <a:ext cx="6400800" cy="3581400"/>
            <a:chOff x="864" y="1008"/>
            <a:chExt cx="4032" cy="2256"/>
          </a:xfrm>
        </p:grpSpPr>
        <p:sp>
          <p:nvSpPr>
            <p:cNvPr id="21532" name="AutoShape 7"/>
            <p:cNvSpPr>
              <a:spLocks noChangeArrowheads="1"/>
            </p:cNvSpPr>
            <p:nvPr/>
          </p:nvSpPr>
          <p:spPr bwMode="auto">
            <a:xfrm>
              <a:off x="864" y="22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buys</a:t>
              </a:r>
            </a:p>
          </p:txBody>
        </p:sp>
        <p:sp>
          <p:nvSpPr>
            <p:cNvPr id="21533" name="AutoShape 8"/>
            <p:cNvSpPr>
              <a:spLocks noChangeArrowheads="1"/>
            </p:cNvSpPr>
            <p:nvPr/>
          </p:nvSpPr>
          <p:spPr bwMode="auto">
            <a:xfrm>
              <a:off x="2304" y="10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makes</a:t>
              </a:r>
            </a:p>
          </p:txBody>
        </p:sp>
        <p:sp>
          <p:nvSpPr>
            <p:cNvPr id="21534" name="AutoShape 9"/>
            <p:cNvSpPr>
              <a:spLocks noChangeArrowheads="1"/>
            </p:cNvSpPr>
            <p:nvPr/>
          </p:nvSpPr>
          <p:spPr bwMode="auto">
            <a:xfrm>
              <a:off x="3936" y="2304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employs</a:t>
              </a:r>
            </a:p>
          </p:txBody>
        </p:sp>
        <p:sp>
          <p:nvSpPr>
            <p:cNvPr id="21535" name="Line 17"/>
            <p:cNvSpPr>
              <a:spLocks noChangeShapeType="1"/>
            </p:cNvSpPr>
            <p:nvPr/>
          </p:nvSpPr>
          <p:spPr bwMode="auto">
            <a:xfrm>
              <a:off x="3264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6" name="Line 21"/>
            <p:cNvSpPr>
              <a:spLocks noChangeShapeType="1"/>
            </p:cNvSpPr>
            <p:nvPr/>
          </p:nvSpPr>
          <p:spPr bwMode="auto">
            <a:xfrm flipH="1">
              <a:off x="1872" y="144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7" name="Line 22"/>
            <p:cNvSpPr>
              <a:spLocks noChangeShapeType="1"/>
            </p:cNvSpPr>
            <p:nvPr/>
          </p:nvSpPr>
          <p:spPr bwMode="auto">
            <a:xfrm flipV="1">
              <a:off x="1344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8" name="Line 23"/>
            <p:cNvSpPr>
              <a:spLocks noChangeShapeType="1"/>
            </p:cNvSpPr>
            <p:nvPr/>
          </p:nvSpPr>
          <p:spPr bwMode="auto">
            <a:xfrm>
              <a:off x="1344" y="3072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9" name="Line 25"/>
            <p:cNvSpPr>
              <a:spLocks noChangeShapeType="1"/>
            </p:cNvSpPr>
            <p:nvPr/>
          </p:nvSpPr>
          <p:spPr bwMode="auto">
            <a:xfrm flipH="1">
              <a:off x="3552" y="2736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cxnSp>
          <p:nvCxnSpPr>
            <p:cNvPr id="21540" name="AutoShape 29"/>
            <p:cNvCxnSpPr>
              <a:cxnSpLocks noChangeShapeType="1"/>
              <a:stCxn id="21534" idx="0"/>
              <a:endCxn id="21509" idx="2"/>
            </p:cNvCxnSpPr>
            <p:nvPr/>
          </p:nvCxnSpPr>
          <p:spPr bwMode="auto">
            <a:xfrm flipV="1">
              <a:off x="4416" y="1680"/>
              <a:ext cx="31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/>
              <a:tailEnd type="triangle"/>
            </a:ln>
          </p:spPr>
        </p:cxn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28600" y="457200"/>
            <a:ext cx="8839200" cy="6248400"/>
            <a:chOff x="144" y="288"/>
            <a:chExt cx="5568" cy="3936"/>
          </a:xfrm>
        </p:grpSpPr>
        <p:grpSp>
          <p:nvGrpSpPr>
            <p:cNvPr id="21513" name="Group 33"/>
            <p:cNvGrpSpPr>
              <a:grpSpLocks/>
            </p:cNvGrpSpPr>
            <p:nvPr/>
          </p:nvGrpSpPr>
          <p:grpSpPr bwMode="auto">
            <a:xfrm>
              <a:off x="144" y="288"/>
              <a:ext cx="4224" cy="1152"/>
              <a:chOff x="144" y="288"/>
              <a:chExt cx="4224" cy="1152"/>
            </a:xfrm>
          </p:grpSpPr>
          <p:sp>
            <p:nvSpPr>
              <p:cNvPr id="21526" name="Oval 12"/>
              <p:cNvSpPr>
                <a:spLocks noChangeArrowheads="1"/>
              </p:cNvSpPr>
              <p:nvPr/>
            </p:nvSpPr>
            <p:spPr bwMode="auto">
              <a:xfrm>
                <a:off x="768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7" name="Oval 13"/>
              <p:cNvSpPr>
                <a:spLocks noChangeArrowheads="1"/>
              </p:cNvSpPr>
              <p:nvPr/>
            </p:nvSpPr>
            <p:spPr bwMode="auto">
              <a:xfrm>
                <a:off x="3456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CEO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28" name="Oval 16"/>
              <p:cNvSpPr>
                <a:spLocks noChangeArrowheads="1"/>
              </p:cNvSpPr>
              <p:nvPr/>
            </p:nvSpPr>
            <p:spPr bwMode="auto">
              <a:xfrm>
                <a:off x="144" y="86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>
                    <a:latin typeface="Arial"/>
                    <a:cs typeface="Arial"/>
                  </a:rPr>
                  <a:t>price</a:t>
                </a:r>
              </a:p>
            </p:txBody>
          </p:sp>
          <p:sp>
            <p:nvSpPr>
              <p:cNvPr id="21529" name="Line 18"/>
              <p:cNvSpPr>
                <a:spLocks noChangeShapeType="1"/>
              </p:cNvSpPr>
              <p:nvPr/>
            </p:nvSpPr>
            <p:spPr bwMode="auto">
              <a:xfrm flipH="1" flipV="1">
                <a:off x="720" y="1248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0" name="Line 19"/>
              <p:cNvSpPr>
                <a:spLocks noChangeShapeType="1"/>
              </p:cNvSpPr>
              <p:nvPr/>
            </p:nvSpPr>
            <p:spPr bwMode="auto">
              <a:xfrm flipV="1">
                <a:off x="1200" y="72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1" name="Line 20"/>
              <p:cNvSpPr>
                <a:spLocks noChangeShapeType="1"/>
              </p:cNvSpPr>
              <p:nvPr/>
            </p:nvSpPr>
            <p:spPr bwMode="auto">
              <a:xfrm flipH="1" flipV="1">
                <a:off x="3936" y="720"/>
                <a:ext cx="33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4" name="Group 31"/>
            <p:cNvGrpSpPr>
              <a:grpSpLocks/>
            </p:cNvGrpSpPr>
            <p:nvPr/>
          </p:nvGrpSpPr>
          <p:grpSpPr bwMode="auto">
            <a:xfrm>
              <a:off x="864" y="3456"/>
              <a:ext cx="4224" cy="768"/>
              <a:chOff x="864" y="3456"/>
              <a:chExt cx="4224" cy="768"/>
            </a:xfrm>
          </p:grpSpPr>
          <p:sp>
            <p:nvSpPr>
              <p:cNvPr id="21520" name="Oval 3"/>
              <p:cNvSpPr>
                <a:spLocks noChangeArrowheads="1"/>
              </p:cNvSpPr>
              <p:nvPr/>
            </p:nvSpPr>
            <p:spPr bwMode="auto">
              <a:xfrm>
                <a:off x="864" y="379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address</a:t>
                </a:r>
              </a:p>
            </p:txBody>
          </p:sp>
          <p:sp>
            <p:nvSpPr>
              <p:cNvPr id="21521" name="Oval 4"/>
              <p:cNvSpPr>
                <a:spLocks noChangeArrowheads="1"/>
              </p:cNvSpPr>
              <p:nvPr/>
            </p:nvSpPr>
            <p:spPr bwMode="auto">
              <a:xfrm>
                <a:off x="249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2" name="Oval 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ssn</a:t>
                </a:r>
              </a:p>
            </p:txBody>
          </p:sp>
          <p:sp>
            <p:nvSpPr>
              <p:cNvPr id="21523" name="Line 26"/>
              <p:cNvSpPr>
                <a:spLocks noChangeShapeType="1"/>
              </p:cNvSpPr>
              <p:nvPr/>
            </p:nvSpPr>
            <p:spPr bwMode="auto">
              <a:xfrm flipH="1">
                <a:off x="1632" y="3456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4" name="Line 27"/>
              <p:cNvSpPr>
                <a:spLocks noChangeShapeType="1"/>
              </p:cNvSpPr>
              <p:nvPr/>
            </p:nvSpPr>
            <p:spPr bwMode="auto">
              <a:xfrm>
                <a:off x="2688" y="3456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5" name="Line 28"/>
              <p:cNvSpPr>
                <a:spLocks noChangeShapeType="1"/>
              </p:cNvSpPr>
              <p:nvPr/>
            </p:nvSpPr>
            <p:spPr bwMode="auto">
              <a:xfrm>
                <a:off x="3168" y="3456"/>
                <a:ext cx="105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5" name="Group 32"/>
            <p:cNvGrpSpPr>
              <a:grpSpLocks/>
            </p:cNvGrpSpPr>
            <p:nvPr/>
          </p:nvGrpSpPr>
          <p:grpSpPr bwMode="auto">
            <a:xfrm>
              <a:off x="4704" y="432"/>
              <a:ext cx="1008" cy="1872"/>
              <a:chOff x="4704" y="432"/>
              <a:chExt cx="1008" cy="1872"/>
            </a:xfrm>
          </p:grpSpPr>
          <p:sp>
            <p:nvSpPr>
              <p:cNvPr id="21516" name="Oval 14"/>
              <p:cNvSpPr>
                <a:spLocks noChangeArrowheads="1"/>
              </p:cNvSpPr>
              <p:nvPr/>
            </p:nvSpPr>
            <p:spPr bwMode="auto">
              <a:xfrm>
                <a:off x="4800" y="187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address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17" name="Oval 15"/>
              <p:cNvSpPr>
                <a:spLocks noChangeArrowheads="1"/>
              </p:cNvSpPr>
              <p:nvPr/>
            </p:nvSpPr>
            <p:spPr bwMode="auto">
              <a:xfrm>
                <a:off x="4704" y="43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18" name="Line 24"/>
              <p:cNvSpPr>
                <a:spLocks noChangeShapeType="1"/>
              </p:cNvSpPr>
              <p:nvPr/>
            </p:nvSpPr>
            <p:spPr bwMode="auto">
              <a:xfrm flipV="1">
                <a:off x="4896" y="816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cxnSp>
            <p:nvCxnSpPr>
              <p:cNvPr id="21519" name="AutoShape 30"/>
              <p:cNvCxnSpPr>
                <a:cxnSpLocks noChangeShapeType="1"/>
                <a:stCxn id="21509" idx="2"/>
                <a:endCxn id="21516" idx="0"/>
              </p:cNvCxnSpPr>
              <p:nvPr/>
            </p:nvCxnSpPr>
            <p:spPr bwMode="auto">
              <a:xfrm>
                <a:off x="4728" y="1680"/>
                <a:ext cx="528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37" name="AutoShape 31"/>
          <p:cNvSpPr>
            <a:spLocks noChangeArrowheads="1"/>
          </p:cNvSpPr>
          <p:nvPr/>
        </p:nvSpPr>
        <p:spPr bwMode="auto">
          <a:xfrm>
            <a:off x="3767460" y="3206750"/>
            <a:ext cx="2328540" cy="1168539"/>
          </a:xfrm>
          <a:prstGeom prst="wedgeEllipseCallout">
            <a:avLst>
              <a:gd name="adj1" fmla="val 97762"/>
              <a:gd name="adj2" fmla="val -8414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What does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this say ?</a:t>
            </a:r>
          </a:p>
        </p:txBody>
      </p:sp>
    </p:spTree>
    <p:extLst>
      <p:ext uri="{BB962C8B-B14F-4D97-AF65-F5344CB8AC3E}">
        <p14:creationId xmlns:p14="http://schemas.microsoft.com/office/powerpoint/2010/main" val="587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on Relationships</a:t>
            </a:r>
            <a:endParaRPr lang="en-US" dirty="0"/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5105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Product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533400" y="51054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Person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33" name="AutoShape 8"/>
          <p:cNvSpPr>
            <a:spLocks noChangeArrowheads="1"/>
          </p:cNvSpPr>
          <p:nvPr/>
        </p:nvSpPr>
        <p:spPr bwMode="auto">
          <a:xfrm>
            <a:off x="3810000" y="4800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Buys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26" name="Oval 12"/>
          <p:cNvSpPr>
            <a:spLocks noChangeArrowheads="1"/>
          </p:cNvSpPr>
          <p:nvPr/>
        </p:nvSpPr>
        <p:spPr bwMode="auto">
          <a:xfrm>
            <a:off x="1066800" y="220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>
                <a:latin typeface="Arial"/>
                <a:cs typeface="Arial"/>
              </a:rPr>
              <a:t>name</a:t>
            </a:r>
          </a:p>
        </p:txBody>
      </p:sp>
      <p:sp>
        <p:nvSpPr>
          <p:cNvPr id="21527" name="Oval 13"/>
          <p:cNvSpPr>
            <a:spLocks noChangeArrowheads="1"/>
          </p:cNvSpPr>
          <p:nvPr/>
        </p:nvSpPr>
        <p:spPr bwMode="auto">
          <a:xfrm>
            <a:off x="5334000" y="220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price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28" name="Oval 16"/>
          <p:cNvSpPr>
            <a:spLocks noChangeArrowheads="1"/>
          </p:cNvSpPr>
          <p:nvPr/>
        </p:nvSpPr>
        <p:spPr bwMode="auto">
          <a:xfrm>
            <a:off x="152400" y="3124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address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16" name="Oval 14"/>
          <p:cNvSpPr>
            <a:spLocks noChangeArrowheads="1"/>
          </p:cNvSpPr>
          <p:nvPr/>
        </p:nvSpPr>
        <p:spPr bwMode="auto">
          <a:xfrm>
            <a:off x="3886200" y="3581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17" name="Oval 15"/>
          <p:cNvSpPr>
            <a:spLocks noChangeArrowheads="1"/>
          </p:cNvSpPr>
          <p:nvPr/>
        </p:nvSpPr>
        <p:spPr bwMode="auto">
          <a:xfrm>
            <a:off x="7315200" y="2438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>
                <a:latin typeface="Arial"/>
                <a:cs typeface="Arial"/>
              </a:rPr>
              <a:t>name</a:t>
            </a:r>
          </a:p>
        </p:txBody>
      </p:sp>
      <p:sp>
        <p:nvSpPr>
          <p:cNvPr id="37" name="AutoShape 31"/>
          <p:cNvSpPr>
            <a:spLocks noChangeArrowheads="1"/>
          </p:cNvSpPr>
          <p:nvPr/>
        </p:nvSpPr>
        <p:spPr bwMode="auto">
          <a:xfrm>
            <a:off x="2819400" y="1981200"/>
            <a:ext cx="2328540" cy="1168539"/>
          </a:xfrm>
          <a:prstGeom prst="wedgeEllipseCallout">
            <a:avLst>
              <a:gd name="adj1" fmla="val 27233"/>
              <a:gd name="adj2" fmla="val 7825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What does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this say ?</a:t>
            </a:r>
          </a:p>
        </p:txBody>
      </p:sp>
      <p:cxnSp>
        <p:nvCxnSpPr>
          <p:cNvPr id="8" name="Straight Connector 7"/>
          <p:cNvCxnSpPr>
            <a:stCxn id="21510" idx="3"/>
            <a:endCxn id="21533" idx="1"/>
          </p:cNvCxnSpPr>
          <p:nvPr/>
        </p:nvCxnSpPr>
        <p:spPr bwMode="auto">
          <a:xfrm>
            <a:off x="2667000" y="5486400"/>
            <a:ext cx="1143000" cy="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1509" idx="0"/>
            <a:endCxn id="21517" idx="4"/>
          </p:cNvCxnSpPr>
          <p:nvPr/>
        </p:nvCxnSpPr>
        <p:spPr bwMode="auto">
          <a:xfrm flipV="1">
            <a:off x="7505700" y="3124200"/>
            <a:ext cx="533400" cy="1981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1509" idx="0"/>
            <a:endCxn id="21527" idx="4"/>
          </p:cNvCxnSpPr>
          <p:nvPr/>
        </p:nvCxnSpPr>
        <p:spPr bwMode="auto">
          <a:xfrm flipH="1" flipV="1">
            <a:off x="6057900" y="2895600"/>
            <a:ext cx="1447800" cy="22098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1533" idx="0"/>
            <a:endCxn id="21516" idx="4"/>
          </p:cNvCxnSpPr>
          <p:nvPr/>
        </p:nvCxnSpPr>
        <p:spPr bwMode="auto">
          <a:xfrm flipV="1">
            <a:off x="4572000" y="4267200"/>
            <a:ext cx="38100" cy="5334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1510" idx="0"/>
            <a:endCxn id="21526" idx="4"/>
          </p:cNvCxnSpPr>
          <p:nvPr/>
        </p:nvCxnSpPr>
        <p:spPr bwMode="auto">
          <a:xfrm flipV="1">
            <a:off x="1600200" y="2895600"/>
            <a:ext cx="190500" cy="22098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1528" idx="4"/>
            <a:endCxn id="21510" idx="0"/>
          </p:cNvCxnSpPr>
          <p:nvPr/>
        </p:nvCxnSpPr>
        <p:spPr bwMode="auto">
          <a:xfrm>
            <a:off x="876300" y="3810000"/>
            <a:ext cx="723900" cy="12954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1509" idx="1"/>
            <a:endCxn id="21533" idx="3"/>
          </p:cNvCxnSpPr>
          <p:nvPr/>
        </p:nvCxnSpPr>
        <p:spPr bwMode="auto">
          <a:xfrm flipH="1">
            <a:off x="5334000" y="5486400"/>
            <a:ext cx="1066800" cy="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650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Multi-way Relationships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288925" y="1184275"/>
            <a:ext cx="8242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How do we model a purchase relationship between buyers,</a:t>
            </a:r>
          </a:p>
          <a:p>
            <a:pPr eaLnBrk="0" hangingPunct="0"/>
            <a:r>
              <a:rPr lang="en-US" dirty="0">
                <a:latin typeface="Arial"/>
                <a:cs typeface="Arial"/>
              </a:rPr>
              <a:t>products and stores?</a:t>
            </a:r>
          </a:p>
        </p:txBody>
      </p:sp>
      <p:grpSp>
        <p:nvGrpSpPr>
          <p:cNvPr id="31749" name="Group 4"/>
          <p:cNvGrpSpPr>
            <a:grpSpLocks noChangeAspect="1"/>
          </p:cNvGrpSpPr>
          <p:nvPr/>
        </p:nvGrpSpPr>
        <p:grpSpPr bwMode="auto">
          <a:xfrm>
            <a:off x="914400" y="2057400"/>
            <a:ext cx="7391400" cy="3416300"/>
            <a:chOff x="192" y="1872"/>
            <a:chExt cx="5088" cy="2352"/>
          </a:xfrm>
        </p:grpSpPr>
        <p:sp>
          <p:nvSpPr>
            <p:cNvPr id="31751" name="AutoShape 5"/>
            <p:cNvSpPr>
              <a:spLocks noChangeAspect="1" noChangeArrowheads="1"/>
            </p:cNvSpPr>
            <p:nvPr/>
          </p:nvSpPr>
          <p:spPr bwMode="auto">
            <a:xfrm>
              <a:off x="2112" y="2400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Purchase</a:t>
              </a:r>
            </a:p>
          </p:txBody>
        </p:sp>
        <p:sp>
          <p:nvSpPr>
            <p:cNvPr id="31752" name="Rectangle 6"/>
            <p:cNvSpPr>
              <a:spLocks noChangeAspect="1" noChangeArrowheads="1"/>
            </p:cNvSpPr>
            <p:nvPr/>
          </p:nvSpPr>
          <p:spPr bwMode="auto">
            <a:xfrm>
              <a:off x="192" y="1872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Product</a:t>
              </a:r>
            </a:p>
          </p:txBody>
        </p:sp>
        <p:sp>
          <p:nvSpPr>
            <p:cNvPr id="31753" name="Rectangle 7"/>
            <p:cNvSpPr>
              <a:spLocks noChangeAspect="1" noChangeArrowheads="1"/>
            </p:cNvSpPr>
            <p:nvPr/>
          </p:nvSpPr>
          <p:spPr bwMode="auto">
            <a:xfrm>
              <a:off x="1872" y="3744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Person</a:t>
              </a:r>
            </a:p>
          </p:txBody>
        </p:sp>
        <p:sp>
          <p:nvSpPr>
            <p:cNvPr id="31754" name="Rectangle 8"/>
            <p:cNvSpPr>
              <a:spLocks noChangeAspect="1" noChangeArrowheads="1"/>
            </p:cNvSpPr>
            <p:nvPr/>
          </p:nvSpPr>
          <p:spPr bwMode="auto">
            <a:xfrm>
              <a:off x="3888" y="2592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Store</a:t>
              </a:r>
            </a:p>
          </p:txBody>
        </p:sp>
        <p:sp>
          <p:nvSpPr>
            <p:cNvPr id="31755" name="Line 9"/>
            <p:cNvSpPr>
              <a:spLocks noChangeAspect="1" noChangeShapeType="1"/>
            </p:cNvSpPr>
            <p:nvPr/>
          </p:nvSpPr>
          <p:spPr bwMode="auto">
            <a:xfrm>
              <a:off x="3072" y="283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56" name="Line 10"/>
            <p:cNvSpPr>
              <a:spLocks noChangeAspect="1" noChangeShapeType="1"/>
            </p:cNvSpPr>
            <p:nvPr/>
          </p:nvSpPr>
          <p:spPr bwMode="auto">
            <a:xfrm>
              <a:off x="2592" y="32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57" name="Line 11"/>
            <p:cNvSpPr>
              <a:spLocks noChangeAspect="1" noChangeShapeType="1"/>
            </p:cNvSpPr>
            <p:nvPr/>
          </p:nvSpPr>
          <p:spPr bwMode="auto">
            <a:xfrm>
              <a:off x="1584" y="2352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669925" y="5527675"/>
            <a:ext cx="6465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Can still model as a mathematical set </a:t>
            </a:r>
            <a:r>
              <a:rPr lang="en-US" dirty="0" smtClean="0">
                <a:latin typeface="Arial"/>
                <a:cs typeface="Arial"/>
              </a:rPr>
              <a:t>(How?)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90756" y="6172200"/>
            <a:ext cx="696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As a set of triples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  <a:sym typeface="Symbol"/>
              </a:rPr>
              <a:t></a:t>
            </a:r>
            <a:r>
              <a:rPr lang="en-US" dirty="0">
                <a:solidFill>
                  <a:srgbClr val="FF0000"/>
                </a:solidFill>
              </a:rPr>
              <a:t>⊆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  <a:sym typeface="Symbol"/>
              </a:rPr>
              <a:t> Person ×  Product  × Store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5720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>
            <a:stCxn id="31751" idx="0"/>
            <a:endCxn id="15" idx="4"/>
          </p:cNvCxnSpPr>
          <p:nvPr/>
        </p:nvCxnSpPr>
        <p:spPr bwMode="auto">
          <a:xfrm flipV="1">
            <a:off x="4400910" y="2438400"/>
            <a:ext cx="894990" cy="385924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0137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4546888" cy="430887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Q</a:t>
            </a:r>
            <a:r>
              <a:rPr lang="en-US" sz="2400" dirty="0"/>
              <a:t>:</a:t>
            </a:r>
            <a:r>
              <a:rPr lang="en-US" sz="2400" dirty="0" smtClean="0"/>
              <a:t> What </a:t>
            </a:r>
            <a:r>
              <a:rPr lang="en-US" sz="2400" dirty="0"/>
              <a:t>does the arrow mean 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Arrows in Multiway Relationships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52400" y="4953000"/>
            <a:ext cx="82080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:</a:t>
            </a:r>
            <a:r>
              <a:rPr lang="en-US" dirty="0" smtClean="0">
                <a:latin typeface="Arial"/>
                <a:cs typeface="Arial"/>
              </a:rPr>
              <a:t> Any person </a:t>
            </a:r>
            <a:r>
              <a:rPr lang="en-US" dirty="0">
                <a:latin typeface="Arial"/>
                <a:cs typeface="Arial"/>
              </a:rPr>
              <a:t>buys a given product from at most one </a:t>
            </a:r>
            <a:r>
              <a:rPr lang="en-US" dirty="0" smtClean="0">
                <a:latin typeface="Arial"/>
                <a:cs typeface="Arial"/>
              </a:rPr>
              <a:t>store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3798" name="AutoShape 5"/>
          <p:cNvSpPr>
            <a:spLocks noChangeAspect="1" noChangeArrowheads="1"/>
          </p:cNvSpPr>
          <p:nvPr/>
        </p:nvSpPr>
        <p:spPr bwMode="auto">
          <a:xfrm>
            <a:off x="3962400" y="2483884"/>
            <a:ext cx="1295400" cy="1167366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3799" name="Rectangle 6"/>
          <p:cNvSpPr>
            <a:spLocks noChangeAspect="1" noChangeArrowheads="1"/>
          </p:cNvSpPr>
          <p:nvPr/>
        </p:nvSpPr>
        <p:spPr bwMode="auto">
          <a:xfrm>
            <a:off x="1844675" y="20574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33800" name="Rectangle 7"/>
          <p:cNvSpPr>
            <a:spLocks noChangeAspect="1" noChangeArrowheads="1"/>
          </p:cNvSpPr>
          <p:nvPr/>
        </p:nvSpPr>
        <p:spPr bwMode="auto">
          <a:xfrm>
            <a:off x="3825875" y="4187825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3801" name="Rectangle 8"/>
          <p:cNvSpPr>
            <a:spLocks noChangeAspect="1" noChangeArrowheads="1"/>
          </p:cNvSpPr>
          <p:nvPr/>
        </p:nvSpPr>
        <p:spPr bwMode="auto">
          <a:xfrm>
            <a:off x="6188075" y="28067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3802" name="Line 9"/>
          <p:cNvSpPr>
            <a:spLocks noChangeAspect="1" noChangeShapeType="1"/>
          </p:cNvSpPr>
          <p:nvPr/>
        </p:nvSpPr>
        <p:spPr bwMode="auto">
          <a:xfrm>
            <a:off x="5259388" y="3079750"/>
            <a:ext cx="928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03" name="Line 10"/>
          <p:cNvSpPr>
            <a:spLocks noChangeAspect="1" noChangeShapeType="1"/>
          </p:cNvSpPr>
          <p:nvPr/>
        </p:nvSpPr>
        <p:spPr bwMode="auto">
          <a:xfrm>
            <a:off x="4645025" y="3641725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04" name="Line 11"/>
          <p:cNvSpPr>
            <a:spLocks noChangeAspect="1" noChangeShapeType="1"/>
          </p:cNvSpPr>
          <p:nvPr/>
        </p:nvSpPr>
        <p:spPr bwMode="auto">
          <a:xfrm>
            <a:off x="3436937" y="2590800"/>
            <a:ext cx="601663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52400" y="5486400"/>
            <a:ext cx="87530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[Fine print: Arrow pointing to E means that if we select one entity from each 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of the other entity sets in the relationship, those entities are related to 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at most one entity in E]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15240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>
            <a:stCxn id="33798" idx="0"/>
            <a:endCxn id="15" idx="4"/>
          </p:cNvCxnSpPr>
          <p:nvPr/>
        </p:nvCxnSpPr>
        <p:spPr bwMode="auto">
          <a:xfrm flipV="1">
            <a:off x="4610100" y="2209800"/>
            <a:ext cx="1219200" cy="274084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6733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4546888" cy="430887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Q</a:t>
            </a:r>
            <a:r>
              <a:rPr lang="en-US" sz="2400" dirty="0"/>
              <a:t>:</a:t>
            </a:r>
            <a:r>
              <a:rPr lang="en-US" sz="2400" dirty="0" smtClean="0"/>
              <a:t> What </a:t>
            </a:r>
            <a:r>
              <a:rPr lang="en-US" sz="2400" dirty="0"/>
              <a:t>does the arrow mean ?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Arrows in Multiway Relationships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228600" y="5410200"/>
            <a:ext cx="8220871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:</a:t>
            </a:r>
            <a:r>
              <a:rPr lang="en-US" dirty="0" smtClean="0">
                <a:latin typeface="Arial"/>
                <a:cs typeface="Arial"/>
              </a:rPr>
              <a:t> Any person </a:t>
            </a:r>
            <a:r>
              <a:rPr lang="en-US" dirty="0">
                <a:latin typeface="Arial"/>
                <a:cs typeface="Arial"/>
              </a:rPr>
              <a:t>buys </a:t>
            </a:r>
            <a:r>
              <a:rPr lang="en-US" dirty="0" smtClean="0">
                <a:latin typeface="Arial"/>
                <a:cs typeface="Arial"/>
              </a:rPr>
              <a:t>a given </a:t>
            </a:r>
            <a:r>
              <a:rPr lang="en-US" dirty="0">
                <a:latin typeface="Arial"/>
                <a:cs typeface="Arial"/>
              </a:rPr>
              <a:t>product from </a:t>
            </a:r>
            <a:r>
              <a:rPr lang="en-US" dirty="0" smtClean="0">
                <a:latin typeface="Arial"/>
                <a:cs typeface="Arial"/>
              </a:rPr>
              <a:t>at most one store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Arial"/>
                <a:cs typeface="Arial"/>
              </a:rPr>
              <a:t>AND every store sells to every person at most one product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5846" name="AutoShape 5"/>
          <p:cNvSpPr>
            <a:spLocks noChangeAspect="1" noChangeArrowheads="1"/>
          </p:cNvSpPr>
          <p:nvPr/>
        </p:nvSpPr>
        <p:spPr bwMode="auto">
          <a:xfrm>
            <a:off x="4014788" y="3207369"/>
            <a:ext cx="1243012" cy="1120156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5847" name="Rectangle 6"/>
          <p:cNvSpPr>
            <a:spLocks noChangeAspect="1" noChangeArrowheads="1"/>
          </p:cNvSpPr>
          <p:nvPr/>
        </p:nvSpPr>
        <p:spPr bwMode="auto">
          <a:xfrm>
            <a:off x="1828800" y="26670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35848" name="Rectangle 7"/>
          <p:cNvSpPr>
            <a:spLocks noChangeAspect="1" noChangeArrowheads="1"/>
          </p:cNvSpPr>
          <p:nvPr/>
        </p:nvSpPr>
        <p:spPr bwMode="auto">
          <a:xfrm>
            <a:off x="3825875" y="4873625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5849" name="Rectangle 8"/>
          <p:cNvSpPr>
            <a:spLocks noChangeAspect="1" noChangeArrowheads="1"/>
          </p:cNvSpPr>
          <p:nvPr/>
        </p:nvSpPr>
        <p:spPr bwMode="auto">
          <a:xfrm>
            <a:off x="6188075" y="35052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5850" name="Line 9"/>
          <p:cNvSpPr>
            <a:spLocks noChangeAspect="1" noChangeShapeType="1"/>
          </p:cNvSpPr>
          <p:nvPr/>
        </p:nvSpPr>
        <p:spPr bwMode="auto">
          <a:xfrm>
            <a:off x="5259388" y="3778250"/>
            <a:ext cx="928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51" name="Line 10"/>
          <p:cNvSpPr>
            <a:spLocks noChangeAspect="1" noChangeShapeType="1"/>
          </p:cNvSpPr>
          <p:nvPr/>
        </p:nvSpPr>
        <p:spPr bwMode="auto">
          <a:xfrm>
            <a:off x="4645025" y="4327525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52" name="Line 11"/>
          <p:cNvSpPr>
            <a:spLocks noChangeAspect="1" noChangeShapeType="1"/>
          </p:cNvSpPr>
          <p:nvPr/>
        </p:nvSpPr>
        <p:spPr bwMode="auto">
          <a:xfrm>
            <a:off x="3413125" y="3213100"/>
            <a:ext cx="601663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0292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>
            <a:stCxn id="35846" idx="0"/>
            <a:endCxn id="14" idx="4"/>
          </p:cNvCxnSpPr>
          <p:nvPr/>
        </p:nvCxnSpPr>
        <p:spPr bwMode="auto">
          <a:xfrm flipV="1">
            <a:off x="4636294" y="2819400"/>
            <a:ext cx="1116806" cy="387969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39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Converting Multi-way Relationships to Binary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04800" y="3429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172200" y="5486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6096000" y="3810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6096000" y="19812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3352800" y="35052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StoreOf</a:t>
            </a: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3352800" y="1676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ProductOf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9946" name="AutoShape 9"/>
          <p:cNvSpPr>
            <a:spLocks noChangeArrowheads="1"/>
          </p:cNvSpPr>
          <p:nvPr/>
        </p:nvSpPr>
        <p:spPr bwMode="auto">
          <a:xfrm>
            <a:off x="3352800" y="5105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BuyerOf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1676400" y="23622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 flipV="1">
            <a:off x="1447800" y="41910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25146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48768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48768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48768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8382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V="1">
            <a:off x="1219200" y="24384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6248400"/>
            <a:ext cx="420038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Arrows go in which direction?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6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Converting Multi-way Relationships to Binary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04800" y="3429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172200" y="5486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6096000" y="3810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6096000" y="19812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3352800" y="35052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StoreOf</a:t>
            </a: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3352800" y="1676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ProductOf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9946" name="AutoShape 9"/>
          <p:cNvSpPr>
            <a:spLocks noChangeArrowheads="1"/>
          </p:cNvSpPr>
          <p:nvPr/>
        </p:nvSpPr>
        <p:spPr bwMode="auto">
          <a:xfrm>
            <a:off x="3352800" y="5105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BuyerOf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1676400" y="23622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 flipV="1">
            <a:off x="1447800" y="41910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25146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48768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48768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48768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8382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V="1">
            <a:off x="1219200" y="24384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6248400"/>
            <a:ext cx="472692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Make sure you understand why!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1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3. Design Principles</a:t>
            </a:r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3657600" y="1905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228600" y="21336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6248400" y="22098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40967" name="Line 6"/>
          <p:cNvSpPr>
            <a:spLocks noChangeShapeType="1"/>
          </p:cNvSpPr>
          <p:nvPr/>
        </p:nvSpPr>
        <p:spPr bwMode="auto">
          <a:xfrm flipH="1">
            <a:off x="2438400" y="259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5181600" y="2590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2378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rgbClr val="CC0000"/>
                </a:solidFill>
                <a:latin typeface="Arial"/>
                <a:cs typeface="Arial"/>
              </a:rPr>
              <a:t>What’s wrong?</a:t>
            </a:r>
          </a:p>
        </p:txBody>
      </p:sp>
      <p:sp>
        <p:nvSpPr>
          <p:cNvPr id="40970" name="AutoShape 9"/>
          <p:cNvSpPr>
            <a:spLocks noChangeArrowheads="1"/>
          </p:cNvSpPr>
          <p:nvPr/>
        </p:nvSpPr>
        <p:spPr bwMode="auto">
          <a:xfrm>
            <a:off x="3581400" y="3962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President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6400800" y="4343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304800" y="4343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Country</a:t>
            </a:r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51054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H="1">
            <a:off x="25146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198437" y="5486400"/>
            <a:ext cx="84866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Moral: B</a:t>
            </a:r>
            <a:r>
              <a:rPr lang="en-US" b="1" dirty="0" smtClean="0">
                <a:solidFill>
                  <a:schemeClr val="accent2"/>
                </a:solidFill>
                <a:latin typeface="Arial"/>
                <a:cs typeface="Arial"/>
              </a:rPr>
              <a:t>e faithful to the specifications of the application!</a:t>
            </a:r>
            <a:endParaRPr lang="en-US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794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Principles:</a:t>
            </a:r>
            <a:br>
              <a:rPr lang="en-US"/>
            </a:br>
            <a:r>
              <a:rPr lang="en-US"/>
              <a:t>What’s Wrong?</a:t>
            </a:r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33528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04800" y="2438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61722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876800" y="3962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2" name="Oval 7"/>
          <p:cNvSpPr>
            <a:spLocks noChangeArrowheads="1"/>
          </p:cNvSpPr>
          <p:nvPr/>
        </p:nvSpPr>
        <p:spPr bwMode="auto">
          <a:xfrm>
            <a:off x="5029200" y="1981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 flipV="1">
            <a:off x="4114800" y="25146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4" name="Oval 9"/>
          <p:cNvSpPr>
            <a:spLocks noChangeArrowheads="1"/>
          </p:cNvSpPr>
          <p:nvPr/>
        </p:nvSpPr>
        <p:spPr bwMode="auto">
          <a:xfrm>
            <a:off x="3886200" y="5410200"/>
            <a:ext cx="1828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personName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114800" y="4648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2514600" y="32004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7" name="Oval 12"/>
          <p:cNvSpPr>
            <a:spLocks noChangeArrowheads="1"/>
          </p:cNvSpPr>
          <p:nvPr/>
        </p:nvSpPr>
        <p:spPr bwMode="auto">
          <a:xfrm>
            <a:off x="1676400" y="5105400"/>
            <a:ext cx="17526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personAddr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 flipH="1">
            <a:off x="2438400" y="46482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9" name="Text Box 14"/>
          <p:cNvSpPr txBox="1">
            <a:spLocks noChangeArrowheads="1"/>
          </p:cNvSpPr>
          <p:nvPr/>
        </p:nvSpPr>
        <p:spPr bwMode="auto">
          <a:xfrm>
            <a:off x="5851525" y="4613275"/>
            <a:ext cx="3125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Moral: pick the right</a:t>
            </a:r>
          </a:p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   kind of entities.</a:t>
            </a:r>
          </a:p>
        </p:txBody>
      </p:sp>
    </p:spTree>
    <p:extLst>
      <p:ext uri="{BB962C8B-B14F-4D97-AF65-F5344CB8AC3E}">
        <p14:creationId xmlns:p14="http://schemas.microsoft.com/office/powerpoint/2010/main" val="2170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HW7/8 out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Make sure that you’re tagging assignments properly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For HW8, only first tag will be graded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Remember: 5 late days per person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Accurate through HW5 on canvas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 #6 out tonight, OQ #7 next week </a:t>
            </a:r>
            <a:endParaRPr lang="en-US" sz="2800" dirty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Principles:</a:t>
            </a:r>
            <a:br>
              <a:rPr lang="en-US"/>
            </a:br>
            <a:r>
              <a:rPr lang="en-US"/>
              <a:t>What’s Wrong?</a:t>
            </a:r>
          </a:p>
        </p:txBody>
      </p:sp>
      <p:sp>
        <p:nvSpPr>
          <p:cNvPr id="43012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41148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8" name="Oval 9"/>
          <p:cNvSpPr>
            <a:spLocks noChangeArrowheads="1"/>
          </p:cNvSpPr>
          <p:nvPr/>
        </p:nvSpPr>
        <p:spPr bwMode="auto">
          <a:xfrm>
            <a:off x="7467600" y="220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 flipV="1">
            <a:off x="41148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4191000" y="2286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Dates</a:t>
            </a:r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 flipV="1">
            <a:off x="6400800" y="2590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>
            <a:off x="2514600" y="3733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60325" y="4918075"/>
            <a:ext cx="341737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Moral: don’t </a:t>
            </a:r>
          </a:p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   complicate life more</a:t>
            </a:r>
          </a:p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   than it already is</a:t>
            </a:r>
            <a:r>
              <a:rPr lang="en-US" b="1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070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Entity Set to Relation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429000" y="35052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733800" y="1676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5334000" y="1676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590800" y="2590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 flipH="1" flipV="1">
            <a:off x="3733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4495800" y="2362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 flipV="1">
            <a:off x="5105400" y="23622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533400" y="4419600"/>
            <a:ext cx="550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err="1">
                <a:solidFill>
                  <a:srgbClr val="3333CC"/>
                </a:solidFill>
                <a:latin typeface="Arial"/>
              </a:rPr>
              <a:t>Product</a:t>
            </a: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prod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category, price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)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371600" y="51816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Arial"/>
                        </a:rPr>
                        <a:t>prod-ID</a:t>
                      </a:r>
                      <a:endParaRPr lang="en-US" sz="2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category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price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Gizmo55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Camera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99.99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Pokemn19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Toy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29.99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39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N-N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24000" y="5715000"/>
            <a:ext cx="38285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Represent this in relations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6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953000" y="5715000"/>
          <a:ext cx="4114800" cy="102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34036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Arial"/>
                        </a:rPr>
                        <a:t>prod-ID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dirty="0" err="1" smtClean="0">
                          <a:latin typeface="Arial"/>
                        </a:rPr>
                        <a:t>cust</a:t>
                      </a:r>
                      <a:r>
                        <a:rPr lang="en-US" sz="1400" u="sng" dirty="0" smtClean="0">
                          <a:latin typeface="Arial"/>
                        </a:rPr>
                        <a:t>-ID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Arial"/>
                        </a:rPr>
                        <a:t>name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date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Gizmo55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Joe12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UPS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4/10/2011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Gizmo55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Joe12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FEDEX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4/9/2011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N-N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6200" y="4572000"/>
            <a:ext cx="649000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2800" b="1" dirty="0">
                <a:solidFill>
                  <a:srgbClr val="3333CC"/>
                </a:solidFill>
                <a:latin typeface="Arial"/>
              </a:rPr>
              <a:t>Orders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-ID,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date)</a:t>
            </a:r>
            <a:endParaRPr lang="en-US" sz="2800" b="1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Shipment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-ID, 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date)</a:t>
            </a:r>
            <a:br>
              <a:rPr lang="en-US" sz="2800" dirty="0" smtClean="0">
                <a:solidFill>
                  <a:srgbClr val="3333CC"/>
                </a:solidFill>
                <a:latin typeface="Arial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Shipping-Co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address)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Bent Arrow 16"/>
          <p:cNvSpPr/>
          <p:nvPr/>
        </p:nvSpPr>
        <p:spPr bwMode="auto">
          <a:xfrm rot="5400000">
            <a:off x="6566916" y="5244084"/>
            <a:ext cx="381000" cy="408432"/>
          </a:xfrm>
          <a:prstGeom prst="ben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N-1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524000" y="5715000"/>
            <a:ext cx="38285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Represent this in relations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4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N-1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52400" y="5065693"/>
            <a:ext cx="7329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Orders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-ID,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date1, name,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date2) </a:t>
            </a:r>
            <a:br>
              <a:rPr lang="en-US" sz="2800" dirty="0">
                <a:solidFill>
                  <a:srgbClr val="3333CC"/>
                </a:solidFill>
                <a:latin typeface="Arial"/>
              </a:rPr>
            </a:br>
            <a:r>
              <a:rPr lang="en-US" sz="2800" b="1" dirty="0">
                <a:solidFill>
                  <a:srgbClr val="3333CC"/>
                </a:solidFill>
                <a:latin typeface="Arial"/>
              </a:rPr>
              <a:t>Shipping-Co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address)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1000" y="6172200"/>
            <a:ext cx="831068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Remember: no separate relations for many-one relationship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9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Multi-way Relationships to Relations</a:t>
            </a:r>
          </a:p>
        </p:txBody>
      </p:sp>
      <p:sp>
        <p:nvSpPr>
          <p:cNvPr id="48132" name="AutoShape 3"/>
          <p:cNvSpPr>
            <a:spLocks noChangeAspect="1" noChangeArrowheads="1"/>
          </p:cNvSpPr>
          <p:nvPr/>
        </p:nvSpPr>
        <p:spPr bwMode="auto">
          <a:xfrm>
            <a:off x="3246438" y="2138363"/>
            <a:ext cx="1393825" cy="1255712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48133" name="Rectangle 4"/>
          <p:cNvSpPr>
            <a:spLocks noChangeAspect="1" noChangeArrowheads="1"/>
          </p:cNvSpPr>
          <p:nvPr/>
        </p:nvSpPr>
        <p:spPr bwMode="auto">
          <a:xfrm>
            <a:off x="457200" y="1371600"/>
            <a:ext cx="2022475" cy="696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8134" name="Rectangle 5"/>
          <p:cNvSpPr>
            <a:spLocks noChangeAspect="1" noChangeArrowheads="1"/>
          </p:cNvSpPr>
          <p:nvPr/>
        </p:nvSpPr>
        <p:spPr bwMode="auto">
          <a:xfrm>
            <a:off x="2897188" y="4090988"/>
            <a:ext cx="2022475" cy="696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48135" name="Rectangle 6"/>
          <p:cNvSpPr>
            <a:spLocks noChangeAspect="1" noChangeArrowheads="1"/>
          </p:cNvSpPr>
          <p:nvPr/>
        </p:nvSpPr>
        <p:spPr bwMode="auto">
          <a:xfrm>
            <a:off x="5826125" y="2417763"/>
            <a:ext cx="2022475" cy="696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Store</a:t>
            </a:r>
          </a:p>
        </p:txBody>
      </p:sp>
      <p:sp>
        <p:nvSpPr>
          <p:cNvPr id="48136" name="Line 7"/>
          <p:cNvSpPr>
            <a:spLocks noChangeAspect="1" noChangeShapeType="1"/>
          </p:cNvSpPr>
          <p:nvPr/>
        </p:nvSpPr>
        <p:spPr bwMode="auto">
          <a:xfrm>
            <a:off x="4640263" y="2765425"/>
            <a:ext cx="118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7" name="Line 8"/>
          <p:cNvSpPr>
            <a:spLocks noChangeAspect="1" noChangeShapeType="1"/>
          </p:cNvSpPr>
          <p:nvPr/>
        </p:nvSpPr>
        <p:spPr bwMode="auto">
          <a:xfrm>
            <a:off x="3943350" y="3394075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8" name="Line 9"/>
          <p:cNvSpPr>
            <a:spLocks noChangeAspect="1" noChangeShapeType="1"/>
          </p:cNvSpPr>
          <p:nvPr/>
        </p:nvSpPr>
        <p:spPr bwMode="auto">
          <a:xfrm>
            <a:off x="2479675" y="2068513"/>
            <a:ext cx="766763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9" name="Oval 10"/>
          <p:cNvSpPr>
            <a:spLocks noChangeArrowheads="1"/>
          </p:cNvSpPr>
          <p:nvPr/>
        </p:nvSpPr>
        <p:spPr bwMode="auto">
          <a:xfrm>
            <a:off x="381000" y="25146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0" name="Oval 11"/>
          <p:cNvSpPr>
            <a:spLocks noChangeArrowheads="1"/>
          </p:cNvSpPr>
          <p:nvPr/>
        </p:nvSpPr>
        <p:spPr bwMode="auto">
          <a:xfrm>
            <a:off x="1752600" y="24384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48141" name="Oval 12"/>
          <p:cNvSpPr>
            <a:spLocks noChangeArrowheads="1"/>
          </p:cNvSpPr>
          <p:nvPr/>
        </p:nvSpPr>
        <p:spPr bwMode="auto">
          <a:xfrm>
            <a:off x="1828800" y="50292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>
                <a:solidFill>
                  <a:srgbClr val="000000"/>
                </a:solidFill>
                <a:latin typeface="Arial"/>
              </a:rPr>
              <a:t>ssn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3733800" y="50292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3" name="Oval 14"/>
          <p:cNvSpPr>
            <a:spLocks noChangeArrowheads="1"/>
          </p:cNvSpPr>
          <p:nvPr/>
        </p:nvSpPr>
        <p:spPr bwMode="auto">
          <a:xfrm>
            <a:off x="5867400" y="11430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4" name="Oval 15"/>
          <p:cNvSpPr>
            <a:spLocks noChangeArrowheads="1"/>
          </p:cNvSpPr>
          <p:nvPr/>
        </p:nvSpPr>
        <p:spPr bwMode="auto">
          <a:xfrm>
            <a:off x="7391400" y="10668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address</a:t>
            </a:r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>
            <a:off x="990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>
            <a:off x="1828800" y="2057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>
            <a:off x="64770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H="1">
            <a:off x="7467600" y="1752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H="1">
            <a:off x="2743200" y="4800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>
            <a:off x="4191000" y="4800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046738" y="5715000"/>
            <a:ext cx="5213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Purchase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prod-ID, 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ssn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name) 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76260" y="4338935"/>
            <a:ext cx="24639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>
                <a:latin typeface="Arial"/>
                <a:cs typeface="Arial"/>
              </a:rPr>
              <a:t>Try this at home!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4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Modeling Subclasses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441325" y="1828800"/>
            <a:ext cx="55561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Some objects in a class may be special</a:t>
            </a:r>
          </a:p>
          <a:p>
            <a:pPr lvl="1" eaLnBrk="0" hangingPunct="0">
              <a:buFontTx/>
              <a:buChar char="•"/>
            </a:pPr>
            <a:r>
              <a:rPr lang="en-US" dirty="0">
                <a:latin typeface="Arial"/>
                <a:cs typeface="Arial"/>
              </a:rPr>
              <a:t> define a new class</a:t>
            </a:r>
          </a:p>
          <a:p>
            <a:pPr lvl="1" eaLnBrk="0" hangingPunct="0">
              <a:buFontTx/>
              <a:buChar char="•"/>
            </a:pPr>
            <a:r>
              <a:rPr lang="en-US" dirty="0">
                <a:latin typeface="Arial"/>
                <a:cs typeface="Arial"/>
              </a:rPr>
              <a:t> better: define a </a:t>
            </a:r>
            <a:r>
              <a:rPr lang="en-US" i="1" dirty="0">
                <a:latin typeface="Arial"/>
                <a:cs typeface="Arial"/>
              </a:rPr>
              <a:t>subclass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4175125" y="3581400"/>
            <a:ext cx="13992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Products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2438400" y="4454525"/>
            <a:ext cx="13992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Arial"/>
                <a:cs typeface="Arial"/>
              </a:rPr>
              <a:t>Software </a:t>
            </a:r>
          </a:p>
          <a:p>
            <a:pPr eaLnBrk="0" hangingPunct="0"/>
            <a:r>
              <a:rPr lang="en-US">
                <a:latin typeface="Arial"/>
                <a:cs typeface="Arial"/>
              </a:rPr>
              <a:t>products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5410200" y="4454525"/>
            <a:ext cx="1793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Educational </a:t>
            </a:r>
          </a:p>
          <a:p>
            <a:pPr algn="ctr" eaLnBrk="0" hangingPunct="0"/>
            <a:r>
              <a:rPr lang="en-US">
                <a:latin typeface="Arial"/>
                <a:cs typeface="Arial"/>
              </a:rPr>
              <a:t>products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 flipH="1">
            <a:off x="3048000" y="4073525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4800600" y="4073525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162" name="Text Box 9"/>
          <p:cNvSpPr txBox="1">
            <a:spLocks noChangeArrowheads="1"/>
          </p:cNvSpPr>
          <p:nvPr/>
        </p:nvSpPr>
        <p:spPr bwMode="auto">
          <a:xfrm>
            <a:off x="360362" y="5638800"/>
            <a:ext cx="4888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So --- we define subclasses in E/R</a:t>
            </a:r>
          </a:p>
        </p:txBody>
      </p:sp>
    </p:spTree>
    <p:extLst>
      <p:ext uri="{BB962C8B-B14F-4D97-AF65-F5344CB8AC3E}">
        <p14:creationId xmlns:p14="http://schemas.microsoft.com/office/powerpoint/2010/main" val="157597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276600" y="2667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Product</a:t>
            </a:r>
          </a:p>
        </p:txBody>
      </p:sp>
      <p:sp>
        <p:nvSpPr>
          <p:cNvPr id="50181" name="Oval 4"/>
          <p:cNvSpPr>
            <a:spLocks noChangeArrowheads="1"/>
          </p:cNvSpPr>
          <p:nvPr/>
        </p:nvSpPr>
        <p:spPr bwMode="auto">
          <a:xfrm>
            <a:off x="3581400" y="83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 u="sng">
                <a:latin typeface="Arial"/>
                <a:cs typeface="Arial"/>
              </a:rPr>
              <a:t>name</a:t>
            </a:r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>
            <a:off x="5181600" y="83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category</a:t>
            </a:r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24384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price</a:t>
            </a:r>
          </a:p>
        </p:txBody>
      </p:sp>
      <p:sp>
        <p:nvSpPr>
          <p:cNvPr id="50184" name="Line 7"/>
          <p:cNvSpPr>
            <a:spLocks noChangeShapeType="1"/>
          </p:cNvSpPr>
          <p:nvPr/>
        </p:nvSpPr>
        <p:spPr bwMode="auto">
          <a:xfrm flipH="1" flipV="1">
            <a:off x="35814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 flipV="1">
            <a:off x="43434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 flipV="1">
            <a:off x="4953000" y="1524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>
            <a:off x="2286000" y="3733800"/>
            <a:ext cx="990600" cy="838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isa</a:t>
            </a:r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>
            <a:off x="5638800" y="3733800"/>
            <a:ext cx="990600" cy="838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isa</a:t>
            </a:r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5562600" y="5257800"/>
            <a:ext cx="26670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Educational Product</a:t>
            </a:r>
          </a:p>
        </p:txBody>
      </p:sp>
      <p:sp>
        <p:nvSpPr>
          <p:cNvPr id="50190" name="Rectangle 13"/>
          <p:cNvSpPr>
            <a:spLocks noChangeArrowheads="1"/>
          </p:cNvSpPr>
          <p:nvPr/>
        </p:nvSpPr>
        <p:spPr bwMode="auto">
          <a:xfrm>
            <a:off x="609600" y="5257800"/>
            <a:ext cx="23622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Software Product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H="1">
            <a:off x="1676400" y="4572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6172200" y="4572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H="1">
            <a:off x="2819400" y="3429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4" name="Oval 17"/>
          <p:cNvSpPr>
            <a:spLocks noChangeArrowheads="1"/>
          </p:cNvSpPr>
          <p:nvPr/>
        </p:nvSpPr>
        <p:spPr bwMode="auto">
          <a:xfrm>
            <a:off x="7696200" y="6112329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Age Group</a:t>
            </a:r>
          </a:p>
        </p:txBody>
      </p:sp>
      <p:sp>
        <p:nvSpPr>
          <p:cNvPr id="50195" name="Oval 18"/>
          <p:cNvSpPr>
            <a:spLocks noChangeArrowheads="1"/>
          </p:cNvSpPr>
          <p:nvPr/>
        </p:nvSpPr>
        <p:spPr bwMode="auto">
          <a:xfrm>
            <a:off x="76200" y="60960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 dirty="0">
                <a:latin typeface="Arial"/>
                <a:cs typeface="Arial"/>
              </a:rPr>
              <a:t>platforms</a:t>
            </a:r>
          </a:p>
        </p:txBody>
      </p:sp>
      <p:sp>
        <p:nvSpPr>
          <p:cNvPr id="50196" name="Line 19"/>
          <p:cNvSpPr>
            <a:spLocks noChangeShapeType="1"/>
          </p:cNvSpPr>
          <p:nvPr/>
        </p:nvSpPr>
        <p:spPr bwMode="auto">
          <a:xfrm flipH="1">
            <a:off x="1524000" y="6019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>
            <a:off x="6553200" y="6019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8" name="Line 21"/>
          <p:cNvSpPr>
            <a:spLocks noChangeShapeType="1"/>
          </p:cNvSpPr>
          <p:nvPr/>
        </p:nvSpPr>
        <p:spPr bwMode="auto">
          <a:xfrm>
            <a:off x="5410200" y="3429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Modeling Subclasses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8" name="Group 3"/>
          <p:cNvGrpSpPr>
            <a:grpSpLocks noChangeAspect="1"/>
          </p:cNvGrpSpPr>
          <p:nvPr/>
        </p:nvGrpSpPr>
        <p:grpSpPr bwMode="auto">
          <a:xfrm>
            <a:off x="76200" y="1524000"/>
            <a:ext cx="5867400" cy="3927475"/>
            <a:chOff x="96" y="528"/>
            <a:chExt cx="5664" cy="3792"/>
          </a:xfrm>
        </p:grpSpPr>
        <p:sp>
          <p:nvSpPr>
            <p:cNvPr id="52279" name="Rectangle 4"/>
            <p:cNvSpPr>
              <a:spLocks noChangeAspect="1" noChangeArrowheads="1"/>
            </p:cNvSpPr>
            <p:nvPr/>
          </p:nvSpPr>
          <p:spPr bwMode="auto">
            <a:xfrm>
              <a:off x="2064" y="1680"/>
              <a:ext cx="134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Product</a:t>
              </a:r>
            </a:p>
          </p:txBody>
        </p:sp>
        <p:sp>
          <p:nvSpPr>
            <p:cNvPr id="52280" name="Oval 5"/>
            <p:cNvSpPr>
              <a:spLocks noChangeAspect="1" noChangeArrowheads="1"/>
            </p:cNvSpPr>
            <p:nvPr/>
          </p:nvSpPr>
          <p:spPr bwMode="auto">
            <a:xfrm>
              <a:off x="2256" y="52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u="sng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52281" name="Oval 6"/>
            <p:cNvSpPr>
              <a:spLocks noChangeAspect="1" noChangeArrowheads="1"/>
            </p:cNvSpPr>
            <p:nvPr/>
          </p:nvSpPr>
          <p:spPr bwMode="auto">
            <a:xfrm>
              <a:off x="3264" y="52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category</a:t>
              </a:r>
            </a:p>
          </p:txBody>
        </p:sp>
        <p:sp>
          <p:nvSpPr>
            <p:cNvPr id="52282" name="Oval 7"/>
            <p:cNvSpPr>
              <a:spLocks noChangeAspect="1" noChangeArrowheads="1"/>
            </p:cNvSpPr>
            <p:nvPr/>
          </p:nvSpPr>
          <p:spPr bwMode="auto">
            <a:xfrm>
              <a:off x="1536" y="110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price</a:t>
              </a:r>
            </a:p>
          </p:txBody>
        </p:sp>
        <p:sp>
          <p:nvSpPr>
            <p:cNvPr id="52283" name="Line 8"/>
            <p:cNvSpPr>
              <a:spLocks noChangeAspect="1" noChangeShapeType="1"/>
            </p:cNvSpPr>
            <p:nvPr/>
          </p:nvSpPr>
          <p:spPr bwMode="auto">
            <a:xfrm flipH="1" flipV="1">
              <a:off x="2256" y="148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84" name="Line 9"/>
            <p:cNvSpPr>
              <a:spLocks noChangeAspect="1" noChangeShapeType="1"/>
            </p:cNvSpPr>
            <p:nvPr/>
          </p:nvSpPr>
          <p:spPr bwMode="auto">
            <a:xfrm flipV="1">
              <a:off x="2736" y="96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85" name="Line 10"/>
            <p:cNvSpPr>
              <a:spLocks noChangeAspect="1" noChangeShapeType="1"/>
            </p:cNvSpPr>
            <p:nvPr/>
          </p:nvSpPr>
          <p:spPr bwMode="auto">
            <a:xfrm flipV="1">
              <a:off x="3120" y="960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86" name="AutoShape 11"/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624" cy="528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isa</a:t>
              </a:r>
            </a:p>
          </p:txBody>
        </p:sp>
        <p:sp>
          <p:nvSpPr>
            <p:cNvPr id="52287" name="AutoShape 12"/>
            <p:cNvSpPr>
              <a:spLocks noChangeAspect="1" noChangeArrowheads="1"/>
            </p:cNvSpPr>
            <p:nvPr/>
          </p:nvSpPr>
          <p:spPr bwMode="auto">
            <a:xfrm>
              <a:off x="3552" y="2352"/>
              <a:ext cx="624" cy="528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isa</a:t>
              </a:r>
            </a:p>
          </p:txBody>
        </p:sp>
        <p:sp>
          <p:nvSpPr>
            <p:cNvPr id="52288" name="Rectangle 13"/>
            <p:cNvSpPr>
              <a:spLocks noChangeAspect="1" noChangeArrowheads="1"/>
            </p:cNvSpPr>
            <p:nvPr/>
          </p:nvSpPr>
          <p:spPr bwMode="auto">
            <a:xfrm>
              <a:off x="3504" y="3312"/>
              <a:ext cx="1680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Educational Product</a:t>
              </a:r>
            </a:p>
          </p:txBody>
        </p:sp>
        <p:sp>
          <p:nvSpPr>
            <p:cNvPr id="52289" name="Rectangle 14"/>
            <p:cNvSpPr>
              <a:spLocks noChangeAspect="1" noChangeArrowheads="1"/>
            </p:cNvSpPr>
            <p:nvPr/>
          </p:nvSpPr>
          <p:spPr bwMode="auto">
            <a:xfrm>
              <a:off x="384" y="3312"/>
              <a:ext cx="1488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dirty="0">
                  <a:latin typeface="Arial"/>
                  <a:cs typeface="Arial"/>
                </a:rPr>
                <a:t>Software Product</a:t>
              </a:r>
            </a:p>
          </p:txBody>
        </p:sp>
        <p:sp>
          <p:nvSpPr>
            <p:cNvPr id="52290" name="Line 15"/>
            <p:cNvSpPr>
              <a:spLocks noChangeAspect="1" noChangeShapeType="1"/>
            </p:cNvSpPr>
            <p:nvPr/>
          </p:nvSpPr>
          <p:spPr bwMode="auto">
            <a:xfrm flipH="1">
              <a:off x="1056" y="288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1" name="Line 16"/>
            <p:cNvSpPr>
              <a:spLocks noChangeAspect="1" noChangeShapeType="1"/>
            </p:cNvSpPr>
            <p:nvPr/>
          </p:nvSpPr>
          <p:spPr bwMode="auto">
            <a:xfrm>
              <a:off x="3888" y="288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2" name="Line 17"/>
            <p:cNvSpPr>
              <a:spLocks noChangeAspect="1" noChangeShapeType="1"/>
            </p:cNvSpPr>
            <p:nvPr/>
          </p:nvSpPr>
          <p:spPr bwMode="auto">
            <a:xfrm flipH="1">
              <a:off x="1776" y="2160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3" name="Oval 18"/>
            <p:cNvSpPr>
              <a:spLocks noChangeAspect="1"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Age Group</a:t>
              </a:r>
            </a:p>
          </p:txBody>
        </p:sp>
        <p:sp>
          <p:nvSpPr>
            <p:cNvPr id="52294" name="Oval 19"/>
            <p:cNvSpPr>
              <a:spLocks noChangeAspect="1" noChangeArrowheads="1"/>
            </p:cNvSpPr>
            <p:nvPr/>
          </p:nvSpPr>
          <p:spPr bwMode="auto">
            <a:xfrm>
              <a:off x="96" y="388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dirty="0">
                  <a:latin typeface="Arial"/>
                  <a:cs typeface="Arial"/>
                </a:rPr>
                <a:t>platforms</a:t>
              </a:r>
            </a:p>
          </p:txBody>
        </p:sp>
        <p:sp>
          <p:nvSpPr>
            <p:cNvPr id="52295" name="Line 20"/>
            <p:cNvSpPr>
              <a:spLocks noChangeAspect="1" noChangeShapeType="1"/>
            </p:cNvSpPr>
            <p:nvPr/>
          </p:nvSpPr>
          <p:spPr bwMode="auto">
            <a:xfrm flipH="1">
              <a:off x="1008" y="3792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6" name="Line 21"/>
            <p:cNvSpPr>
              <a:spLocks noChangeAspect="1" noChangeShapeType="1"/>
            </p:cNvSpPr>
            <p:nvPr/>
          </p:nvSpPr>
          <p:spPr bwMode="auto">
            <a:xfrm>
              <a:off x="4128" y="3792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7" name="Line 22"/>
            <p:cNvSpPr>
              <a:spLocks noChangeAspect="1" noChangeShapeType="1"/>
            </p:cNvSpPr>
            <p:nvPr/>
          </p:nvSpPr>
          <p:spPr bwMode="auto">
            <a:xfrm>
              <a:off x="3408" y="2160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aphicFrame>
        <p:nvGraphicFramePr>
          <p:cNvPr id="423959" name="Group 23"/>
          <p:cNvGraphicFramePr>
            <a:graphicFrameLocks noGrp="1"/>
          </p:cNvGraphicFramePr>
          <p:nvPr>
            <p:extLst/>
          </p:nvPr>
        </p:nvGraphicFramePr>
        <p:xfrm>
          <a:off x="5334000" y="914400"/>
          <a:ext cx="3657600" cy="19812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981" name="Group 45"/>
          <p:cNvGraphicFramePr>
            <a:graphicFrameLocks noGrp="1"/>
          </p:cNvGraphicFramePr>
          <p:nvPr>
            <p:extLst/>
          </p:nvPr>
        </p:nvGraphicFramePr>
        <p:xfrm>
          <a:off x="6248400" y="3276600"/>
          <a:ext cx="2667000" cy="9906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platforms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unix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6" name="Text Box 70"/>
          <p:cNvSpPr txBox="1">
            <a:spLocks noChangeArrowheads="1"/>
          </p:cNvSpPr>
          <p:nvPr/>
        </p:nvSpPr>
        <p:spPr bwMode="auto">
          <a:xfrm>
            <a:off x="5257800" y="452735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52277" name="Text Box 71"/>
          <p:cNvSpPr txBox="1">
            <a:spLocks noChangeArrowheads="1"/>
          </p:cNvSpPr>
          <p:nvPr/>
        </p:nvSpPr>
        <p:spPr bwMode="auto">
          <a:xfrm>
            <a:off x="4572000" y="3200400"/>
            <a:ext cx="1749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Sw.Product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2278" name="Text Box 72"/>
          <p:cNvSpPr txBox="1">
            <a:spLocks noChangeArrowheads="1"/>
          </p:cNvSpPr>
          <p:nvPr/>
        </p:nvSpPr>
        <p:spPr bwMode="auto">
          <a:xfrm>
            <a:off x="6214075" y="4343400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Ed.Product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28600" y="5867400"/>
            <a:ext cx="492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Other ways to convert are possible</a:t>
            </a:r>
          </a:p>
        </p:txBody>
      </p:sp>
      <p:graphicFrame>
        <p:nvGraphicFramePr>
          <p:cNvPr id="423992" name="Group 56"/>
          <p:cNvGraphicFramePr>
            <a:graphicFrameLocks noGrp="1"/>
          </p:cNvGraphicFramePr>
          <p:nvPr>
            <p:extLst/>
          </p:nvPr>
        </p:nvGraphicFramePr>
        <p:xfrm>
          <a:off x="6324600" y="4800600"/>
          <a:ext cx="2667000" cy="169164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Age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toddler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retired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/>
          <a:lstStyle/>
          <a:p>
            <a:pPr eaLnBrk="1" hangingPunct="1"/>
            <a:r>
              <a:rPr lang="en-US"/>
              <a:t>Modeling Subclasses</a:t>
            </a:r>
          </a:p>
        </p:txBody>
      </p:sp>
    </p:spTree>
    <p:extLst>
      <p:ext uri="{BB962C8B-B14F-4D97-AF65-F5344CB8AC3E}">
        <p14:creationId xmlns:p14="http://schemas.microsoft.com/office/powerpoint/2010/main" val="139694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6" grpId="0"/>
      <p:bldP spid="52277" grpId="0"/>
      <p:bldP spid="5227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What it is: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Starting </a:t>
            </a:r>
            <a:r>
              <a:rPr lang="en-US" sz="2400" dirty="0" smtClean="0"/>
              <a:t>from scratch, design the database schema: relation, attributes, keys, foreign keys, constraints </a:t>
            </a:r>
            <a:r>
              <a:rPr lang="en-US" sz="2400" dirty="0" err="1" smtClean="0"/>
              <a:t>etc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Why it’s hard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The database will be in operation for a very long time (years).  Updating the schema while in production is very expensive (why?)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7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Modeling Union Types with Subclasses</a:t>
            </a:r>
          </a:p>
        </p:txBody>
      </p:sp>
      <p:grpSp>
        <p:nvGrpSpPr>
          <p:cNvPr id="56324" name="Group 3"/>
          <p:cNvGrpSpPr>
            <a:grpSpLocks/>
          </p:cNvGrpSpPr>
          <p:nvPr/>
        </p:nvGrpSpPr>
        <p:grpSpPr bwMode="auto">
          <a:xfrm>
            <a:off x="2436813" y="2514601"/>
            <a:ext cx="4703762" cy="1681163"/>
            <a:chOff x="1535" y="1584"/>
            <a:chExt cx="2963" cy="1059"/>
          </a:xfrm>
        </p:grpSpPr>
        <p:sp>
          <p:nvSpPr>
            <p:cNvPr id="56326" name="Rectangle 4"/>
            <p:cNvSpPr>
              <a:spLocks noChangeArrowheads="1"/>
            </p:cNvSpPr>
            <p:nvPr/>
          </p:nvSpPr>
          <p:spPr bwMode="auto">
            <a:xfrm>
              <a:off x="2256" y="1584"/>
              <a:ext cx="1377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FurniturePiece</a:t>
              </a:r>
            </a:p>
          </p:txBody>
        </p:sp>
        <p:sp>
          <p:nvSpPr>
            <p:cNvPr id="56327" name="Rectangle 5"/>
            <p:cNvSpPr>
              <a:spLocks noChangeArrowheads="1"/>
            </p:cNvSpPr>
            <p:nvPr/>
          </p:nvSpPr>
          <p:spPr bwMode="auto">
            <a:xfrm>
              <a:off x="1535" y="2352"/>
              <a:ext cx="73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Person</a:t>
              </a:r>
            </a:p>
          </p:txBody>
        </p:sp>
        <p:sp>
          <p:nvSpPr>
            <p:cNvPr id="56328" name="Rectangle 6"/>
            <p:cNvSpPr>
              <a:spLocks noChangeArrowheads="1"/>
            </p:cNvSpPr>
            <p:nvPr/>
          </p:nvSpPr>
          <p:spPr bwMode="auto">
            <a:xfrm>
              <a:off x="3552" y="2256"/>
              <a:ext cx="94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>
                  <a:latin typeface="Arial"/>
                  <a:cs typeface="Arial"/>
                </a:rPr>
                <a:t>Company</a:t>
              </a:r>
            </a:p>
          </p:txBody>
        </p:sp>
      </p:grp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1371600" y="4967288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latin typeface="Arial"/>
                <a:cs typeface="Arial"/>
              </a:rPr>
              <a:t>Say: each piece of furniture is owned either by a </a:t>
            </a:r>
            <a:r>
              <a:rPr lang="en-US" sz="2800" dirty="0" smtClean="0">
                <a:latin typeface="Arial"/>
                <a:cs typeface="Arial"/>
              </a:rPr>
              <a:t>person </a:t>
            </a:r>
            <a:r>
              <a:rPr lang="en-US" sz="2800" dirty="0">
                <a:latin typeface="Arial"/>
                <a:cs typeface="Arial"/>
              </a:rPr>
              <a:t>or by a company</a:t>
            </a:r>
          </a:p>
        </p:txBody>
      </p:sp>
    </p:spTree>
    <p:extLst>
      <p:ext uri="{BB962C8B-B14F-4D97-AF65-F5344CB8AC3E}">
        <p14:creationId xmlns:p14="http://schemas.microsoft.com/office/powerpoint/2010/main" val="4525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Modeling Union Types with Subclasses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Say: each piece of furniture is owned either by a </a:t>
            </a:r>
            <a:r>
              <a:rPr lang="en-US" dirty="0" smtClean="0"/>
              <a:t>person </a:t>
            </a:r>
            <a:r>
              <a:rPr lang="en-US" dirty="0"/>
              <a:t>or by a company</a:t>
            </a:r>
          </a:p>
          <a:p>
            <a:pPr eaLnBrk="1" hangingPunct="1">
              <a:buFontTx/>
              <a:buNone/>
            </a:pPr>
            <a:r>
              <a:rPr lang="en-US" dirty="0"/>
              <a:t>Solution 1. </a:t>
            </a:r>
            <a:r>
              <a:rPr lang="en-US" dirty="0" smtClean="0"/>
              <a:t>Acceptable but </a:t>
            </a:r>
            <a:r>
              <a:rPr lang="en-US" dirty="0"/>
              <a:t>imperfect (What’s wrong ?)</a:t>
            </a:r>
          </a:p>
        </p:txBody>
      </p:sp>
      <p:grpSp>
        <p:nvGrpSpPr>
          <p:cNvPr id="57349" name="Group 4"/>
          <p:cNvGrpSpPr>
            <a:grpSpLocks/>
          </p:cNvGrpSpPr>
          <p:nvPr/>
        </p:nvGrpSpPr>
        <p:grpSpPr bwMode="auto">
          <a:xfrm>
            <a:off x="1219200" y="3581400"/>
            <a:ext cx="7107238" cy="2559050"/>
            <a:chOff x="912" y="2064"/>
            <a:chExt cx="4477" cy="1612"/>
          </a:xfrm>
        </p:grpSpPr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2448" y="2064"/>
              <a:ext cx="1272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200">
                  <a:latin typeface="Arial"/>
                  <a:cs typeface="Arial"/>
                </a:rPr>
                <a:t>FurniturePiece</a:t>
              </a:r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912" y="2064"/>
              <a:ext cx="679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200" dirty="0">
                  <a:latin typeface="Arial"/>
                  <a:cs typeface="Arial"/>
                </a:rPr>
                <a:t>Person</a:t>
              </a:r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4512" y="2064"/>
              <a:ext cx="877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200">
                  <a:latin typeface="Arial"/>
                  <a:cs typeface="Arial"/>
                </a:rPr>
                <a:t>Company</a:t>
              </a:r>
            </a:p>
          </p:txBody>
        </p:sp>
        <p:sp>
          <p:nvSpPr>
            <p:cNvPr id="57353" name="AutoShape 8"/>
            <p:cNvSpPr>
              <a:spLocks noChangeArrowheads="1"/>
            </p:cNvSpPr>
            <p:nvPr/>
          </p:nvSpPr>
          <p:spPr bwMode="auto">
            <a:xfrm>
              <a:off x="1392" y="2784"/>
              <a:ext cx="1440" cy="892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200" dirty="0" err="1">
                  <a:latin typeface="Arial"/>
                  <a:cs typeface="Arial"/>
                </a:rPr>
                <a:t>ownedByPerson</a:t>
              </a:r>
              <a:endParaRPr lang="en-US" sz="2200" dirty="0">
                <a:latin typeface="Arial"/>
                <a:cs typeface="Arial"/>
              </a:endParaRPr>
            </a:p>
          </p:txBody>
        </p:sp>
        <p:sp>
          <p:nvSpPr>
            <p:cNvPr id="57354" name="AutoShape 9"/>
            <p:cNvSpPr>
              <a:spLocks noChangeArrowheads="1"/>
            </p:cNvSpPr>
            <p:nvPr/>
          </p:nvSpPr>
          <p:spPr bwMode="auto">
            <a:xfrm>
              <a:off x="3456" y="2784"/>
              <a:ext cx="1440" cy="892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200" dirty="0" err="1" smtClean="0">
                  <a:latin typeface="Arial"/>
                  <a:cs typeface="Arial"/>
                </a:rPr>
                <a:t>ownedByComp</a:t>
              </a:r>
              <a:r>
                <a:rPr lang="en-US" sz="2200" dirty="0" smtClean="0">
                  <a:latin typeface="Arial"/>
                  <a:cs typeface="Arial"/>
                </a:rPr>
                <a:t>.</a:t>
              </a:r>
              <a:endParaRPr lang="en-US" sz="2200" dirty="0">
                <a:latin typeface="Arial"/>
                <a:cs typeface="Arial"/>
              </a:endParaRPr>
            </a:p>
          </p:txBody>
        </p:sp>
        <p:sp>
          <p:nvSpPr>
            <p:cNvPr id="57355" name="Line 10"/>
            <p:cNvSpPr>
              <a:spLocks noChangeShapeType="1"/>
            </p:cNvSpPr>
            <p:nvPr/>
          </p:nvSpPr>
          <p:spPr bwMode="auto">
            <a:xfrm flipV="1">
              <a:off x="2832" y="235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  <p:sp>
          <p:nvSpPr>
            <p:cNvPr id="57356" name="Line 11"/>
            <p:cNvSpPr>
              <a:spLocks noChangeShapeType="1"/>
            </p:cNvSpPr>
            <p:nvPr/>
          </p:nvSpPr>
          <p:spPr bwMode="auto">
            <a:xfrm flipV="1">
              <a:off x="1392" y="235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  <p:sp>
          <p:nvSpPr>
            <p:cNvPr id="57357" name="Line 12"/>
            <p:cNvSpPr>
              <a:spLocks noChangeShapeType="1"/>
            </p:cNvSpPr>
            <p:nvPr/>
          </p:nvSpPr>
          <p:spPr bwMode="auto">
            <a:xfrm flipH="1" flipV="1">
              <a:off x="3408" y="2352"/>
              <a:ext cx="4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  <p:sp>
          <p:nvSpPr>
            <p:cNvPr id="57358" name="Line 13"/>
            <p:cNvSpPr>
              <a:spLocks noChangeShapeType="1"/>
            </p:cNvSpPr>
            <p:nvPr/>
          </p:nvSpPr>
          <p:spPr bwMode="auto">
            <a:xfrm flipH="1" flipV="1">
              <a:off x="4848" y="2352"/>
              <a:ext cx="4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0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Modeling Union Types with Subclasses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Solution 2: better, more laborious</a:t>
            </a:r>
          </a:p>
        </p:txBody>
      </p:sp>
      <p:sp>
        <p:nvSpPr>
          <p:cNvPr id="58373" name="AutoShape 4"/>
          <p:cNvSpPr>
            <a:spLocks noChangeAspect="1" noChangeArrowheads="1"/>
          </p:cNvSpPr>
          <p:nvPr/>
        </p:nvSpPr>
        <p:spPr bwMode="auto">
          <a:xfrm>
            <a:off x="1295400" y="3276600"/>
            <a:ext cx="762000" cy="64452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isa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3657600" y="5715000"/>
            <a:ext cx="218611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FurniturePiece</a:t>
            </a:r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1166813" y="4648200"/>
            <a:ext cx="1159843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Person</a:t>
            </a:r>
          </a:p>
        </p:txBody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705600" y="4648200"/>
            <a:ext cx="1501883" cy="46166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2400"/>
              <a:t>Company</a:t>
            </a:r>
          </a:p>
        </p:txBody>
      </p:sp>
      <p:sp>
        <p:nvSpPr>
          <p:cNvPr id="58377" name="AutoShape 8"/>
          <p:cNvSpPr>
            <a:spLocks noChangeArrowheads="1"/>
          </p:cNvSpPr>
          <p:nvPr/>
        </p:nvSpPr>
        <p:spPr bwMode="auto">
          <a:xfrm>
            <a:off x="3505200" y="3810000"/>
            <a:ext cx="2286000" cy="14160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ownedBy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4116388" y="2590800"/>
            <a:ext cx="109517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Owner</a:t>
            </a:r>
          </a:p>
        </p:txBody>
      </p:sp>
      <p:sp>
        <p:nvSpPr>
          <p:cNvPr id="58379" name="AutoShape 10"/>
          <p:cNvSpPr>
            <a:spLocks noChangeAspect="1" noChangeArrowheads="1"/>
          </p:cNvSpPr>
          <p:nvPr/>
        </p:nvSpPr>
        <p:spPr bwMode="auto">
          <a:xfrm>
            <a:off x="7010400" y="3276600"/>
            <a:ext cx="762000" cy="64452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isa</a:t>
            </a:r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 flipV="1">
            <a:off x="4648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 flipV="1">
            <a:off x="4648200" y="525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58382" name="AutoShape 13"/>
          <p:cNvCxnSpPr>
            <a:cxnSpLocks noChangeShapeType="1"/>
            <a:stCxn id="58375" idx="0"/>
            <a:endCxn id="58373" idx="3"/>
          </p:cNvCxnSpPr>
          <p:nvPr/>
        </p:nvCxnSpPr>
        <p:spPr bwMode="auto">
          <a:xfrm rot="16200000" flipV="1">
            <a:off x="1348031" y="4249495"/>
            <a:ext cx="727075" cy="703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3" name="AutoShape 14"/>
          <p:cNvCxnSpPr>
            <a:cxnSpLocks noChangeShapeType="1"/>
            <a:stCxn id="58376" idx="0"/>
            <a:endCxn id="58379" idx="3"/>
          </p:cNvCxnSpPr>
          <p:nvPr/>
        </p:nvCxnSpPr>
        <p:spPr bwMode="auto">
          <a:xfrm rot="16200000" flipV="1">
            <a:off x="7060434" y="4252092"/>
            <a:ext cx="727075" cy="651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4" name="AutoShape 15"/>
          <p:cNvCxnSpPr>
            <a:cxnSpLocks noChangeShapeType="1"/>
            <a:stCxn id="58373" idx="0"/>
            <a:endCxn id="58378" idx="1"/>
          </p:cNvCxnSpPr>
          <p:nvPr/>
        </p:nvCxnSpPr>
        <p:spPr bwMode="auto">
          <a:xfrm rot="5400000" flipH="1" flipV="1">
            <a:off x="2668911" y="1829123"/>
            <a:ext cx="454967" cy="2439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385" name="AutoShape 16"/>
          <p:cNvCxnSpPr>
            <a:cxnSpLocks noChangeShapeType="1"/>
            <a:stCxn id="58379" idx="0"/>
            <a:endCxn id="58378" idx="3"/>
          </p:cNvCxnSpPr>
          <p:nvPr/>
        </p:nvCxnSpPr>
        <p:spPr bwMode="auto">
          <a:xfrm rot="16200000" flipV="1">
            <a:off x="6073997" y="1959197"/>
            <a:ext cx="454967" cy="217984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822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Weak Entity Sets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4943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Entity sets are weak when their key comes from other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classes to which they are related.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6248400" y="3048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University</a:t>
            </a: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838200" y="3048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Team</a:t>
            </a:r>
          </a:p>
        </p:txBody>
      </p:sp>
      <p:sp>
        <p:nvSpPr>
          <p:cNvPr id="64519" name="AutoShape 6"/>
          <p:cNvSpPr>
            <a:spLocks noChangeArrowheads="1"/>
          </p:cNvSpPr>
          <p:nvPr/>
        </p:nvSpPr>
        <p:spPr bwMode="auto">
          <a:xfrm>
            <a:off x="3886200" y="2667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affiliation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 flipH="1">
            <a:off x="29718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1" name="Line 8"/>
          <p:cNvSpPr>
            <a:spLocks noChangeShapeType="1"/>
          </p:cNvSpPr>
          <p:nvPr/>
        </p:nvSpPr>
        <p:spPr bwMode="auto">
          <a:xfrm>
            <a:off x="5410200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2" name="Oval 9"/>
          <p:cNvSpPr>
            <a:spLocks noChangeArrowheads="1"/>
          </p:cNvSpPr>
          <p:nvPr/>
        </p:nvSpPr>
        <p:spPr bwMode="auto">
          <a:xfrm>
            <a:off x="2438400" y="4114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number</a:t>
            </a:r>
          </a:p>
        </p:txBody>
      </p:sp>
      <p:sp>
        <p:nvSpPr>
          <p:cNvPr id="64523" name="Oval 10"/>
          <p:cNvSpPr>
            <a:spLocks noChangeArrowheads="1"/>
          </p:cNvSpPr>
          <p:nvPr/>
        </p:nvSpPr>
        <p:spPr bwMode="auto">
          <a:xfrm>
            <a:off x="304800" y="4114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sport</a:t>
            </a:r>
          </a:p>
        </p:txBody>
      </p:sp>
      <p:sp>
        <p:nvSpPr>
          <p:cNvPr id="64524" name="Oval 11"/>
          <p:cNvSpPr>
            <a:spLocks noChangeArrowheads="1"/>
          </p:cNvSpPr>
          <p:nvPr/>
        </p:nvSpPr>
        <p:spPr bwMode="auto">
          <a:xfrm>
            <a:off x="6172200" y="4114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64525" name="Rectangle 12"/>
          <p:cNvSpPr>
            <a:spLocks noChangeArrowheads="1"/>
          </p:cNvSpPr>
          <p:nvPr/>
        </p:nvSpPr>
        <p:spPr bwMode="auto">
          <a:xfrm>
            <a:off x="762000" y="2971800"/>
            <a:ext cx="2286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6" name="AutoShape 13"/>
          <p:cNvSpPr>
            <a:spLocks noChangeArrowheads="1"/>
          </p:cNvSpPr>
          <p:nvPr/>
        </p:nvSpPr>
        <p:spPr bwMode="auto">
          <a:xfrm>
            <a:off x="3733800" y="2590800"/>
            <a:ext cx="1828800" cy="1524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7" name="Line 14"/>
          <p:cNvSpPr>
            <a:spLocks noChangeShapeType="1"/>
          </p:cNvSpPr>
          <p:nvPr/>
        </p:nvSpPr>
        <p:spPr bwMode="auto">
          <a:xfrm>
            <a:off x="2667000" y="457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8" name="Line 15"/>
          <p:cNvSpPr>
            <a:spLocks noChangeShapeType="1"/>
          </p:cNvSpPr>
          <p:nvPr/>
        </p:nvSpPr>
        <p:spPr bwMode="auto">
          <a:xfrm>
            <a:off x="65532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9" name="Line 16"/>
          <p:cNvSpPr>
            <a:spLocks noChangeShapeType="1"/>
          </p:cNvSpPr>
          <p:nvPr/>
        </p:nvSpPr>
        <p:spPr bwMode="auto">
          <a:xfrm flipH="1">
            <a:off x="1295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0" name="Line 17"/>
          <p:cNvSpPr>
            <a:spLocks noChangeShapeType="1"/>
          </p:cNvSpPr>
          <p:nvPr/>
        </p:nvSpPr>
        <p:spPr bwMode="auto">
          <a:xfrm>
            <a:off x="1981200" y="3886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 flipH="1">
            <a:off x="6781800" y="3810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2" name="Text Box 19"/>
          <p:cNvSpPr txBox="1">
            <a:spLocks noChangeArrowheads="1"/>
          </p:cNvSpPr>
          <p:nvPr/>
        </p:nvSpPr>
        <p:spPr bwMode="auto">
          <a:xfrm>
            <a:off x="1066800" y="5334000"/>
            <a:ext cx="5316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Team(sport, 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number, 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universityName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University(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63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720355" y="-152449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What Are the Keys of R ?</a:t>
            </a:r>
          </a:p>
        </p:txBody>
      </p:sp>
      <p:sp>
        <p:nvSpPr>
          <p:cNvPr id="65540" name="Diamond 17"/>
          <p:cNvSpPr>
            <a:spLocks noChangeArrowheads="1"/>
          </p:cNvSpPr>
          <p:nvPr/>
        </p:nvSpPr>
        <p:spPr bwMode="auto">
          <a:xfrm>
            <a:off x="4419600" y="16002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1943100" y="17526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</a:t>
            </a:r>
          </a:p>
        </p:txBody>
      </p:sp>
      <p:sp>
        <p:nvSpPr>
          <p:cNvPr id="65542" name="Oval 9"/>
          <p:cNvSpPr>
            <a:spLocks noChangeArrowheads="1"/>
          </p:cNvSpPr>
          <p:nvPr/>
        </p:nvSpPr>
        <p:spPr bwMode="auto">
          <a:xfrm>
            <a:off x="723900" y="990600"/>
            <a:ext cx="5842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A</a:t>
            </a:r>
          </a:p>
        </p:txBody>
      </p:sp>
      <p:sp>
        <p:nvSpPr>
          <p:cNvPr id="65543" name="Oval 9"/>
          <p:cNvSpPr>
            <a:spLocks noChangeArrowheads="1"/>
          </p:cNvSpPr>
          <p:nvPr/>
        </p:nvSpPr>
        <p:spPr bwMode="auto">
          <a:xfrm>
            <a:off x="741363" y="1733550"/>
            <a:ext cx="549275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B</a:t>
            </a:r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6019800" y="25908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1943100" y="41148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</a:t>
            </a:r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7905750" y="47625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V</a:t>
            </a:r>
          </a:p>
        </p:txBody>
      </p:sp>
      <p:sp>
        <p:nvSpPr>
          <p:cNvPr id="65547" name="Diamond 24"/>
          <p:cNvSpPr>
            <a:spLocks noChangeArrowheads="1"/>
          </p:cNvSpPr>
          <p:nvPr/>
        </p:nvSpPr>
        <p:spPr bwMode="auto">
          <a:xfrm>
            <a:off x="4191000" y="35052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8" name="Diamond 25"/>
          <p:cNvSpPr>
            <a:spLocks noChangeArrowheads="1"/>
          </p:cNvSpPr>
          <p:nvPr/>
        </p:nvSpPr>
        <p:spPr bwMode="auto">
          <a:xfrm>
            <a:off x="2019295" y="28194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2971800" y="5972175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Q</a:t>
            </a:r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6019800" y="47625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U</a:t>
            </a:r>
          </a:p>
        </p:txBody>
      </p:sp>
      <p:sp>
        <p:nvSpPr>
          <p:cNvPr id="65551" name="Diamond 28"/>
          <p:cNvSpPr>
            <a:spLocks noChangeArrowheads="1"/>
          </p:cNvSpPr>
          <p:nvPr/>
        </p:nvSpPr>
        <p:spPr bwMode="auto">
          <a:xfrm>
            <a:off x="7981950" y="35052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2" name="Diamond 29"/>
          <p:cNvSpPr>
            <a:spLocks noChangeArrowheads="1"/>
          </p:cNvSpPr>
          <p:nvPr/>
        </p:nvSpPr>
        <p:spPr bwMode="auto">
          <a:xfrm>
            <a:off x="6096000" y="3505200"/>
            <a:ext cx="914400" cy="917079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3" name="Rectangle 31"/>
          <p:cNvSpPr>
            <a:spLocks noChangeArrowheads="1"/>
          </p:cNvSpPr>
          <p:nvPr/>
        </p:nvSpPr>
        <p:spPr bwMode="auto">
          <a:xfrm>
            <a:off x="4114800" y="47625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</a:t>
            </a:r>
          </a:p>
        </p:txBody>
      </p:sp>
      <p:sp>
        <p:nvSpPr>
          <p:cNvPr id="65554" name="Diamond 32"/>
          <p:cNvSpPr>
            <a:spLocks noChangeArrowheads="1"/>
          </p:cNvSpPr>
          <p:nvPr/>
        </p:nvSpPr>
        <p:spPr bwMode="auto">
          <a:xfrm>
            <a:off x="533400" y="39624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5" name="Rectangle 33"/>
          <p:cNvSpPr>
            <a:spLocks noChangeArrowheads="1"/>
          </p:cNvSpPr>
          <p:nvPr/>
        </p:nvSpPr>
        <p:spPr bwMode="auto">
          <a:xfrm>
            <a:off x="457200" y="54102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V</a:t>
            </a:r>
          </a:p>
        </p:txBody>
      </p:sp>
      <p:sp>
        <p:nvSpPr>
          <p:cNvPr id="65556" name="Rectangle 34"/>
          <p:cNvSpPr>
            <a:spLocks noChangeArrowheads="1"/>
          </p:cNvSpPr>
          <p:nvPr/>
        </p:nvSpPr>
        <p:spPr bwMode="auto">
          <a:xfrm>
            <a:off x="6934200" y="60579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Z</a:t>
            </a:r>
          </a:p>
        </p:txBody>
      </p:sp>
      <p:sp>
        <p:nvSpPr>
          <p:cNvPr id="65557" name="Oval 9"/>
          <p:cNvSpPr>
            <a:spLocks noChangeArrowheads="1"/>
          </p:cNvSpPr>
          <p:nvPr/>
        </p:nvSpPr>
        <p:spPr bwMode="auto">
          <a:xfrm>
            <a:off x="3264332" y="4095006"/>
            <a:ext cx="572224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C</a:t>
            </a:r>
          </a:p>
        </p:txBody>
      </p:sp>
      <p:sp>
        <p:nvSpPr>
          <p:cNvPr id="65558" name="Oval 9"/>
          <p:cNvSpPr>
            <a:spLocks noChangeArrowheads="1"/>
          </p:cNvSpPr>
          <p:nvPr/>
        </p:nvSpPr>
        <p:spPr bwMode="auto">
          <a:xfrm>
            <a:off x="685800" y="6172200"/>
            <a:ext cx="5715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D</a:t>
            </a:r>
          </a:p>
        </p:txBody>
      </p:sp>
      <p:sp>
        <p:nvSpPr>
          <p:cNvPr id="65559" name="Oval 9"/>
          <p:cNvSpPr>
            <a:spLocks noChangeArrowheads="1"/>
          </p:cNvSpPr>
          <p:nvPr/>
        </p:nvSpPr>
        <p:spPr bwMode="auto">
          <a:xfrm>
            <a:off x="2197566" y="5953175"/>
            <a:ext cx="548344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E</a:t>
            </a:r>
          </a:p>
        </p:txBody>
      </p:sp>
      <p:sp>
        <p:nvSpPr>
          <p:cNvPr id="65560" name="Oval 9"/>
          <p:cNvSpPr>
            <a:spLocks noChangeArrowheads="1"/>
          </p:cNvSpPr>
          <p:nvPr/>
        </p:nvSpPr>
        <p:spPr bwMode="auto">
          <a:xfrm>
            <a:off x="6083593" y="6038106"/>
            <a:ext cx="596315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G</a:t>
            </a:r>
          </a:p>
        </p:txBody>
      </p:sp>
      <p:sp>
        <p:nvSpPr>
          <p:cNvPr id="65561" name="Oval 9"/>
          <p:cNvSpPr>
            <a:spLocks noChangeArrowheads="1"/>
          </p:cNvSpPr>
          <p:nvPr/>
        </p:nvSpPr>
        <p:spPr bwMode="auto">
          <a:xfrm>
            <a:off x="8153400" y="5715000"/>
            <a:ext cx="5715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K</a:t>
            </a:r>
          </a:p>
        </p:txBody>
      </p:sp>
      <p:sp>
        <p:nvSpPr>
          <p:cNvPr id="65562" name="Oval 9"/>
          <p:cNvSpPr>
            <a:spLocks noChangeArrowheads="1"/>
          </p:cNvSpPr>
          <p:nvPr/>
        </p:nvSpPr>
        <p:spPr bwMode="auto">
          <a:xfrm>
            <a:off x="7696200" y="1905000"/>
            <a:ext cx="5715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H</a:t>
            </a:r>
          </a:p>
        </p:txBody>
      </p:sp>
      <p:sp>
        <p:nvSpPr>
          <p:cNvPr id="65563" name="Oval 9"/>
          <p:cNvSpPr>
            <a:spLocks noChangeArrowheads="1"/>
          </p:cNvSpPr>
          <p:nvPr/>
        </p:nvSpPr>
        <p:spPr bwMode="auto">
          <a:xfrm>
            <a:off x="4386179" y="5751562"/>
            <a:ext cx="524042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F</a:t>
            </a:r>
          </a:p>
        </p:txBody>
      </p:sp>
      <p:cxnSp>
        <p:nvCxnSpPr>
          <p:cNvPr id="65564" name="Shape 43"/>
          <p:cNvCxnSpPr>
            <a:cxnSpLocks noChangeShapeType="1"/>
            <a:stCxn id="65542" idx="6"/>
            <a:endCxn id="65541" idx="0"/>
          </p:cNvCxnSpPr>
          <p:nvPr/>
        </p:nvCxnSpPr>
        <p:spPr bwMode="auto">
          <a:xfrm>
            <a:off x="1308100" y="1314450"/>
            <a:ext cx="1168400" cy="43815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5" name="Straight Connector 45"/>
          <p:cNvCxnSpPr>
            <a:cxnSpLocks noChangeShapeType="1"/>
            <a:stCxn id="65543" idx="6"/>
            <a:endCxn id="65541" idx="1"/>
          </p:cNvCxnSpPr>
          <p:nvPr/>
        </p:nvCxnSpPr>
        <p:spPr bwMode="auto">
          <a:xfrm>
            <a:off x="1290638" y="2057400"/>
            <a:ext cx="6524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6" name="Straight Connector 50"/>
          <p:cNvCxnSpPr>
            <a:cxnSpLocks noChangeShapeType="1"/>
            <a:stCxn id="65545" idx="3"/>
            <a:endCxn id="65557" idx="2"/>
          </p:cNvCxnSpPr>
          <p:nvPr/>
        </p:nvCxnSpPr>
        <p:spPr bwMode="auto">
          <a:xfrm>
            <a:off x="3009900" y="4419600"/>
            <a:ext cx="2544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7" name="Straight Connector 53"/>
          <p:cNvCxnSpPr>
            <a:cxnSpLocks noChangeShapeType="1"/>
            <a:stCxn id="65555" idx="2"/>
            <a:endCxn id="65558" idx="0"/>
          </p:cNvCxnSpPr>
          <p:nvPr/>
        </p:nvCxnSpPr>
        <p:spPr bwMode="auto">
          <a:xfrm rot="5400000">
            <a:off x="904875" y="6086475"/>
            <a:ext cx="1524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8" name="Straight Connector 56"/>
          <p:cNvCxnSpPr>
            <a:cxnSpLocks noChangeShapeType="1"/>
            <a:stCxn id="65559" idx="6"/>
            <a:endCxn id="65549" idx="1"/>
          </p:cNvCxnSpPr>
          <p:nvPr/>
        </p:nvCxnSpPr>
        <p:spPr bwMode="auto">
          <a:xfrm flipV="1">
            <a:off x="2745910" y="6276975"/>
            <a:ext cx="225890" cy="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9" name="Straight Connector 59"/>
          <p:cNvCxnSpPr>
            <a:cxnSpLocks noChangeShapeType="1"/>
            <a:stCxn id="65553" idx="2"/>
            <a:endCxn id="65563" idx="0"/>
          </p:cNvCxnSpPr>
          <p:nvPr/>
        </p:nvCxnSpPr>
        <p:spPr bwMode="auto">
          <a:xfrm>
            <a:off x="4648200" y="5372100"/>
            <a:ext cx="0" cy="37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0" name="Straight Connector 61"/>
          <p:cNvCxnSpPr>
            <a:cxnSpLocks noChangeShapeType="1"/>
            <a:stCxn id="65544" idx="3"/>
            <a:endCxn id="65562" idx="2"/>
          </p:cNvCxnSpPr>
          <p:nvPr/>
        </p:nvCxnSpPr>
        <p:spPr bwMode="auto">
          <a:xfrm flipV="1">
            <a:off x="7086600" y="2228850"/>
            <a:ext cx="6096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1" name="Straight Connector 63"/>
          <p:cNvCxnSpPr>
            <a:cxnSpLocks noChangeShapeType="1"/>
            <a:stCxn id="65560" idx="6"/>
            <a:endCxn id="65556" idx="1"/>
          </p:cNvCxnSpPr>
          <p:nvPr/>
        </p:nvCxnSpPr>
        <p:spPr bwMode="auto">
          <a:xfrm>
            <a:off x="6679908" y="6362700"/>
            <a:ext cx="2542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72" name="Oval 9"/>
          <p:cNvSpPr>
            <a:spLocks noChangeArrowheads="1"/>
          </p:cNvSpPr>
          <p:nvPr/>
        </p:nvSpPr>
        <p:spPr bwMode="auto">
          <a:xfrm>
            <a:off x="5500625" y="5562650"/>
            <a:ext cx="484313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L</a:t>
            </a:r>
          </a:p>
        </p:txBody>
      </p:sp>
      <p:cxnSp>
        <p:nvCxnSpPr>
          <p:cNvPr id="65573" name="Shape 67"/>
          <p:cNvCxnSpPr>
            <a:cxnSpLocks noChangeShapeType="1"/>
            <a:stCxn id="65550" idx="2"/>
            <a:endCxn id="65572" idx="6"/>
          </p:cNvCxnSpPr>
          <p:nvPr/>
        </p:nvCxnSpPr>
        <p:spPr bwMode="auto">
          <a:xfrm rot="5400000">
            <a:off x="6011497" y="5345541"/>
            <a:ext cx="515144" cy="568262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4" name="Straight Connector 69"/>
          <p:cNvCxnSpPr>
            <a:cxnSpLocks noChangeShapeType="1"/>
            <a:stCxn id="65561" idx="0"/>
            <a:endCxn id="65546" idx="2"/>
          </p:cNvCxnSpPr>
          <p:nvPr/>
        </p:nvCxnSpPr>
        <p:spPr bwMode="auto">
          <a:xfrm rot="5400000" flipH="1" flipV="1">
            <a:off x="8268494" y="5544344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5" name="Straight Connector 71"/>
          <p:cNvCxnSpPr>
            <a:cxnSpLocks noChangeShapeType="1"/>
            <a:stCxn id="65541" idx="2"/>
            <a:endCxn id="65548" idx="0"/>
          </p:cNvCxnSpPr>
          <p:nvPr/>
        </p:nvCxnSpPr>
        <p:spPr bwMode="auto">
          <a:xfrm flipH="1">
            <a:off x="2476495" y="2362200"/>
            <a:ext cx="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6" name="Straight Connector 73"/>
          <p:cNvCxnSpPr>
            <a:cxnSpLocks noChangeShapeType="1"/>
            <a:stCxn id="65545" idx="1"/>
            <a:endCxn id="65554" idx="3"/>
          </p:cNvCxnSpPr>
          <p:nvPr/>
        </p:nvCxnSpPr>
        <p:spPr bwMode="auto">
          <a:xfrm flipH="1">
            <a:off x="1447800" y="4419600"/>
            <a:ext cx="495300" cy="1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7" name="Straight Connector 75"/>
          <p:cNvCxnSpPr>
            <a:cxnSpLocks noChangeShapeType="1"/>
            <a:stCxn id="65541" idx="3"/>
            <a:endCxn id="65540" idx="1"/>
          </p:cNvCxnSpPr>
          <p:nvPr/>
        </p:nvCxnSpPr>
        <p:spPr bwMode="auto">
          <a:xfrm>
            <a:off x="3009900" y="2057400"/>
            <a:ext cx="1409700" cy="1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8" name="Shape 77"/>
          <p:cNvCxnSpPr>
            <a:cxnSpLocks noChangeShapeType="1"/>
            <a:stCxn id="65540" idx="3"/>
            <a:endCxn id="65544" idx="0"/>
          </p:cNvCxnSpPr>
          <p:nvPr/>
        </p:nvCxnSpPr>
        <p:spPr bwMode="auto">
          <a:xfrm>
            <a:off x="5334000" y="2058740"/>
            <a:ext cx="1219200" cy="53206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79" name="Straight Arrow Connector 79"/>
          <p:cNvCxnSpPr>
            <a:cxnSpLocks noChangeShapeType="1"/>
            <a:stCxn id="65548" idx="2"/>
            <a:endCxn id="65545" idx="0"/>
          </p:cNvCxnSpPr>
          <p:nvPr/>
        </p:nvCxnSpPr>
        <p:spPr bwMode="auto">
          <a:xfrm>
            <a:off x="2476495" y="3736479"/>
            <a:ext cx="5" cy="3783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0" name="Straight Arrow Connector 81"/>
          <p:cNvCxnSpPr>
            <a:cxnSpLocks noChangeShapeType="1"/>
            <a:stCxn id="65554" idx="2"/>
            <a:endCxn id="65555" idx="0"/>
          </p:cNvCxnSpPr>
          <p:nvPr/>
        </p:nvCxnSpPr>
        <p:spPr bwMode="auto">
          <a:xfrm>
            <a:off x="990600" y="4879479"/>
            <a:ext cx="0" cy="5307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1" name="Straight Arrow Connector 83"/>
          <p:cNvCxnSpPr>
            <a:cxnSpLocks noChangeShapeType="1"/>
            <a:stCxn id="65544" idx="2"/>
            <a:endCxn id="65552" idx="0"/>
          </p:cNvCxnSpPr>
          <p:nvPr/>
        </p:nvCxnSpPr>
        <p:spPr bwMode="auto">
          <a:xfrm>
            <a:off x="6553200" y="3200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2" name="Shape 85"/>
          <p:cNvCxnSpPr>
            <a:cxnSpLocks noChangeShapeType="1"/>
            <a:stCxn id="65544" idx="1"/>
            <a:endCxn id="65547" idx="0"/>
          </p:cNvCxnSpPr>
          <p:nvPr/>
        </p:nvCxnSpPr>
        <p:spPr bwMode="auto">
          <a:xfrm rot="10800000" flipV="1">
            <a:off x="4648200" y="2895600"/>
            <a:ext cx="1371600" cy="6096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65583" name="Shape 88"/>
          <p:cNvCxnSpPr>
            <a:cxnSpLocks noChangeShapeType="1"/>
            <a:stCxn id="65544" idx="3"/>
            <a:endCxn id="65551" idx="0"/>
          </p:cNvCxnSpPr>
          <p:nvPr/>
        </p:nvCxnSpPr>
        <p:spPr bwMode="auto">
          <a:xfrm>
            <a:off x="7086600" y="2895600"/>
            <a:ext cx="1352550" cy="6096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65584" name="Straight Arrow Connector 90"/>
          <p:cNvCxnSpPr>
            <a:cxnSpLocks noChangeShapeType="1"/>
            <a:stCxn id="65547" idx="2"/>
            <a:endCxn id="65553" idx="0"/>
          </p:cNvCxnSpPr>
          <p:nvPr/>
        </p:nvCxnSpPr>
        <p:spPr bwMode="auto">
          <a:xfrm>
            <a:off x="4648200" y="4422279"/>
            <a:ext cx="0" cy="340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5" name="Straight Arrow Connector 92"/>
          <p:cNvCxnSpPr>
            <a:cxnSpLocks noChangeShapeType="1"/>
            <a:stCxn id="65552" idx="2"/>
            <a:endCxn id="65550" idx="0"/>
          </p:cNvCxnSpPr>
          <p:nvPr/>
        </p:nvCxnSpPr>
        <p:spPr bwMode="auto">
          <a:xfrm>
            <a:off x="6553200" y="4422279"/>
            <a:ext cx="0" cy="340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6" name="Straight Arrow Connector 94"/>
          <p:cNvCxnSpPr>
            <a:cxnSpLocks noChangeShapeType="1"/>
            <a:stCxn id="65551" idx="2"/>
            <a:endCxn id="65546" idx="0"/>
          </p:cNvCxnSpPr>
          <p:nvPr/>
        </p:nvCxnSpPr>
        <p:spPr bwMode="auto">
          <a:xfrm>
            <a:off x="8439150" y="4422279"/>
            <a:ext cx="0" cy="340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5587" name="Diamond 95"/>
          <p:cNvSpPr>
            <a:spLocks noChangeAspect="1"/>
          </p:cNvSpPr>
          <p:nvPr/>
        </p:nvSpPr>
        <p:spPr bwMode="auto">
          <a:xfrm>
            <a:off x="3238500" y="5257800"/>
            <a:ext cx="533400" cy="533400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88" name="Diamond 96"/>
          <p:cNvSpPr>
            <a:spLocks noChangeAspect="1"/>
          </p:cNvSpPr>
          <p:nvPr/>
        </p:nvSpPr>
        <p:spPr bwMode="auto">
          <a:xfrm>
            <a:off x="7200900" y="5334000"/>
            <a:ext cx="533400" cy="533400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5589" name="Shape 98"/>
          <p:cNvCxnSpPr>
            <a:cxnSpLocks noChangeShapeType="1"/>
            <a:stCxn id="65553" idx="1"/>
            <a:endCxn id="65587" idx="0"/>
          </p:cNvCxnSpPr>
          <p:nvPr/>
        </p:nvCxnSpPr>
        <p:spPr bwMode="auto">
          <a:xfrm rot="10800000" flipV="1">
            <a:off x="3505200" y="5067300"/>
            <a:ext cx="609600" cy="1905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65590" name="Straight Arrow Connector 100"/>
          <p:cNvCxnSpPr>
            <a:cxnSpLocks noChangeShapeType="1"/>
            <a:stCxn id="65587" idx="2"/>
            <a:endCxn id="65549" idx="0"/>
          </p:cNvCxnSpPr>
          <p:nvPr/>
        </p:nvCxnSpPr>
        <p:spPr bwMode="auto">
          <a:xfrm rot="5400000">
            <a:off x="3414712" y="5881688"/>
            <a:ext cx="1825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91" name="Straight Arrow Connector 102"/>
          <p:cNvCxnSpPr>
            <a:cxnSpLocks noChangeShapeType="1"/>
            <a:stCxn id="65588" idx="2"/>
            <a:endCxn id="65556" idx="0"/>
          </p:cNvCxnSpPr>
          <p:nvPr/>
        </p:nvCxnSpPr>
        <p:spPr bwMode="auto">
          <a:xfrm rot="5400000">
            <a:off x="7372351" y="5962650"/>
            <a:ext cx="1905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92" name="Shape 104"/>
          <p:cNvCxnSpPr>
            <a:cxnSpLocks noChangeShapeType="1"/>
            <a:stCxn id="65550" idx="3"/>
            <a:endCxn id="65588" idx="0"/>
          </p:cNvCxnSpPr>
          <p:nvPr/>
        </p:nvCxnSpPr>
        <p:spPr bwMode="auto">
          <a:xfrm>
            <a:off x="7086600" y="5067300"/>
            <a:ext cx="381000" cy="2667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4850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Integrity Constraints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r>
              <a:rPr lang="en-US" sz="2400" dirty="0" smtClean="0"/>
              <a:t>ICs help prevent entry of incorrect information</a:t>
            </a:r>
          </a:p>
          <a:p>
            <a:r>
              <a:rPr lang="en-US" sz="2400" dirty="0"/>
              <a:t>How</a:t>
            </a:r>
            <a:r>
              <a:rPr lang="en-US" sz="2400" dirty="0" smtClean="0"/>
              <a:t>? DBMS enforces integrity constraints</a:t>
            </a:r>
          </a:p>
          <a:p>
            <a:pPr lvl="1"/>
            <a:r>
              <a:rPr lang="en-US" sz="2000" dirty="0" smtClean="0"/>
              <a:t>Allows only legal database instances (i.e., those that satisfy all constraints) to exist</a:t>
            </a:r>
          </a:p>
          <a:p>
            <a:pPr lvl="1"/>
            <a:r>
              <a:rPr lang="en-US" sz="2000" dirty="0" smtClean="0"/>
              <a:t>Ensures that all necessary checks are always performed and avoids duplicating the verification logic in each application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990600" y="1981200"/>
            <a:ext cx="7315200" cy="12003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An integrity constraint is a condition specified on a database schema that restricts the data that can be stored in an instance of the database.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2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Constraints in </a:t>
            </a:r>
            <a:r>
              <a:rPr lang="en-US" dirty="0">
                <a:solidFill>
                  <a:srgbClr val="0000FF"/>
                </a:solidFill>
              </a:rPr>
              <a:t>E/R Diagrams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68789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Finding constraints is part of the modeling process. </a:t>
            </a:r>
          </a:p>
          <a:p>
            <a:pPr eaLnBrk="0" hangingPunct="0"/>
            <a:r>
              <a:rPr lang="en-US" dirty="0">
                <a:latin typeface="Arial"/>
                <a:cs typeface="Arial"/>
              </a:rPr>
              <a:t>Commonly used constraints:</a:t>
            </a:r>
          </a:p>
          <a:p>
            <a:pPr eaLnBrk="0" hangingPunct="0"/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Keys: </a:t>
            </a:r>
            <a:r>
              <a:rPr lang="en-US" dirty="0">
                <a:latin typeface="Arial"/>
                <a:cs typeface="Arial"/>
              </a:rPr>
              <a:t>social security number uniquely identifies a person.</a:t>
            </a: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Single-value constraints:  </a:t>
            </a:r>
            <a:r>
              <a:rPr lang="en-US" dirty="0">
                <a:latin typeface="Arial"/>
                <a:cs typeface="Arial"/>
              </a:rPr>
              <a:t>a person can have only one father.</a:t>
            </a: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Referential integrity constraints: </a:t>
            </a:r>
            <a:r>
              <a:rPr lang="en-US" dirty="0">
                <a:latin typeface="Arial"/>
                <a:cs typeface="Arial"/>
              </a:rPr>
              <a:t>if you work for a company, it</a:t>
            </a:r>
          </a:p>
          <a:p>
            <a:pPr eaLnBrk="0" hangingPunct="0"/>
            <a:r>
              <a:rPr lang="en-US" dirty="0">
                <a:latin typeface="Arial"/>
                <a:cs typeface="Arial"/>
              </a:rPr>
              <a:t>                                                        must exist in the database.</a:t>
            </a: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  Other constraints:  </a:t>
            </a:r>
            <a:r>
              <a:rPr lang="en-US" dirty="0">
                <a:latin typeface="Arial"/>
                <a:cs typeface="Arial"/>
              </a:rPr>
              <a:t>peoples’ ages are between 0 and 150.</a:t>
            </a:r>
          </a:p>
        </p:txBody>
      </p:sp>
    </p:spTree>
    <p:extLst>
      <p:ext uri="{BB962C8B-B14F-4D97-AF65-F5344CB8AC3E}">
        <p14:creationId xmlns:p14="http://schemas.microsoft.com/office/powerpoint/2010/main" val="16303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 Keys in </a:t>
            </a:r>
            <a:r>
              <a:rPr lang="en-US" dirty="0">
                <a:solidFill>
                  <a:srgbClr val="0000FF"/>
                </a:solidFill>
              </a:rPr>
              <a:t>E/R Diagrams</a:t>
            </a:r>
          </a:p>
        </p:txBody>
      </p:sp>
      <p:sp>
        <p:nvSpPr>
          <p:cNvPr id="60420" name="Oval 3"/>
          <p:cNvSpPr>
            <a:spLocks noChangeArrowheads="1"/>
          </p:cNvSpPr>
          <p:nvPr/>
        </p:nvSpPr>
        <p:spPr bwMode="auto">
          <a:xfrm>
            <a:off x="1295400" y="601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address</a:t>
            </a:r>
          </a:p>
        </p:txBody>
      </p:sp>
      <p:sp>
        <p:nvSpPr>
          <p:cNvPr id="60421" name="Oval 4"/>
          <p:cNvSpPr>
            <a:spLocks noChangeArrowheads="1"/>
          </p:cNvSpPr>
          <p:nvPr/>
        </p:nvSpPr>
        <p:spPr bwMode="auto">
          <a:xfrm>
            <a:off x="3886200" y="594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name</a:t>
            </a:r>
          </a:p>
        </p:txBody>
      </p:sp>
      <p:sp>
        <p:nvSpPr>
          <p:cNvPr id="60422" name="Oval 5"/>
          <p:cNvSpPr>
            <a:spLocks noChangeArrowheads="1"/>
          </p:cNvSpPr>
          <p:nvPr/>
        </p:nvSpPr>
        <p:spPr bwMode="auto">
          <a:xfrm>
            <a:off x="6553200" y="594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 dirty="0" err="1">
                <a:latin typeface="Arial"/>
                <a:cs typeface="Arial"/>
              </a:rPr>
              <a:t>ssn</a:t>
            </a:r>
            <a:endParaRPr lang="en-US" u="sng" dirty="0">
              <a:latin typeface="Arial"/>
              <a:cs typeface="Arial"/>
            </a:endParaRPr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429000" y="3429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60425" name="Oval 8"/>
          <p:cNvSpPr>
            <a:spLocks noChangeArrowheads="1"/>
          </p:cNvSpPr>
          <p:nvPr/>
        </p:nvSpPr>
        <p:spPr bwMode="auto">
          <a:xfrm>
            <a:off x="3733800" y="1600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 dirty="0">
                <a:latin typeface="Arial"/>
                <a:cs typeface="Arial"/>
              </a:rPr>
              <a:t>name</a:t>
            </a:r>
          </a:p>
        </p:txBody>
      </p:sp>
      <p:sp>
        <p:nvSpPr>
          <p:cNvPr id="60426" name="Oval 9"/>
          <p:cNvSpPr>
            <a:spLocks noChangeArrowheads="1"/>
          </p:cNvSpPr>
          <p:nvPr/>
        </p:nvSpPr>
        <p:spPr bwMode="auto">
          <a:xfrm>
            <a:off x="5334000" y="1600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 dirty="0">
                <a:latin typeface="Arial"/>
                <a:cs typeface="Arial"/>
              </a:rPr>
              <a:t>category</a:t>
            </a:r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2590800" y="2514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price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H="1" flipV="1">
            <a:off x="3733800" y="3124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4495800" y="2286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 flipV="1">
            <a:off x="5105400" y="2286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 flipH="1">
            <a:off x="2133600" y="5486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>
            <a:off x="4267200" y="5486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>
            <a:off x="5029200" y="5486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7" name="Text Box 20"/>
          <p:cNvSpPr txBox="1">
            <a:spLocks noChangeArrowheads="1"/>
          </p:cNvSpPr>
          <p:nvPr/>
        </p:nvSpPr>
        <p:spPr bwMode="auto">
          <a:xfrm>
            <a:off x="232406" y="3429000"/>
            <a:ext cx="33489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No formal way </a:t>
            </a: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  to specify multiple</a:t>
            </a: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  keys in E/R diagrams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0438" name="Text Box 21"/>
          <p:cNvSpPr txBox="1">
            <a:spLocks noChangeArrowheads="1"/>
          </p:cNvSpPr>
          <p:nvPr/>
        </p:nvSpPr>
        <p:spPr bwMode="auto">
          <a:xfrm>
            <a:off x="669925" y="1946275"/>
            <a:ext cx="1587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Underline:</a:t>
            </a:r>
          </a:p>
        </p:txBody>
      </p:sp>
    </p:spTree>
    <p:extLst>
      <p:ext uri="{BB962C8B-B14F-4D97-AF65-F5344CB8AC3E}">
        <p14:creationId xmlns:p14="http://schemas.microsoft.com/office/powerpoint/2010/main" val="150016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Single Value Constraints</a:t>
            </a:r>
          </a:p>
        </p:txBody>
      </p:sp>
      <p:sp>
        <p:nvSpPr>
          <p:cNvPr id="61444" name="AutoShape 3"/>
          <p:cNvSpPr>
            <a:spLocks noChangeAspect="1" noChangeArrowheads="1"/>
          </p:cNvSpPr>
          <p:nvPr/>
        </p:nvSpPr>
        <p:spPr bwMode="auto">
          <a:xfrm>
            <a:off x="3659187" y="2590800"/>
            <a:ext cx="1749425" cy="8318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rmAutofit/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makes</a:t>
            </a:r>
          </a:p>
        </p:txBody>
      </p:sp>
      <p:sp>
        <p:nvSpPr>
          <p:cNvPr id="61445" name="Line 4"/>
          <p:cNvSpPr>
            <a:spLocks noChangeAspect="1" noChangeShapeType="1"/>
          </p:cNvSpPr>
          <p:nvPr/>
        </p:nvSpPr>
        <p:spPr bwMode="auto">
          <a:xfrm flipH="1">
            <a:off x="3113087" y="3006725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46" name="Line 5"/>
          <p:cNvSpPr>
            <a:spLocks noChangeAspect="1" noChangeShapeType="1"/>
          </p:cNvSpPr>
          <p:nvPr/>
        </p:nvSpPr>
        <p:spPr bwMode="auto">
          <a:xfrm>
            <a:off x="5418137" y="3006725"/>
            <a:ext cx="50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47" name="AutoShape 6"/>
          <p:cNvSpPr>
            <a:spLocks noChangeAspect="1" noChangeArrowheads="1"/>
          </p:cNvSpPr>
          <p:nvPr/>
        </p:nvSpPr>
        <p:spPr bwMode="auto">
          <a:xfrm>
            <a:off x="3678237" y="4502150"/>
            <a:ext cx="1749425" cy="8318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rm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makes</a:t>
            </a:r>
          </a:p>
        </p:txBody>
      </p:sp>
      <p:sp>
        <p:nvSpPr>
          <p:cNvPr id="61448" name="Line 7"/>
          <p:cNvSpPr>
            <a:spLocks noChangeAspect="1" noChangeShapeType="1"/>
          </p:cNvSpPr>
          <p:nvPr/>
        </p:nvSpPr>
        <p:spPr bwMode="auto">
          <a:xfrm flipH="1">
            <a:off x="3132137" y="4918075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49" name="Line 8"/>
          <p:cNvSpPr>
            <a:spLocks noChangeAspect="1" noChangeShapeType="1"/>
          </p:cNvSpPr>
          <p:nvPr/>
        </p:nvSpPr>
        <p:spPr bwMode="auto">
          <a:xfrm>
            <a:off x="5437187" y="4918075"/>
            <a:ext cx="50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4192588" y="3733800"/>
            <a:ext cx="68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norm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vs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16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Referential Integrity Constraints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61722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7620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62470" name="AutoShape 5"/>
          <p:cNvSpPr>
            <a:spLocks noChangeArrowheads="1"/>
          </p:cNvSpPr>
          <p:nvPr/>
        </p:nvSpPr>
        <p:spPr bwMode="auto">
          <a:xfrm>
            <a:off x="3810000" y="1905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makes</a:t>
            </a:r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 flipH="1">
            <a:off x="28956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>
            <a:off x="53340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6172200" y="4800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62474" name="Rectangle 9"/>
          <p:cNvSpPr>
            <a:spLocks noChangeArrowheads="1"/>
          </p:cNvSpPr>
          <p:nvPr/>
        </p:nvSpPr>
        <p:spPr bwMode="auto">
          <a:xfrm>
            <a:off x="762000" y="4800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62475" name="AutoShape 10"/>
          <p:cNvSpPr>
            <a:spLocks noChangeArrowheads="1"/>
          </p:cNvSpPr>
          <p:nvPr/>
        </p:nvSpPr>
        <p:spPr bwMode="auto">
          <a:xfrm>
            <a:off x="3810000" y="4419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makes</a:t>
            </a:r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 flipH="1">
            <a:off x="28956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>
            <a:off x="53340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8" name="Arc 13"/>
          <p:cNvSpPr>
            <a:spLocks noChangeAspect="1"/>
          </p:cNvSpPr>
          <p:nvPr/>
        </p:nvSpPr>
        <p:spPr bwMode="auto">
          <a:xfrm>
            <a:off x="5867400" y="4800600"/>
            <a:ext cx="304800" cy="533400"/>
          </a:xfrm>
          <a:custGeom>
            <a:avLst/>
            <a:gdLst>
              <a:gd name="T0" fmla="*/ 38556 w 24728"/>
              <a:gd name="T1" fmla="*/ 0 h 43200"/>
              <a:gd name="T2" fmla="*/ 0 w 24728"/>
              <a:gd name="T3" fmla="*/ 530585 h 43200"/>
              <a:gd name="T4" fmla="*/ 38556 w 24728"/>
              <a:gd name="T5" fmla="*/ 266700 h 43200"/>
              <a:gd name="T6" fmla="*/ 0 60000 65536"/>
              <a:gd name="T7" fmla="*/ 0 60000 65536"/>
              <a:gd name="T8" fmla="*/ 0 60000 65536"/>
              <a:gd name="T9" fmla="*/ 0 w 24728"/>
              <a:gd name="T10" fmla="*/ 0 h 43200"/>
              <a:gd name="T11" fmla="*/ 24728 w 24728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28" h="43200" fill="none" extrusionOk="0">
                <a:moveTo>
                  <a:pt x="3128" y="-1"/>
                </a:moveTo>
                <a:cubicBezTo>
                  <a:pt x="15057" y="0"/>
                  <a:pt x="24728" y="9670"/>
                  <a:pt x="24728" y="21600"/>
                </a:cubicBezTo>
                <a:cubicBezTo>
                  <a:pt x="24728" y="33529"/>
                  <a:pt x="15057" y="43200"/>
                  <a:pt x="3128" y="43200"/>
                </a:cubicBezTo>
                <a:cubicBezTo>
                  <a:pt x="2081" y="43199"/>
                  <a:pt x="1035" y="43123"/>
                  <a:pt x="-1" y="42972"/>
                </a:cubicBezTo>
              </a:path>
              <a:path w="24728" h="43200" stroke="0" extrusionOk="0">
                <a:moveTo>
                  <a:pt x="3128" y="-1"/>
                </a:moveTo>
                <a:cubicBezTo>
                  <a:pt x="15057" y="0"/>
                  <a:pt x="24728" y="9670"/>
                  <a:pt x="24728" y="21600"/>
                </a:cubicBezTo>
                <a:cubicBezTo>
                  <a:pt x="24728" y="33529"/>
                  <a:pt x="15057" y="43200"/>
                  <a:pt x="3128" y="43200"/>
                </a:cubicBezTo>
                <a:cubicBezTo>
                  <a:pt x="2081" y="43199"/>
                  <a:pt x="1035" y="43123"/>
                  <a:pt x="-1" y="42972"/>
                </a:cubicBezTo>
                <a:lnTo>
                  <a:pt x="31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9" name="Text Box 14"/>
          <p:cNvSpPr txBox="1">
            <a:spLocks noChangeArrowheads="1"/>
          </p:cNvSpPr>
          <p:nvPr/>
        </p:nvSpPr>
        <p:spPr bwMode="auto">
          <a:xfrm>
            <a:off x="1066800" y="3276600"/>
            <a:ext cx="6354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Each product made by at most one company.</a:t>
            </a:r>
          </a:p>
          <a:p>
            <a:r>
              <a:rPr lang="en-US" dirty="0">
                <a:latin typeface="Arial"/>
                <a:cs typeface="Arial"/>
              </a:rPr>
              <a:t>Some products made by no company</a:t>
            </a:r>
          </a:p>
        </p:txBody>
      </p:sp>
      <p:sp>
        <p:nvSpPr>
          <p:cNvPr id="62480" name="Text Box 15"/>
          <p:cNvSpPr txBox="1">
            <a:spLocks noChangeArrowheads="1"/>
          </p:cNvSpPr>
          <p:nvPr/>
        </p:nvSpPr>
        <p:spPr bwMode="auto">
          <a:xfrm>
            <a:off x="935321" y="5786735"/>
            <a:ext cx="6303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Each product made by </a:t>
            </a:r>
            <a:r>
              <a:rPr lang="en-US" i="1" u="sng" dirty="0">
                <a:latin typeface="Arial"/>
                <a:cs typeface="Arial"/>
              </a:rPr>
              <a:t>exactly</a:t>
            </a:r>
            <a:r>
              <a:rPr lang="en-US" dirty="0">
                <a:latin typeface="Arial"/>
                <a:cs typeface="Arial"/>
              </a:rPr>
              <a:t> one company.</a:t>
            </a:r>
          </a:p>
        </p:txBody>
      </p:sp>
    </p:spTree>
    <p:extLst>
      <p:ext uri="{BB962C8B-B14F-4D97-AF65-F5344CB8AC3E}">
        <p14:creationId xmlns:p14="http://schemas.microsoft.com/office/powerpoint/2010/main" val="11049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9" grpId="0"/>
      <p:bldP spid="624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Database </a:t>
            </a:r>
            <a:r>
              <a:rPr lang="en-US" dirty="0"/>
              <a:t>Design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Consider </a:t>
            </a:r>
            <a:r>
              <a:rPr lang="en-US" sz="2400" dirty="0"/>
              <a:t>issues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entities to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entities are 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constraints exist in the </a:t>
            </a:r>
            <a:r>
              <a:rPr lang="en-US" sz="2000" dirty="0" smtClean="0"/>
              <a:t>domain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Several </a:t>
            </a:r>
            <a:r>
              <a:rPr lang="en-US" sz="2400" dirty="0"/>
              <a:t>formalisms exists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We discuss E/R </a:t>
            </a:r>
            <a:r>
              <a:rPr lang="en-US" sz="2000" dirty="0" smtClean="0"/>
              <a:t>diagrams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UML, model-driven architecture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Reading: Sec. 4.1</a:t>
            </a:r>
            <a:r>
              <a:rPr lang="en-US" sz="2400" dirty="0"/>
              <a:t>-</a:t>
            </a:r>
            <a:r>
              <a:rPr lang="en-US" sz="2400" dirty="0" smtClean="0"/>
              <a:t>4.6</a:t>
            </a: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1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Constraints</a:t>
            </a: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6172200" y="33528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762000" y="33528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63494" name="AutoShape 5"/>
          <p:cNvSpPr>
            <a:spLocks noChangeArrowheads="1"/>
          </p:cNvSpPr>
          <p:nvPr/>
        </p:nvSpPr>
        <p:spPr bwMode="auto">
          <a:xfrm>
            <a:off x="3810000" y="29718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makes</a:t>
            </a:r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 flipH="1">
            <a:off x="28956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53340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2955925" y="3089275"/>
            <a:ext cx="877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</a:rPr>
              <a:t>&lt;100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62000" y="4495800"/>
            <a:ext cx="6630291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Q: What </a:t>
            </a:r>
            <a:r>
              <a:rPr lang="en-US" dirty="0">
                <a:latin typeface="Arial"/>
                <a:cs typeface="Arial"/>
              </a:rPr>
              <a:t>does this mean 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r>
              <a:rPr lang="en-US" dirty="0" smtClean="0">
                <a:latin typeface="Arial"/>
                <a:cs typeface="Arial"/>
              </a:rPr>
              <a:t>A: A Company entity cannot be connected</a:t>
            </a:r>
          </a:p>
          <a:p>
            <a:r>
              <a:rPr lang="en-US" dirty="0" smtClean="0">
                <a:latin typeface="Arial"/>
                <a:cs typeface="Arial"/>
              </a:rPr>
              <a:t>by relationship to more than 99 Product entities</a:t>
            </a:r>
          </a:p>
        </p:txBody>
      </p:sp>
    </p:spTree>
    <p:extLst>
      <p:ext uri="{BB962C8B-B14F-4D97-AF65-F5344CB8AC3E}">
        <p14:creationId xmlns:p14="http://schemas.microsoft.com/office/powerpoint/2010/main" val="199140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Constraints </a:t>
            </a:r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SQL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/>
              <a:t>Constraints in SQL: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Keys, foreign keys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Attribute-level </a:t>
            </a:r>
            <a:r>
              <a:rPr lang="en-US" sz="2400" dirty="0"/>
              <a:t>constraints</a:t>
            </a:r>
          </a:p>
          <a:p>
            <a:pPr eaLnBrk="1" hangingPunct="1"/>
            <a:r>
              <a:rPr lang="en-US" sz="2400" dirty="0" err="1">
                <a:solidFill>
                  <a:srgbClr val="FF0000"/>
                </a:solidFill>
              </a:rPr>
              <a:t>Tuple</a:t>
            </a:r>
            <a:r>
              <a:rPr lang="en-US" sz="2400" dirty="0">
                <a:solidFill>
                  <a:srgbClr val="FF0000"/>
                </a:solidFill>
              </a:rPr>
              <a:t>-level </a:t>
            </a:r>
            <a:r>
              <a:rPr lang="en-US" sz="2400" dirty="0"/>
              <a:t>constraints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Global</a:t>
            </a:r>
            <a:r>
              <a:rPr lang="en-US" sz="2400" dirty="0"/>
              <a:t> constraints: assertions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The more complex the constraint, the harder it is to check and to enforce</a:t>
            </a:r>
          </a:p>
        </p:txBody>
      </p:sp>
      <p:sp>
        <p:nvSpPr>
          <p:cNvPr id="64517" name="AutoShape 4"/>
          <p:cNvSpPr>
            <a:spLocks noChangeArrowheads="1"/>
          </p:cNvSpPr>
          <p:nvPr/>
        </p:nvSpPr>
        <p:spPr bwMode="auto">
          <a:xfrm>
            <a:off x="6324600" y="2209800"/>
            <a:ext cx="2209800" cy="609600"/>
          </a:xfrm>
          <a:prstGeom prst="wedgeEllipseCallout">
            <a:avLst>
              <a:gd name="adj1" fmla="val -130709"/>
              <a:gd name="adj2" fmla="val 1107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simplest</a:t>
            </a:r>
          </a:p>
        </p:txBody>
      </p:sp>
      <p:sp>
        <p:nvSpPr>
          <p:cNvPr id="64518" name="AutoShape 5"/>
          <p:cNvSpPr>
            <a:spLocks noChangeArrowheads="1"/>
          </p:cNvSpPr>
          <p:nvPr/>
        </p:nvSpPr>
        <p:spPr bwMode="auto">
          <a:xfrm>
            <a:off x="6742113" y="3352800"/>
            <a:ext cx="1871234" cy="1168539"/>
          </a:xfrm>
          <a:prstGeom prst="wedgeEllipseCallout">
            <a:avLst>
              <a:gd name="adj1" fmla="val -129167"/>
              <a:gd name="adj2" fmla="val 51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Most</a:t>
            </a:r>
            <a:br>
              <a:rPr lang="en-US">
                <a:latin typeface="Arial"/>
                <a:cs typeface="Arial"/>
              </a:rPr>
            </a:br>
            <a:r>
              <a:rPr lang="en-US">
                <a:latin typeface="Arial"/>
                <a:cs typeface="Arial"/>
              </a:rPr>
              <a:t>complex</a:t>
            </a:r>
          </a:p>
        </p:txBody>
      </p:sp>
    </p:spTree>
    <p:extLst>
      <p:ext uri="{BB962C8B-B14F-4D97-AF65-F5344CB8AC3E}">
        <p14:creationId xmlns:p14="http://schemas.microsoft.com/office/powerpoint/2010/main" val="104830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Constraints</a:t>
            </a:r>
            <a:endParaRPr lang="en-US" dirty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19600"/>
            <a:ext cx="1600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OR: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1981200" y="2609672"/>
            <a:ext cx="5606673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Product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name CHAR(30)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PRIMARY KEY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VARCHAR(20))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997431" y="4343400"/>
            <a:ext cx="4488879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Product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name CHAR(30),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</a:t>
            </a:r>
            <a:r>
              <a:rPr lang="en-US">
                <a:latin typeface="Arial"/>
                <a:cs typeface="Arial"/>
              </a:rPr>
              <a:t>20</a:t>
            </a:r>
            <a:r>
              <a:rPr lang="en-US" smtClean="0">
                <a:latin typeface="Arial"/>
                <a:cs typeface="Arial"/>
              </a:rPr>
              <a:t>),</a:t>
            </a: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PRIMARY KEY </a:t>
            </a:r>
            <a:r>
              <a:rPr lang="en-US" dirty="0">
                <a:latin typeface="Arial"/>
                <a:cs typeface="Arial"/>
              </a:rPr>
              <a:t>(name))</a:t>
            </a: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990600" y="1905000"/>
            <a:ext cx="3571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Product(</a:t>
            </a:r>
            <a:r>
              <a:rPr lang="en-US" u="sng" dirty="0" err="1">
                <a:latin typeface="Arial"/>
                <a:cs typeface="Arial"/>
              </a:rPr>
              <a:t>name</a:t>
            </a:r>
            <a:r>
              <a:rPr lang="en-US" dirty="0">
                <a:latin typeface="Arial"/>
                <a:cs typeface="Arial"/>
              </a:rPr>
              <a:t>, category)</a:t>
            </a:r>
          </a:p>
        </p:txBody>
      </p:sp>
    </p:spTree>
    <p:extLst>
      <p:ext uri="{BB962C8B-B14F-4D97-AF65-F5344CB8AC3E}">
        <p14:creationId xmlns:p14="http://schemas.microsoft.com/office/powerpoint/2010/main" val="4799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/>
      <p:bldP spid="38707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 with Multiple Attributes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2229" y="2209800"/>
            <a:ext cx="5660571" cy="2246769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CREATE TABLE </a:t>
            </a:r>
            <a:r>
              <a:rPr lang="en-US" sz="2400" dirty="0">
                <a:ea typeface="+mn-ea"/>
                <a:cs typeface="+mn-cs"/>
              </a:rPr>
              <a:t>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price INT,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   </a:t>
            </a: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PRIMARY KEY </a:t>
            </a:r>
            <a:r>
              <a:rPr lang="en-US" sz="2400" dirty="0">
                <a:ea typeface="+mn-ea"/>
                <a:cs typeface="+mn-cs"/>
              </a:rPr>
              <a:t>(name, category))</a:t>
            </a:r>
          </a:p>
        </p:txBody>
      </p:sp>
      <p:graphicFrame>
        <p:nvGraphicFramePr>
          <p:cNvPr id="3891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8175"/>
              </p:ext>
            </p:extLst>
          </p:nvPr>
        </p:nvGraphicFramePr>
        <p:xfrm>
          <a:off x="2057400" y="4697186"/>
          <a:ext cx="4191000" cy="1701801"/>
        </p:xfrm>
        <a:graphic>
          <a:graphicData uri="http://schemas.openxmlformats.org/drawingml/2006/table">
            <a:tbl>
              <a:tblPr/>
              <a:tblGrid>
                <a:gridCol w="1397000"/>
                <a:gridCol w="1397000"/>
                <a:gridCol w="1397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2" name="Rectangle 33"/>
          <p:cNvSpPr>
            <a:spLocks noChangeArrowheads="1"/>
          </p:cNvSpPr>
          <p:nvPr/>
        </p:nvSpPr>
        <p:spPr bwMode="auto">
          <a:xfrm>
            <a:off x="990600" y="1676400"/>
            <a:ext cx="4386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Product(</a:t>
            </a:r>
            <a:r>
              <a:rPr lang="en-US" u="sng" dirty="0" err="1">
                <a:latin typeface="Arial"/>
                <a:cs typeface="Arial"/>
              </a:rPr>
              <a:t>name</a:t>
            </a:r>
            <a:r>
              <a:rPr lang="en-US" u="sng" dirty="0">
                <a:latin typeface="Arial"/>
                <a:cs typeface="Arial"/>
              </a:rPr>
              <a:t>, category</a:t>
            </a:r>
            <a:r>
              <a:rPr lang="en-US" dirty="0">
                <a:latin typeface="Arial"/>
                <a:cs typeface="Arial"/>
              </a:rPr>
              <a:t>, price)</a:t>
            </a:r>
          </a:p>
        </p:txBody>
      </p:sp>
    </p:spTree>
    <p:extLst>
      <p:ext uri="{BB962C8B-B14F-4D97-AF65-F5344CB8AC3E}">
        <p14:creationId xmlns:p14="http://schemas.microsoft.com/office/powerpoint/2010/main" val="165107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Keys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9526" y="1764784"/>
            <a:ext cx="5236935" cy="3062377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CREATE TABLE </a:t>
            </a:r>
            <a:r>
              <a:rPr lang="en-US" sz="2400" dirty="0">
                <a:ea typeface="+mn-ea"/>
                <a:cs typeface="+mn-cs"/>
              </a:rPr>
              <a:t>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	</a:t>
            </a:r>
            <a:r>
              <a:rPr lang="en-US" sz="2400" dirty="0" err="1">
                <a:ea typeface="+mn-ea"/>
                <a:cs typeface="+mn-cs"/>
              </a:rPr>
              <a:t>productID</a:t>
            </a:r>
            <a:r>
              <a:rPr lang="en-US" sz="2400" dirty="0">
                <a:ea typeface="+mn-ea"/>
                <a:cs typeface="+mn-cs"/>
              </a:rPr>
              <a:t>  CHAR(10),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price INT,</a:t>
            </a:r>
            <a:br>
              <a:rPr lang="en-US" sz="2400" dirty="0">
                <a:ea typeface="+mn-ea"/>
                <a:cs typeface="+mn-cs"/>
              </a:rPr>
            </a:br>
            <a:r>
              <a:rPr lang="en-US" sz="2400" dirty="0">
                <a:ea typeface="+mn-ea"/>
                <a:cs typeface="+mn-cs"/>
              </a:rPr>
              <a:t>    	</a:t>
            </a: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PRIMARY KEY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n-US" sz="2400" dirty="0" err="1">
                <a:ea typeface="+mn-ea"/>
                <a:cs typeface="+mn-cs"/>
              </a:rPr>
              <a:t>productID</a:t>
            </a:r>
            <a:r>
              <a:rPr lang="en-US" sz="2400" dirty="0">
                <a:ea typeface="+mn-ea"/>
                <a:cs typeface="+mn-cs"/>
              </a:rPr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   	</a:t>
            </a: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UNIQUE </a:t>
            </a:r>
            <a:r>
              <a:rPr lang="en-US" sz="2400" dirty="0">
                <a:ea typeface="+mn-ea"/>
                <a:cs typeface="+mn-cs"/>
              </a:rPr>
              <a:t>(name, category))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1319526" y="5105400"/>
            <a:ext cx="52336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There is at most one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PRIMARY KEY</a:t>
            </a:r>
            <a:r>
              <a:rPr lang="en-US" dirty="0">
                <a:latin typeface="Arial"/>
                <a:cs typeface="Arial"/>
              </a:rPr>
              <a:t>;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there can be many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UNIQUE</a:t>
            </a:r>
          </a:p>
        </p:txBody>
      </p:sp>
    </p:spTree>
    <p:extLst>
      <p:ext uri="{BB962C8B-B14F-4D97-AF65-F5344CB8AC3E}">
        <p14:creationId xmlns:p14="http://schemas.microsoft.com/office/powerpoint/2010/main" val="177622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Foreign Key Constraints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862" y="2330450"/>
            <a:ext cx="5608638" cy="1800493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CREATE TABLE </a:t>
            </a:r>
            <a:r>
              <a:rPr lang="en-US" sz="2400" dirty="0">
                <a:ea typeface="+mn-ea"/>
                <a:cs typeface="+mn-cs"/>
              </a:rPr>
              <a:t>Purchase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</a:t>
            </a:r>
            <a:r>
              <a:rPr lang="en-US" sz="2400" dirty="0" err="1">
                <a:ea typeface="+mn-ea"/>
                <a:cs typeface="+mn-cs"/>
              </a:rPr>
              <a:t>prodName</a:t>
            </a:r>
            <a:r>
              <a:rPr lang="en-US" sz="2400" dirty="0">
                <a:ea typeface="+mn-ea"/>
                <a:cs typeface="+mn-cs"/>
              </a:rPr>
              <a:t> CHAR(30)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ea typeface="+mn-ea"/>
                <a:cs typeface="+mn-cs"/>
              </a:rPr>
              <a:t>REFERENCES </a:t>
            </a:r>
            <a:r>
              <a:rPr lang="en-US" sz="2400" dirty="0" err="1">
                <a:ea typeface="+mn-ea"/>
                <a:cs typeface="+mn-cs"/>
              </a:rPr>
              <a:t>Product(name</a:t>
            </a:r>
            <a:r>
              <a:rPr lang="en-US" sz="2400" dirty="0">
                <a:ea typeface="+mn-ea"/>
                <a:cs typeface="+mn-cs"/>
              </a:rPr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   	date DATETIME)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6376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is a </a:t>
            </a:r>
            <a:r>
              <a:rPr lang="en-US" b="1" dirty="0">
                <a:latin typeface="Arial"/>
                <a:cs typeface="Arial"/>
              </a:rPr>
              <a:t>foreign key</a:t>
            </a:r>
            <a:r>
              <a:rPr lang="en-US" dirty="0">
                <a:latin typeface="Arial"/>
                <a:cs typeface="Arial"/>
              </a:rPr>
              <a:t> to </a:t>
            </a:r>
            <a:r>
              <a:rPr lang="en-US" dirty="0" err="1">
                <a:latin typeface="Arial"/>
                <a:cs typeface="Arial"/>
              </a:rPr>
              <a:t>Product(name</a:t>
            </a:r>
            <a:r>
              <a:rPr lang="en-US" dirty="0">
                <a:latin typeface="Arial"/>
                <a:cs typeface="Arial"/>
              </a:rPr>
              <a:t>)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name must be a </a:t>
            </a:r>
            <a:r>
              <a:rPr lang="en-US" b="1" dirty="0">
                <a:latin typeface="Arial"/>
                <a:cs typeface="Arial"/>
              </a:rPr>
              <a:t>key</a:t>
            </a:r>
            <a:r>
              <a:rPr lang="en-US" dirty="0">
                <a:latin typeface="Arial"/>
                <a:cs typeface="Arial"/>
              </a:rPr>
              <a:t> in Product</a:t>
            </a:r>
          </a:p>
        </p:txBody>
      </p:sp>
      <p:sp>
        <p:nvSpPr>
          <p:cNvPr id="72710" name="AutoShape 5"/>
          <p:cNvSpPr>
            <a:spLocks noChangeArrowheads="1"/>
          </p:cNvSpPr>
          <p:nvPr/>
        </p:nvSpPr>
        <p:spPr bwMode="auto">
          <a:xfrm>
            <a:off x="6705600" y="1588711"/>
            <a:ext cx="2352631" cy="1687889"/>
          </a:xfrm>
          <a:prstGeom prst="wedgeEllipseCallout">
            <a:avLst>
              <a:gd name="adj1" fmla="val -133258"/>
              <a:gd name="adj2" fmla="val 4320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Referential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integrity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constraints</a:t>
            </a:r>
          </a:p>
        </p:txBody>
      </p:sp>
      <p:sp>
        <p:nvSpPr>
          <p:cNvPr id="72711" name="AutoShape 6"/>
          <p:cNvSpPr>
            <a:spLocks noChangeArrowheads="1"/>
          </p:cNvSpPr>
          <p:nvPr/>
        </p:nvSpPr>
        <p:spPr bwMode="auto">
          <a:xfrm>
            <a:off x="6425500" y="4572000"/>
            <a:ext cx="2809303" cy="1687889"/>
          </a:xfrm>
          <a:prstGeom prst="wedgeEllipseCallout">
            <a:avLst>
              <a:gd name="adj1" fmla="val -82560"/>
              <a:gd name="adj2" fmla="val -10880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May write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just Product</a:t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if name is PK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337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  <p:bldP spid="727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Foreign Key Constraints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 with multi-attribute primary key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(name, category) must be </a:t>
            </a:r>
            <a:r>
              <a:rPr lang="en-US" sz="2400" dirty="0" smtClean="0"/>
              <a:t>a KEY in Product</a:t>
            </a:r>
            <a:endParaRPr lang="en-US" sz="2400" dirty="0"/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898718" y="2644676"/>
            <a:ext cx="7026082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Purchase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CHAR(30),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VARCHAR(20),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date DATETIME,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FOREIGN KEY 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, category) 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    	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REFERENCES</a:t>
            </a:r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 err="1">
                <a:latin typeface="Arial"/>
                <a:cs typeface="Arial"/>
              </a:rPr>
              <a:t>Product(name</a:t>
            </a:r>
            <a:r>
              <a:rPr lang="en-US" dirty="0">
                <a:latin typeface="Arial"/>
                <a:cs typeface="Arial"/>
              </a:rPr>
              <a:t>, category) </a:t>
            </a:r>
          </a:p>
        </p:txBody>
      </p:sp>
    </p:spTree>
    <p:extLst>
      <p:ext uri="{BB962C8B-B14F-4D97-AF65-F5344CB8AC3E}">
        <p14:creationId xmlns:p14="http://schemas.microsoft.com/office/powerpoint/2010/main" val="8510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62" name="Group 2"/>
          <p:cNvGraphicFramePr>
            <a:graphicFrameLocks noGrp="1"/>
          </p:cNvGraphicFramePr>
          <p:nvPr>
            <p:extLst/>
          </p:nvPr>
        </p:nvGraphicFramePr>
        <p:xfrm>
          <a:off x="5334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379" name="Group 19"/>
          <p:cNvGraphicFramePr>
            <a:graphicFrameLocks noGrp="1"/>
          </p:cNvGraphicFramePr>
          <p:nvPr>
            <p:extLst/>
          </p:nvPr>
        </p:nvGraphicFramePr>
        <p:xfrm>
          <a:off x="51054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5" name="Rectangle 36"/>
          <p:cNvSpPr>
            <a:spLocks noChangeArrowheads="1"/>
          </p:cNvSpPr>
          <p:nvPr/>
        </p:nvSpPr>
        <p:spPr bwMode="auto">
          <a:xfrm>
            <a:off x="533400" y="34290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8886" name="Rectangle 37"/>
          <p:cNvSpPr>
            <a:spLocks noChangeArrowheads="1"/>
          </p:cNvSpPr>
          <p:nvPr/>
        </p:nvSpPr>
        <p:spPr bwMode="auto">
          <a:xfrm>
            <a:off x="6705600" y="34290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78887" name="Rectangle 3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What happens </a:t>
            </a:r>
            <a:r>
              <a:rPr lang="en-US" dirty="0" smtClean="0"/>
              <a:t>when data changes?</a:t>
            </a:r>
            <a:endParaRPr lang="en-US" dirty="0"/>
          </a:p>
        </p:txBody>
      </p:sp>
      <p:sp>
        <p:nvSpPr>
          <p:cNvPr id="78888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/>
              <a:t>Types of updates:</a:t>
            </a:r>
          </a:p>
          <a:p>
            <a:pPr eaLnBrk="1" hangingPunct="1"/>
            <a:r>
              <a:rPr lang="en-US" sz="2400" dirty="0"/>
              <a:t>In Purchase: insert/update</a:t>
            </a:r>
          </a:p>
          <a:p>
            <a:pPr eaLnBrk="1" hangingPunct="1"/>
            <a:r>
              <a:rPr lang="en-US" sz="2400" dirty="0"/>
              <a:t>In Product: delete/update</a:t>
            </a:r>
          </a:p>
        </p:txBody>
      </p:sp>
      <p:sp>
        <p:nvSpPr>
          <p:cNvPr id="78889" name="Freeform 40"/>
          <p:cNvSpPr>
            <a:spLocks/>
          </p:cNvSpPr>
          <p:nvPr/>
        </p:nvSpPr>
        <p:spPr bwMode="auto">
          <a:xfrm>
            <a:off x="1752600" y="3479800"/>
            <a:ext cx="3886200" cy="461665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5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SQL has three policies for maintaining referential integrity: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NO ACTION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reject violating </a:t>
            </a:r>
            <a:r>
              <a:rPr lang="en-US" dirty="0"/>
              <a:t>modifications (default)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CASCADE</a:t>
            </a:r>
            <a:r>
              <a:rPr lang="en-US" dirty="0" smtClean="0"/>
              <a:t> </a:t>
            </a:r>
            <a:r>
              <a:rPr lang="en-US" dirty="0"/>
              <a:t>after</a:t>
            </a:r>
            <a:r>
              <a:rPr lang="en-US" dirty="0" smtClean="0"/>
              <a:t> delete</a:t>
            </a:r>
            <a:r>
              <a:rPr lang="en-US" dirty="0"/>
              <a:t>/update do</a:t>
            </a:r>
            <a:r>
              <a:rPr lang="en-US" dirty="0" smtClean="0"/>
              <a:t> delete</a:t>
            </a:r>
            <a:r>
              <a:rPr lang="en-US" dirty="0"/>
              <a:t>/update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SET NULL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set foreign-key field to </a:t>
            </a:r>
            <a:r>
              <a:rPr lang="en-US" dirty="0" smtClean="0"/>
              <a:t>NULL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SET DEFAULT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set foreign-key field </a:t>
            </a:r>
            <a:r>
              <a:rPr lang="en-US" dirty="0" smtClean="0"/>
              <a:t>to default value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 to be declared with column, e.g., </a:t>
            </a:r>
            <a:br>
              <a:rPr lang="en-US" dirty="0" smtClean="0"/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CREATE TABLE Product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INT DEFAULT 42)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What happens </a:t>
            </a:r>
            <a:r>
              <a:rPr lang="en-US" dirty="0" smtClean="0"/>
              <a:t>when data changes?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Maintaining Referential Integrity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90600" y="914400"/>
            <a:ext cx="7026082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Purchase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CHAR(30),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VARCHAR(20),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date DATETIME,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FOREIGN KEY 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, category) 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    	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REFERENCES</a:t>
            </a:r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 err="1">
                <a:latin typeface="Arial"/>
                <a:cs typeface="Arial"/>
              </a:rPr>
              <a:t>Product(name</a:t>
            </a:r>
            <a:r>
              <a:rPr lang="en-US" dirty="0">
                <a:latin typeface="Arial"/>
                <a:cs typeface="Arial"/>
              </a:rPr>
              <a:t>, category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	  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ON UPDATE CASCADE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	   ON DELETE SET NULL   </a:t>
            </a:r>
            <a:r>
              <a:rPr lang="en-US" dirty="0" smtClean="0">
                <a:latin typeface="Arial"/>
                <a:cs typeface="Arial"/>
              </a:rPr>
              <a:t> )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648698" y="4597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220698" y="4597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Snap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EasyShoot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Camera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648698" y="40640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6820898" y="40640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1" name="Freeform 40"/>
          <p:cNvSpPr>
            <a:spLocks/>
          </p:cNvSpPr>
          <p:nvPr/>
        </p:nvSpPr>
        <p:spPr bwMode="auto">
          <a:xfrm>
            <a:off x="1867898" y="4114800"/>
            <a:ext cx="3886200" cy="461665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5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n 47"/>
          <p:cNvSpPr/>
          <p:nvPr/>
        </p:nvSpPr>
        <p:spPr bwMode="auto">
          <a:xfrm>
            <a:off x="3583336" y="5518764"/>
            <a:ext cx="5408264" cy="1186836"/>
          </a:xfrm>
          <a:prstGeom prst="can">
            <a:avLst>
              <a:gd name="adj" fmla="val 139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 Process</a:t>
            </a:r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810000" y="1600200"/>
            <a:ext cx="3581400" cy="865188"/>
            <a:chOff x="0" y="624"/>
            <a:chExt cx="5760" cy="1392"/>
          </a:xfrm>
        </p:grpSpPr>
        <p:sp>
          <p:nvSpPr>
            <p:cNvPr id="175109" name="Rectangle 5"/>
            <p:cNvSpPr>
              <a:spLocks noChangeAspect="1" noChangeArrowheads="1"/>
            </p:cNvSpPr>
            <p:nvPr/>
          </p:nvSpPr>
          <p:spPr bwMode="auto">
            <a:xfrm>
              <a:off x="4176" y="960"/>
              <a:ext cx="158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company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0" name="AutoShape 6"/>
            <p:cNvSpPr>
              <a:spLocks noChangeAspect="1" noChangeArrowheads="1"/>
            </p:cNvSpPr>
            <p:nvPr/>
          </p:nvSpPr>
          <p:spPr bwMode="auto">
            <a:xfrm>
              <a:off x="2400" y="816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makes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1" name="Rectangle 7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134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product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2" name="Oval 8"/>
            <p:cNvSpPr>
              <a:spLocks noChangeAspect="1" noChangeArrowheads="1"/>
            </p:cNvSpPr>
            <p:nvPr/>
          </p:nvSpPr>
          <p:spPr bwMode="auto">
            <a:xfrm>
              <a:off x="0" y="62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3" name="Oval 9"/>
            <p:cNvSpPr>
              <a:spLocks noChangeAspect="1" noChangeArrowheads="1"/>
            </p:cNvSpPr>
            <p:nvPr/>
          </p:nvSpPr>
          <p:spPr bwMode="auto">
            <a:xfrm>
              <a:off x="0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price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4" name="Oval 10"/>
            <p:cNvSpPr>
              <a:spLocks noChangeAspect="1" noChangeArrowheads="1"/>
            </p:cNvSpPr>
            <p:nvPr/>
          </p:nvSpPr>
          <p:spPr bwMode="auto">
            <a:xfrm>
              <a:off x="36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5" name="Oval 11"/>
            <p:cNvSpPr>
              <a:spLocks noChangeAspect="1" noChangeArrowheads="1"/>
            </p:cNvSpPr>
            <p:nvPr/>
          </p:nvSpPr>
          <p:spPr bwMode="auto">
            <a:xfrm>
              <a:off x="48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address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6" name="Line 12"/>
            <p:cNvSpPr>
              <a:spLocks noChangeAspect="1" noChangeShapeType="1"/>
            </p:cNvSpPr>
            <p:nvPr/>
          </p:nvSpPr>
          <p:spPr bwMode="auto">
            <a:xfrm flipH="1" flipV="1">
              <a:off x="816" y="9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7" name="Line 13"/>
            <p:cNvSpPr>
              <a:spLocks noChangeAspect="1" noChangeShapeType="1"/>
            </p:cNvSpPr>
            <p:nvPr/>
          </p:nvSpPr>
          <p:spPr bwMode="auto">
            <a:xfrm flipH="1">
              <a:off x="864" y="153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8" name="Line 14"/>
            <p:cNvSpPr>
              <a:spLocks noChangeAspect="1" noChangeShapeType="1"/>
            </p:cNvSpPr>
            <p:nvPr/>
          </p:nvSpPr>
          <p:spPr bwMode="auto">
            <a:xfrm>
              <a:off x="2064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9" name="Line 15"/>
            <p:cNvSpPr>
              <a:spLocks noChangeAspect="1" noChangeShapeType="1"/>
            </p:cNvSpPr>
            <p:nvPr/>
          </p:nvSpPr>
          <p:spPr bwMode="auto">
            <a:xfrm>
              <a:off x="3360" y="12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0" name="Line 16"/>
            <p:cNvSpPr>
              <a:spLocks noChangeAspect="1" noChangeShapeType="1"/>
            </p:cNvSpPr>
            <p:nvPr/>
          </p:nvSpPr>
          <p:spPr bwMode="auto">
            <a:xfrm flipH="1">
              <a:off x="4464" y="14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1" name="Line 17"/>
            <p:cNvSpPr>
              <a:spLocks noChangeAspect="1" noChangeShapeType="1"/>
            </p:cNvSpPr>
            <p:nvPr/>
          </p:nvSpPr>
          <p:spPr bwMode="auto">
            <a:xfrm>
              <a:off x="4800" y="14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52400" y="1712913"/>
            <a:ext cx="272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Conceptual Model: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123874" y="2743200"/>
            <a:ext cx="34827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Relational Model</a:t>
            </a:r>
            <a:r>
              <a:rPr lang="en-US" sz="2400" dirty="0" smtClean="0">
                <a:latin typeface="Arial"/>
                <a:cs typeface="Arial"/>
              </a:rPr>
              <a:t>:</a:t>
            </a:r>
          </a:p>
          <a:p>
            <a:r>
              <a:rPr lang="en-US" dirty="0" smtClean="0">
                <a:latin typeface="Arial"/>
                <a:cs typeface="Arial"/>
              </a:rPr>
              <a:t>Tables + constraints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And also functional dep.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76200" y="4038600"/>
            <a:ext cx="3092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Normalization:</a:t>
            </a:r>
          </a:p>
          <a:p>
            <a:r>
              <a:rPr lang="en-US" sz="2400" dirty="0">
                <a:latin typeface="Arial"/>
                <a:cs typeface="Arial"/>
              </a:rPr>
              <a:t>Eliminates anomalies</a:t>
            </a:r>
          </a:p>
        </p:txBody>
      </p:sp>
      <p:graphicFrame>
        <p:nvGraphicFramePr>
          <p:cNvPr id="175258" name="Group 154"/>
          <p:cNvGraphicFramePr>
            <a:graphicFrameLocks noGrp="1"/>
          </p:cNvGraphicFramePr>
          <p:nvPr/>
        </p:nvGraphicFramePr>
        <p:xfrm>
          <a:off x="3962400" y="2971800"/>
          <a:ext cx="1524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7" name="Group 153"/>
          <p:cNvGraphicFramePr>
            <a:graphicFrameLocks noGrp="1"/>
          </p:cNvGraphicFramePr>
          <p:nvPr/>
        </p:nvGraphicFramePr>
        <p:xfrm>
          <a:off x="6019800" y="2971800"/>
          <a:ext cx="1905000" cy="50292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6" name="Group 152"/>
          <p:cNvGraphicFramePr>
            <a:graphicFrameLocks noGrp="1"/>
          </p:cNvGraphicFramePr>
          <p:nvPr/>
        </p:nvGraphicFramePr>
        <p:xfrm>
          <a:off x="5029200" y="4343400"/>
          <a:ext cx="1143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5" name="Group 151"/>
          <p:cNvGraphicFramePr>
            <a:graphicFrameLocks noGrp="1"/>
          </p:cNvGraphicFramePr>
          <p:nvPr/>
        </p:nvGraphicFramePr>
        <p:xfrm>
          <a:off x="6477000" y="43434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4" name="Group 150"/>
          <p:cNvGraphicFramePr>
            <a:graphicFrameLocks noGrp="1"/>
          </p:cNvGraphicFramePr>
          <p:nvPr/>
        </p:nvGraphicFramePr>
        <p:xfrm>
          <a:off x="7239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3" name="Group 149"/>
          <p:cNvGraphicFramePr>
            <a:graphicFrameLocks noGrp="1"/>
          </p:cNvGraphicFramePr>
          <p:nvPr/>
        </p:nvGraphicFramePr>
        <p:xfrm>
          <a:off x="3810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46" name="Line 142"/>
          <p:cNvSpPr>
            <a:spLocks noChangeShapeType="1"/>
          </p:cNvSpPr>
          <p:nvPr/>
        </p:nvSpPr>
        <p:spPr bwMode="auto">
          <a:xfrm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7" name="Line 143"/>
          <p:cNvSpPr>
            <a:spLocks noChangeShapeType="1"/>
          </p:cNvSpPr>
          <p:nvPr/>
        </p:nvSpPr>
        <p:spPr bwMode="auto">
          <a:xfrm flipH="1">
            <a:off x="41910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8" name="Line 144"/>
          <p:cNvSpPr>
            <a:spLocks noChangeShapeType="1"/>
          </p:cNvSpPr>
          <p:nvPr/>
        </p:nvSpPr>
        <p:spPr bwMode="auto">
          <a:xfrm>
            <a:off x="4876800" y="3810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9" name="Line 145"/>
          <p:cNvSpPr>
            <a:spLocks noChangeShapeType="1"/>
          </p:cNvSpPr>
          <p:nvPr/>
        </p:nvSpPr>
        <p:spPr bwMode="auto">
          <a:xfrm flipH="1">
            <a:off x="6705600" y="3657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0" name="Line 146"/>
          <p:cNvSpPr>
            <a:spLocks noChangeShapeType="1"/>
          </p:cNvSpPr>
          <p:nvPr/>
        </p:nvSpPr>
        <p:spPr bwMode="auto">
          <a:xfrm>
            <a:off x="7239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1" name="Line 147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252" name="Line 14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52400" y="4876800"/>
            <a:ext cx="31242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Arial"/>
                <a:cs typeface="Arial"/>
              </a:rPr>
              <a:t>Conceptual Schema</a:t>
            </a:r>
          </a:p>
        </p:txBody>
      </p:sp>
      <p:sp>
        <p:nvSpPr>
          <p:cNvPr id="36" name="Line 148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152400" y="6019800"/>
            <a:ext cx="3124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Arial"/>
                <a:cs typeface="Arial"/>
              </a:rPr>
              <a:t>Physical Schema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6200" y="5558135"/>
            <a:ext cx="3417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Physical storage </a:t>
            </a:r>
            <a:r>
              <a:rPr lang="en-US" dirty="0" smtClean="0">
                <a:latin typeface="Arial"/>
                <a:cs typeface="Arial"/>
              </a:rPr>
              <a:t>details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39" name="Group 152"/>
          <p:cNvGraphicFramePr>
            <a:graphicFrameLocks noGrp="1"/>
          </p:cNvGraphicFramePr>
          <p:nvPr/>
        </p:nvGraphicFramePr>
        <p:xfrm>
          <a:off x="5029200" y="579120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51"/>
          <p:cNvGraphicFramePr>
            <a:graphicFrameLocks noGrp="1"/>
          </p:cNvGraphicFramePr>
          <p:nvPr/>
        </p:nvGraphicFramePr>
        <p:xfrm>
          <a:off x="6477000" y="57912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50"/>
          <p:cNvGraphicFramePr>
            <a:graphicFrameLocks noGrp="1"/>
          </p:cNvGraphicFramePr>
          <p:nvPr/>
        </p:nvGraphicFramePr>
        <p:xfrm>
          <a:off x="7239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Group 149"/>
          <p:cNvGraphicFramePr>
            <a:graphicFrameLocks noGrp="1"/>
          </p:cNvGraphicFramePr>
          <p:nvPr/>
        </p:nvGraphicFramePr>
        <p:xfrm>
          <a:off x="3810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Group 152"/>
          <p:cNvGraphicFramePr>
            <a:graphicFrameLocks noGrp="1"/>
          </p:cNvGraphicFramePr>
          <p:nvPr/>
        </p:nvGraphicFramePr>
        <p:xfrm>
          <a:off x="5029200" y="629412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Isosceles Triangle 46"/>
          <p:cNvSpPr/>
          <p:nvPr/>
        </p:nvSpPr>
        <p:spPr bwMode="auto">
          <a:xfrm rot="5400000">
            <a:off x="8136191" y="5747449"/>
            <a:ext cx="735458" cy="82296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</p:spTree>
    <p:extLst>
      <p:ext uri="{BB962C8B-B14F-4D97-AF65-F5344CB8AC3E}">
        <p14:creationId xmlns:p14="http://schemas.microsoft.com/office/powerpoint/2010/main" val="110791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3" grpId="0"/>
      <p:bldP spid="175124" grpId="0"/>
      <p:bldP spid="175246" grpId="0" animBg="1"/>
      <p:bldP spid="175247" grpId="0" animBg="1"/>
      <p:bldP spid="175248" grpId="0" animBg="1"/>
      <p:bldP spid="175249" grpId="0" animBg="1"/>
      <p:bldP spid="175250" grpId="0" animBg="1"/>
      <p:bldP spid="175251" grpId="0" animBg="1"/>
      <p:bldP spid="175252" grpId="0" animBg="1"/>
      <p:bldP spid="35" grpId="0" animBg="1"/>
      <p:bldP spid="36" grpId="0" animBg="1"/>
      <p:bldP spid="37" grpId="0" animBg="1"/>
      <p:bldP spid="3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</a:t>
            </a:r>
            <a:br>
              <a:rPr lang="en-US" dirty="0" smtClean="0"/>
            </a:br>
            <a:r>
              <a:rPr lang="en-US" dirty="0" smtClean="0"/>
              <a:t>Attributes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229600" cy="3657600"/>
          </a:xfrm>
        </p:spPr>
        <p:txBody>
          <a:bodyPr/>
          <a:lstStyle/>
          <a:p>
            <a:r>
              <a:rPr lang="en-US" dirty="0" smtClean="0"/>
              <a:t>Constraints on attributes: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NOT NULL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-- obvious meaning...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CHECK</a:t>
            </a:r>
            <a:r>
              <a:rPr lang="en-US" dirty="0" smtClean="0"/>
              <a:t> condition	-- any condition !</a:t>
            </a:r>
          </a:p>
          <a:p>
            <a:r>
              <a:rPr lang="en-US" dirty="0" smtClean="0"/>
              <a:t>Constraints on </a:t>
            </a:r>
            <a:r>
              <a:rPr lang="en-US" dirty="0" err="1" smtClean="0"/>
              <a:t>tuples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CHECK</a:t>
            </a:r>
            <a:r>
              <a:rPr lang="en-US" dirty="0" smtClean="0"/>
              <a:t>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</a:t>
            </a:r>
            <a:br>
              <a:rPr lang="en-US" dirty="0" smtClean="0"/>
            </a:br>
            <a:r>
              <a:rPr lang="en-US" dirty="0" smtClean="0"/>
              <a:t>Attributes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1600" y="2743200"/>
            <a:ext cx="6372859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smtClean="0">
                <a:latin typeface="Arial"/>
                <a:cs typeface="Arial"/>
              </a:rPr>
              <a:t>R (</a:t>
            </a:r>
            <a:br>
              <a:rPr lang="en-US" smtClean="0">
                <a:latin typeface="Arial"/>
                <a:cs typeface="Arial"/>
              </a:rPr>
            </a:br>
            <a:r>
              <a:rPr lang="en-US" smtClean="0">
                <a:latin typeface="Arial"/>
                <a:cs typeface="Arial"/>
              </a:rPr>
              <a:t>                A </a:t>
            </a:r>
            <a:r>
              <a:rPr lang="en-US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NOT NULL</a:t>
            </a:r>
            <a:r>
              <a:rPr lang="en-US" dirty="0" smtClean="0">
                <a:latin typeface="Arial"/>
                <a:cs typeface="Arial"/>
              </a:rPr>
              <a:t>, 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                B </a:t>
            </a:r>
            <a:r>
              <a:rPr lang="en-US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CHECK (B &gt; 50 and B &lt; 100), 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                C varchar(20), 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	     D </a:t>
            </a:r>
            <a:r>
              <a:rPr lang="en-US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CHECK (C &gt;= 'd' or D &gt; 0)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25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</a:t>
            </a:r>
            <a:br>
              <a:rPr lang="en-US" dirty="0" smtClean="0"/>
            </a:br>
            <a:r>
              <a:rPr lang="en-US" dirty="0" smtClean="0"/>
              <a:t>Attributes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905000" y="2362200"/>
            <a:ext cx="5084295" cy="2677656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CREATE TABLE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 (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CHAR(10),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name CHAR(30),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category VARCHAR(20),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price INT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CHECK (price &gt; 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PRIMARY KEY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UNIQUE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(name, category))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4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838200" y="2895600"/>
            <a:ext cx="6387836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Purchase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err="1" smtClean="0">
                <a:latin typeface="Arial"/>
                <a:cs typeface="Arial"/>
              </a:rPr>
              <a:t>prodName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CHAR(30)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	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CHECK</a:t>
            </a:r>
            <a:r>
              <a:rPr lang="en-US" dirty="0">
                <a:latin typeface="Arial"/>
                <a:cs typeface="Arial"/>
              </a:rPr>
              <a:t> (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IN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                               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                            </a:t>
            </a:r>
            <a:r>
              <a:rPr lang="en-US" dirty="0" smtClean="0">
                <a:latin typeface="Arial"/>
                <a:cs typeface="Arial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lang="en-US" dirty="0">
                <a:latin typeface="Arial"/>
                <a:cs typeface="Arial"/>
              </a:rPr>
              <a:t>Product),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date DATETIME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NOT NULL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Constraints on </a:t>
            </a:r>
            <a:b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</a:b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Attributes and Tuples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84996" name="AutoShape 3"/>
          <p:cNvSpPr>
            <a:spLocks noChangeArrowheads="1"/>
          </p:cNvSpPr>
          <p:nvPr/>
        </p:nvSpPr>
        <p:spPr bwMode="auto">
          <a:xfrm>
            <a:off x="4824585" y="1828800"/>
            <a:ext cx="4293011" cy="1687889"/>
          </a:xfrm>
          <a:prstGeom prst="wedgeEllipseCallout">
            <a:avLst>
              <a:gd name="adj1" fmla="val -43464"/>
              <a:gd name="adj2" fmla="val 6159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What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is the difference from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Foreign-Key 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209800"/>
            <a:ext cx="423926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What does this constraint do?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65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General Assertions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877114" y="1981200"/>
            <a:ext cx="7428686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ASSERTION </a:t>
            </a:r>
            <a:r>
              <a:rPr lang="en-US" dirty="0" err="1">
                <a:latin typeface="Arial"/>
                <a:cs typeface="Arial"/>
              </a:rPr>
              <a:t>myAssert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CHECK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NOT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EXISTS</a:t>
            </a:r>
            <a:r>
              <a:rPr lang="en-US" dirty="0">
                <a:latin typeface="Arial"/>
                <a:cs typeface="Arial"/>
              </a:rPr>
              <a:t>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latin typeface="Arial"/>
                <a:cs typeface="Arial"/>
              </a:rPr>
              <a:t> Product, Purchase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> = </a:t>
            </a:r>
            <a:r>
              <a:rPr lang="en-US" dirty="0" err="1">
                <a:latin typeface="Arial"/>
                <a:cs typeface="Arial"/>
              </a:rPr>
              <a:t>Purchase.prodName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HAVING</a:t>
            </a:r>
            <a:r>
              <a:rPr lang="en-US" dirty="0">
                <a:latin typeface="Arial"/>
                <a:cs typeface="Arial"/>
              </a:rPr>
              <a:t> count(*) &gt; 200</a:t>
            </a:r>
            <a:r>
              <a:rPr lang="en-US" dirty="0" smtClean="0">
                <a:latin typeface="Arial"/>
                <a:cs typeface="Arial"/>
              </a:rPr>
              <a:t>) 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824" y="4876800"/>
            <a:ext cx="661115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But most </a:t>
            </a:r>
            <a:r>
              <a:rPr lang="en-US" dirty="0" err="1" smtClean="0">
                <a:latin typeface="Arial"/>
                <a:cs typeface="Arial"/>
              </a:rPr>
              <a:t>DBMSs</a:t>
            </a:r>
            <a:r>
              <a:rPr lang="en-US" dirty="0" smtClean="0">
                <a:latin typeface="Arial"/>
                <a:cs typeface="Arial"/>
              </a:rPr>
              <a:t> do not implement assertions</a:t>
            </a:r>
          </a:p>
          <a:p>
            <a:r>
              <a:rPr lang="en-US" dirty="0" smtClean="0">
                <a:latin typeface="Arial"/>
                <a:cs typeface="Arial"/>
              </a:rPr>
              <a:t>Because it is hard to support them efficiently</a:t>
            </a:r>
          </a:p>
          <a:p>
            <a:r>
              <a:rPr lang="en-US" dirty="0" smtClean="0">
                <a:latin typeface="Arial"/>
                <a:cs typeface="Arial"/>
              </a:rPr>
              <a:t>Instead, they provide triggers</a:t>
            </a:r>
          </a:p>
        </p:txBody>
      </p:sp>
    </p:spTree>
    <p:extLst>
      <p:ext uri="{BB962C8B-B14F-4D97-AF65-F5344CB8AC3E}">
        <p14:creationId xmlns:p14="http://schemas.microsoft.com/office/powerpoint/2010/main" val="72485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Entity / Relationship Diagrams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en-US" dirty="0" smtClean="0"/>
              <a:t>Entity set = a class</a:t>
            </a:r>
          </a:p>
          <a:p>
            <a:pPr lvl="1"/>
            <a:r>
              <a:rPr lang="en-US" dirty="0" smtClean="0"/>
              <a:t>An entity = an object</a:t>
            </a:r>
          </a:p>
          <a:p>
            <a:pPr lvl="1"/>
            <a:endParaRPr lang="en-US" dirty="0"/>
          </a:p>
          <a:p>
            <a:r>
              <a:rPr lang="en-US" dirty="0" smtClean="0"/>
              <a:t>Attribute</a:t>
            </a:r>
          </a:p>
          <a:p>
            <a:endParaRPr lang="en-US" dirty="0"/>
          </a:p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905500" y="2133600"/>
            <a:ext cx="1219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867400" y="3352800"/>
            <a:ext cx="12954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city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465" name="AutoShape 8"/>
          <p:cNvSpPr>
            <a:spLocks noChangeArrowheads="1"/>
          </p:cNvSpPr>
          <p:nvPr/>
        </p:nvSpPr>
        <p:spPr bwMode="auto">
          <a:xfrm>
            <a:off x="5600700" y="4572000"/>
            <a:ext cx="1828800" cy="6858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makes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464" grpId="0" animBg="1"/>
      <p:bldP spid="194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1905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371600" y="1600200"/>
            <a:ext cx="6400800" cy="3581400"/>
            <a:chOff x="864" y="1008"/>
            <a:chExt cx="4032" cy="2256"/>
          </a:xfrm>
        </p:grpSpPr>
        <p:sp>
          <p:nvSpPr>
            <p:cNvPr id="21532" name="AutoShape 7"/>
            <p:cNvSpPr>
              <a:spLocks noChangeArrowheads="1"/>
            </p:cNvSpPr>
            <p:nvPr/>
          </p:nvSpPr>
          <p:spPr bwMode="auto">
            <a:xfrm>
              <a:off x="864" y="22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buys</a:t>
              </a:r>
            </a:p>
          </p:txBody>
        </p:sp>
        <p:sp>
          <p:nvSpPr>
            <p:cNvPr id="21533" name="AutoShape 8"/>
            <p:cNvSpPr>
              <a:spLocks noChangeArrowheads="1"/>
            </p:cNvSpPr>
            <p:nvPr/>
          </p:nvSpPr>
          <p:spPr bwMode="auto">
            <a:xfrm>
              <a:off x="2304" y="10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makes</a:t>
              </a:r>
            </a:p>
          </p:txBody>
        </p:sp>
        <p:sp>
          <p:nvSpPr>
            <p:cNvPr id="21534" name="AutoShape 9"/>
            <p:cNvSpPr>
              <a:spLocks noChangeArrowheads="1"/>
            </p:cNvSpPr>
            <p:nvPr/>
          </p:nvSpPr>
          <p:spPr bwMode="auto">
            <a:xfrm>
              <a:off x="3936" y="2304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employs</a:t>
              </a:r>
            </a:p>
          </p:txBody>
        </p:sp>
        <p:sp>
          <p:nvSpPr>
            <p:cNvPr id="21535" name="Line 17"/>
            <p:cNvSpPr>
              <a:spLocks noChangeShapeType="1"/>
            </p:cNvSpPr>
            <p:nvPr/>
          </p:nvSpPr>
          <p:spPr bwMode="auto">
            <a:xfrm>
              <a:off x="3264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6" name="Line 21"/>
            <p:cNvSpPr>
              <a:spLocks noChangeShapeType="1"/>
            </p:cNvSpPr>
            <p:nvPr/>
          </p:nvSpPr>
          <p:spPr bwMode="auto">
            <a:xfrm flipH="1">
              <a:off x="1872" y="144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7" name="Line 22"/>
            <p:cNvSpPr>
              <a:spLocks noChangeShapeType="1"/>
            </p:cNvSpPr>
            <p:nvPr/>
          </p:nvSpPr>
          <p:spPr bwMode="auto">
            <a:xfrm flipV="1">
              <a:off x="1344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8" name="Line 23"/>
            <p:cNvSpPr>
              <a:spLocks noChangeShapeType="1"/>
            </p:cNvSpPr>
            <p:nvPr/>
          </p:nvSpPr>
          <p:spPr bwMode="auto">
            <a:xfrm>
              <a:off x="1344" y="3072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9" name="Line 25"/>
            <p:cNvSpPr>
              <a:spLocks noChangeShapeType="1"/>
            </p:cNvSpPr>
            <p:nvPr/>
          </p:nvSpPr>
          <p:spPr bwMode="auto">
            <a:xfrm flipH="1">
              <a:off x="3552" y="2736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cxnSp>
          <p:nvCxnSpPr>
            <p:cNvPr id="21540" name="AutoShape 29"/>
            <p:cNvCxnSpPr>
              <a:cxnSpLocks noChangeShapeType="1"/>
              <a:stCxn id="21534" idx="0"/>
              <a:endCxn id="21509" idx="2"/>
            </p:cNvCxnSpPr>
            <p:nvPr/>
          </p:nvCxnSpPr>
          <p:spPr bwMode="auto">
            <a:xfrm flipV="1">
              <a:off x="4416" y="1680"/>
              <a:ext cx="31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28600" y="457200"/>
            <a:ext cx="8839200" cy="6248400"/>
            <a:chOff x="144" y="288"/>
            <a:chExt cx="5568" cy="3936"/>
          </a:xfrm>
        </p:grpSpPr>
        <p:grpSp>
          <p:nvGrpSpPr>
            <p:cNvPr id="21513" name="Group 33"/>
            <p:cNvGrpSpPr>
              <a:grpSpLocks/>
            </p:cNvGrpSpPr>
            <p:nvPr/>
          </p:nvGrpSpPr>
          <p:grpSpPr bwMode="auto">
            <a:xfrm>
              <a:off x="144" y="288"/>
              <a:ext cx="4224" cy="1152"/>
              <a:chOff x="144" y="288"/>
              <a:chExt cx="4224" cy="1152"/>
            </a:xfrm>
          </p:grpSpPr>
          <p:sp>
            <p:nvSpPr>
              <p:cNvPr id="21526" name="Oval 12"/>
              <p:cNvSpPr>
                <a:spLocks noChangeArrowheads="1"/>
              </p:cNvSpPr>
              <p:nvPr/>
            </p:nvSpPr>
            <p:spPr bwMode="auto">
              <a:xfrm>
                <a:off x="768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7" name="Oval 13"/>
              <p:cNvSpPr>
                <a:spLocks noChangeArrowheads="1"/>
              </p:cNvSpPr>
              <p:nvPr/>
            </p:nvSpPr>
            <p:spPr bwMode="auto">
              <a:xfrm>
                <a:off x="3456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CEO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28" name="Oval 16"/>
              <p:cNvSpPr>
                <a:spLocks noChangeArrowheads="1"/>
              </p:cNvSpPr>
              <p:nvPr/>
            </p:nvSpPr>
            <p:spPr bwMode="auto">
              <a:xfrm>
                <a:off x="144" y="86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>
                    <a:latin typeface="Arial"/>
                    <a:cs typeface="Arial"/>
                  </a:rPr>
                  <a:t>price</a:t>
                </a:r>
              </a:p>
            </p:txBody>
          </p:sp>
          <p:sp>
            <p:nvSpPr>
              <p:cNvPr id="21529" name="Line 18"/>
              <p:cNvSpPr>
                <a:spLocks noChangeShapeType="1"/>
              </p:cNvSpPr>
              <p:nvPr/>
            </p:nvSpPr>
            <p:spPr bwMode="auto">
              <a:xfrm flipH="1" flipV="1">
                <a:off x="720" y="1248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0" name="Line 19"/>
              <p:cNvSpPr>
                <a:spLocks noChangeShapeType="1"/>
              </p:cNvSpPr>
              <p:nvPr/>
            </p:nvSpPr>
            <p:spPr bwMode="auto">
              <a:xfrm flipV="1">
                <a:off x="1200" y="72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1" name="Line 20"/>
              <p:cNvSpPr>
                <a:spLocks noChangeShapeType="1"/>
              </p:cNvSpPr>
              <p:nvPr/>
            </p:nvSpPr>
            <p:spPr bwMode="auto">
              <a:xfrm flipH="1" flipV="1">
                <a:off x="3936" y="720"/>
                <a:ext cx="33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4" name="Group 31"/>
            <p:cNvGrpSpPr>
              <a:grpSpLocks/>
            </p:cNvGrpSpPr>
            <p:nvPr/>
          </p:nvGrpSpPr>
          <p:grpSpPr bwMode="auto">
            <a:xfrm>
              <a:off x="864" y="3456"/>
              <a:ext cx="4224" cy="768"/>
              <a:chOff x="864" y="3456"/>
              <a:chExt cx="4224" cy="768"/>
            </a:xfrm>
          </p:grpSpPr>
          <p:sp>
            <p:nvSpPr>
              <p:cNvPr id="21520" name="Oval 3"/>
              <p:cNvSpPr>
                <a:spLocks noChangeArrowheads="1"/>
              </p:cNvSpPr>
              <p:nvPr/>
            </p:nvSpPr>
            <p:spPr bwMode="auto">
              <a:xfrm>
                <a:off x="864" y="379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address</a:t>
                </a:r>
              </a:p>
            </p:txBody>
          </p:sp>
          <p:sp>
            <p:nvSpPr>
              <p:cNvPr id="21521" name="Oval 4"/>
              <p:cNvSpPr>
                <a:spLocks noChangeArrowheads="1"/>
              </p:cNvSpPr>
              <p:nvPr/>
            </p:nvSpPr>
            <p:spPr bwMode="auto">
              <a:xfrm>
                <a:off x="249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2" name="Oval 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ssn</a:t>
                </a:r>
              </a:p>
            </p:txBody>
          </p:sp>
          <p:sp>
            <p:nvSpPr>
              <p:cNvPr id="21523" name="Line 26"/>
              <p:cNvSpPr>
                <a:spLocks noChangeShapeType="1"/>
              </p:cNvSpPr>
              <p:nvPr/>
            </p:nvSpPr>
            <p:spPr bwMode="auto">
              <a:xfrm flipH="1">
                <a:off x="1632" y="3456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4" name="Line 27"/>
              <p:cNvSpPr>
                <a:spLocks noChangeShapeType="1"/>
              </p:cNvSpPr>
              <p:nvPr/>
            </p:nvSpPr>
            <p:spPr bwMode="auto">
              <a:xfrm>
                <a:off x="2688" y="3456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5" name="Line 28"/>
              <p:cNvSpPr>
                <a:spLocks noChangeShapeType="1"/>
              </p:cNvSpPr>
              <p:nvPr/>
            </p:nvSpPr>
            <p:spPr bwMode="auto">
              <a:xfrm>
                <a:off x="3168" y="3456"/>
                <a:ext cx="105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5" name="Group 32"/>
            <p:cNvGrpSpPr>
              <a:grpSpLocks/>
            </p:cNvGrpSpPr>
            <p:nvPr/>
          </p:nvGrpSpPr>
          <p:grpSpPr bwMode="auto">
            <a:xfrm>
              <a:off x="4704" y="432"/>
              <a:ext cx="1008" cy="1872"/>
              <a:chOff x="4704" y="432"/>
              <a:chExt cx="1008" cy="1872"/>
            </a:xfrm>
          </p:grpSpPr>
          <p:sp>
            <p:nvSpPr>
              <p:cNvPr id="21516" name="Oval 14"/>
              <p:cNvSpPr>
                <a:spLocks noChangeArrowheads="1"/>
              </p:cNvSpPr>
              <p:nvPr/>
            </p:nvSpPr>
            <p:spPr bwMode="auto">
              <a:xfrm>
                <a:off x="4800" y="187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address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17" name="Oval 15"/>
              <p:cNvSpPr>
                <a:spLocks noChangeArrowheads="1"/>
              </p:cNvSpPr>
              <p:nvPr/>
            </p:nvSpPr>
            <p:spPr bwMode="auto">
              <a:xfrm>
                <a:off x="4704" y="43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18" name="Line 24"/>
              <p:cNvSpPr>
                <a:spLocks noChangeShapeType="1"/>
              </p:cNvSpPr>
              <p:nvPr/>
            </p:nvSpPr>
            <p:spPr bwMode="auto">
              <a:xfrm flipV="1">
                <a:off x="4896" y="816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cxnSp>
            <p:nvCxnSpPr>
              <p:cNvPr id="21519" name="AutoShape 30"/>
              <p:cNvCxnSpPr>
                <a:cxnSpLocks noChangeShapeType="1"/>
                <a:stCxn id="21509" idx="2"/>
                <a:endCxn id="21516" idx="0"/>
              </p:cNvCxnSpPr>
              <p:nvPr/>
            </p:nvCxnSpPr>
            <p:spPr bwMode="auto">
              <a:xfrm>
                <a:off x="4728" y="1680"/>
                <a:ext cx="528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12347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 in E/R Diagrams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Every entity set must have a key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667000" y="47244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2971800" y="2895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>
                <a:latin typeface="Arial"/>
                <a:cs typeface="Arial"/>
              </a:rPr>
              <a:t>name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1828800" y="38100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price</a:t>
            </a:r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H="1" flipV="1">
            <a:off x="29718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 flipV="1">
            <a:off x="3733800" y="3581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7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7004957" cy="1371600"/>
          </a:xfrm>
        </p:spPr>
        <p:txBody>
          <a:bodyPr/>
          <a:lstStyle/>
          <a:p>
            <a:pPr eaLnBrk="1" hangingPunct="1"/>
            <a:r>
              <a:rPr lang="en-US"/>
              <a:t>What is a Relation 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 mathematical definition: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A, B are sets, then a relation R is a subset of A </a:t>
            </a:r>
            <a:r>
              <a:rPr lang="en-US" dirty="0" smtClean="0">
                <a:sym typeface="Symbol" charset="2"/>
              </a:rPr>
              <a:t>× </a:t>
            </a:r>
            <a:r>
              <a:rPr lang="en-US" dirty="0" smtClean="0"/>
              <a:t>B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A={1,2,3},   B={</a:t>
            </a:r>
            <a:r>
              <a:rPr lang="en-US" dirty="0" err="1"/>
              <a:t>a,b,c,d</a:t>
            </a:r>
            <a:r>
              <a:rPr lang="en-US" dirty="0"/>
              <a:t>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A </a:t>
            </a:r>
            <a:r>
              <a:rPr lang="en-US" dirty="0" smtClean="0"/>
              <a:t>×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B = {(1,a),(1,b), . . ., (3,d)}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R = {(1,a), (1,c), (3,b)}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makes</a:t>
            </a:r>
            <a:r>
              <a:rPr lang="en-US" dirty="0" smtClean="0"/>
              <a:t> </a:t>
            </a:r>
            <a:r>
              <a:rPr lang="en-US" dirty="0"/>
              <a:t>is a subset of </a:t>
            </a:r>
            <a:r>
              <a:rPr lang="en-US" b="1" dirty="0"/>
              <a:t>Product </a:t>
            </a:r>
            <a:r>
              <a:rPr lang="en-US" b="1" dirty="0" smtClean="0">
                <a:sym typeface="Symbol" charset="2"/>
              </a:rPr>
              <a:t>×</a:t>
            </a:r>
            <a:r>
              <a:rPr lang="en-US" b="1" dirty="0" smtClean="0"/>
              <a:t> </a:t>
            </a:r>
            <a:r>
              <a:rPr lang="en-US" b="1" dirty="0"/>
              <a:t>Company</a:t>
            </a:r>
            <a:r>
              <a:rPr lang="en-US" dirty="0"/>
              <a:t>:</a:t>
            </a:r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5334000" y="3048000"/>
            <a:ext cx="3368675" cy="2320925"/>
            <a:chOff x="998" y="2858"/>
            <a:chExt cx="2122" cy="1462"/>
          </a:xfrm>
        </p:grpSpPr>
        <p:sp>
          <p:nvSpPr>
            <p:cNvPr id="25611" name="Text Box 5"/>
            <p:cNvSpPr txBox="1">
              <a:spLocks noChangeArrowheads="1"/>
            </p:cNvSpPr>
            <p:nvPr/>
          </p:nvSpPr>
          <p:spPr bwMode="auto">
            <a:xfrm>
              <a:off x="1670" y="285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5612" name="Text Box 6"/>
            <p:cNvSpPr txBox="1">
              <a:spLocks noChangeArrowheads="1"/>
            </p:cNvSpPr>
            <p:nvPr/>
          </p:nvSpPr>
          <p:spPr bwMode="auto">
            <a:xfrm>
              <a:off x="1670" y="327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2</a:t>
              </a:r>
            </a:p>
          </p:txBody>
        </p:sp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1670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3</a:t>
              </a:r>
            </a:p>
          </p:txBody>
        </p:sp>
        <p:sp>
          <p:nvSpPr>
            <p:cNvPr id="25614" name="Text Box 8"/>
            <p:cNvSpPr txBox="1">
              <a:spLocks noChangeArrowheads="1"/>
            </p:cNvSpPr>
            <p:nvPr/>
          </p:nvSpPr>
          <p:spPr bwMode="auto">
            <a:xfrm>
              <a:off x="2726" y="2858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25615" name="Text Box 9"/>
            <p:cNvSpPr txBox="1">
              <a:spLocks noChangeArrowheads="1"/>
            </p:cNvSpPr>
            <p:nvPr/>
          </p:nvSpPr>
          <p:spPr bwMode="auto">
            <a:xfrm>
              <a:off x="2726" y="32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b</a:t>
              </a:r>
            </a:p>
          </p:txBody>
        </p:sp>
        <p:sp>
          <p:nvSpPr>
            <p:cNvPr id="25616" name="Text Box 10"/>
            <p:cNvSpPr txBox="1">
              <a:spLocks noChangeArrowheads="1"/>
            </p:cNvSpPr>
            <p:nvPr/>
          </p:nvSpPr>
          <p:spPr bwMode="auto">
            <a:xfrm>
              <a:off x="2726" y="359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c</a:t>
              </a:r>
            </a:p>
          </p:txBody>
        </p:sp>
        <p:sp>
          <p:nvSpPr>
            <p:cNvPr id="25617" name="Text Box 11"/>
            <p:cNvSpPr txBox="1">
              <a:spLocks noChangeArrowheads="1"/>
            </p:cNvSpPr>
            <p:nvPr/>
          </p:nvSpPr>
          <p:spPr bwMode="auto">
            <a:xfrm>
              <a:off x="2726" y="39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d</a:t>
              </a:r>
            </a:p>
          </p:txBody>
        </p:sp>
        <p:sp>
          <p:nvSpPr>
            <p:cNvPr id="25618" name="Oval 12"/>
            <p:cNvSpPr>
              <a:spLocks noChangeArrowheads="1"/>
            </p:cNvSpPr>
            <p:nvPr/>
          </p:nvSpPr>
          <p:spPr bwMode="auto">
            <a:xfrm>
              <a:off x="1488" y="2880"/>
              <a:ext cx="576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Oval 13"/>
            <p:cNvSpPr>
              <a:spLocks noChangeArrowheads="1"/>
            </p:cNvSpPr>
            <p:nvPr/>
          </p:nvSpPr>
          <p:spPr bwMode="auto">
            <a:xfrm>
              <a:off x="2544" y="2880"/>
              <a:ext cx="576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14"/>
            <p:cNvSpPr>
              <a:spLocks noChangeShapeType="1"/>
            </p:cNvSpPr>
            <p:nvPr/>
          </p:nvSpPr>
          <p:spPr bwMode="auto">
            <a:xfrm>
              <a:off x="1872" y="30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15"/>
            <p:cNvSpPr>
              <a:spLocks noChangeShapeType="1"/>
            </p:cNvSpPr>
            <p:nvPr/>
          </p:nvSpPr>
          <p:spPr bwMode="auto">
            <a:xfrm>
              <a:off x="1872" y="3072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 flipV="1">
              <a:off x="1872" y="3408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Text Box 17"/>
            <p:cNvSpPr txBox="1">
              <a:spLocks noChangeArrowheads="1"/>
            </p:cNvSpPr>
            <p:nvPr/>
          </p:nvSpPr>
          <p:spPr bwMode="auto">
            <a:xfrm>
              <a:off x="998" y="338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A=</a:t>
              </a:r>
            </a:p>
          </p:txBody>
        </p:sp>
        <p:sp>
          <p:nvSpPr>
            <p:cNvPr id="25624" name="Text Box 18"/>
            <p:cNvSpPr txBox="1">
              <a:spLocks noChangeArrowheads="1"/>
            </p:cNvSpPr>
            <p:nvPr/>
          </p:nvSpPr>
          <p:spPr bwMode="auto">
            <a:xfrm>
              <a:off x="2198" y="3818"/>
              <a:ext cx="3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/>
                <a:t>B=</a:t>
              </a:r>
            </a:p>
          </p:txBody>
        </p:sp>
      </p:grpSp>
      <p:sp>
        <p:nvSpPr>
          <p:cNvPr id="25606" name="AutoShape 19"/>
          <p:cNvSpPr>
            <a:spLocks noChangeAspect="1" noChangeArrowheads="1"/>
          </p:cNvSpPr>
          <p:nvPr/>
        </p:nvSpPr>
        <p:spPr bwMode="auto">
          <a:xfrm>
            <a:off x="3821113" y="5486400"/>
            <a:ext cx="746125" cy="671512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/>
              <a:t>makes</a:t>
            </a:r>
          </a:p>
        </p:txBody>
      </p:sp>
      <p:sp>
        <p:nvSpPr>
          <p:cNvPr id="25607" name="Rectangle 20"/>
          <p:cNvSpPr>
            <a:spLocks noChangeAspect="1" noChangeArrowheads="1"/>
          </p:cNvSpPr>
          <p:nvPr/>
        </p:nvSpPr>
        <p:spPr bwMode="auto">
          <a:xfrm>
            <a:off x="5165725" y="5635625"/>
            <a:ext cx="1082675" cy="373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/>
              <a:t>Company</a:t>
            </a:r>
          </a:p>
        </p:txBody>
      </p:sp>
      <p:sp>
        <p:nvSpPr>
          <p:cNvPr id="25608" name="Rectangle 21"/>
          <p:cNvSpPr>
            <a:spLocks noChangeAspect="1" noChangeArrowheads="1"/>
          </p:cNvSpPr>
          <p:nvPr/>
        </p:nvSpPr>
        <p:spPr bwMode="auto">
          <a:xfrm>
            <a:off x="2438400" y="5822950"/>
            <a:ext cx="1046163" cy="373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/>
              <a:t>Product</a:t>
            </a:r>
          </a:p>
        </p:txBody>
      </p:sp>
      <p:sp>
        <p:nvSpPr>
          <p:cNvPr id="25609" name="Line 22"/>
          <p:cNvSpPr>
            <a:spLocks noChangeAspect="1" noChangeShapeType="1"/>
          </p:cNvSpPr>
          <p:nvPr/>
        </p:nvSpPr>
        <p:spPr bwMode="auto">
          <a:xfrm>
            <a:off x="4567238" y="5822950"/>
            <a:ext cx="598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Line 23"/>
          <p:cNvSpPr>
            <a:spLocks noChangeAspect="1" noChangeShapeType="1"/>
          </p:cNvSpPr>
          <p:nvPr/>
        </p:nvSpPr>
        <p:spPr bwMode="auto">
          <a:xfrm flipH="1">
            <a:off x="3484563" y="5822950"/>
            <a:ext cx="336550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  <p:bldP spid="25606" grpId="0" animBg="1"/>
      <p:bldP spid="25607" grpId="0" animBg="1"/>
      <p:bldP spid="25608" grpId="0" animBg="1"/>
      <p:bldP spid="25609" grpId="0" animBg="1"/>
      <p:bldP spid="256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118311</TotalTime>
  <Words>2028</Words>
  <Application>Microsoft Macintosh PowerPoint</Application>
  <PresentationFormat>On-screen Show (4:3)</PresentationFormat>
  <Paragraphs>708</Paragraphs>
  <Slides>54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 Black</vt:lpstr>
      <vt:lpstr>Calibri</vt:lpstr>
      <vt:lpstr>Consolas</vt:lpstr>
      <vt:lpstr>Mangal</vt:lpstr>
      <vt:lpstr>ＭＳ Ｐゴシック</vt:lpstr>
      <vt:lpstr>Osaka</vt:lpstr>
      <vt:lpstr>Symbol</vt:lpstr>
      <vt:lpstr>Times New Roman</vt:lpstr>
      <vt:lpstr>Wingdings</vt:lpstr>
      <vt:lpstr>Arial</vt:lpstr>
      <vt:lpstr>Essential</vt:lpstr>
      <vt:lpstr>Cse 344</vt:lpstr>
      <vt:lpstr>Administrivia</vt:lpstr>
      <vt:lpstr>Database Design</vt:lpstr>
      <vt:lpstr>Database Design</vt:lpstr>
      <vt:lpstr>Database Design Process</vt:lpstr>
      <vt:lpstr>Entity / Relationship Diagrams</vt:lpstr>
      <vt:lpstr>  </vt:lpstr>
      <vt:lpstr>Keys in E/R Diagrams</vt:lpstr>
      <vt:lpstr>What is a Relation ?</vt:lpstr>
      <vt:lpstr>Multiplicity of E/R Relations</vt:lpstr>
      <vt:lpstr>  </vt:lpstr>
      <vt:lpstr>Attributes on Relationships</vt:lpstr>
      <vt:lpstr>Multi-way Relationships</vt:lpstr>
      <vt:lpstr>Arrows in Multiway Relationships</vt:lpstr>
      <vt:lpstr>Arrows in Multiway Relationships</vt:lpstr>
      <vt:lpstr>Converting Multi-way Relationships to Binary</vt:lpstr>
      <vt:lpstr>Converting Multi-way Relationships to Binary</vt:lpstr>
      <vt:lpstr>3. Design Principles</vt:lpstr>
      <vt:lpstr>Design Principles: What’s Wrong?</vt:lpstr>
      <vt:lpstr>Design Principles: What’s Wrong?</vt:lpstr>
      <vt:lpstr>Entity Set to Relation</vt:lpstr>
      <vt:lpstr>N-N Relationships to Relations</vt:lpstr>
      <vt:lpstr>N-N Relationships to Relations</vt:lpstr>
      <vt:lpstr>N-1 Relationships to Relations</vt:lpstr>
      <vt:lpstr>N-1 Relationships to Relations</vt:lpstr>
      <vt:lpstr>Multi-way Relationships to Relations</vt:lpstr>
      <vt:lpstr>Modeling Subclasses</vt:lpstr>
      <vt:lpstr>  </vt:lpstr>
      <vt:lpstr>Modeling Subclasses</vt:lpstr>
      <vt:lpstr>Modeling Union Types with Subclasses</vt:lpstr>
      <vt:lpstr>Modeling Union Types with Subclasses</vt:lpstr>
      <vt:lpstr>Modeling Union Types with Subclasses</vt:lpstr>
      <vt:lpstr>Weak Entity Sets</vt:lpstr>
      <vt:lpstr>What Are the Keys of R ?</vt:lpstr>
      <vt:lpstr>Integrity Constraints Motivation</vt:lpstr>
      <vt:lpstr>Constraints in E/R Diagrams</vt:lpstr>
      <vt:lpstr> Keys in E/R Diagrams</vt:lpstr>
      <vt:lpstr>Single Value Constraints</vt:lpstr>
      <vt:lpstr>Referential Integrity Constraints</vt:lpstr>
      <vt:lpstr>Other Constraints</vt:lpstr>
      <vt:lpstr>Constraints in SQL</vt:lpstr>
      <vt:lpstr>Key Constraints</vt:lpstr>
      <vt:lpstr>Keys with Multiple Attributes</vt:lpstr>
      <vt:lpstr>Other Keys</vt:lpstr>
      <vt:lpstr>Foreign Key Constraints</vt:lpstr>
      <vt:lpstr>Foreign Key Constraints</vt:lpstr>
      <vt:lpstr>What happens when data changes?</vt:lpstr>
      <vt:lpstr>What happens when data changes?</vt:lpstr>
      <vt:lpstr>Maintaining Referential Integrity</vt:lpstr>
      <vt:lpstr>Constraints on  Attributes and Tuples</vt:lpstr>
      <vt:lpstr>Constraints on  Attributes and Tuples</vt:lpstr>
      <vt:lpstr>Constraints on  Attributes and Tuples</vt:lpstr>
      <vt:lpstr>PowerPoint Presentation</vt:lpstr>
      <vt:lpstr>General Assertions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341</cp:revision>
  <cp:lastPrinted>2018-02-28T23:02:34Z</cp:lastPrinted>
  <dcterms:created xsi:type="dcterms:W3CDTF">2017-03-27T18:12:41Z</dcterms:created>
  <dcterms:modified xsi:type="dcterms:W3CDTF">2018-02-28T23:06:35Z</dcterms:modified>
</cp:coreProperties>
</file>