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6"/>
  </p:notesMasterIdLst>
  <p:sldIdLst>
    <p:sldId id="256" r:id="rId2"/>
    <p:sldId id="534" r:id="rId3"/>
    <p:sldId id="566" r:id="rId4"/>
    <p:sldId id="567" r:id="rId5"/>
    <p:sldId id="535" r:id="rId6"/>
    <p:sldId id="536" r:id="rId7"/>
    <p:sldId id="537" r:id="rId8"/>
    <p:sldId id="538" r:id="rId9"/>
    <p:sldId id="539" r:id="rId10"/>
    <p:sldId id="540" r:id="rId11"/>
    <p:sldId id="541" r:id="rId12"/>
    <p:sldId id="542" r:id="rId13"/>
    <p:sldId id="543" r:id="rId14"/>
    <p:sldId id="544" r:id="rId15"/>
    <p:sldId id="545" r:id="rId16"/>
    <p:sldId id="546" r:id="rId17"/>
    <p:sldId id="547" r:id="rId18"/>
    <p:sldId id="548" r:id="rId19"/>
    <p:sldId id="549" r:id="rId20"/>
    <p:sldId id="550" r:id="rId21"/>
    <p:sldId id="551" r:id="rId22"/>
    <p:sldId id="552" r:id="rId23"/>
    <p:sldId id="553" r:id="rId24"/>
    <p:sldId id="554" r:id="rId25"/>
    <p:sldId id="555" r:id="rId26"/>
    <p:sldId id="556" r:id="rId27"/>
    <p:sldId id="557" r:id="rId28"/>
    <p:sldId id="558" r:id="rId29"/>
    <p:sldId id="559" r:id="rId30"/>
    <p:sldId id="560" r:id="rId31"/>
    <p:sldId id="561" r:id="rId32"/>
    <p:sldId id="562" r:id="rId33"/>
    <p:sldId id="563" r:id="rId34"/>
    <p:sldId id="565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515" autoAdjust="0"/>
    <p:restoredTop sz="84491" autoAdjust="0"/>
  </p:normalViewPr>
  <p:slideViewPr>
    <p:cSldViewPr snapToGrid="0" snapToObjects="1">
      <p:cViewPr varScale="1">
        <p:scale>
          <a:sx n="79" d="100"/>
          <a:sy n="79" d="100"/>
        </p:scale>
        <p:origin x="54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52905-340A-7446-B80D-69FC56D9E8B0}" type="datetimeFigureOut">
              <a:rPr lang="en-US" smtClean="0"/>
              <a:t>2/12/18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71FBE-1983-C046-8E08-A3F9DF0BC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86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3EFC3-FD60-0C43-869A-FE6512C0FBB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980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6304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3EFC3-FD60-0C43-869A-FE6512C0FBB0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3029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Spark</a:t>
            </a:r>
            <a:r>
              <a:rPr lang="en-US" baseline="0" dirty="0" smtClean="0"/>
              <a:t> does not have that restriction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BF030-8185-FD40-A608-F0A4F66CBACF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947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2/12/18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2/12/18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2/12/18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2/12/18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2/12/18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2/12/18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2/12/18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12779B1-49FA-AE40-A30D-0FBD14D02E5A}" type="datetimeFigureOut">
              <a:rPr lang="en-US" smtClean="0"/>
              <a:t>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tif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err="1" smtClean="0"/>
              <a:t>Cse</a:t>
            </a:r>
            <a:r>
              <a:rPr lang="en-US" sz="4800" dirty="0" smtClean="0"/>
              <a:t> 344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3224" y="3082087"/>
            <a:ext cx="6301975" cy="2632913"/>
          </a:xfrm>
        </p:spPr>
        <p:txBody>
          <a:bodyPr/>
          <a:lstStyle/>
          <a:p>
            <a:r>
              <a:rPr lang="en-US" dirty="0" smtClean="0"/>
              <a:t>February </a:t>
            </a:r>
            <a:r>
              <a:rPr lang="en-US" dirty="0" smtClean="0"/>
              <a:t>26</a:t>
            </a:r>
            <a:r>
              <a:rPr lang="en-US" baseline="30000" dirty="0" smtClean="0"/>
              <a:t>th</a:t>
            </a:r>
            <a:r>
              <a:rPr lang="en-US" dirty="0" smtClean="0"/>
              <a:t>  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Map/Reduce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6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the </a:t>
            </a:r>
            <a:r>
              <a:rPr lang="en-US" dirty="0" smtClean="0">
                <a:solidFill>
                  <a:srgbClr val="FF0000"/>
                </a:solidFill>
              </a:rPr>
              <a:t>MAP</a:t>
            </a:r>
            <a:r>
              <a:rPr lang="en-US" dirty="0" smtClean="0"/>
              <a:t> Phase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077200" cy="4114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User provides the </a:t>
            </a:r>
            <a:r>
              <a:rPr lang="en-US" dirty="0" smtClean="0">
                <a:solidFill>
                  <a:srgbClr val="FF0000"/>
                </a:solidFill>
              </a:rPr>
              <a:t>MAP</a:t>
            </a:r>
            <a:r>
              <a:rPr lang="en-US" dirty="0" smtClean="0"/>
              <a:t>-function:</a:t>
            </a:r>
          </a:p>
          <a:p>
            <a:r>
              <a:rPr lang="en-US" dirty="0" smtClean="0"/>
              <a:t>Input: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(input key, value)</a:t>
            </a:r>
          </a:p>
          <a:p>
            <a:r>
              <a:rPr lang="en-US" dirty="0" err="1" smtClean="0"/>
              <a:t>Ouput</a:t>
            </a:r>
            <a:r>
              <a:rPr lang="en-US" dirty="0" smtClean="0"/>
              <a:t>: bag of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(intermediate key, value)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System applies the map function in parallel to all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(input key, value</a:t>
            </a: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dirty="0" smtClean="0">
                <a:solidFill>
                  <a:srgbClr val="0000FF"/>
                </a:solidFill>
                <a:latin typeface="Inconsolata"/>
                <a:cs typeface="Inconsolata"/>
              </a:rPr>
              <a:t> </a:t>
            </a:r>
            <a:r>
              <a:rPr lang="en-US" dirty="0" smtClean="0"/>
              <a:t>pairs in the input file</a:t>
            </a:r>
          </a:p>
        </p:txBody>
      </p:sp>
    </p:spTree>
    <p:extLst>
      <p:ext uri="{BB962C8B-B14F-4D97-AF65-F5344CB8AC3E}">
        <p14:creationId xmlns:p14="http://schemas.microsoft.com/office/powerpoint/2010/main" val="141506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the </a:t>
            </a:r>
            <a:r>
              <a:rPr lang="en-US" dirty="0" smtClean="0">
                <a:solidFill>
                  <a:srgbClr val="FF0000"/>
                </a:solidFill>
              </a:rPr>
              <a:t>REDUCE</a:t>
            </a:r>
            <a:r>
              <a:rPr lang="en-US" dirty="0" smtClean="0"/>
              <a:t> Phase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686800" cy="40687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User provides the </a:t>
            </a:r>
            <a:r>
              <a:rPr lang="en-US" dirty="0" smtClean="0">
                <a:solidFill>
                  <a:srgbClr val="FF0000"/>
                </a:solidFill>
              </a:rPr>
              <a:t>REDUCE</a:t>
            </a:r>
            <a:r>
              <a:rPr lang="en-US" dirty="0" smtClean="0"/>
              <a:t> function:</a:t>
            </a:r>
          </a:p>
          <a:p>
            <a:r>
              <a:rPr lang="en-US" dirty="0" smtClean="0"/>
              <a:t>Input: </a:t>
            </a: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intermediate key, bag of values)</a:t>
            </a:r>
          </a:p>
          <a:p>
            <a:r>
              <a:rPr lang="en-US" dirty="0" smtClean="0"/>
              <a:t>Output: bag of output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(values)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System groups all pairs with the same intermediate key, and passes the bag of values to the REDUCE function</a:t>
            </a:r>
          </a:p>
        </p:txBody>
      </p:sp>
    </p:spTree>
    <p:extLst>
      <p:ext uri="{BB962C8B-B14F-4D97-AF65-F5344CB8AC3E}">
        <p14:creationId xmlns:p14="http://schemas.microsoft.com/office/powerpoint/2010/main" val="177222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Counting the number of occurrences of each word in a large collection of documents</a:t>
            </a:r>
          </a:p>
          <a:p>
            <a:r>
              <a:rPr lang="en-US" dirty="0" smtClean="0"/>
              <a:t>Each Document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rgbClr val="0000FF"/>
                </a:solidFill>
              </a:rPr>
              <a:t>key</a:t>
            </a:r>
            <a:r>
              <a:rPr lang="en-US" dirty="0" smtClean="0"/>
              <a:t> = document id (</a:t>
            </a:r>
            <a:r>
              <a:rPr lang="en-US" dirty="0" smtClean="0">
                <a:solidFill>
                  <a:srgbClr val="0000FF"/>
                </a:solidFill>
              </a:rPr>
              <a:t>did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rgbClr val="0000FF"/>
                </a:solidFill>
              </a:rPr>
              <a:t>value</a:t>
            </a:r>
            <a:r>
              <a:rPr lang="en-US" dirty="0" smtClean="0"/>
              <a:t> = set of words (</a:t>
            </a:r>
            <a:r>
              <a:rPr lang="en-US" dirty="0" smtClean="0">
                <a:solidFill>
                  <a:srgbClr val="0000FF"/>
                </a:solidFill>
              </a:rPr>
              <a:t>word</a:t>
            </a:r>
            <a:r>
              <a:rPr lang="en-US" dirty="0" smtClean="0"/>
              <a:t>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D8BAC5-3AF5-5B4E-9C58-590DDCBC857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28600" y="4648200"/>
            <a:ext cx="3915755" cy="163121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 eaLnBrk="1" hangingPunct="1">
              <a:buFontTx/>
              <a:buNone/>
              <a:defRPr/>
            </a:pPr>
            <a:r>
              <a:rPr lang="en-US" sz="2000" dirty="0">
                <a:solidFill>
                  <a:srgbClr val="FF0000"/>
                </a:solidFill>
                <a:latin typeface="Arial"/>
              </a:rPr>
              <a:t>map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(String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key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, String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value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):</a:t>
            </a:r>
            <a:br>
              <a:rPr lang="en-US" sz="2000" dirty="0">
                <a:solidFill>
                  <a:prstClr val="black"/>
                </a:solidFill>
                <a:latin typeface="Arial"/>
              </a:rPr>
            </a:br>
            <a:r>
              <a:rPr lang="en-US" sz="2000" dirty="0">
                <a:solidFill>
                  <a:prstClr val="black"/>
                </a:solidFill>
                <a:latin typeface="Arial"/>
              </a:rPr>
              <a:t>// key: document name</a:t>
            </a:r>
            <a:br>
              <a:rPr lang="en-US" sz="2000" dirty="0">
                <a:solidFill>
                  <a:prstClr val="black"/>
                </a:solidFill>
                <a:latin typeface="Arial"/>
              </a:rPr>
            </a:br>
            <a:r>
              <a:rPr lang="en-US" sz="2000" dirty="0">
                <a:solidFill>
                  <a:prstClr val="black"/>
                </a:solidFill>
                <a:latin typeface="Arial"/>
              </a:rPr>
              <a:t>// value: document contents</a:t>
            </a:r>
            <a:br>
              <a:rPr lang="en-US" sz="2000" dirty="0">
                <a:solidFill>
                  <a:prstClr val="black"/>
                </a:solidFill>
                <a:latin typeface="Arial"/>
              </a:rPr>
            </a:br>
            <a:r>
              <a:rPr lang="en-US" sz="2000" dirty="0">
                <a:solidFill>
                  <a:prstClr val="black"/>
                </a:solidFill>
                <a:latin typeface="Arial"/>
              </a:rPr>
              <a:t>for each word w in value:</a:t>
            </a:r>
            <a:br>
              <a:rPr lang="en-US" sz="2000" dirty="0">
                <a:solidFill>
                  <a:prstClr val="black"/>
                </a:solidFill>
                <a:latin typeface="Arial"/>
              </a:rPr>
            </a:br>
            <a:r>
              <a:rPr lang="en-US" sz="2000" dirty="0">
                <a:solidFill>
                  <a:prstClr val="black"/>
                </a:solidFill>
                <a:latin typeface="Arial"/>
              </a:rPr>
              <a:t>	</a:t>
            </a:r>
            <a:r>
              <a:rPr lang="en-US" sz="2000" dirty="0" err="1">
                <a:solidFill>
                  <a:srgbClr val="0000FF"/>
                </a:solidFill>
                <a:latin typeface="Arial"/>
              </a:rPr>
              <a:t>EmitIntermediate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(w, “1”</a:t>
            </a:r>
            <a:r>
              <a:rPr lang="en-US" sz="2000" dirty="0" smtClean="0">
                <a:solidFill>
                  <a:srgbClr val="0000FF"/>
                </a:solidFill>
                <a:latin typeface="Arial"/>
              </a:rPr>
              <a:t>)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;</a:t>
            </a:r>
            <a:endParaRPr lang="en-US" sz="20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876800" y="4495800"/>
            <a:ext cx="4100001" cy="224676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 eaLnBrk="1" hangingPunct="1">
              <a:buFontTx/>
              <a:buNone/>
              <a:defRPr/>
            </a:pPr>
            <a:r>
              <a:rPr lang="en-US" sz="2000" dirty="0" err="1">
                <a:solidFill>
                  <a:srgbClr val="FF0000"/>
                </a:solidFill>
                <a:latin typeface="Arial"/>
              </a:rPr>
              <a:t>reduce</a:t>
            </a:r>
            <a:r>
              <a:rPr lang="en-US" sz="2000" dirty="0" err="1">
                <a:solidFill>
                  <a:prstClr val="black"/>
                </a:solidFill>
                <a:latin typeface="Arial"/>
              </a:rPr>
              <a:t>(String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key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, </a:t>
            </a:r>
            <a:r>
              <a:rPr lang="en-US" sz="2000" dirty="0" err="1">
                <a:solidFill>
                  <a:prstClr val="black"/>
                </a:solidFill>
                <a:latin typeface="Arial"/>
              </a:rPr>
              <a:t>Iterator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values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):</a:t>
            </a:r>
            <a:br>
              <a:rPr lang="en-US" sz="2000" dirty="0">
                <a:solidFill>
                  <a:prstClr val="black"/>
                </a:solidFill>
                <a:latin typeface="Arial"/>
              </a:rPr>
            </a:br>
            <a:r>
              <a:rPr lang="en-US" sz="2000" dirty="0">
                <a:solidFill>
                  <a:prstClr val="black"/>
                </a:solidFill>
                <a:latin typeface="Arial"/>
              </a:rPr>
              <a:t>// key: a word</a:t>
            </a:r>
            <a:br>
              <a:rPr lang="en-US" sz="2000" dirty="0">
                <a:solidFill>
                  <a:prstClr val="black"/>
                </a:solidFill>
                <a:latin typeface="Arial"/>
              </a:rPr>
            </a:br>
            <a:r>
              <a:rPr lang="en-US" sz="2000" dirty="0">
                <a:solidFill>
                  <a:prstClr val="black"/>
                </a:solidFill>
                <a:latin typeface="Arial"/>
              </a:rPr>
              <a:t>// values: a list of counts</a:t>
            </a:r>
            <a:br>
              <a:rPr lang="en-US" sz="2000" dirty="0">
                <a:solidFill>
                  <a:prstClr val="black"/>
                </a:solidFill>
                <a:latin typeface="Arial"/>
              </a:rPr>
            </a:br>
            <a:r>
              <a:rPr lang="en-US" sz="2000" dirty="0" err="1">
                <a:solidFill>
                  <a:prstClr val="black"/>
                </a:solidFill>
                <a:latin typeface="Arial"/>
              </a:rPr>
              <a:t>int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 result = 0;</a:t>
            </a:r>
            <a:br>
              <a:rPr lang="en-US" sz="2000" dirty="0">
                <a:solidFill>
                  <a:prstClr val="black"/>
                </a:solidFill>
                <a:latin typeface="Arial"/>
              </a:rPr>
            </a:br>
            <a:r>
              <a:rPr lang="en-US" sz="2000" dirty="0">
                <a:solidFill>
                  <a:prstClr val="black"/>
                </a:solidFill>
                <a:latin typeface="Arial"/>
              </a:rPr>
              <a:t>for each </a:t>
            </a:r>
            <a:r>
              <a:rPr lang="en-US" sz="2000" dirty="0" err="1">
                <a:solidFill>
                  <a:prstClr val="black"/>
                </a:solidFill>
                <a:latin typeface="Arial"/>
              </a:rPr>
              <a:t>v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 in values:</a:t>
            </a:r>
            <a:br>
              <a:rPr lang="en-US" sz="2000" dirty="0">
                <a:solidFill>
                  <a:prstClr val="black"/>
                </a:solidFill>
                <a:latin typeface="Arial"/>
              </a:rPr>
            </a:br>
            <a:r>
              <a:rPr lang="en-US" sz="2000" dirty="0">
                <a:solidFill>
                  <a:prstClr val="black"/>
                </a:solidFill>
                <a:latin typeface="Arial"/>
              </a:rPr>
              <a:t>	result += </a:t>
            </a:r>
            <a:r>
              <a:rPr lang="en-US" sz="2000" dirty="0" err="1">
                <a:solidFill>
                  <a:prstClr val="black"/>
                </a:solidFill>
                <a:latin typeface="Arial"/>
              </a:rPr>
              <a:t>ParseInt(v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);</a:t>
            </a:r>
            <a:br>
              <a:rPr lang="en-US" sz="2000" dirty="0">
                <a:solidFill>
                  <a:prstClr val="black"/>
                </a:solidFill>
                <a:latin typeface="Arial"/>
              </a:rPr>
            </a:br>
            <a:r>
              <a:rPr lang="en-US" sz="2000" dirty="0" err="1">
                <a:solidFill>
                  <a:srgbClr val="0000FF"/>
                </a:solidFill>
                <a:latin typeface="Arial"/>
              </a:rPr>
              <a:t>Emit(AsString(result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));</a:t>
            </a:r>
          </a:p>
        </p:txBody>
      </p:sp>
    </p:spTree>
    <p:extLst>
      <p:ext uri="{BB962C8B-B14F-4D97-AF65-F5344CB8AC3E}">
        <p14:creationId xmlns:p14="http://schemas.microsoft.com/office/powerpoint/2010/main" val="112331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83" name="TextBox 4"/>
          <p:cNvSpPr txBox="1">
            <a:spLocks noChangeArrowheads="1"/>
          </p:cNvSpPr>
          <p:nvPr/>
        </p:nvSpPr>
        <p:spPr bwMode="auto">
          <a:xfrm>
            <a:off x="1792287" y="571500"/>
            <a:ext cx="9540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FF0000"/>
                </a:solidFill>
                <a:latin typeface="Arial"/>
              </a:rPr>
              <a:t>MAP</a:t>
            </a:r>
          </a:p>
        </p:txBody>
      </p:sp>
      <p:sp>
        <p:nvSpPr>
          <p:cNvPr id="49184" name="TextBox 5"/>
          <p:cNvSpPr txBox="1">
            <a:spLocks noChangeArrowheads="1"/>
          </p:cNvSpPr>
          <p:nvPr/>
        </p:nvSpPr>
        <p:spPr bwMode="auto">
          <a:xfrm>
            <a:off x="6324600" y="571827"/>
            <a:ext cx="170090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FF0000"/>
                </a:solidFill>
                <a:latin typeface="Arial"/>
              </a:rPr>
              <a:t>REDUCE</a:t>
            </a:r>
          </a:p>
        </p:txBody>
      </p:sp>
      <p:graphicFrame>
        <p:nvGraphicFramePr>
          <p:cNvPr id="106" name="Table 105"/>
          <p:cNvGraphicFramePr>
            <a:graphicFrameLocks noGrp="1"/>
          </p:cNvGraphicFramePr>
          <p:nvPr>
            <p:extLst/>
          </p:nvPr>
        </p:nvGraphicFramePr>
        <p:xfrm>
          <a:off x="2743200" y="1600200"/>
          <a:ext cx="685800" cy="4953000"/>
        </p:xfrm>
        <a:graphic>
          <a:graphicData uri="http://schemas.openxmlformats.org/drawingml/2006/table">
            <a:tbl>
              <a:tblPr/>
              <a:tblGrid>
                <a:gridCol w="685800"/>
              </a:tblGrid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(w1,1)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(w2,1)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(w3,1)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(w1,1)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(w2,1)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7" name="Table 106"/>
          <p:cNvGraphicFramePr>
            <a:graphicFrameLocks noGrp="1"/>
          </p:cNvGraphicFramePr>
          <p:nvPr>
            <p:extLst/>
          </p:nvPr>
        </p:nvGraphicFramePr>
        <p:xfrm>
          <a:off x="762000" y="1600200"/>
          <a:ext cx="1371600" cy="5029200"/>
        </p:xfrm>
        <a:graphic>
          <a:graphicData uri="http://schemas.openxmlformats.org/drawingml/2006/table">
            <a:tbl>
              <a:tblPr/>
              <a:tblGrid>
                <a:gridCol w="1371600"/>
              </a:tblGrid>
              <a:tr h="100584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(did1,v1)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584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(did2,v2)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584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(did3,v3)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584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. . . 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584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49227" name="Straight Arrow Connector 49226"/>
          <p:cNvCxnSpPr/>
          <p:nvPr/>
        </p:nvCxnSpPr>
        <p:spPr bwMode="auto">
          <a:xfrm>
            <a:off x="2209800" y="1752600"/>
            <a:ext cx="457200" cy="0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4" name="Straight Arrow Connector 113"/>
          <p:cNvCxnSpPr/>
          <p:nvPr/>
        </p:nvCxnSpPr>
        <p:spPr bwMode="auto">
          <a:xfrm>
            <a:off x="2209800" y="2057400"/>
            <a:ext cx="457200" cy="0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5" name="Straight Arrow Connector 114"/>
          <p:cNvCxnSpPr/>
          <p:nvPr/>
        </p:nvCxnSpPr>
        <p:spPr bwMode="auto">
          <a:xfrm>
            <a:off x="2209800" y="2362200"/>
            <a:ext cx="457200" cy="0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6" name="Straight Arrow Connector 115"/>
          <p:cNvCxnSpPr/>
          <p:nvPr/>
        </p:nvCxnSpPr>
        <p:spPr bwMode="auto">
          <a:xfrm>
            <a:off x="2209800" y="3048000"/>
            <a:ext cx="457200" cy="0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7" name="Straight Arrow Connector 116"/>
          <p:cNvCxnSpPr/>
          <p:nvPr/>
        </p:nvCxnSpPr>
        <p:spPr bwMode="auto">
          <a:xfrm>
            <a:off x="2209800" y="3429000"/>
            <a:ext cx="457200" cy="0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8" name="Straight Arrow Connector 117"/>
          <p:cNvCxnSpPr/>
          <p:nvPr/>
        </p:nvCxnSpPr>
        <p:spPr bwMode="auto">
          <a:xfrm>
            <a:off x="2209800" y="4114800"/>
            <a:ext cx="457200" cy="0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119" name="Table 118"/>
          <p:cNvGraphicFramePr>
            <a:graphicFrameLocks noGrp="1"/>
          </p:cNvGraphicFramePr>
          <p:nvPr>
            <p:extLst/>
          </p:nvPr>
        </p:nvGraphicFramePr>
        <p:xfrm>
          <a:off x="5410200" y="2286000"/>
          <a:ext cx="1676400" cy="2971800"/>
        </p:xfrm>
        <a:graphic>
          <a:graphicData uri="http://schemas.openxmlformats.org/drawingml/2006/table">
            <a:tbl>
              <a:tblPr/>
              <a:tblGrid>
                <a:gridCol w="1676400"/>
              </a:tblGrid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(w1, (1,1,1,…,1))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(w2, (1,1,…))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(w3,(1…))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0" name="Table 119"/>
          <p:cNvGraphicFramePr>
            <a:graphicFrameLocks noGrp="1"/>
          </p:cNvGraphicFramePr>
          <p:nvPr>
            <p:extLst/>
          </p:nvPr>
        </p:nvGraphicFramePr>
        <p:xfrm>
          <a:off x="7772400" y="2286000"/>
          <a:ext cx="838200" cy="2971800"/>
        </p:xfrm>
        <a:graphic>
          <a:graphicData uri="http://schemas.openxmlformats.org/drawingml/2006/table">
            <a:tbl>
              <a:tblPr/>
              <a:tblGrid>
                <a:gridCol w="838200"/>
              </a:tblGrid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(w1, 25)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(w2, 77)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(w3, 12)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21" name="Straight Arrow Connector 120"/>
          <p:cNvCxnSpPr/>
          <p:nvPr/>
        </p:nvCxnSpPr>
        <p:spPr bwMode="auto">
          <a:xfrm>
            <a:off x="7239000" y="2438400"/>
            <a:ext cx="457200" cy="0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2" name="Straight Arrow Connector 121"/>
          <p:cNvCxnSpPr/>
          <p:nvPr/>
        </p:nvCxnSpPr>
        <p:spPr bwMode="auto">
          <a:xfrm>
            <a:off x="7239000" y="2743200"/>
            <a:ext cx="457200" cy="0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3" name="Straight Arrow Connector 122"/>
          <p:cNvCxnSpPr/>
          <p:nvPr/>
        </p:nvCxnSpPr>
        <p:spPr bwMode="auto">
          <a:xfrm>
            <a:off x="7239000" y="3124200"/>
            <a:ext cx="457200" cy="0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4" name="Straight Arrow Connector 123"/>
          <p:cNvCxnSpPr/>
          <p:nvPr/>
        </p:nvCxnSpPr>
        <p:spPr bwMode="auto">
          <a:xfrm>
            <a:off x="7239000" y="3429000"/>
            <a:ext cx="457200" cy="0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229" name="Straight Arrow Connector 49228"/>
          <p:cNvCxnSpPr/>
          <p:nvPr/>
        </p:nvCxnSpPr>
        <p:spPr bwMode="auto">
          <a:xfrm flipV="1">
            <a:off x="3505200" y="2438400"/>
            <a:ext cx="1828800" cy="685800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231" name="Straight Arrow Connector 49230"/>
          <p:cNvCxnSpPr/>
          <p:nvPr/>
        </p:nvCxnSpPr>
        <p:spPr bwMode="auto">
          <a:xfrm>
            <a:off x="3505200" y="2362200"/>
            <a:ext cx="1828800" cy="838200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9" name="TextBox 5"/>
          <p:cNvSpPr txBox="1">
            <a:spLocks noChangeArrowheads="1"/>
          </p:cNvSpPr>
          <p:nvPr/>
        </p:nvSpPr>
        <p:spPr bwMode="auto">
          <a:xfrm>
            <a:off x="3810000" y="1752600"/>
            <a:ext cx="9785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srgbClr val="008000"/>
                </a:solidFill>
                <a:latin typeface="Arial"/>
              </a:rPr>
              <a:t>Shuffle</a:t>
            </a:r>
            <a:endParaRPr lang="en-US" sz="2000" dirty="0">
              <a:solidFill>
                <a:srgbClr val="008000"/>
              </a:solidFill>
              <a:latin typeface="Arial"/>
            </a:endParaRPr>
          </a:p>
        </p:txBody>
      </p:sp>
      <p:cxnSp>
        <p:nvCxnSpPr>
          <p:cNvPr id="130" name="Straight Arrow Connector 129"/>
          <p:cNvCxnSpPr/>
          <p:nvPr/>
        </p:nvCxnSpPr>
        <p:spPr bwMode="auto">
          <a:xfrm>
            <a:off x="3505200" y="3733800"/>
            <a:ext cx="1828800" cy="685800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275012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83" grpId="0"/>
      <p:bldP spid="49184" grpId="0"/>
      <p:bldP spid="12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Jobs </a:t>
            </a:r>
            <a:r>
              <a:rPr lang="en-US" dirty="0" smtClean="0"/>
              <a:t>vs </a:t>
            </a:r>
            <a:r>
              <a:rPr lang="en-US" dirty="0" smtClean="0"/>
              <a:t>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>
                <a:solidFill>
                  <a:srgbClr val="0000FF"/>
                </a:solidFill>
              </a:rPr>
              <a:t>MapReduce</a:t>
            </a:r>
            <a:r>
              <a:rPr lang="en-US" dirty="0" smtClean="0">
                <a:solidFill>
                  <a:srgbClr val="0000FF"/>
                </a:solidFill>
              </a:rPr>
              <a:t> Job</a:t>
            </a:r>
          </a:p>
          <a:p>
            <a:pPr lvl="1"/>
            <a:r>
              <a:rPr lang="en-US" dirty="0" smtClean="0"/>
              <a:t>One single “query”, e.g. count the words in all docs</a:t>
            </a:r>
          </a:p>
          <a:p>
            <a:pPr lvl="1"/>
            <a:r>
              <a:rPr lang="en-US" dirty="0" smtClean="0"/>
              <a:t>More complex queries may consists of multiple jobs</a:t>
            </a:r>
          </a:p>
          <a:p>
            <a:pPr lvl="1"/>
            <a:endParaRPr lang="en-US" dirty="0"/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0000FF"/>
                </a:solidFill>
              </a:rPr>
              <a:t>Map </a:t>
            </a:r>
            <a:r>
              <a:rPr lang="en-US" u="sng" dirty="0" smtClean="0">
                <a:solidFill>
                  <a:srgbClr val="0000FF"/>
                </a:solidFill>
              </a:rPr>
              <a:t>Task</a:t>
            </a:r>
            <a:r>
              <a:rPr lang="en-US" dirty="0" smtClean="0"/>
              <a:t>, or a </a:t>
            </a:r>
            <a:r>
              <a:rPr lang="en-US" dirty="0" smtClean="0">
                <a:solidFill>
                  <a:srgbClr val="0000FF"/>
                </a:solidFill>
              </a:rPr>
              <a:t>Reduce </a:t>
            </a:r>
            <a:r>
              <a:rPr lang="en-US" u="sng" dirty="0" smtClean="0">
                <a:solidFill>
                  <a:srgbClr val="0000FF"/>
                </a:solidFill>
              </a:rPr>
              <a:t>Task</a:t>
            </a:r>
          </a:p>
          <a:p>
            <a:pPr lvl="1"/>
            <a:r>
              <a:rPr lang="en-US" dirty="0" smtClean="0"/>
              <a:t>A group of instantiations of the map-, or reduce-function, which are scheduled on a single worker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770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008000"/>
                </a:solidFill>
              </a:rPr>
              <a:t>worker</a:t>
            </a:r>
            <a:r>
              <a:rPr lang="en-US" dirty="0" smtClean="0"/>
              <a:t> is a process that executes one task at a time</a:t>
            </a:r>
          </a:p>
          <a:p>
            <a:endParaRPr lang="en-US" dirty="0" smtClean="0"/>
          </a:p>
          <a:p>
            <a:r>
              <a:rPr lang="en-US" dirty="0" smtClean="0"/>
              <a:t>Typically there is one worker per processor, hence 4 or 8 per node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76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 Tolerance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one server fails once every year</a:t>
            </a:r>
            <a:r>
              <a:rPr lang="is-IS" dirty="0" smtClean="0"/>
              <a:t>…</a:t>
            </a:r>
            <a:br>
              <a:rPr lang="is-IS" dirty="0" smtClean="0"/>
            </a:br>
            <a:r>
              <a:rPr lang="is-IS" dirty="0" smtClean="0"/>
              <a:t>... then a job with 10,000 servers will fail in less than one hour</a:t>
            </a:r>
          </a:p>
          <a:p>
            <a:endParaRPr lang="is-IS" dirty="0"/>
          </a:p>
          <a:p>
            <a:r>
              <a:rPr lang="is-IS" dirty="0" smtClean="0"/>
              <a:t>MapReduce handles fault tolerance by writing intermediate files to disk:</a:t>
            </a:r>
          </a:p>
          <a:p>
            <a:pPr lvl="1"/>
            <a:r>
              <a:rPr lang="en-US" dirty="0" smtClean="0"/>
              <a:t>M</a:t>
            </a:r>
            <a:r>
              <a:rPr lang="is-IS" dirty="0" smtClean="0"/>
              <a:t>appers write file to local disk</a:t>
            </a:r>
          </a:p>
          <a:p>
            <a:pPr lvl="1"/>
            <a:r>
              <a:rPr lang="en-US" dirty="0" smtClean="0"/>
              <a:t>R</a:t>
            </a:r>
            <a:r>
              <a:rPr lang="is-IS" dirty="0" smtClean="0"/>
              <a:t>educers read the files (=reshuffling); if the server fails, the reduce task is restarted on another server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35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83" name="TextBox 4"/>
          <p:cNvSpPr txBox="1">
            <a:spLocks noChangeArrowheads="1"/>
          </p:cNvSpPr>
          <p:nvPr/>
        </p:nvSpPr>
        <p:spPr bwMode="auto">
          <a:xfrm>
            <a:off x="1792287" y="571500"/>
            <a:ext cx="26072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srgbClr val="FF0000"/>
                </a:solidFill>
                <a:latin typeface="Arial"/>
              </a:rPr>
              <a:t>MAP Tasks (M)</a:t>
            </a:r>
            <a:endParaRPr lang="en-US" sz="2800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49184" name="TextBox 5"/>
          <p:cNvSpPr txBox="1">
            <a:spLocks noChangeArrowheads="1"/>
          </p:cNvSpPr>
          <p:nvPr/>
        </p:nvSpPr>
        <p:spPr bwMode="auto">
          <a:xfrm>
            <a:off x="5867400" y="533400"/>
            <a:ext cx="33126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smtClean="0">
                <a:solidFill>
                  <a:srgbClr val="FF0000"/>
                </a:solidFill>
                <a:latin typeface="Arial"/>
              </a:rPr>
              <a:t>REDUCE Tasks (R)</a:t>
            </a:r>
            <a:endParaRPr lang="en-US" sz="2800" dirty="0">
              <a:solidFill>
                <a:srgbClr val="FF0000"/>
              </a:solidFill>
              <a:latin typeface="Arial"/>
            </a:endParaRPr>
          </a:p>
        </p:txBody>
      </p:sp>
      <p:graphicFrame>
        <p:nvGraphicFramePr>
          <p:cNvPr id="106" name="Table 105"/>
          <p:cNvGraphicFramePr>
            <a:graphicFrameLocks noGrp="1"/>
          </p:cNvGraphicFramePr>
          <p:nvPr>
            <p:extLst/>
          </p:nvPr>
        </p:nvGraphicFramePr>
        <p:xfrm>
          <a:off x="2743200" y="1600200"/>
          <a:ext cx="685800" cy="4953000"/>
        </p:xfrm>
        <a:graphic>
          <a:graphicData uri="http://schemas.openxmlformats.org/drawingml/2006/table">
            <a:tbl>
              <a:tblPr/>
              <a:tblGrid>
                <a:gridCol w="685800"/>
              </a:tblGrid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(w1,1)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(w2,1)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(w3,1)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(w1,1)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(w2,1)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7" name="Table 106"/>
          <p:cNvGraphicFramePr>
            <a:graphicFrameLocks noGrp="1"/>
          </p:cNvGraphicFramePr>
          <p:nvPr>
            <p:extLst/>
          </p:nvPr>
        </p:nvGraphicFramePr>
        <p:xfrm>
          <a:off x="762000" y="1600200"/>
          <a:ext cx="1371600" cy="5029200"/>
        </p:xfrm>
        <a:graphic>
          <a:graphicData uri="http://schemas.openxmlformats.org/drawingml/2006/table">
            <a:tbl>
              <a:tblPr/>
              <a:tblGrid>
                <a:gridCol w="1371600"/>
              </a:tblGrid>
              <a:tr h="100584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(did1,v1)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584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(did2,v2)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584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(did3,v3)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584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. . . 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584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49227" name="Straight Arrow Connector 49226"/>
          <p:cNvCxnSpPr/>
          <p:nvPr/>
        </p:nvCxnSpPr>
        <p:spPr bwMode="auto">
          <a:xfrm>
            <a:off x="2209800" y="1752600"/>
            <a:ext cx="457200" cy="0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4" name="Straight Arrow Connector 113"/>
          <p:cNvCxnSpPr/>
          <p:nvPr/>
        </p:nvCxnSpPr>
        <p:spPr bwMode="auto">
          <a:xfrm>
            <a:off x="2209800" y="2057400"/>
            <a:ext cx="457200" cy="0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5" name="Straight Arrow Connector 114"/>
          <p:cNvCxnSpPr/>
          <p:nvPr/>
        </p:nvCxnSpPr>
        <p:spPr bwMode="auto">
          <a:xfrm>
            <a:off x="2209800" y="2362200"/>
            <a:ext cx="457200" cy="0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6" name="Straight Arrow Connector 115"/>
          <p:cNvCxnSpPr/>
          <p:nvPr/>
        </p:nvCxnSpPr>
        <p:spPr bwMode="auto">
          <a:xfrm>
            <a:off x="2209800" y="3048000"/>
            <a:ext cx="457200" cy="0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7" name="Straight Arrow Connector 116"/>
          <p:cNvCxnSpPr/>
          <p:nvPr/>
        </p:nvCxnSpPr>
        <p:spPr bwMode="auto">
          <a:xfrm>
            <a:off x="2209800" y="3429000"/>
            <a:ext cx="457200" cy="0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8" name="Straight Arrow Connector 117"/>
          <p:cNvCxnSpPr/>
          <p:nvPr/>
        </p:nvCxnSpPr>
        <p:spPr bwMode="auto">
          <a:xfrm>
            <a:off x="2209800" y="4114800"/>
            <a:ext cx="457200" cy="0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119" name="Table 118"/>
          <p:cNvGraphicFramePr>
            <a:graphicFrameLocks noGrp="1"/>
          </p:cNvGraphicFramePr>
          <p:nvPr>
            <p:extLst/>
          </p:nvPr>
        </p:nvGraphicFramePr>
        <p:xfrm>
          <a:off x="5410200" y="2286000"/>
          <a:ext cx="1676400" cy="4292600"/>
        </p:xfrm>
        <a:graphic>
          <a:graphicData uri="http://schemas.openxmlformats.org/drawingml/2006/table">
            <a:tbl>
              <a:tblPr/>
              <a:tblGrid>
                <a:gridCol w="1676400"/>
              </a:tblGrid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(w1, (1,1,1,…,1))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(w2, (1,1,…))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(w3,(1…))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0" name="Table 119"/>
          <p:cNvGraphicFramePr>
            <a:graphicFrameLocks noGrp="1"/>
          </p:cNvGraphicFramePr>
          <p:nvPr>
            <p:extLst/>
          </p:nvPr>
        </p:nvGraphicFramePr>
        <p:xfrm>
          <a:off x="7772400" y="2286000"/>
          <a:ext cx="838200" cy="2971800"/>
        </p:xfrm>
        <a:graphic>
          <a:graphicData uri="http://schemas.openxmlformats.org/drawingml/2006/table">
            <a:tbl>
              <a:tblPr/>
              <a:tblGrid>
                <a:gridCol w="838200"/>
              </a:tblGrid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(w1, 25)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(w2, 77)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(w3, 12)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21" name="Straight Arrow Connector 120"/>
          <p:cNvCxnSpPr/>
          <p:nvPr/>
        </p:nvCxnSpPr>
        <p:spPr bwMode="auto">
          <a:xfrm>
            <a:off x="7239000" y="2438400"/>
            <a:ext cx="457200" cy="0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2" name="Straight Arrow Connector 121"/>
          <p:cNvCxnSpPr/>
          <p:nvPr/>
        </p:nvCxnSpPr>
        <p:spPr bwMode="auto">
          <a:xfrm>
            <a:off x="7239000" y="2743200"/>
            <a:ext cx="457200" cy="0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3" name="Straight Arrow Connector 122"/>
          <p:cNvCxnSpPr/>
          <p:nvPr/>
        </p:nvCxnSpPr>
        <p:spPr bwMode="auto">
          <a:xfrm>
            <a:off x="7239000" y="3124200"/>
            <a:ext cx="457200" cy="0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4" name="Straight Arrow Connector 123"/>
          <p:cNvCxnSpPr/>
          <p:nvPr/>
        </p:nvCxnSpPr>
        <p:spPr bwMode="auto">
          <a:xfrm>
            <a:off x="7239000" y="3429000"/>
            <a:ext cx="457200" cy="0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229" name="Straight Arrow Connector 49228"/>
          <p:cNvCxnSpPr/>
          <p:nvPr/>
        </p:nvCxnSpPr>
        <p:spPr bwMode="auto">
          <a:xfrm flipV="1">
            <a:off x="3505200" y="2438400"/>
            <a:ext cx="1828800" cy="685800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231" name="Straight Arrow Connector 49230"/>
          <p:cNvCxnSpPr/>
          <p:nvPr/>
        </p:nvCxnSpPr>
        <p:spPr bwMode="auto">
          <a:xfrm>
            <a:off x="3505200" y="2362200"/>
            <a:ext cx="1828800" cy="838200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0" name="Straight Arrow Connector 129"/>
          <p:cNvCxnSpPr/>
          <p:nvPr/>
        </p:nvCxnSpPr>
        <p:spPr bwMode="auto">
          <a:xfrm>
            <a:off x="3505200" y="3733800"/>
            <a:ext cx="1828800" cy="685800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" name="Rounded Rectangle 1"/>
          <p:cNvSpPr/>
          <p:nvPr/>
        </p:nvSpPr>
        <p:spPr bwMode="auto">
          <a:xfrm>
            <a:off x="533400" y="1447800"/>
            <a:ext cx="2971800" cy="2133600"/>
          </a:xfrm>
          <a:prstGeom prst="round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3" name="Rounded Rectangle 22"/>
          <p:cNvSpPr/>
          <p:nvPr/>
        </p:nvSpPr>
        <p:spPr bwMode="auto">
          <a:xfrm>
            <a:off x="533400" y="3657600"/>
            <a:ext cx="2971800" cy="1981200"/>
          </a:xfrm>
          <a:prstGeom prst="round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Rounded Rectangle 23"/>
          <p:cNvSpPr/>
          <p:nvPr/>
        </p:nvSpPr>
        <p:spPr bwMode="auto">
          <a:xfrm>
            <a:off x="533400" y="5867400"/>
            <a:ext cx="2971800" cy="914400"/>
          </a:xfrm>
          <a:prstGeom prst="round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5257800" y="2057400"/>
            <a:ext cx="3429000" cy="1371600"/>
          </a:xfrm>
          <a:prstGeom prst="round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6" name="Rounded Rectangle 25"/>
          <p:cNvSpPr/>
          <p:nvPr/>
        </p:nvSpPr>
        <p:spPr bwMode="auto">
          <a:xfrm>
            <a:off x="5257800" y="3505200"/>
            <a:ext cx="3429000" cy="1219200"/>
          </a:xfrm>
          <a:prstGeom prst="round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7" name="Rounded Rectangle 26"/>
          <p:cNvSpPr/>
          <p:nvPr/>
        </p:nvSpPr>
        <p:spPr bwMode="auto">
          <a:xfrm>
            <a:off x="5257800" y="4800600"/>
            <a:ext cx="3429000" cy="1143000"/>
          </a:xfrm>
          <a:prstGeom prst="round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4" name="Straight Arrow Connector 3"/>
          <p:cNvCxnSpPr>
            <a:endCxn id="2" idx="0"/>
          </p:cNvCxnSpPr>
          <p:nvPr/>
        </p:nvCxnSpPr>
        <p:spPr bwMode="auto">
          <a:xfrm flipH="1">
            <a:off x="2019300" y="1066800"/>
            <a:ext cx="266700" cy="381000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 flipH="1">
            <a:off x="6400800" y="1219200"/>
            <a:ext cx="228600" cy="838200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0" name="TextBox 4"/>
          <p:cNvSpPr txBox="1">
            <a:spLocks noChangeArrowheads="1"/>
          </p:cNvSpPr>
          <p:nvPr/>
        </p:nvSpPr>
        <p:spPr bwMode="auto">
          <a:xfrm>
            <a:off x="3733800" y="1447800"/>
            <a:ext cx="129607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srgbClr val="FF0000"/>
                </a:solidFill>
                <a:latin typeface="Arial"/>
              </a:rPr>
              <a:t>Shuffle</a:t>
            </a:r>
            <a:endParaRPr lang="en-US" sz="2800" dirty="0">
              <a:solidFill>
                <a:srgbClr val="FF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67154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83" grpId="0"/>
      <p:bldP spid="49184" grpId="0"/>
      <p:bldP spid="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4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MapReduce</a:t>
            </a:r>
            <a:r>
              <a:rPr lang="en-US" dirty="0" smtClean="0"/>
              <a:t> Execution Details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 rot="10800000">
            <a:off x="1500188" y="2284411"/>
            <a:ext cx="5381625" cy="3811588"/>
            <a:chOff x="2657475" y="1703387"/>
            <a:chExt cx="5381625" cy="3811588"/>
          </a:xfrm>
        </p:grpSpPr>
        <p:sp>
          <p:nvSpPr>
            <p:cNvPr id="8" name="Rectangle 4"/>
            <p:cNvSpPr>
              <a:spLocks noChangeArrowheads="1"/>
            </p:cNvSpPr>
            <p:nvPr/>
          </p:nvSpPr>
          <p:spPr bwMode="auto">
            <a:xfrm>
              <a:off x="2657475" y="2901950"/>
              <a:ext cx="752475" cy="677863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3814763" y="2901950"/>
              <a:ext cx="752475" cy="677863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4972050" y="2901950"/>
              <a:ext cx="752475" cy="677863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6129338" y="2901950"/>
              <a:ext cx="752475" cy="677863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7286625" y="2887663"/>
              <a:ext cx="752475" cy="677862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3563938" y="4489450"/>
              <a:ext cx="752475" cy="677863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4721225" y="4489450"/>
              <a:ext cx="752475" cy="677863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5878513" y="4489450"/>
              <a:ext cx="752475" cy="677863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  <p:cxnSp>
          <p:nvCxnSpPr>
            <p:cNvPr id="20" name="AutoShape 16"/>
            <p:cNvCxnSpPr>
              <a:cxnSpLocks noChangeShapeType="1"/>
              <a:stCxn id="8" idx="2"/>
              <a:endCxn id="14" idx="0"/>
            </p:cNvCxnSpPr>
            <p:nvPr/>
          </p:nvCxnSpPr>
          <p:spPr bwMode="auto">
            <a:xfrm>
              <a:off x="3033713" y="3579813"/>
              <a:ext cx="906462" cy="9096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1" name="AutoShape 17"/>
            <p:cNvCxnSpPr>
              <a:cxnSpLocks noChangeShapeType="1"/>
              <a:stCxn id="9" idx="2"/>
              <a:endCxn id="14" idx="0"/>
            </p:cNvCxnSpPr>
            <p:nvPr/>
          </p:nvCxnSpPr>
          <p:spPr bwMode="auto">
            <a:xfrm flipH="1">
              <a:off x="3940175" y="3579813"/>
              <a:ext cx="250825" cy="9096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2" name="AutoShape 18"/>
            <p:cNvCxnSpPr>
              <a:cxnSpLocks noChangeShapeType="1"/>
              <a:stCxn id="9" idx="2"/>
              <a:endCxn id="16" idx="0"/>
            </p:cNvCxnSpPr>
            <p:nvPr/>
          </p:nvCxnSpPr>
          <p:spPr bwMode="auto">
            <a:xfrm>
              <a:off x="4191000" y="3579813"/>
              <a:ext cx="2063750" cy="9096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3" name="AutoShape 19"/>
            <p:cNvCxnSpPr>
              <a:cxnSpLocks noChangeShapeType="1"/>
              <a:stCxn id="10" idx="2"/>
              <a:endCxn id="15" idx="0"/>
            </p:cNvCxnSpPr>
            <p:nvPr/>
          </p:nvCxnSpPr>
          <p:spPr bwMode="auto">
            <a:xfrm flipH="1">
              <a:off x="5097463" y="3579813"/>
              <a:ext cx="250825" cy="9096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4" name="AutoShape 20"/>
            <p:cNvCxnSpPr>
              <a:cxnSpLocks noChangeShapeType="1"/>
              <a:stCxn id="10" idx="2"/>
              <a:endCxn id="16" idx="0"/>
            </p:cNvCxnSpPr>
            <p:nvPr/>
          </p:nvCxnSpPr>
          <p:spPr bwMode="auto">
            <a:xfrm>
              <a:off x="5348288" y="3579813"/>
              <a:ext cx="906462" cy="9096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5" name="AutoShape 21"/>
            <p:cNvCxnSpPr>
              <a:cxnSpLocks noChangeShapeType="1"/>
              <a:stCxn id="11" idx="2"/>
              <a:endCxn id="16" idx="0"/>
            </p:cNvCxnSpPr>
            <p:nvPr/>
          </p:nvCxnSpPr>
          <p:spPr bwMode="auto">
            <a:xfrm flipH="1">
              <a:off x="6254750" y="3579813"/>
              <a:ext cx="250825" cy="9096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6" name="AutoShape 22"/>
            <p:cNvCxnSpPr>
              <a:cxnSpLocks noChangeShapeType="1"/>
              <a:stCxn id="12" idx="2"/>
              <a:endCxn id="16" idx="0"/>
            </p:cNvCxnSpPr>
            <p:nvPr/>
          </p:nvCxnSpPr>
          <p:spPr bwMode="auto">
            <a:xfrm flipH="1">
              <a:off x="6254750" y="3565525"/>
              <a:ext cx="1408113" cy="9239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7" name="AutoShape 23"/>
            <p:cNvCxnSpPr>
              <a:cxnSpLocks noChangeShapeType="1"/>
              <a:stCxn id="9" idx="2"/>
              <a:endCxn id="15" idx="0"/>
            </p:cNvCxnSpPr>
            <p:nvPr/>
          </p:nvCxnSpPr>
          <p:spPr bwMode="auto">
            <a:xfrm>
              <a:off x="4191000" y="3579813"/>
              <a:ext cx="906463" cy="9096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8" name="AutoShape 24"/>
            <p:cNvCxnSpPr>
              <a:cxnSpLocks noChangeShapeType="1"/>
              <a:stCxn id="8" idx="2"/>
              <a:endCxn id="15" idx="0"/>
            </p:cNvCxnSpPr>
            <p:nvPr/>
          </p:nvCxnSpPr>
          <p:spPr bwMode="auto">
            <a:xfrm>
              <a:off x="3033713" y="3579813"/>
              <a:ext cx="2063750" cy="9096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9" name="AutoShape 25"/>
            <p:cNvCxnSpPr>
              <a:cxnSpLocks noChangeShapeType="1"/>
              <a:stCxn id="12" idx="2"/>
              <a:endCxn id="15" idx="0"/>
            </p:cNvCxnSpPr>
            <p:nvPr/>
          </p:nvCxnSpPr>
          <p:spPr bwMode="auto">
            <a:xfrm flipH="1">
              <a:off x="5097463" y="3565525"/>
              <a:ext cx="2565400" cy="9239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3" name="AutoShape 29"/>
            <p:cNvCxnSpPr>
              <a:cxnSpLocks noChangeShapeType="1"/>
              <a:stCxn id="34" idx="3"/>
              <a:endCxn id="8" idx="0"/>
            </p:cNvCxnSpPr>
            <p:nvPr/>
          </p:nvCxnSpPr>
          <p:spPr bwMode="auto">
            <a:xfrm rot="16200000" flipH="1" flipV="1">
              <a:off x="2438401" y="2298701"/>
              <a:ext cx="1198562" cy="79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4" name="AutoShape 30"/>
            <p:cNvSpPr>
              <a:spLocks noChangeArrowheads="1"/>
            </p:cNvSpPr>
            <p:nvPr/>
          </p:nvSpPr>
          <p:spPr bwMode="auto">
            <a:xfrm rot="10800000">
              <a:off x="2720975" y="1703388"/>
              <a:ext cx="641350" cy="584200"/>
            </a:xfrm>
            <a:prstGeom prst="can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  <p:cxnSp>
          <p:nvCxnSpPr>
            <p:cNvPr id="35" name="AutoShape 31"/>
            <p:cNvCxnSpPr>
              <a:cxnSpLocks noChangeShapeType="1"/>
              <a:stCxn id="36" idx="3"/>
              <a:endCxn id="9" idx="0"/>
            </p:cNvCxnSpPr>
            <p:nvPr/>
          </p:nvCxnSpPr>
          <p:spPr bwMode="auto">
            <a:xfrm rot="16200000" flipH="1" flipV="1">
              <a:off x="3592514" y="2301876"/>
              <a:ext cx="1198562" cy="15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6" name="AutoShape 32"/>
            <p:cNvSpPr>
              <a:spLocks noChangeArrowheads="1"/>
            </p:cNvSpPr>
            <p:nvPr/>
          </p:nvSpPr>
          <p:spPr bwMode="auto">
            <a:xfrm rot="10800000">
              <a:off x="3871913" y="1703388"/>
              <a:ext cx="641350" cy="584200"/>
            </a:xfrm>
            <a:prstGeom prst="can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  <p:cxnSp>
          <p:nvCxnSpPr>
            <p:cNvPr id="37" name="AutoShape 33"/>
            <p:cNvCxnSpPr>
              <a:cxnSpLocks noChangeShapeType="1"/>
              <a:stCxn id="38" idx="3"/>
              <a:endCxn id="10" idx="0"/>
            </p:cNvCxnSpPr>
            <p:nvPr/>
          </p:nvCxnSpPr>
          <p:spPr bwMode="auto">
            <a:xfrm rot="16200000" flipH="1" flipV="1">
              <a:off x="4750595" y="2301082"/>
              <a:ext cx="1198562" cy="31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8" name="AutoShape 34"/>
            <p:cNvSpPr>
              <a:spLocks noChangeArrowheads="1"/>
            </p:cNvSpPr>
            <p:nvPr/>
          </p:nvSpPr>
          <p:spPr bwMode="auto">
            <a:xfrm rot="10800000">
              <a:off x="5030788" y="1703388"/>
              <a:ext cx="641350" cy="584200"/>
            </a:xfrm>
            <a:prstGeom prst="can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  <p:cxnSp>
          <p:nvCxnSpPr>
            <p:cNvPr id="39" name="AutoShape 35"/>
            <p:cNvCxnSpPr>
              <a:cxnSpLocks noChangeShapeType="1"/>
              <a:stCxn id="40" idx="3"/>
              <a:endCxn id="11" idx="0"/>
            </p:cNvCxnSpPr>
            <p:nvPr/>
          </p:nvCxnSpPr>
          <p:spPr bwMode="auto">
            <a:xfrm rot="16200000" flipH="1">
              <a:off x="5905501" y="2301875"/>
              <a:ext cx="1198562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0" name="AutoShape 36"/>
            <p:cNvSpPr>
              <a:spLocks noChangeArrowheads="1"/>
            </p:cNvSpPr>
            <p:nvPr/>
          </p:nvSpPr>
          <p:spPr bwMode="auto">
            <a:xfrm rot="10800000">
              <a:off x="6183313" y="1703388"/>
              <a:ext cx="641350" cy="584200"/>
            </a:xfrm>
            <a:prstGeom prst="can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  <p:cxnSp>
          <p:nvCxnSpPr>
            <p:cNvPr id="41" name="AutoShape 37"/>
            <p:cNvCxnSpPr>
              <a:cxnSpLocks noChangeShapeType="1"/>
              <a:stCxn id="42" idx="3"/>
              <a:endCxn id="12" idx="0"/>
            </p:cNvCxnSpPr>
            <p:nvPr/>
          </p:nvCxnSpPr>
          <p:spPr bwMode="auto">
            <a:xfrm rot="16200000" flipH="1" flipV="1">
              <a:off x="7073901" y="2292350"/>
              <a:ext cx="1184275" cy="63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2" name="AutoShape 38"/>
            <p:cNvSpPr>
              <a:spLocks noChangeArrowheads="1"/>
            </p:cNvSpPr>
            <p:nvPr/>
          </p:nvSpPr>
          <p:spPr bwMode="auto">
            <a:xfrm rot="10800000">
              <a:off x="7348538" y="1703388"/>
              <a:ext cx="641350" cy="584200"/>
            </a:xfrm>
            <a:prstGeom prst="can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  <p:cxnSp>
          <p:nvCxnSpPr>
            <p:cNvPr id="44" name="AutoShape 40"/>
            <p:cNvCxnSpPr>
              <a:cxnSpLocks noChangeShapeType="1"/>
              <a:stCxn id="14" idx="2"/>
            </p:cNvCxnSpPr>
            <p:nvPr/>
          </p:nvCxnSpPr>
          <p:spPr bwMode="auto">
            <a:xfrm flipH="1">
              <a:off x="3921125" y="5167313"/>
              <a:ext cx="19050" cy="3381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5" name="AutoShape 41"/>
            <p:cNvCxnSpPr>
              <a:cxnSpLocks noChangeShapeType="1"/>
              <a:stCxn id="15" idx="2"/>
            </p:cNvCxnSpPr>
            <p:nvPr/>
          </p:nvCxnSpPr>
          <p:spPr bwMode="auto">
            <a:xfrm>
              <a:off x="5097463" y="5167313"/>
              <a:ext cx="17462" cy="3476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6" name="AutoShape 42"/>
            <p:cNvCxnSpPr>
              <a:cxnSpLocks noChangeShapeType="1"/>
              <a:stCxn id="16" idx="2"/>
            </p:cNvCxnSpPr>
            <p:nvPr/>
          </p:nvCxnSpPr>
          <p:spPr bwMode="auto">
            <a:xfrm>
              <a:off x="6254750" y="5167313"/>
              <a:ext cx="25400" cy="342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47" name="Group 43"/>
          <p:cNvGrpSpPr>
            <a:grpSpLocks/>
          </p:cNvGrpSpPr>
          <p:nvPr/>
        </p:nvGrpSpPr>
        <p:grpSpPr bwMode="auto">
          <a:xfrm>
            <a:off x="304097" y="2714624"/>
            <a:ext cx="1804987" cy="2057399"/>
            <a:chOff x="185" y="1344"/>
            <a:chExt cx="908" cy="1296"/>
          </a:xfrm>
        </p:grpSpPr>
        <p:sp>
          <p:nvSpPr>
            <p:cNvPr id="48" name="Text Box 44"/>
            <p:cNvSpPr txBox="1">
              <a:spLocks noChangeArrowheads="1"/>
            </p:cNvSpPr>
            <p:nvPr/>
          </p:nvSpPr>
          <p:spPr bwMode="auto">
            <a:xfrm>
              <a:off x="224" y="2352"/>
              <a:ext cx="5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b="1" dirty="0">
                  <a:solidFill>
                    <a:prstClr val="black"/>
                  </a:solidFill>
                  <a:latin typeface="Arial"/>
                  <a:cs typeface="Arial"/>
                </a:rPr>
                <a:t>Map</a:t>
              </a:r>
            </a:p>
          </p:txBody>
        </p:sp>
        <p:sp>
          <p:nvSpPr>
            <p:cNvPr id="49" name="Text Box 45"/>
            <p:cNvSpPr txBox="1">
              <a:spLocks noChangeArrowheads="1"/>
            </p:cNvSpPr>
            <p:nvPr/>
          </p:nvSpPr>
          <p:spPr bwMode="auto">
            <a:xfrm>
              <a:off x="185" y="1824"/>
              <a:ext cx="9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b="1" dirty="0">
                  <a:solidFill>
                    <a:srgbClr val="848484"/>
                  </a:solidFill>
                  <a:latin typeface="Arial"/>
                  <a:cs typeface="Arial"/>
                </a:rPr>
                <a:t>(Shuffle)</a:t>
              </a:r>
            </a:p>
          </p:txBody>
        </p:sp>
        <p:sp>
          <p:nvSpPr>
            <p:cNvPr id="50" name="Text Box 46"/>
            <p:cNvSpPr txBox="1">
              <a:spLocks noChangeArrowheads="1"/>
            </p:cNvSpPr>
            <p:nvPr/>
          </p:nvSpPr>
          <p:spPr bwMode="auto">
            <a:xfrm>
              <a:off x="224" y="1344"/>
              <a:ext cx="74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b="1" dirty="0">
                  <a:solidFill>
                    <a:prstClr val="black"/>
                  </a:solidFill>
                  <a:latin typeface="Arial"/>
                  <a:cs typeface="Arial"/>
                </a:rPr>
                <a:t>Reduce</a:t>
              </a:r>
            </a:p>
          </p:txBody>
        </p:sp>
      </p:grpSp>
      <p:sp>
        <p:nvSpPr>
          <p:cNvPr id="51" name="Oval Callout 50"/>
          <p:cNvSpPr/>
          <p:nvPr/>
        </p:nvSpPr>
        <p:spPr bwMode="auto">
          <a:xfrm>
            <a:off x="6934200" y="4619623"/>
            <a:ext cx="2209800" cy="838200"/>
          </a:xfrm>
          <a:prstGeom prst="wedgeEllipseCallout">
            <a:avLst>
              <a:gd name="adj1" fmla="val -56958"/>
              <a:gd name="adj2" fmla="val 57066"/>
            </a:avLst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Calibri"/>
              </a:rPr>
              <a:t>Data not necessarily local</a:t>
            </a:r>
            <a:endParaRPr lang="en-US" sz="1800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52" name="Oval Callout 51"/>
          <p:cNvSpPr/>
          <p:nvPr/>
        </p:nvSpPr>
        <p:spPr bwMode="auto">
          <a:xfrm>
            <a:off x="6629400" y="3019423"/>
            <a:ext cx="2405135" cy="1168539"/>
          </a:xfrm>
          <a:prstGeom prst="wedgeEllipseCallout">
            <a:avLst>
              <a:gd name="adj1" fmla="val -55635"/>
              <a:gd name="adj2" fmla="val 74327"/>
            </a:avLst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Calibri"/>
              </a:rPr>
              <a:t>Intermediate data</a:t>
            </a:r>
            <a:br>
              <a:rPr lang="en-US" sz="1800" dirty="0" smtClean="0">
                <a:solidFill>
                  <a:prstClr val="black"/>
                </a:solidFill>
                <a:latin typeface="Calibri"/>
                <a:cs typeface="Calibri"/>
              </a:rPr>
            </a:br>
            <a:r>
              <a:rPr lang="en-US" sz="1800" dirty="0" smtClean="0">
                <a:solidFill>
                  <a:prstClr val="black"/>
                </a:solidFill>
                <a:latin typeface="Calibri"/>
                <a:cs typeface="Calibri"/>
              </a:rPr>
              <a:t>goes to local  disk:</a:t>
            </a:r>
            <a:br>
              <a:rPr lang="en-US" sz="1800" dirty="0" smtClean="0">
                <a:solidFill>
                  <a:prstClr val="black"/>
                </a:solidFill>
                <a:latin typeface="Calibri"/>
                <a:cs typeface="Calibri"/>
              </a:rPr>
            </a:br>
            <a:r>
              <a:rPr lang="en-US" sz="1800" dirty="0" smtClean="0">
                <a:solidFill>
                  <a:prstClr val="black"/>
                </a:solidFill>
                <a:latin typeface="Calibri"/>
                <a:cs typeface="Calibri"/>
              </a:rPr>
              <a:t>M × R files (why?)</a:t>
            </a:r>
            <a:endParaRPr lang="en-US" sz="1800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53" name="Oval Callout 52"/>
          <p:cNvSpPr/>
          <p:nvPr/>
        </p:nvSpPr>
        <p:spPr bwMode="auto">
          <a:xfrm>
            <a:off x="6477000" y="1952623"/>
            <a:ext cx="2667000" cy="838200"/>
          </a:xfrm>
          <a:prstGeom prst="wedgeEllipseCallout">
            <a:avLst>
              <a:gd name="adj1" fmla="val -62065"/>
              <a:gd name="adj2" fmla="val -40742"/>
            </a:avLst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Calibri"/>
              </a:rPr>
              <a:t>Output to disk, replicated in cluster</a:t>
            </a:r>
            <a:endParaRPr lang="en-US" sz="1800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54" name="AutoShape 30"/>
          <p:cNvSpPr>
            <a:spLocks noChangeArrowheads="1"/>
          </p:cNvSpPr>
          <p:nvPr/>
        </p:nvSpPr>
        <p:spPr bwMode="auto">
          <a:xfrm>
            <a:off x="1676400" y="4086223"/>
            <a:ext cx="412750" cy="2032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5" name="AutoShape 30"/>
          <p:cNvSpPr>
            <a:spLocks noChangeArrowheads="1"/>
          </p:cNvSpPr>
          <p:nvPr/>
        </p:nvSpPr>
        <p:spPr bwMode="auto">
          <a:xfrm>
            <a:off x="2863850" y="4086223"/>
            <a:ext cx="412750" cy="2032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6" name="AutoShape 30"/>
          <p:cNvSpPr>
            <a:spLocks noChangeArrowheads="1"/>
          </p:cNvSpPr>
          <p:nvPr/>
        </p:nvSpPr>
        <p:spPr bwMode="auto">
          <a:xfrm>
            <a:off x="4006850" y="4086223"/>
            <a:ext cx="412750" cy="2032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7" name="AutoShape 30"/>
          <p:cNvSpPr>
            <a:spLocks noChangeArrowheads="1"/>
          </p:cNvSpPr>
          <p:nvPr/>
        </p:nvSpPr>
        <p:spPr bwMode="auto">
          <a:xfrm>
            <a:off x="5105400" y="4086223"/>
            <a:ext cx="412750" cy="2032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8" name="AutoShape 30"/>
          <p:cNvSpPr>
            <a:spLocks noChangeArrowheads="1"/>
          </p:cNvSpPr>
          <p:nvPr/>
        </p:nvSpPr>
        <p:spPr bwMode="auto">
          <a:xfrm>
            <a:off x="6292850" y="4111623"/>
            <a:ext cx="412750" cy="2032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60" name="AutoShape 30"/>
          <p:cNvSpPr>
            <a:spLocks noChangeArrowheads="1"/>
          </p:cNvSpPr>
          <p:nvPr/>
        </p:nvSpPr>
        <p:spPr bwMode="auto">
          <a:xfrm>
            <a:off x="2971800" y="1724023"/>
            <a:ext cx="641350" cy="5842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61" name="AutoShape 30"/>
          <p:cNvSpPr>
            <a:spLocks noChangeArrowheads="1"/>
          </p:cNvSpPr>
          <p:nvPr/>
        </p:nvSpPr>
        <p:spPr bwMode="auto">
          <a:xfrm>
            <a:off x="4159250" y="1647823"/>
            <a:ext cx="641350" cy="5842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62" name="AutoShape 30"/>
          <p:cNvSpPr>
            <a:spLocks noChangeArrowheads="1"/>
          </p:cNvSpPr>
          <p:nvPr/>
        </p:nvSpPr>
        <p:spPr bwMode="auto">
          <a:xfrm>
            <a:off x="5334000" y="1647823"/>
            <a:ext cx="641350" cy="5842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63" name="Oval Callout 62"/>
          <p:cNvSpPr/>
          <p:nvPr/>
        </p:nvSpPr>
        <p:spPr bwMode="auto">
          <a:xfrm>
            <a:off x="6934200" y="5715000"/>
            <a:ext cx="2209800" cy="838200"/>
          </a:xfrm>
          <a:prstGeom prst="wedgeEllipseCallout">
            <a:avLst>
              <a:gd name="adj1" fmla="val -64234"/>
              <a:gd name="adj2" fmla="val -36906"/>
            </a:avLst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Calibri"/>
              </a:rPr>
              <a:t>File system: GFS or HDFS</a:t>
            </a:r>
            <a:endParaRPr lang="en-US" sz="1800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59" name="Text Box 46"/>
          <p:cNvSpPr txBox="1">
            <a:spLocks noChangeArrowheads="1"/>
          </p:cNvSpPr>
          <p:nvPr/>
        </p:nvSpPr>
        <p:spPr bwMode="auto">
          <a:xfrm>
            <a:off x="1447800" y="43434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b="1" dirty="0" smtClean="0">
                <a:solidFill>
                  <a:prstClr val="black"/>
                </a:solidFill>
                <a:latin typeface="Arial"/>
                <a:cs typeface="Arial"/>
              </a:rPr>
              <a:t>Task</a:t>
            </a:r>
            <a:endParaRPr lang="en-US" b="1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4" name="Text Box 46"/>
          <p:cNvSpPr txBox="1">
            <a:spLocks noChangeArrowheads="1"/>
          </p:cNvSpPr>
          <p:nvPr/>
        </p:nvSpPr>
        <p:spPr bwMode="auto">
          <a:xfrm>
            <a:off x="2895600" y="27432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b="1" dirty="0" smtClean="0">
                <a:solidFill>
                  <a:prstClr val="black"/>
                </a:solidFill>
                <a:latin typeface="Arial"/>
                <a:cs typeface="Arial"/>
              </a:rPr>
              <a:t>Task</a:t>
            </a:r>
            <a:endParaRPr lang="en-US" b="1" dirty="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0475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 animBg="1"/>
      <p:bldP spid="53" grpId="0" animBg="1"/>
      <p:bldP spid="6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80" name="Picture 3" descr="MapReduceDAG.pd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2409825"/>
            <a:ext cx="8229600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133600" y="3733800"/>
            <a:ext cx="4876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>
              <a:spcBef>
                <a:spcPct val="0"/>
              </a:spcBef>
              <a:buFontTx/>
              <a:buNone/>
            </a:pPr>
            <a:endParaRPr lang="en-US">
              <a:solidFill>
                <a:srgbClr val="FFFFFF"/>
              </a:solidFill>
              <a:latin typeface="Calibri" charset="0"/>
              <a:cs typeface="ＭＳ Ｐゴシック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10400" y="3886200"/>
            <a:ext cx="990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>
              <a:spcBef>
                <a:spcPct val="0"/>
              </a:spcBef>
              <a:buFontTx/>
              <a:buNone/>
            </a:pPr>
            <a:endParaRPr lang="en-US">
              <a:solidFill>
                <a:srgbClr val="FFFFFF"/>
              </a:solidFill>
              <a:latin typeface="Calibri" charset="0"/>
              <a:cs typeface="ＭＳ Ｐゴシック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7500" y="3924300"/>
            <a:ext cx="723900" cy="495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>
              <a:spcBef>
                <a:spcPct val="0"/>
              </a:spcBef>
              <a:buFontTx/>
              <a:buNone/>
            </a:pPr>
            <a:endParaRPr lang="en-US">
              <a:solidFill>
                <a:srgbClr val="FFFFFF"/>
              </a:solidFill>
              <a:latin typeface="Calibri" charset="0"/>
              <a:cs typeface="ＭＳ Ｐゴシック" charset="-12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65838" y="3429000"/>
            <a:ext cx="182562" cy="495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>
              <a:spcBef>
                <a:spcPct val="0"/>
              </a:spcBef>
              <a:buFontTx/>
              <a:buNone/>
            </a:pPr>
            <a:endParaRPr lang="en-US">
              <a:solidFill>
                <a:srgbClr val="FFFFFF"/>
              </a:solidFill>
              <a:latin typeface="Calibri" charset="0"/>
              <a:cs typeface="ＭＳ Ｐゴシック" charset="-12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00600" y="3419475"/>
            <a:ext cx="182563" cy="495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>
              <a:spcBef>
                <a:spcPct val="0"/>
              </a:spcBef>
              <a:buFontTx/>
              <a:buNone/>
            </a:pPr>
            <a:endParaRPr lang="en-US" sz="2000">
              <a:solidFill>
                <a:srgbClr val="FFFFFF"/>
              </a:solidFill>
              <a:latin typeface="Calibri" charset="0"/>
              <a:cs typeface="ＭＳ Ｐゴシック" charset="-128"/>
            </a:endParaRPr>
          </a:p>
        </p:txBody>
      </p:sp>
      <p:sp>
        <p:nvSpPr>
          <p:cNvPr id="75786" name="TextBox 10"/>
          <p:cNvSpPr txBox="1">
            <a:spLocks noChangeArrowheads="1"/>
          </p:cNvSpPr>
          <p:nvPr/>
        </p:nvSpPr>
        <p:spPr bwMode="auto">
          <a:xfrm>
            <a:off x="3732213" y="4125913"/>
            <a:ext cx="154308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457200" eaLnBrk="1" hangingPunct="1">
              <a:spcBef>
                <a:spcPct val="0"/>
              </a:spcBef>
              <a:buFontTx/>
              <a:buNone/>
            </a:pPr>
            <a:r>
              <a:rPr lang="en-US" sz="2000">
                <a:solidFill>
                  <a:srgbClr val="000000"/>
                </a:solidFill>
                <a:latin typeface="Calibri" charset="0"/>
              </a:rPr>
              <a:t>Local storage</a:t>
            </a:r>
          </a:p>
        </p:txBody>
      </p:sp>
      <p:sp>
        <p:nvSpPr>
          <p:cNvPr id="12" name="Can 11"/>
          <p:cNvSpPr/>
          <p:nvPr/>
        </p:nvSpPr>
        <p:spPr>
          <a:xfrm>
            <a:off x="3656013" y="4049713"/>
            <a:ext cx="1601787" cy="522287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>
              <a:spcBef>
                <a:spcPct val="0"/>
              </a:spcBef>
              <a:buFontTx/>
              <a:buNone/>
            </a:pPr>
            <a:r>
              <a:rPr lang="en-US" sz="2000">
                <a:solidFill>
                  <a:srgbClr val="FFFFFF"/>
                </a:solidFill>
                <a:latin typeface="Calibri" charset="0"/>
                <a:cs typeface="ＭＳ Ｐゴシック" charset="-128"/>
              </a:rPr>
              <a:t>`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rot="5400000">
            <a:off x="4261644" y="3891757"/>
            <a:ext cx="314325" cy="15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4413250" y="3890963"/>
            <a:ext cx="315913" cy="1587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790" name="Rectangle 14"/>
          <p:cNvSpPr>
            <a:spLocks noChangeArrowheads="1"/>
          </p:cNvSpPr>
          <p:nvPr/>
        </p:nvSpPr>
        <p:spPr bwMode="auto">
          <a:xfrm>
            <a:off x="2284413" y="17145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791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MapReduce</a:t>
            </a:r>
            <a:r>
              <a:rPr lang="en-US" dirty="0" smtClean="0"/>
              <a:t> </a:t>
            </a:r>
            <a:r>
              <a:rPr lang="en-US" dirty="0"/>
              <a:t>Phases</a:t>
            </a:r>
          </a:p>
        </p:txBody>
      </p:sp>
    </p:spTree>
    <p:extLst>
      <p:ext uri="{BB962C8B-B14F-4D97-AF65-F5344CB8AC3E}">
        <p14:creationId xmlns:p14="http://schemas.microsoft.com/office/powerpoint/2010/main" val="206247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HW6 Due next Wednesday (Feb 28)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HW4 Grades Out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HW8 Out tomorrow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Due Mar 9th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HW7 Out Wednesday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Need to wait for E/R Diagrams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Due Mar 7th</a:t>
            </a:r>
          </a:p>
        </p:txBody>
      </p:sp>
    </p:spTree>
    <p:extLst>
      <p:ext uri="{BB962C8B-B14F-4D97-AF65-F5344CB8AC3E}">
        <p14:creationId xmlns:p14="http://schemas.microsoft.com/office/powerpoint/2010/main" val="124796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Implementation</a:t>
            </a:r>
          </a:p>
        </p:txBody>
      </p:sp>
      <p:sp>
        <p:nvSpPr>
          <p:cNvPr id="51203" name="Content Placeholder 4"/>
          <p:cNvSpPr>
            <a:spLocks noGrp="1"/>
          </p:cNvSpPr>
          <p:nvPr>
            <p:ph idx="1"/>
          </p:nvPr>
        </p:nvSpPr>
        <p:spPr>
          <a:xfrm>
            <a:off x="304800" y="1676400"/>
            <a:ext cx="84582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There is one master node</a:t>
            </a:r>
          </a:p>
          <a:p>
            <a:r>
              <a:rPr lang="en-US" dirty="0" smtClean="0"/>
              <a:t>Master partitions input file into </a:t>
            </a:r>
            <a:r>
              <a:rPr lang="en-US" i="1" dirty="0" smtClean="0">
                <a:solidFill>
                  <a:srgbClr val="0000FF"/>
                </a:solidFill>
              </a:rPr>
              <a:t>M splits</a:t>
            </a:r>
            <a:r>
              <a:rPr lang="en-US" dirty="0" smtClean="0"/>
              <a:t>, by key</a:t>
            </a:r>
          </a:p>
          <a:p>
            <a:r>
              <a:rPr lang="en-US" dirty="0" smtClean="0"/>
              <a:t>Master assigns </a:t>
            </a:r>
            <a:r>
              <a:rPr lang="en-US" i="1" dirty="0" smtClean="0">
                <a:solidFill>
                  <a:srgbClr val="008000"/>
                </a:solidFill>
              </a:rPr>
              <a:t>workers </a:t>
            </a:r>
            <a:r>
              <a:rPr lang="en-US" dirty="0" smtClean="0"/>
              <a:t>(=servers) to the </a:t>
            </a:r>
            <a:r>
              <a:rPr lang="en-US" i="1" dirty="0" smtClean="0">
                <a:solidFill>
                  <a:srgbClr val="FF0000"/>
                </a:solidFill>
              </a:rPr>
              <a:t>M map tasks</a:t>
            </a:r>
            <a:r>
              <a:rPr lang="en-US" dirty="0" smtClean="0"/>
              <a:t>, keeps track of their progress</a:t>
            </a:r>
          </a:p>
          <a:p>
            <a:r>
              <a:rPr lang="en-US" dirty="0" smtClean="0"/>
              <a:t>Workers write their output to local disk, partition into </a:t>
            </a:r>
            <a:r>
              <a:rPr lang="en-US" i="1" dirty="0" smtClean="0">
                <a:solidFill>
                  <a:srgbClr val="0000FF"/>
                </a:solidFill>
              </a:rPr>
              <a:t>R regions</a:t>
            </a:r>
          </a:p>
          <a:p>
            <a:r>
              <a:rPr lang="en-US" dirty="0" smtClean="0"/>
              <a:t>Master assigns workers to the </a:t>
            </a:r>
            <a:r>
              <a:rPr lang="en-US" i="1" dirty="0" smtClean="0">
                <a:solidFill>
                  <a:srgbClr val="FF0000"/>
                </a:solidFill>
              </a:rPr>
              <a:t>R reduce tasks</a:t>
            </a:r>
          </a:p>
          <a:p>
            <a:r>
              <a:rPr lang="en-US" dirty="0" smtClean="0"/>
              <a:t>Reduce workers read regions from the map workers’ local disks </a:t>
            </a:r>
          </a:p>
        </p:txBody>
      </p:sp>
    </p:spTree>
    <p:extLst>
      <p:ext uri="{BB962C8B-B14F-4D97-AF65-F5344CB8AC3E}">
        <p14:creationId xmlns:p14="http://schemas.microsoft.com/office/powerpoint/2010/main" val="1200847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Interesting Implementation Details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Worker failure:</a:t>
            </a:r>
          </a:p>
          <a:p>
            <a:endParaRPr lang="en-US" dirty="0" smtClean="0"/>
          </a:p>
          <a:p>
            <a:r>
              <a:rPr lang="en-US" dirty="0" smtClean="0"/>
              <a:t>Master pings workers periodically,</a:t>
            </a:r>
          </a:p>
          <a:p>
            <a:endParaRPr lang="en-US" dirty="0" smtClean="0"/>
          </a:p>
          <a:p>
            <a:r>
              <a:rPr lang="en-US" dirty="0" smtClean="0"/>
              <a:t>If down then reassigns the task to another worker</a:t>
            </a:r>
            <a:endParaRPr lang="en-US" dirty="0" smtClean="0">
              <a:sym typeface="Wingdings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8972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Interesting Implementation Details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ym typeface="Wingdings" charset="2"/>
              </a:rPr>
              <a:t>Backup tasks:</a:t>
            </a:r>
          </a:p>
          <a:p>
            <a:r>
              <a:rPr lang="en-US" dirty="0" smtClean="0">
                <a:sym typeface="Wingdings" charset="2"/>
              </a:rPr>
              <a:t> </a:t>
            </a:r>
            <a:r>
              <a:rPr lang="en-US" i="1" dirty="0" smtClean="0">
                <a:solidFill>
                  <a:srgbClr val="FF0000"/>
                </a:solidFill>
                <a:sym typeface="Wingdings" charset="2"/>
              </a:rPr>
              <a:t>Straggler</a:t>
            </a:r>
            <a:r>
              <a:rPr lang="en-US" dirty="0" smtClean="0">
                <a:sym typeface="Wingdings" charset="2"/>
              </a:rPr>
              <a:t> = a machine that takes unusually long time to complete one of the last tasks. E.g.:</a:t>
            </a:r>
          </a:p>
          <a:p>
            <a:pPr lvl="1"/>
            <a:r>
              <a:rPr lang="en-US" dirty="0" smtClean="0">
                <a:sym typeface="Wingdings" charset="2"/>
              </a:rPr>
              <a:t>Bad disk forces frequent correctable errors (30MB/s </a:t>
            </a:r>
            <a:r>
              <a:rPr lang="en-US" dirty="0" err="1" smtClean="0">
                <a:sym typeface="Wingdings" charset="2"/>
              </a:rPr>
              <a:t></a:t>
            </a:r>
            <a:r>
              <a:rPr lang="en-US" dirty="0" smtClean="0">
                <a:sym typeface="Wingdings" charset="2"/>
              </a:rPr>
              <a:t> 1MB/s)</a:t>
            </a:r>
          </a:p>
          <a:p>
            <a:pPr lvl="1"/>
            <a:r>
              <a:rPr lang="en-US" dirty="0" smtClean="0">
                <a:sym typeface="Wingdings" charset="2"/>
              </a:rPr>
              <a:t>The cluster scheduler has scheduled other tasks on that machine</a:t>
            </a:r>
          </a:p>
          <a:p>
            <a:r>
              <a:rPr lang="en-US" dirty="0" smtClean="0">
                <a:sym typeface="Wingdings" charset="2"/>
              </a:rPr>
              <a:t>Stragglers are a main reason for slowdown</a:t>
            </a:r>
          </a:p>
          <a:p>
            <a:r>
              <a:rPr lang="en-US" dirty="0" smtClean="0">
                <a:sym typeface="Wingdings" charset="2"/>
              </a:rPr>
              <a:t>Solution</a:t>
            </a:r>
            <a:r>
              <a:rPr lang="en-US" i="1" dirty="0" smtClean="0">
                <a:solidFill>
                  <a:srgbClr val="0000FF"/>
                </a:solidFill>
                <a:sym typeface="Wingdings" charset="2"/>
              </a:rPr>
              <a:t>: pre-emptive backup execution of the last few remaining in-progress tasks</a:t>
            </a:r>
            <a:endParaRPr lang="en-US" i="1" dirty="0" smtClean="0">
              <a:solidFill>
                <a:srgbClr val="0000FF"/>
              </a:solidFill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07851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Straggler Example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1295399" y="1981200"/>
            <a:ext cx="1920265" cy="152400"/>
          </a:xfrm>
          <a:prstGeom prst="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295400" y="3393990"/>
            <a:ext cx="685800" cy="152400"/>
          </a:xfrm>
          <a:prstGeom prst="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295400" y="4821195"/>
            <a:ext cx="6248400" cy="152400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506097" y="3385751"/>
            <a:ext cx="1371600" cy="152400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495800" y="1993557"/>
            <a:ext cx="1905000" cy="140043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295399" y="5562600"/>
            <a:ext cx="7086601" cy="0"/>
          </a:xfrm>
          <a:prstGeom prst="line">
            <a:avLst/>
          </a:prstGeom>
          <a:solidFill>
            <a:srgbClr val="C0C0C0">
              <a:alpha val="50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4332317" y="5562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 smtClean="0">
                <a:latin typeface="+mn-lt"/>
              </a:rPr>
              <a:t>time</a:t>
            </a:r>
            <a:endParaRPr lang="en-US" sz="1800" dirty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7474" y="4714100"/>
            <a:ext cx="1116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smtClean="0">
                <a:latin typeface="+mn-lt"/>
              </a:rPr>
              <a:t>Worker 3</a:t>
            </a:r>
            <a:endParaRPr lang="en-US" sz="1800" dirty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4574" y="3294102"/>
            <a:ext cx="1116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 smtClean="0">
                <a:latin typeface="+mn-lt"/>
              </a:rPr>
              <a:t>Worker 2</a:t>
            </a:r>
            <a:endParaRPr lang="en-US" sz="1800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5340" y="1874104"/>
            <a:ext cx="1116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 smtClean="0">
                <a:latin typeface="+mn-lt"/>
              </a:rPr>
              <a:t>Worker 1</a:t>
            </a:r>
            <a:endParaRPr lang="en-US" sz="1800" dirty="0">
              <a:latin typeface="+mn-lt"/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 flipH="1">
            <a:off x="3429000" y="4232190"/>
            <a:ext cx="228600" cy="577165"/>
          </a:xfrm>
          <a:prstGeom prst="line">
            <a:avLst/>
          </a:prstGeom>
          <a:solidFill>
            <a:srgbClr val="C0C0C0">
              <a:alpha val="50000"/>
            </a:srgbClr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3215665" y="3866976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Straggler</a:t>
            </a:r>
            <a:endParaRPr lang="en-US" sz="18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 flipV="1">
            <a:off x="4953000" y="2253565"/>
            <a:ext cx="0" cy="1072720"/>
          </a:xfrm>
          <a:prstGeom prst="line">
            <a:avLst/>
          </a:prstGeom>
          <a:solidFill>
            <a:srgbClr val="C0C0C0">
              <a:alpha val="50000"/>
            </a:srgbClr>
          </a:solidFill>
          <a:ln w="254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2879124" y="2575009"/>
            <a:ext cx="2005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Backup execution</a:t>
            </a:r>
            <a:endParaRPr lang="en-US" sz="18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33" name="Straight Connector 32"/>
          <p:cNvCxnSpPr/>
          <p:nvPr/>
        </p:nvCxnSpPr>
        <p:spPr bwMode="auto">
          <a:xfrm flipH="1" flipV="1">
            <a:off x="5867400" y="1752600"/>
            <a:ext cx="32951" cy="4050610"/>
          </a:xfrm>
          <a:prstGeom prst="line">
            <a:avLst/>
          </a:prstGeom>
          <a:solidFill>
            <a:srgbClr val="C0C0C0">
              <a:alpha val="50000"/>
            </a:srgbClr>
          </a:solidFill>
          <a:ln w="2540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pic>
        <p:nvPicPr>
          <p:cNvPr id="41" name="Picture 4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9051" y="4635501"/>
            <a:ext cx="482600" cy="482600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6100" y="1846993"/>
            <a:ext cx="482600" cy="482600"/>
          </a:xfrm>
          <a:prstGeom prst="rect">
            <a:avLst/>
          </a:prstGeom>
        </p:spPr>
      </p:pic>
      <p:sp>
        <p:nvSpPr>
          <p:cNvPr id="46" name="TextBox 45"/>
          <p:cNvSpPr txBox="1"/>
          <p:nvPr/>
        </p:nvSpPr>
        <p:spPr>
          <a:xfrm>
            <a:off x="5886571" y="1529832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 smtClean="0">
                <a:latin typeface="+mn-lt"/>
              </a:rPr>
              <a:t>Killed</a:t>
            </a:r>
            <a:endParaRPr lang="en-US" sz="1800" dirty="0">
              <a:latin typeface="+mn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975538" y="4298432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 smtClean="0">
                <a:latin typeface="+mn-lt"/>
              </a:rPr>
              <a:t>Killed</a:t>
            </a:r>
            <a:endParaRPr lang="en-US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7588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23" grpId="0"/>
      <p:bldP spid="27" grpId="0"/>
      <p:bldP spid="46" grpId="0"/>
      <p:bldP spid="4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5146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Using MapReduce in Practice: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Implementing RA Operators in MR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7428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Relational Operators in </a:t>
            </a:r>
            <a:r>
              <a:rPr lang="en-US" dirty="0" err="1" smtClean="0"/>
              <a:t>MapReduce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Given relations R(A,B) and S(B, C</a:t>
            </a:r>
            <a:r>
              <a:rPr lang="en-US" dirty="0" smtClean="0"/>
              <a:t>)</a:t>
            </a:r>
            <a:r>
              <a:rPr lang="en-US" dirty="0"/>
              <a:t> </a:t>
            </a:r>
            <a:r>
              <a:rPr lang="en-US" dirty="0" smtClean="0"/>
              <a:t>compute: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>
                <a:solidFill>
                  <a:srgbClr val="0000FF"/>
                </a:solidFill>
              </a:rPr>
              <a:t>Selection</a:t>
            </a:r>
            <a:r>
              <a:rPr lang="en-US" dirty="0"/>
              <a:t>:  </a:t>
            </a:r>
            <a:r>
              <a:rPr lang="en-US" dirty="0" err="1"/>
              <a:t>σ</a:t>
            </a:r>
            <a:r>
              <a:rPr lang="en-US" baseline="-25000" dirty="0" err="1"/>
              <a:t>A</a:t>
            </a:r>
            <a:r>
              <a:rPr lang="en-US" baseline="-25000" dirty="0"/>
              <a:t>=123</a:t>
            </a:r>
            <a:r>
              <a:rPr lang="en-US" dirty="0"/>
              <a:t>(R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00FF"/>
                </a:solidFill>
              </a:rPr>
              <a:t>Group</a:t>
            </a:r>
            <a:r>
              <a:rPr lang="en-US" dirty="0">
                <a:solidFill>
                  <a:srgbClr val="0000FF"/>
                </a:solidFill>
              </a:rPr>
              <a:t>-by</a:t>
            </a:r>
            <a:r>
              <a:rPr lang="en-US" dirty="0"/>
              <a:t>:  </a:t>
            </a:r>
            <a:r>
              <a:rPr lang="en-US" dirty="0" err="1"/>
              <a:t>γ</a:t>
            </a:r>
            <a:r>
              <a:rPr lang="en-US" baseline="-25000" dirty="0" err="1"/>
              <a:t>A,sum</a:t>
            </a:r>
            <a:r>
              <a:rPr lang="en-US" baseline="-25000" dirty="0"/>
              <a:t>(B</a:t>
            </a:r>
            <a:r>
              <a:rPr lang="en-US" baseline="-25000" dirty="0" smtClean="0"/>
              <a:t>)</a:t>
            </a:r>
            <a:r>
              <a:rPr lang="en-US" dirty="0" smtClean="0"/>
              <a:t>(R)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Join</a:t>
            </a:r>
            <a:r>
              <a:rPr lang="en-US" dirty="0" smtClean="0"/>
              <a:t>:  R ⋈ </a:t>
            </a:r>
            <a:r>
              <a:rPr lang="en-US" dirty="0"/>
              <a:t>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1063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 </a:t>
            </a:r>
            <a:r>
              <a:rPr lang="en-US" dirty="0" err="1"/>
              <a:t>σ</a:t>
            </a:r>
            <a:r>
              <a:rPr lang="en-US" baseline="-25000" dirty="0" err="1"/>
              <a:t>A</a:t>
            </a:r>
            <a:r>
              <a:rPr lang="en-US" baseline="-25000" dirty="0"/>
              <a:t>=</a:t>
            </a:r>
            <a:r>
              <a:rPr lang="en-US" baseline="-25000" dirty="0" smtClean="0"/>
              <a:t>123</a:t>
            </a:r>
            <a:r>
              <a:rPr lang="en-US" dirty="0" smtClean="0"/>
              <a:t>(R)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81000" y="2438400"/>
            <a:ext cx="5108866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 eaLnBrk="1" hangingPunct="1">
              <a:buFontTx/>
              <a:buNone/>
              <a:defRPr/>
            </a:pPr>
            <a:r>
              <a:rPr lang="en-US" sz="2000" dirty="0">
                <a:solidFill>
                  <a:srgbClr val="FF0000"/>
                </a:solidFill>
                <a:latin typeface="Arial"/>
              </a:rPr>
              <a:t>m</a:t>
            </a:r>
            <a:r>
              <a:rPr lang="en-US" sz="2000" dirty="0" smtClean="0">
                <a:solidFill>
                  <a:srgbClr val="FF0000"/>
                </a:solidFill>
                <a:latin typeface="Arial"/>
              </a:rPr>
              <a:t>ap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(String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value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):</a:t>
            </a:r>
            <a:br>
              <a:rPr lang="en-US" sz="2000" dirty="0">
                <a:solidFill>
                  <a:prstClr val="black"/>
                </a:solidFill>
                <a:latin typeface="Arial"/>
              </a:rPr>
            </a:br>
            <a:r>
              <a:rPr lang="en-US" sz="2000" dirty="0" smtClean="0">
                <a:solidFill>
                  <a:prstClr val="black"/>
                </a:solidFill>
                <a:latin typeface="Arial"/>
              </a:rPr>
              <a:t>if  </a:t>
            </a:r>
            <a:r>
              <a:rPr lang="en-US" sz="2000" dirty="0" err="1" smtClean="0">
                <a:solidFill>
                  <a:prstClr val="black"/>
                </a:solidFill>
                <a:latin typeface="Arial"/>
              </a:rPr>
              <a:t>value.A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 = 123:</a:t>
            </a:r>
            <a:br>
              <a:rPr lang="en-US" sz="2000" dirty="0" smtClean="0">
                <a:solidFill>
                  <a:prstClr val="black"/>
                </a:solidFill>
                <a:latin typeface="Arial"/>
              </a:rPr>
            </a:br>
            <a:r>
              <a:rPr lang="en-US" sz="2000" dirty="0">
                <a:solidFill>
                  <a:prstClr val="black"/>
                </a:solidFill>
                <a:latin typeface="Arial"/>
              </a:rPr>
              <a:t>	</a:t>
            </a:r>
            <a:r>
              <a:rPr lang="en-US" sz="2000" dirty="0" err="1">
                <a:solidFill>
                  <a:srgbClr val="0000FF"/>
                </a:solidFill>
                <a:latin typeface="Arial"/>
              </a:rPr>
              <a:t>EmitIntermediate</a:t>
            </a:r>
            <a:r>
              <a:rPr lang="en-US" sz="2000" dirty="0" smtClean="0">
                <a:solidFill>
                  <a:srgbClr val="0000FF"/>
                </a:solidFill>
                <a:latin typeface="Arial"/>
              </a:rPr>
              <a:t>(</a:t>
            </a:r>
            <a:r>
              <a:rPr lang="en-US" sz="2000" dirty="0" err="1" smtClean="0">
                <a:solidFill>
                  <a:srgbClr val="0000FF"/>
                </a:solidFill>
                <a:latin typeface="Arial"/>
              </a:rPr>
              <a:t>value.key</a:t>
            </a:r>
            <a:r>
              <a:rPr lang="en-US" sz="2000" dirty="0" smtClean="0">
                <a:solidFill>
                  <a:srgbClr val="0000FF"/>
                </a:solidFill>
                <a:latin typeface="Arial"/>
              </a:rPr>
              <a:t>, value)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;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455999" y="4474706"/>
            <a:ext cx="3848154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 eaLnBrk="1" hangingPunct="1">
              <a:buFontTx/>
              <a:buNone/>
              <a:defRPr/>
            </a:pPr>
            <a:r>
              <a:rPr lang="en-US" sz="2000" dirty="0">
                <a:solidFill>
                  <a:srgbClr val="FF0000"/>
                </a:solidFill>
                <a:latin typeface="Arial"/>
              </a:rPr>
              <a:t>reduce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(String </a:t>
            </a:r>
            <a:r>
              <a:rPr lang="en-US" sz="2000" dirty="0" smtClean="0">
                <a:solidFill>
                  <a:srgbClr val="0000FF"/>
                </a:solidFill>
                <a:latin typeface="Arial"/>
              </a:rPr>
              <a:t>k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, 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Iterator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values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):</a:t>
            </a:r>
            <a:br>
              <a:rPr lang="en-US" sz="2000" dirty="0">
                <a:solidFill>
                  <a:prstClr val="black"/>
                </a:solidFill>
                <a:latin typeface="Arial"/>
              </a:rPr>
            </a:br>
            <a:r>
              <a:rPr lang="en-US" sz="2000" dirty="0" smtClean="0">
                <a:solidFill>
                  <a:prstClr val="black"/>
                </a:solidFill>
                <a:latin typeface="Arial"/>
              </a:rPr>
              <a:t>for 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each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v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 in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values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:</a:t>
            </a:r>
            <a:br>
              <a:rPr lang="en-US" sz="2000" dirty="0">
                <a:solidFill>
                  <a:prstClr val="black"/>
                </a:solidFill>
                <a:latin typeface="Arial"/>
              </a:rPr>
            </a:br>
            <a:r>
              <a:rPr lang="en-US" sz="2000" dirty="0">
                <a:solidFill>
                  <a:prstClr val="black"/>
                </a:solidFill>
                <a:latin typeface="Arial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latin typeface="Arial"/>
              </a:rPr>
              <a:t>Emit(v)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45588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 </a:t>
            </a:r>
            <a:r>
              <a:rPr lang="en-US" dirty="0" err="1"/>
              <a:t>σ</a:t>
            </a:r>
            <a:r>
              <a:rPr lang="en-US" baseline="-25000" dirty="0" err="1"/>
              <a:t>A</a:t>
            </a:r>
            <a:r>
              <a:rPr lang="en-US" baseline="-25000" dirty="0"/>
              <a:t>=</a:t>
            </a:r>
            <a:r>
              <a:rPr lang="en-US" baseline="-25000" dirty="0" smtClean="0"/>
              <a:t>123</a:t>
            </a:r>
            <a:r>
              <a:rPr lang="en-US" dirty="0" smtClean="0"/>
              <a:t>(R)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81000" y="2438400"/>
            <a:ext cx="5108866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 eaLnBrk="1" hangingPunct="1">
              <a:buFontTx/>
              <a:buNone/>
              <a:defRPr/>
            </a:pPr>
            <a:r>
              <a:rPr lang="en-US" sz="2000" dirty="0">
                <a:solidFill>
                  <a:srgbClr val="FF0000"/>
                </a:solidFill>
                <a:latin typeface="Arial"/>
              </a:rPr>
              <a:t>m</a:t>
            </a:r>
            <a:r>
              <a:rPr lang="en-US" sz="2000" dirty="0" smtClean="0">
                <a:solidFill>
                  <a:srgbClr val="FF0000"/>
                </a:solidFill>
                <a:latin typeface="Arial"/>
              </a:rPr>
              <a:t>ap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(String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value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):</a:t>
            </a:r>
            <a:br>
              <a:rPr lang="en-US" sz="2000" dirty="0">
                <a:solidFill>
                  <a:prstClr val="black"/>
                </a:solidFill>
                <a:latin typeface="Arial"/>
              </a:rPr>
            </a:br>
            <a:r>
              <a:rPr lang="en-US" sz="2000" dirty="0" smtClean="0">
                <a:solidFill>
                  <a:prstClr val="black"/>
                </a:solidFill>
                <a:latin typeface="Arial"/>
              </a:rPr>
              <a:t>if  </a:t>
            </a:r>
            <a:r>
              <a:rPr lang="en-US" sz="2000" dirty="0" err="1" smtClean="0">
                <a:solidFill>
                  <a:prstClr val="black"/>
                </a:solidFill>
                <a:latin typeface="Arial"/>
              </a:rPr>
              <a:t>value.A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 = 123:</a:t>
            </a:r>
            <a:br>
              <a:rPr lang="en-US" sz="2000" dirty="0" smtClean="0">
                <a:solidFill>
                  <a:prstClr val="black"/>
                </a:solidFill>
                <a:latin typeface="Arial"/>
              </a:rPr>
            </a:br>
            <a:r>
              <a:rPr lang="en-US" sz="2000" dirty="0">
                <a:solidFill>
                  <a:prstClr val="black"/>
                </a:solidFill>
                <a:latin typeface="Arial"/>
              </a:rPr>
              <a:t>	</a:t>
            </a:r>
            <a:r>
              <a:rPr lang="en-US" sz="2000" dirty="0" err="1">
                <a:solidFill>
                  <a:srgbClr val="0000FF"/>
                </a:solidFill>
                <a:latin typeface="Arial"/>
              </a:rPr>
              <a:t>EmitIntermediate</a:t>
            </a:r>
            <a:r>
              <a:rPr lang="en-US" sz="2000" dirty="0" smtClean="0">
                <a:solidFill>
                  <a:srgbClr val="0000FF"/>
                </a:solidFill>
                <a:latin typeface="Arial"/>
              </a:rPr>
              <a:t>(</a:t>
            </a:r>
            <a:r>
              <a:rPr lang="en-US" sz="2000" dirty="0" err="1" smtClean="0">
                <a:solidFill>
                  <a:srgbClr val="0000FF"/>
                </a:solidFill>
                <a:latin typeface="Arial"/>
              </a:rPr>
              <a:t>value.key</a:t>
            </a:r>
            <a:r>
              <a:rPr lang="en-US" sz="2000" dirty="0" smtClean="0">
                <a:solidFill>
                  <a:srgbClr val="0000FF"/>
                </a:solidFill>
                <a:latin typeface="Arial"/>
              </a:rPr>
              <a:t>, value)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;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455999" y="4474706"/>
            <a:ext cx="3848154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 eaLnBrk="1" hangingPunct="1">
              <a:buFontTx/>
              <a:buNone/>
              <a:defRPr/>
            </a:pPr>
            <a:r>
              <a:rPr lang="en-US" sz="2000" dirty="0">
                <a:solidFill>
                  <a:srgbClr val="FF0000"/>
                </a:solidFill>
                <a:latin typeface="Arial"/>
              </a:rPr>
              <a:t>reduce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(String </a:t>
            </a:r>
            <a:r>
              <a:rPr lang="en-US" sz="2000" dirty="0" smtClean="0">
                <a:solidFill>
                  <a:srgbClr val="0000FF"/>
                </a:solidFill>
                <a:latin typeface="Arial"/>
              </a:rPr>
              <a:t>k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, 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Iterator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values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):</a:t>
            </a:r>
            <a:br>
              <a:rPr lang="en-US" sz="2000" dirty="0">
                <a:solidFill>
                  <a:prstClr val="black"/>
                </a:solidFill>
                <a:latin typeface="Arial"/>
              </a:rPr>
            </a:br>
            <a:r>
              <a:rPr lang="en-US" sz="2000" dirty="0" smtClean="0">
                <a:solidFill>
                  <a:prstClr val="black"/>
                </a:solidFill>
                <a:latin typeface="Arial"/>
              </a:rPr>
              <a:t>for 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each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v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 in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values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:</a:t>
            </a:r>
            <a:br>
              <a:rPr lang="en-US" sz="2000" dirty="0">
                <a:solidFill>
                  <a:prstClr val="black"/>
                </a:solidFill>
                <a:latin typeface="Arial"/>
              </a:rPr>
            </a:br>
            <a:r>
              <a:rPr lang="en-US" sz="2000" dirty="0">
                <a:solidFill>
                  <a:prstClr val="black"/>
                </a:solidFill>
                <a:latin typeface="Arial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latin typeface="Arial"/>
              </a:rPr>
              <a:t>Emit(v)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;</a:t>
            </a:r>
          </a:p>
        </p:txBody>
      </p:sp>
      <p:sp>
        <p:nvSpPr>
          <p:cNvPr id="13" name="Multiply 12"/>
          <p:cNvSpPr/>
          <p:nvPr/>
        </p:nvSpPr>
        <p:spPr bwMode="auto">
          <a:xfrm>
            <a:off x="4495800" y="3200400"/>
            <a:ext cx="4191000" cy="3352800"/>
          </a:xfrm>
          <a:prstGeom prst="mathMultiply">
            <a:avLst>
              <a:gd name="adj1" fmla="val 2339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800" y="5410200"/>
            <a:ext cx="511550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</a:rPr>
              <a:t>No need for reduce.</a:t>
            </a:r>
            <a:endParaRPr lang="en-US" dirty="0">
              <a:solidFill>
                <a:prstClr val="black"/>
              </a:solidFill>
              <a:latin typeface="Arial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</a:rPr>
              <a:t>But need system hacking in Hadoop</a:t>
            </a:r>
            <a:br>
              <a:rPr lang="en-US" dirty="0" smtClean="0">
                <a:solidFill>
                  <a:prstClr val="black"/>
                </a:solidFill>
                <a:latin typeface="Arial"/>
              </a:rPr>
            </a:br>
            <a:r>
              <a:rPr lang="en-US" dirty="0" smtClean="0">
                <a:solidFill>
                  <a:prstClr val="black"/>
                </a:solidFill>
                <a:latin typeface="Arial"/>
              </a:rPr>
              <a:t>to remove reduce from MapReduce</a:t>
            </a:r>
          </a:p>
        </p:txBody>
      </p:sp>
    </p:spTree>
    <p:extLst>
      <p:ext uri="{BB962C8B-B14F-4D97-AF65-F5344CB8AC3E}">
        <p14:creationId xmlns:p14="http://schemas.microsoft.com/office/powerpoint/2010/main" val="69749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By </a:t>
            </a:r>
            <a:r>
              <a:rPr lang="en-US" dirty="0" err="1"/>
              <a:t>γ</a:t>
            </a:r>
            <a:r>
              <a:rPr lang="en-US" baseline="-25000" dirty="0" err="1"/>
              <a:t>A,sum</a:t>
            </a:r>
            <a:r>
              <a:rPr lang="en-US" baseline="-25000" dirty="0"/>
              <a:t>(B</a:t>
            </a:r>
            <a:r>
              <a:rPr lang="en-US" baseline="-25000" dirty="0" smtClean="0"/>
              <a:t>)</a:t>
            </a:r>
            <a:r>
              <a:rPr lang="en-US" dirty="0" smtClean="0"/>
              <a:t>(R)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81000" y="2438400"/>
            <a:ext cx="4565097" cy="70788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 eaLnBrk="1" hangingPunct="1">
              <a:buFontTx/>
              <a:buNone/>
              <a:defRPr/>
            </a:pPr>
            <a:r>
              <a:rPr lang="en-US" sz="2000" dirty="0">
                <a:solidFill>
                  <a:srgbClr val="FF0000"/>
                </a:solidFill>
                <a:latin typeface="Arial"/>
              </a:rPr>
              <a:t>m</a:t>
            </a:r>
            <a:r>
              <a:rPr lang="en-US" sz="2000" dirty="0" smtClean="0">
                <a:solidFill>
                  <a:srgbClr val="FF0000"/>
                </a:solidFill>
                <a:latin typeface="Arial"/>
              </a:rPr>
              <a:t>ap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(String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value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):</a:t>
            </a:r>
            <a:br>
              <a:rPr lang="en-US" sz="2000" dirty="0">
                <a:solidFill>
                  <a:prstClr val="black"/>
                </a:solidFill>
                <a:latin typeface="Arial"/>
              </a:rPr>
            </a:br>
            <a:r>
              <a:rPr lang="en-US" sz="2000" dirty="0" err="1" smtClean="0">
                <a:solidFill>
                  <a:srgbClr val="0000FF"/>
                </a:solidFill>
                <a:latin typeface="Arial"/>
              </a:rPr>
              <a:t>EmitIntermediate</a:t>
            </a:r>
            <a:r>
              <a:rPr lang="en-US" sz="2000" dirty="0" smtClean="0">
                <a:solidFill>
                  <a:srgbClr val="0000FF"/>
                </a:solidFill>
                <a:latin typeface="Arial"/>
              </a:rPr>
              <a:t>(</a:t>
            </a:r>
            <a:r>
              <a:rPr lang="en-US" sz="2000" dirty="0" err="1" smtClean="0">
                <a:solidFill>
                  <a:srgbClr val="0000FF"/>
                </a:solidFill>
                <a:latin typeface="Arial"/>
              </a:rPr>
              <a:t>value.A</a:t>
            </a:r>
            <a:r>
              <a:rPr lang="en-US" sz="2000" dirty="0" smtClean="0">
                <a:solidFill>
                  <a:srgbClr val="0000FF"/>
                </a:solidFill>
                <a:latin typeface="Arial"/>
              </a:rPr>
              <a:t>, </a:t>
            </a:r>
            <a:r>
              <a:rPr lang="en-US" sz="2000" dirty="0" err="1" smtClean="0">
                <a:solidFill>
                  <a:srgbClr val="0000FF"/>
                </a:solidFill>
                <a:latin typeface="Arial"/>
              </a:rPr>
              <a:t>value.B</a:t>
            </a:r>
            <a:r>
              <a:rPr lang="en-US" sz="2000" dirty="0" smtClean="0">
                <a:solidFill>
                  <a:srgbClr val="0000FF"/>
                </a:solidFill>
                <a:latin typeface="Arial"/>
              </a:rPr>
              <a:t>)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;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455999" y="4474706"/>
            <a:ext cx="3848154" cy="175432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 eaLnBrk="1" hangingPunct="1">
              <a:buFontTx/>
              <a:buNone/>
              <a:defRPr/>
            </a:pPr>
            <a:r>
              <a:rPr lang="en-US" sz="2000" dirty="0">
                <a:solidFill>
                  <a:srgbClr val="FF0000"/>
                </a:solidFill>
                <a:latin typeface="Arial"/>
              </a:rPr>
              <a:t>reduce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(String </a:t>
            </a:r>
            <a:r>
              <a:rPr lang="en-US" sz="2000" dirty="0" smtClean="0">
                <a:solidFill>
                  <a:srgbClr val="0000FF"/>
                </a:solidFill>
                <a:latin typeface="Arial"/>
              </a:rPr>
              <a:t>k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, 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Iterator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values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):</a:t>
            </a:r>
            <a:br>
              <a:rPr lang="en-US" sz="2000" dirty="0">
                <a:solidFill>
                  <a:prstClr val="black"/>
                </a:solidFill>
                <a:latin typeface="Arial"/>
              </a:rPr>
            </a:br>
            <a:r>
              <a:rPr lang="en-US" sz="2000" dirty="0" smtClean="0">
                <a:solidFill>
                  <a:prstClr val="black"/>
                </a:solidFill>
                <a:latin typeface="Arial"/>
              </a:rPr>
              <a:t>s = 0</a:t>
            </a:r>
          </a:p>
          <a:p>
            <a:pPr marL="342900" indent="-342900" eaLnBrk="1" hangingPunct="1">
              <a:buFontTx/>
              <a:buNone/>
              <a:defRPr/>
            </a:pPr>
            <a:r>
              <a:rPr lang="en-US" sz="2000" dirty="0">
                <a:solidFill>
                  <a:prstClr val="black"/>
                </a:solidFill>
                <a:latin typeface="Arial"/>
              </a:rPr>
              <a:t>	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for 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each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v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 in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values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:</a:t>
            </a:r>
            <a:br>
              <a:rPr lang="en-US" sz="2000" dirty="0">
                <a:solidFill>
                  <a:prstClr val="black"/>
                </a:solidFill>
                <a:latin typeface="Arial"/>
              </a:rPr>
            </a:br>
            <a:r>
              <a:rPr lang="en-US" sz="2000" dirty="0" smtClean="0">
                <a:solidFill>
                  <a:prstClr val="black"/>
                </a:solidFill>
                <a:latin typeface="Arial"/>
              </a:rPr>
              <a:t>	s = s + v</a:t>
            </a:r>
          </a:p>
          <a:p>
            <a:pPr marL="342900" indent="-342900" eaLnBrk="1" hangingPunct="1">
              <a:buFontTx/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  <a:latin typeface="Arial"/>
              </a:rPr>
              <a:t>	Emit(k, v)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26943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Two simple parallel join algorithms:</a:t>
            </a:r>
          </a:p>
          <a:p>
            <a:endParaRPr lang="en-US" dirty="0"/>
          </a:p>
          <a:p>
            <a:r>
              <a:rPr lang="en-US" dirty="0" smtClean="0"/>
              <a:t>Partitioned hash-join (we saw it, will recap)</a:t>
            </a:r>
          </a:p>
          <a:p>
            <a:endParaRPr lang="en-US" dirty="0"/>
          </a:p>
          <a:p>
            <a:r>
              <a:rPr lang="en-US" dirty="0" smtClean="0"/>
              <a:t>Broadcast join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2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OQ6 Out Wednesday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Only one left after this one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Course Evaluations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Out Saturday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54941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827"/>
            <a:ext cx="5791200" cy="1371600"/>
          </a:xfrm>
        </p:spPr>
        <p:txBody>
          <a:bodyPr/>
          <a:lstStyle/>
          <a:p>
            <a:r>
              <a:rPr lang="en-US" dirty="0" smtClean="0"/>
              <a:t>Partitioned Hash-Join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188708" y="2611576"/>
            <a:ext cx="804765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cs typeface="Arial"/>
              </a:rPr>
              <a:t>R</a:t>
            </a:r>
            <a:r>
              <a:rPr lang="en-US" sz="1800" baseline="-25000" dirty="0" smtClean="0">
                <a:solidFill>
                  <a:prstClr val="black"/>
                </a:solidFill>
                <a:cs typeface="Arial"/>
              </a:rPr>
              <a:t>1</a:t>
            </a:r>
            <a:r>
              <a:rPr lang="en-US" sz="1800" dirty="0" smtClean="0">
                <a:solidFill>
                  <a:prstClr val="black"/>
                </a:solidFill>
                <a:cs typeface="Arial"/>
              </a:rPr>
              <a:t>, S</a:t>
            </a:r>
            <a:r>
              <a:rPr lang="en-US" sz="1800" baseline="-25000" dirty="0" smtClean="0">
                <a:solidFill>
                  <a:prstClr val="black"/>
                </a:solidFill>
                <a:cs typeface="Arial"/>
              </a:rPr>
              <a:t>1 </a:t>
            </a:r>
            <a:endParaRPr lang="en-US" sz="1800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481952" y="2611576"/>
            <a:ext cx="804765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cs typeface="Arial"/>
              </a:rPr>
              <a:t>R</a:t>
            </a:r>
            <a:r>
              <a:rPr lang="en-US" sz="1800" baseline="-25000" dirty="0" smtClean="0">
                <a:solidFill>
                  <a:prstClr val="black"/>
                </a:solidFill>
                <a:cs typeface="Arial"/>
              </a:rPr>
              <a:t>2</a:t>
            </a:r>
            <a:r>
              <a:rPr lang="en-US" sz="1800" dirty="0">
                <a:solidFill>
                  <a:prstClr val="black"/>
                </a:solidFill>
                <a:cs typeface="Arial"/>
              </a:rPr>
              <a:t>, </a:t>
            </a:r>
            <a:r>
              <a:rPr lang="en-US" sz="1800" dirty="0" smtClean="0">
                <a:solidFill>
                  <a:prstClr val="black"/>
                </a:solidFill>
                <a:cs typeface="Arial"/>
              </a:rPr>
              <a:t>S</a:t>
            </a:r>
            <a:r>
              <a:rPr lang="en-US" sz="1800" baseline="-25000" dirty="0" smtClean="0">
                <a:solidFill>
                  <a:prstClr val="black"/>
                </a:solidFill>
                <a:cs typeface="Arial"/>
              </a:rPr>
              <a:t>2 </a:t>
            </a:r>
            <a:endParaRPr lang="en-US" sz="1800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206878" y="2611576"/>
            <a:ext cx="836099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cs typeface="Arial"/>
              </a:rPr>
              <a:t>R</a:t>
            </a:r>
            <a:r>
              <a:rPr lang="en-US" sz="1800" baseline="-25000" dirty="0" smtClean="0">
                <a:solidFill>
                  <a:prstClr val="black"/>
                </a:solidFill>
                <a:cs typeface="Arial"/>
              </a:rPr>
              <a:t>P</a:t>
            </a:r>
            <a:r>
              <a:rPr lang="en-US" sz="1800" dirty="0">
                <a:solidFill>
                  <a:prstClr val="black"/>
                </a:solidFill>
                <a:cs typeface="Arial"/>
              </a:rPr>
              <a:t>, </a:t>
            </a:r>
            <a:r>
              <a:rPr lang="en-US" sz="1800" dirty="0" smtClean="0">
                <a:solidFill>
                  <a:prstClr val="black"/>
                </a:solidFill>
                <a:cs typeface="Arial"/>
              </a:rPr>
              <a:t>S</a:t>
            </a:r>
            <a:r>
              <a:rPr lang="en-US" sz="1800" baseline="-25000" dirty="0" smtClean="0">
                <a:solidFill>
                  <a:prstClr val="black"/>
                </a:solidFill>
                <a:cs typeface="Arial"/>
              </a:rPr>
              <a:t>P </a:t>
            </a:r>
            <a:endParaRPr lang="en-US" sz="1800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26292" y="2611576"/>
            <a:ext cx="633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latin typeface="Arial"/>
              </a:rPr>
              <a:t>.  .  .</a:t>
            </a:r>
            <a:endParaRPr lang="en-US" sz="1800" dirty="0">
              <a:solidFill>
                <a:prstClr val="black"/>
              </a:solidFill>
              <a:latin typeface="Arial"/>
            </a:endParaRPr>
          </a:p>
        </p:txBody>
      </p:sp>
      <p:cxnSp>
        <p:nvCxnSpPr>
          <p:cNvPr id="22" name="Straight Arrow Connector 21"/>
          <p:cNvCxnSpPr>
            <a:stCxn id="14" idx="2"/>
            <a:endCxn id="34" idx="0"/>
          </p:cNvCxnSpPr>
          <p:nvPr/>
        </p:nvCxnSpPr>
        <p:spPr>
          <a:xfrm>
            <a:off x="3591091" y="2980908"/>
            <a:ext cx="3606" cy="1438692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>
            <a:stCxn id="14" idx="2"/>
            <a:endCxn id="35" idx="0"/>
          </p:cNvCxnSpPr>
          <p:nvPr/>
        </p:nvCxnSpPr>
        <p:spPr>
          <a:xfrm>
            <a:off x="3591091" y="2980908"/>
            <a:ext cx="1296850" cy="1438692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stCxn id="15" idx="2"/>
            <a:endCxn id="34" idx="0"/>
          </p:cNvCxnSpPr>
          <p:nvPr/>
        </p:nvCxnSpPr>
        <p:spPr>
          <a:xfrm flipH="1">
            <a:off x="3594697" y="2980908"/>
            <a:ext cx="1289638" cy="1438692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>
            <a:stCxn id="14" idx="2"/>
            <a:endCxn id="36" idx="0"/>
          </p:cNvCxnSpPr>
          <p:nvPr/>
        </p:nvCxnSpPr>
        <p:spPr>
          <a:xfrm>
            <a:off x="3591091" y="2980908"/>
            <a:ext cx="3989767" cy="1438692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>
            <a:stCxn id="15" idx="2"/>
            <a:endCxn id="35" idx="0"/>
          </p:cNvCxnSpPr>
          <p:nvPr/>
        </p:nvCxnSpPr>
        <p:spPr>
          <a:xfrm>
            <a:off x="4884335" y="2980908"/>
            <a:ext cx="3606" cy="1438692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>
            <a:stCxn id="15" idx="2"/>
            <a:endCxn id="36" idx="0"/>
          </p:cNvCxnSpPr>
          <p:nvPr/>
        </p:nvCxnSpPr>
        <p:spPr>
          <a:xfrm>
            <a:off x="4884335" y="2980908"/>
            <a:ext cx="2696523" cy="1438692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>
            <a:stCxn id="16" idx="2"/>
            <a:endCxn id="34" idx="0"/>
          </p:cNvCxnSpPr>
          <p:nvPr/>
        </p:nvCxnSpPr>
        <p:spPr>
          <a:xfrm flipH="1">
            <a:off x="3594697" y="2980908"/>
            <a:ext cx="4030231" cy="1438692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>
            <a:stCxn id="16" idx="2"/>
            <a:endCxn id="35" idx="0"/>
          </p:cNvCxnSpPr>
          <p:nvPr/>
        </p:nvCxnSpPr>
        <p:spPr>
          <a:xfrm flipH="1">
            <a:off x="4887941" y="2980908"/>
            <a:ext cx="2736987" cy="1438692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>
            <a:stCxn id="16" idx="2"/>
            <a:endCxn id="36" idx="0"/>
          </p:cNvCxnSpPr>
          <p:nvPr/>
        </p:nvCxnSpPr>
        <p:spPr>
          <a:xfrm flipH="1">
            <a:off x="7580858" y="2980908"/>
            <a:ext cx="44070" cy="1438692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Rectangle 33"/>
          <p:cNvSpPr/>
          <p:nvPr/>
        </p:nvSpPr>
        <p:spPr>
          <a:xfrm>
            <a:off x="3141031" y="4419600"/>
            <a:ext cx="907332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cs typeface="Arial"/>
              </a:rPr>
              <a:t>R’</a:t>
            </a:r>
            <a:r>
              <a:rPr lang="en-US" sz="1800" baseline="-25000" dirty="0" smtClean="0">
                <a:solidFill>
                  <a:prstClr val="black"/>
                </a:solidFill>
                <a:cs typeface="Arial"/>
              </a:rPr>
              <a:t>1</a:t>
            </a:r>
            <a:r>
              <a:rPr lang="en-US" sz="1800" dirty="0" smtClean="0">
                <a:solidFill>
                  <a:prstClr val="black"/>
                </a:solidFill>
                <a:cs typeface="Arial"/>
              </a:rPr>
              <a:t>, S’</a:t>
            </a:r>
            <a:r>
              <a:rPr lang="en-US" sz="1800" baseline="-25000" dirty="0" smtClean="0">
                <a:solidFill>
                  <a:prstClr val="black"/>
                </a:solidFill>
                <a:cs typeface="Arial"/>
              </a:rPr>
              <a:t>1 </a:t>
            </a:r>
            <a:endParaRPr lang="en-US" sz="1800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434275" y="4419600"/>
            <a:ext cx="907332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cs typeface="Arial"/>
              </a:rPr>
              <a:t>R’</a:t>
            </a:r>
            <a:r>
              <a:rPr lang="en-US" sz="1800" baseline="-25000" dirty="0" smtClean="0">
                <a:solidFill>
                  <a:prstClr val="black"/>
                </a:solidFill>
                <a:cs typeface="Arial"/>
              </a:rPr>
              <a:t>2</a:t>
            </a:r>
            <a:r>
              <a:rPr lang="en-US" sz="1800" dirty="0">
                <a:solidFill>
                  <a:prstClr val="black"/>
                </a:solidFill>
                <a:cs typeface="Arial"/>
              </a:rPr>
              <a:t>, </a:t>
            </a:r>
            <a:r>
              <a:rPr lang="en-US" sz="1800" dirty="0" smtClean="0">
                <a:solidFill>
                  <a:prstClr val="black"/>
                </a:solidFill>
                <a:cs typeface="Arial"/>
              </a:rPr>
              <a:t>S’</a:t>
            </a:r>
            <a:r>
              <a:rPr lang="en-US" sz="1800" baseline="-25000" dirty="0" smtClean="0">
                <a:solidFill>
                  <a:prstClr val="black"/>
                </a:solidFill>
                <a:cs typeface="Arial"/>
              </a:rPr>
              <a:t>2 </a:t>
            </a:r>
            <a:endParaRPr lang="en-US" sz="1800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111525" y="4419600"/>
            <a:ext cx="938666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cs typeface="Arial"/>
              </a:rPr>
              <a:t>R’</a:t>
            </a:r>
            <a:r>
              <a:rPr lang="en-US" sz="1800" baseline="-25000" dirty="0" smtClean="0">
                <a:solidFill>
                  <a:prstClr val="black"/>
                </a:solidFill>
                <a:cs typeface="Arial"/>
              </a:rPr>
              <a:t>P</a:t>
            </a:r>
            <a:r>
              <a:rPr lang="en-US" sz="1800" dirty="0">
                <a:solidFill>
                  <a:prstClr val="black"/>
                </a:solidFill>
                <a:cs typeface="Arial"/>
              </a:rPr>
              <a:t>, </a:t>
            </a:r>
            <a:r>
              <a:rPr lang="en-US" sz="1800" dirty="0" smtClean="0">
                <a:solidFill>
                  <a:prstClr val="black"/>
                </a:solidFill>
                <a:cs typeface="Arial"/>
              </a:rPr>
              <a:t>S’</a:t>
            </a:r>
            <a:r>
              <a:rPr lang="en-US" sz="1800" baseline="-25000" dirty="0" smtClean="0">
                <a:solidFill>
                  <a:prstClr val="black"/>
                </a:solidFill>
                <a:cs typeface="Arial"/>
              </a:rPr>
              <a:t>P </a:t>
            </a:r>
            <a:endParaRPr lang="en-US" sz="1800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532476" y="4419600"/>
            <a:ext cx="633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latin typeface="Arial"/>
              </a:rPr>
              <a:t>.  .  .</a:t>
            </a:r>
            <a:endParaRPr lang="en-US" sz="18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47" name="Oval Callout 46"/>
          <p:cNvSpPr/>
          <p:nvPr/>
        </p:nvSpPr>
        <p:spPr>
          <a:xfrm>
            <a:off x="-13848" y="2916376"/>
            <a:ext cx="2416081" cy="735747"/>
          </a:xfrm>
          <a:prstGeom prst="wedgeEllipseCallout">
            <a:avLst>
              <a:gd name="adj1" fmla="val 65778"/>
              <a:gd name="adj2" fmla="val -113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400" dirty="0" smtClean="0">
                <a:solidFill>
                  <a:prstClr val="black"/>
                </a:solidFill>
              </a:rPr>
              <a:t>Reshuffle R on R.B</a:t>
            </a:r>
            <a:br>
              <a:rPr lang="en-US" sz="1400" dirty="0" smtClean="0">
                <a:solidFill>
                  <a:prstClr val="black"/>
                </a:solidFill>
              </a:rPr>
            </a:br>
            <a:r>
              <a:rPr lang="en-US" sz="1400" dirty="0" smtClean="0">
                <a:solidFill>
                  <a:prstClr val="black"/>
                </a:solidFill>
              </a:rPr>
              <a:t>and S on S.B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48" name="Oval Callout 47"/>
          <p:cNvSpPr/>
          <p:nvPr/>
        </p:nvSpPr>
        <p:spPr>
          <a:xfrm>
            <a:off x="34623" y="4601914"/>
            <a:ext cx="2771353" cy="735747"/>
          </a:xfrm>
          <a:prstGeom prst="wedgeEllipseCallout">
            <a:avLst>
              <a:gd name="adj1" fmla="val 62949"/>
              <a:gd name="adj2" fmla="val -43122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400" dirty="0" smtClean="0">
                <a:solidFill>
                  <a:prstClr val="black"/>
                </a:solidFill>
              </a:rPr>
              <a:t>Each server computes</a:t>
            </a:r>
            <a:br>
              <a:rPr lang="en-US" sz="1400" dirty="0" smtClean="0">
                <a:solidFill>
                  <a:prstClr val="black"/>
                </a:solidFill>
              </a:rPr>
            </a:br>
            <a:r>
              <a:rPr lang="en-US" sz="1400" dirty="0" smtClean="0">
                <a:solidFill>
                  <a:prstClr val="black"/>
                </a:solidFill>
              </a:rPr>
              <a:t>the join locally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186552" y="2230576"/>
            <a:ext cx="3475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200" dirty="0" smtClean="0">
                <a:solidFill>
                  <a:prstClr val="black"/>
                </a:solidFill>
                <a:latin typeface="Arial"/>
              </a:rPr>
              <a:t>Initially, both R and S are horizontally partitioned</a:t>
            </a:r>
            <a:endParaRPr lang="en-US" sz="12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228600"/>
            <a:ext cx="27780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</a:rPr>
              <a:t>R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(A</a:t>
            </a:r>
            <a:r>
              <a:rPr lang="en-US" dirty="0">
                <a:solidFill>
                  <a:prstClr val="black"/>
                </a:solidFill>
                <a:latin typeface="Arial"/>
              </a:rPr>
              <a:t>,B)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⋈</a:t>
            </a:r>
            <a:r>
              <a:rPr lang="en-US" baseline="-25000" dirty="0" smtClean="0">
                <a:solidFill>
                  <a:prstClr val="black"/>
                </a:solidFill>
                <a:latin typeface="Arial"/>
              </a:rPr>
              <a:t>B=C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 S(C,D)</a:t>
            </a:r>
            <a:endParaRPr lang="en-US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10801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/>
      <p:bldP spid="47" grpId="0" animBg="1"/>
      <p:bldP spid="4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32833"/>
            <a:ext cx="5791200" cy="1371600"/>
          </a:xfrm>
        </p:spPr>
        <p:txBody>
          <a:bodyPr/>
          <a:lstStyle/>
          <a:p>
            <a:r>
              <a:rPr lang="en-US" dirty="0"/>
              <a:t>Partitioned Hash-Join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981200"/>
            <a:ext cx="5897092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 eaLnBrk="1" hangingPunct="1">
              <a:buFontTx/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  <a:latin typeface="Arial"/>
              </a:rPr>
              <a:t>map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(String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value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):</a:t>
            </a:r>
            <a:br>
              <a:rPr lang="en-US" sz="2000" dirty="0">
                <a:solidFill>
                  <a:prstClr val="black"/>
                </a:solidFill>
                <a:latin typeface="Arial"/>
              </a:rPr>
            </a:br>
            <a:r>
              <a:rPr lang="en-US" sz="2000" dirty="0" smtClean="0">
                <a:solidFill>
                  <a:prstClr val="black"/>
                </a:solidFill>
                <a:latin typeface="Arial"/>
              </a:rPr>
              <a:t>case </a:t>
            </a:r>
            <a:r>
              <a:rPr lang="en-US" sz="2000" dirty="0" err="1" smtClean="0">
                <a:solidFill>
                  <a:prstClr val="black"/>
                </a:solidFill>
                <a:latin typeface="Arial"/>
              </a:rPr>
              <a:t>value.relationName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 of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/>
            </a:r>
            <a:br>
              <a:rPr lang="en-US" sz="2000" dirty="0">
                <a:solidFill>
                  <a:prstClr val="black"/>
                </a:solidFill>
                <a:latin typeface="Arial"/>
              </a:rPr>
            </a:br>
            <a:r>
              <a:rPr lang="en-US" sz="2000" dirty="0">
                <a:solidFill>
                  <a:prstClr val="black"/>
                </a:solidFill>
                <a:latin typeface="Arial"/>
              </a:rPr>
              <a:t>	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‘R’: </a:t>
            </a:r>
            <a:r>
              <a:rPr lang="en-US" sz="2000" dirty="0" err="1" smtClean="0">
                <a:solidFill>
                  <a:srgbClr val="0000FF"/>
                </a:solidFill>
                <a:latin typeface="Arial"/>
              </a:rPr>
              <a:t>EmitIntermediate</a:t>
            </a:r>
            <a:r>
              <a:rPr lang="en-US" sz="2000" dirty="0" smtClean="0">
                <a:solidFill>
                  <a:srgbClr val="0000FF"/>
                </a:solidFill>
                <a:latin typeface="Arial"/>
              </a:rPr>
              <a:t>(</a:t>
            </a:r>
            <a:r>
              <a:rPr lang="en-US" sz="2000" dirty="0" err="1" smtClean="0">
                <a:solidFill>
                  <a:srgbClr val="0000FF"/>
                </a:solidFill>
                <a:latin typeface="Arial"/>
              </a:rPr>
              <a:t>value.B</a:t>
            </a:r>
            <a:r>
              <a:rPr lang="en-US" sz="2000" dirty="0" smtClean="0">
                <a:solidFill>
                  <a:srgbClr val="0000FF"/>
                </a:solidFill>
                <a:latin typeface="Arial"/>
              </a:rPr>
              <a:t>, (‘R’, value))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;</a:t>
            </a:r>
            <a:br>
              <a:rPr lang="en-US" sz="2000" dirty="0" smtClean="0">
                <a:solidFill>
                  <a:prstClr val="black"/>
                </a:solidFill>
                <a:latin typeface="Arial"/>
              </a:rPr>
            </a:br>
            <a:r>
              <a:rPr lang="en-US" sz="2000" dirty="0">
                <a:solidFill>
                  <a:prstClr val="black"/>
                </a:solidFill>
                <a:latin typeface="Arial"/>
              </a:rPr>
              <a:t>	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‘S’: </a:t>
            </a:r>
            <a:r>
              <a:rPr lang="en-US" sz="2000" dirty="0" err="1" smtClean="0">
                <a:solidFill>
                  <a:srgbClr val="0000FF"/>
                </a:solidFill>
                <a:latin typeface="Arial"/>
              </a:rPr>
              <a:t>EmitIntermediate</a:t>
            </a:r>
            <a:r>
              <a:rPr lang="en-US" sz="2000" dirty="0" smtClean="0">
                <a:solidFill>
                  <a:srgbClr val="0000FF"/>
                </a:solidFill>
                <a:latin typeface="Arial"/>
              </a:rPr>
              <a:t>(</a:t>
            </a:r>
            <a:r>
              <a:rPr lang="en-US" sz="2000" dirty="0" err="1" smtClean="0">
                <a:solidFill>
                  <a:srgbClr val="0000FF"/>
                </a:solidFill>
                <a:latin typeface="Arial"/>
              </a:rPr>
              <a:t>value.C</a:t>
            </a:r>
            <a:r>
              <a:rPr lang="en-US" sz="2000" dirty="0" smtClean="0">
                <a:solidFill>
                  <a:srgbClr val="0000FF"/>
                </a:solidFill>
                <a:latin typeface="Arial"/>
              </a:rPr>
              <a:t>, (‘S’,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value</a:t>
            </a:r>
            <a:r>
              <a:rPr lang="en-US" sz="2000" dirty="0" smtClean="0">
                <a:solidFill>
                  <a:srgbClr val="0000FF"/>
                </a:solidFill>
                <a:latin typeface="Arial"/>
              </a:rPr>
              <a:t>))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;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572000" y="3733800"/>
            <a:ext cx="3848154" cy="261610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 eaLnBrk="1" hangingPunct="1">
              <a:buFontTx/>
              <a:buNone/>
              <a:defRPr/>
            </a:pPr>
            <a:r>
              <a:rPr lang="en-US" sz="2000" dirty="0">
                <a:solidFill>
                  <a:srgbClr val="FF0000"/>
                </a:solidFill>
                <a:latin typeface="Arial"/>
              </a:rPr>
              <a:t>reduce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(String </a:t>
            </a:r>
            <a:r>
              <a:rPr lang="en-US" sz="2000" dirty="0" smtClean="0">
                <a:solidFill>
                  <a:srgbClr val="0000FF"/>
                </a:solidFill>
                <a:latin typeface="Arial"/>
              </a:rPr>
              <a:t>k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, 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Iterator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values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):</a:t>
            </a:r>
            <a:br>
              <a:rPr lang="en-US" sz="2000" dirty="0">
                <a:solidFill>
                  <a:prstClr val="black"/>
                </a:solidFill>
                <a:latin typeface="Arial"/>
              </a:rPr>
            </a:br>
            <a:r>
              <a:rPr lang="en-US" sz="2000" dirty="0" smtClean="0">
                <a:solidFill>
                  <a:prstClr val="black"/>
                </a:solidFill>
                <a:latin typeface="Arial"/>
              </a:rPr>
              <a:t>R = empty;  S = empty;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/>
            </a:r>
            <a:br>
              <a:rPr lang="en-US" sz="2000" dirty="0">
                <a:solidFill>
                  <a:prstClr val="black"/>
                </a:solidFill>
                <a:latin typeface="Arial"/>
              </a:rPr>
            </a:br>
            <a:r>
              <a:rPr lang="en-US" sz="2000" dirty="0">
                <a:solidFill>
                  <a:prstClr val="black"/>
                </a:solidFill>
                <a:latin typeface="Arial"/>
              </a:rPr>
              <a:t>for each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v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 in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values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:</a:t>
            </a:r>
            <a:br>
              <a:rPr lang="en-US" sz="2000" dirty="0">
                <a:solidFill>
                  <a:prstClr val="black"/>
                </a:solidFill>
                <a:latin typeface="Arial"/>
              </a:rPr>
            </a:br>
            <a:r>
              <a:rPr lang="en-US" sz="2000" dirty="0">
                <a:solidFill>
                  <a:prstClr val="black"/>
                </a:solidFill>
                <a:latin typeface="Arial"/>
              </a:rPr>
              <a:t>	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case </a:t>
            </a:r>
            <a:r>
              <a:rPr lang="en-US" sz="2000" dirty="0" err="1" smtClean="0">
                <a:solidFill>
                  <a:srgbClr val="0000FF"/>
                </a:solidFill>
                <a:latin typeface="Arial"/>
              </a:rPr>
              <a:t>v</a:t>
            </a:r>
            <a:r>
              <a:rPr lang="en-US" sz="2000" dirty="0" err="1" smtClean="0">
                <a:solidFill>
                  <a:prstClr val="black"/>
                </a:solidFill>
                <a:latin typeface="Arial"/>
              </a:rPr>
              <a:t>.type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 of:</a:t>
            </a:r>
          </a:p>
          <a:p>
            <a:pPr marL="342900" indent="-342900" eaLnBrk="1" hangingPunct="1">
              <a:buFontTx/>
              <a:buNone/>
              <a:defRPr/>
            </a:pPr>
            <a:r>
              <a:rPr lang="en-US" sz="2000" dirty="0">
                <a:solidFill>
                  <a:prstClr val="black"/>
                </a:solidFill>
                <a:latin typeface="Arial"/>
              </a:rPr>
              <a:t>	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	    ‘R’:   </a:t>
            </a:r>
            <a:r>
              <a:rPr lang="en-US" sz="2000" dirty="0" err="1" smtClean="0">
                <a:solidFill>
                  <a:prstClr val="black"/>
                </a:solidFill>
                <a:latin typeface="Arial"/>
              </a:rPr>
              <a:t>R.insert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(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v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)</a:t>
            </a:r>
            <a:br>
              <a:rPr lang="en-US" sz="2000" dirty="0" smtClean="0">
                <a:solidFill>
                  <a:prstClr val="black"/>
                </a:solidFill>
                <a:latin typeface="Arial"/>
              </a:rPr>
            </a:br>
            <a:r>
              <a:rPr lang="en-US" sz="2000" dirty="0" smtClean="0">
                <a:solidFill>
                  <a:prstClr val="black"/>
                </a:solidFill>
                <a:latin typeface="Arial"/>
              </a:rPr>
              <a:t>  	    ‘S’:   </a:t>
            </a:r>
            <a:r>
              <a:rPr lang="en-US" sz="2000" dirty="0" err="1" smtClean="0">
                <a:solidFill>
                  <a:prstClr val="black"/>
                </a:solidFill>
                <a:latin typeface="Arial"/>
              </a:rPr>
              <a:t>S.insert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(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v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);</a:t>
            </a:r>
            <a:br>
              <a:rPr lang="en-US" sz="2000" dirty="0" smtClean="0">
                <a:solidFill>
                  <a:prstClr val="black"/>
                </a:solidFill>
                <a:latin typeface="Arial"/>
              </a:rPr>
            </a:br>
            <a:r>
              <a:rPr lang="en-US" sz="2000" dirty="0" smtClean="0">
                <a:solidFill>
                  <a:prstClr val="black"/>
                </a:solidFill>
                <a:latin typeface="Arial"/>
              </a:rPr>
              <a:t>for </a:t>
            </a:r>
            <a:r>
              <a:rPr lang="en-US" sz="2000" dirty="0" smtClean="0">
                <a:solidFill>
                  <a:srgbClr val="0000FF"/>
                </a:solidFill>
                <a:latin typeface="Arial"/>
              </a:rPr>
              <a:t>v1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 in R, for </a:t>
            </a:r>
            <a:r>
              <a:rPr lang="en-US" sz="2000" dirty="0" smtClean="0">
                <a:solidFill>
                  <a:srgbClr val="0000FF"/>
                </a:solidFill>
                <a:latin typeface="Arial"/>
              </a:rPr>
              <a:t>v2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 in S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/>
            </a:r>
            <a:br>
              <a:rPr lang="en-US" sz="2000" dirty="0">
                <a:solidFill>
                  <a:prstClr val="black"/>
                </a:solidFill>
                <a:latin typeface="Arial"/>
              </a:rPr>
            </a:br>
            <a:r>
              <a:rPr lang="en-US" sz="2000" dirty="0" smtClean="0">
                <a:solidFill>
                  <a:prstClr val="black"/>
                </a:solidFill>
                <a:latin typeface="Arial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latin typeface="Arial"/>
              </a:rPr>
              <a:t>Emit(v1,v2)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228600"/>
            <a:ext cx="27780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</a:rPr>
              <a:t>R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(A</a:t>
            </a:r>
            <a:r>
              <a:rPr lang="en-US" dirty="0">
                <a:solidFill>
                  <a:prstClr val="black"/>
                </a:solidFill>
                <a:latin typeface="Arial"/>
              </a:rPr>
              <a:t>,B)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⋈</a:t>
            </a:r>
            <a:r>
              <a:rPr lang="en-US" baseline="-25000" dirty="0" smtClean="0">
                <a:solidFill>
                  <a:prstClr val="black"/>
                </a:solidFill>
                <a:latin typeface="Arial"/>
              </a:rPr>
              <a:t>B=C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 S(C,D)</a:t>
            </a:r>
            <a:endParaRPr lang="en-US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884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Broadcast Join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840356" y="2819400"/>
            <a:ext cx="436951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cs typeface="Arial"/>
              </a:rPr>
              <a:t>R</a:t>
            </a:r>
            <a:r>
              <a:rPr lang="en-US" sz="1800" baseline="-25000" dirty="0" smtClean="0">
                <a:solidFill>
                  <a:prstClr val="black"/>
                </a:solidFill>
                <a:cs typeface="Arial"/>
              </a:rPr>
              <a:t>1</a:t>
            </a:r>
            <a:endParaRPr lang="en-US" sz="1800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133600" y="2819400"/>
            <a:ext cx="436951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cs typeface="Arial"/>
              </a:rPr>
              <a:t>R</a:t>
            </a:r>
            <a:r>
              <a:rPr lang="en-US" sz="1800" baseline="-25000" dirty="0" smtClean="0">
                <a:solidFill>
                  <a:prstClr val="black"/>
                </a:solidFill>
                <a:cs typeface="Arial"/>
              </a:rPr>
              <a:t>2</a:t>
            </a:r>
            <a:endParaRPr lang="en-US" sz="1800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865664" y="2819400"/>
            <a:ext cx="454008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cs typeface="Arial"/>
              </a:rPr>
              <a:t>R</a:t>
            </a:r>
            <a:r>
              <a:rPr lang="en-US" sz="1800" baseline="-25000" dirty="0" smtClean="0">
                <a:solidFill>
                  <a:prstClr val="black"/>
                </a:solidFill>
                <a:cs typeface="Arial"/>
              </a:rPr>
              <a:t>P</a:t>
            </a:r>
            <a:endParaRPr lang="en-US" sz="1800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94033" y="2819400"/>
            <a:ext cx="633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latin typeface="Arial"/>
              </a:rPr>
              <a:t>.  .  .</a:t>
            </a:r>
            <a:endParaRPr lang="en-US" sz="1800" dirty="0">
              <a:solidFill>
                <a:prstClr val="black"/>
              </a:solidFill>
              <a:latin typeface="Arial"/>
            </a:endParaRPr>
          </a:p>
        </p:txBody>
      </p:sp>
      <p:cxnSp>
        <p:nvCxnSpPr>
          <p:cNvPr id="22" name="Straight Arrow Connector 21"/>
          <p:cNvCxnSpPr>
            <a:stCxn id="14" idx="2"/>
            <a:endCxn id="34" idx="0"/>
          </p:cNvCxnSpPr>
          <p:nvPr/>
        </p:nvCxnSpPr>
        <p:spPr>
          <a:xfrm>
            <a:off x="1058832" y="3188732"/>
            <a:ext cx="11850" cy="1535668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>
            <a:stCxn id="15" idx="2"/>
            <a:endCxn id="35" idx="0"/>
          </p:cNvCxnSpPr>
          <p:nvPr/>
        </p:nvCxnSpPr>
        <p:spPr>
          <a:xfrm>
            <a:off x="2352076" y="3188732"/>
            <a:ext cx="35646" cy="1535668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>
            <a:stCxn id="16" idx="2"/>
            <a:endCxn id="36" idx="0"/>
          </p:cNvCxnSpPr>
          <p:nvPr/>
        </p:nvCxnSpPr>
        <p:spPr>
          <a:xfrm>
            <a:off x="5092668" y="3188732"/>
            <a:ext cx="3714" cy="1535668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Rectangle 33"/>
          <p:cNvSpPr/>
          <p:nvPr/>
        </p:nvSpPr>
        <p:spPr>
          <a:xfrm>
            <a:off x="685800" y="4724400"/>
            <a:ext cx="769763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cs typeface="Arial"/>
              </a:rPr>
              <a:t>R’</a:t>
            </a:r>
            <a:r>
              <a:rPr lang="en-US" sz="1800" baseline="-25000" dirty="0" smtClean="0">
                <a:solidFill>
                  <a:prstClr val="black"/>
                </a:solidFill>
                <a:cs typeface="Arial"/>
              </a:rPr>
              <a:t>1</a:t>
            </a:r>
            <a:r>
              <a:rPr lang="en-US" sz="1800" dirty="0" smtClean="0">
                <a:solidFill>
                  <a:prstClr val="black"/>
                </a:solidFill>
                <a:cs typeface="Arial"/>
              </a:rPr>
              <a:t>, S</a:t>
            </a:r>
            <a:endParaRPr lang="en-US" sz="1800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981200" y="4724400"/>
            <a:ext cx="813043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cs typeface="Arial"/>
              </a:rPr>
              <a:t>R’</a:t>
            </a:r>
            <a:r>
              <a:rPr lang="en-US" sz="1800" baseline="-25000" dirty="0" smtClean="0">
                <a:solidFill>
                  <a:prstClr val="black"/>
                </a:solidFill>
                <a:cs typeface="Arial"/>
              </a:rPr>
              <a:t>2</a:t>
            </a:r>
            <a:r>
              <a:rPr lang="en-US" sz="1800">
                <a:solidFill>
                  <a:prstClr val="black"/>
                </a:solidFill>
                <a:cs typeface="Arial"/>
              </a:rPr>
              <a:t>, </a:t>
            </a:r>
            <a:r>
              <a:rPr lang="en-US" sz="1800" smtClean="0">
                <a:solidFill>
                  <a:prstClr val="black"/>
                </a:solidFill>
                <a:cs typeface="Arial"/>
              </a:rPr>
              <a:t>S</a:t>
            </a:r>
            <a:r>
              <a:rPr lang="en-US" sz="1800" baseline="-25000" smtClean="0">
                <a:solidFill>
                  <a:prstClr val="black"/>
                </a:solidFill>
                <a:cs typeface="Arial"/>
              </a:rPr>
              <a:t> </a:t>
            </a:r>
            <a:endParaRPr lang="en-US" sz="1800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690886" y="4724400"/>
            <a:ext cx="810991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cs typeface="Arial"/>
              </a:rPr>
              <a:t>R’</a:t>
            </a:r>
            <a:r>
              <a:rPr lang="en-US" sz="1800" baseline="-25000" dirty="0" smtClean="0">
                <a:solidFill>
                  <a:prstClr val="black"/>
                </a:solidFill>
                <a:cs typeface="Arial"/>
              </a:rPr>
              <a:t>P</a:t>
            </a:r>
            <a:r>
              <a:rPr lang="en-US" sz="1800">
                <a:solidFill>
                  <a:prstClr val="black"/>
                </a:solidFill>
                <a:cs typeface="Arial"/>
              </a:rPr>
              <a:t>, </a:t>
            </a:r>
            <a:r>
              <a:rPr lang="en-US" sz="1800" smtClean="0">
                <a:solidFill>
                  <a:prstClr val="black"/>
                </a:solidFill>
                <a:cs typeface="Arial"/>
              </a:rPr>
              <a:t>S</a:t>
            </a:r>
            <a:r>
              <a:rPr lang="en-US" sz="1800" baseline="-25000" smtClean="0">
                <a:solidFill>
                  <a:prstClr val="black"/>
                </a:solidFill>
                <a:cs typeface="Arial"/>
              </a:rPr>
              <a:t> </a:t>
            </a:r>
            <a:endParaRPr lang="en-US" sz="1800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048000" y="4724400"/>
            <a:ext cx="633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latin typeface="Arial"/>
              </a:rPr>
              <a:t>.  .  .</a:t>
            </a:r>
            <a:endParaRPr lang="en-US" sz="18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47" name="Oval Callout 46"/>
          <p:cNvSpPr/>
          <p:nvPr/>
        </p:nvSpPr>
        <p:spPr>
          <a:xfrm>
            <a:off x="1447800" y="2057400"/>
            <a:ext cx="2416081" cy="432792"/>
          </a:xfrm>
          <a:prstGeom prst="wedgeEllipseCallout">
            <a:avLst>
              <a:gd name="adj1" fmla="val 14363"/>
              <a:gd name="adj2" fmla="val 112399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400" dirty="0" smtClean="0">
                <a:solidFill>
                  <a:prstClr val="black"/>
                </a:solidFill>
              </a:rPr>
              <a:t>Reshuffle R on R.B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48" name="Oval Callout 47"/>
          <p:cNvSpPr/>
          <p:nvPr/>
        </p:nvSpPr>
        <p:spPr>
          <a:xfrm>
            <a:off x="7010400" y="1524000"/>
            <a:ext cx="1634903" cy="432792"/>
          </a:xfrm>
          <a:prstGeom prst="wedgeEllipseCallout">
            <a:avLst>
              <a:gd name="adj1" fmla="val -15867"/>
              <a:gd name="adj2" fmla="val 15394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400" dirty="0" smtClean="0">
                <a:solidFill>
                  <a:prstClr val="black"/>
                </a:solidFill>
              </a:rPr>
              <a:t>Broadcast S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391400" y="2819400"/>
            <a:ext cx="338629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cs typeface="Arial"/>
              </a:rPr>
              <a:t>S</a:t>
            </a:r>
            <a:endParaRPr lang="en-US" sz="1800" dirty="0">
              <a:solidFill>
                <a:prstClr val="black"/>
              </a:solidFill>
              <a:cs typeface="Arial"/>
            </a:endParaRPr>
          </a:p>
        </p:txBody>
      </p:sp>
      <p:cxnSp>
        <p:nvCxnSpPr>
          <p:cNvPr id="38" name="Straight Arrow Connector 37"/>
          <p:cNvCxnSpPr>
            <a:stCxn id="32" idx="2"/>
            <a:endCxn id="34" idx="0"/>
          </p:cNvCxnSpPr>
          <p:nvPr/>
        </p:nvCxnSpPr>
        <p:spPr>
          <a:xfrm flipH="1">
            <a:off x="1070682" y="3188732"/>
            <a:ext cx="6490033" cy="15356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2" idx="2"/>
            <a:endCxn id="35" idx="0"/>
          </p:cNvCxnSpPr>
          <p:nvPr/>
        </p:nvCxnSpPr>
        <p:spPr>
          <a:xfrm flipH="1">
            <a:off x="2387722" y="3188732"/>
            <a:ext cx="5172993" cy="15356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2" idx="2"/>
            <a:endCxn id="36" idx="0"/>
          </p:cNvCxnSpPr>
          <p:nvPr/>
        </p:nvCxnSpPr>
        <p:spPr>
          <a:xfrm flipH="1">
            <a:off x="5096382" y="3188732"/>
            <a:ext cx="2464333" cy="15356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52400" y="228600"/>
            <a:ext cx="27780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</a:rPr>
              <a:t>R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(A</a:t>
            </a:r>
            <a:r>
              <a:rPr lang="en-US" dirty="0">
                <a:solidFill>
                  <a:prstClr val="black"/>
                </a:solidFill>
                <a:latin typeface="Arial"/>
              </a:rPr>
              <a:t>,B)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⋈</a:t>
            </a:r>
            <a:r>
              <a:rPr lang="en-US" baseline="-25000" dirty="0" smtClean="0">
                <a:solidFill>
                  <a:prstClr val="black"/>
                </a:solidFill>
                <a:latin typeface="Arial"/>
              </a:rPr>
              <a:t>B=C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 S(C,D)</a:t>
            </a:r>
            <a:endParaRPr lang="en-US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81594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/>
      <p:bldP spid="47" grpId="0" animBg="1"/>
      <p:bldP spid="4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Broadcast Join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2438400"/>
            <a:ext cx="4552949" cy="366254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 eaLnBrk="1" hangingPunct="1">
              <a:buFontTx/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  <a:latin typeface="Arial"/>
              </a:rPr>
              <a:t>map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(String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value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):</a:t>
            </a:r>
            <a:br>
              <a:rPr lang="en-US" sz="2000" dirty="0">
                <a:solidFill>
                  <a:prstClr val="black"/>
                </a:solidFill>
                <a:latin typeface="Arial"/>
              </a:rPr>
            </a:br>
            <a:r>
              <a:rPr lang="en-US" sz="2000" dirty="0" smtClean="0">
                <a:solidFill>
                  <a:prstClr val="black"/>
                </a:solidFill>
                <a:latin typeface="Arial"/>
              </a:rPr>
              <a:t>open(S); /* over the network */</a:t>
            </a:r>
          </a:p>
          <a:p>
            <a:pPr marL="342900" indent="-342900" eaLnBrk="1" hangingPunct="1">
              <a:buFontTx/>
              <a:buNone/>
              <a:defRPr/>
            </a:pPr>
            <a:r>
              <a:rPr lang="en-US" sz="2000" dirty="0">
                <a:solidFill>
                  <a:prstClr val="black"/>
                </a:solidFill>
                <a:latin typeface="Arial"/>
              </a:rPr>
              <a:t>	</a:t>
            </a:r>
            <a:r>
              <a:rPr lang="en-US" sz="2000" dirty="0" err="1" smtClean="0">
                <a:solidFill>
                  <a:prstClr val="black"/>
                </a:solidFill>
                <a:latin typeface="Arial"/>
              </a:rPr>
              <a:t>hashTbl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 = new()</a:t>
            </a:r>
          </a:p>
          <a:p>
            <a:pPr marL="342900" indent="-342900" eaLnBrk="1" hangingPunct="1">
              <a:buFontTx/>
              <a:buNone/>
              <a:defRPr/>
            </a:pPr>
            <a:r>
              <a:rPr lang="en-US" sz="2000" dirty="0">
                <a:solidFill>
                  <a:prstClr val="black"/>
                </a:solidFill>
                <a:latin typeface="Arial"/>
              </a:rPr>
              <a:t>	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for each w in S: </a:t>
            </a:r>
          </a:p>
          <a:p>
            <a:pPr marL="342900" indent="-342900" eaLnBrk="1" hangingPunct="1">
              <a:buFontTx/>
              <a:buNone/>
              <a:defRPr/>
            </a:pPr>
            <a:r>
              <a:rPr lang="en-US" sz="2000" dirty="0">
                <a:solidFill>
                  <a:prstClr val="black"/>
                </a:solidFill>
                <a:latin typeface="Arial"/>
              </a:rPr>
              <a:t>	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	</a:t>
            </a:r>
            <a:r>
              <a:rPr lang="en-US" sz="2000" dirty="0" err="1" smtClean="0">
                <a:solidFill>
                  <a:prstClr val="black"/>
                </a:solidFill>
                <a:latin typeface="Arial"/>
              </a:rPr>
              <a:t>hashTbl.insert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(</a:t>
            </a:r>
            <a:r>
              <a:rPr lang="en-US" sz="2000" smtClean="0">
                <a:solidFill>
                  <a:prstClr val="black"/>
                </a:solidFill>
                <a:latin typeface="Arial"/>
              </a:rPr>
              <a:t>w.C, 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w)</a:t>
            </a:r>
          </a:p>
          <a:p>
            <a:pPr marL="342900" indent="-342900" eaLnBrk="1" hangingPunct="1">
              <a:buFontTx/>
              <a:buNone/>
              <a:defRPr/>
            </a:pPr>
            <a:r>
              <a:rPr lang="en-US" sz="2000" dirty="0">
                <a:solidFill>
                  <a:prstClr val="black"/>
                </a:solidFill>
                <a:latin typeface="Arial"/>
              </a:rPr>
              <a:t>	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close(S);</a:t>
            </a:r>
          </a:p>
          <a:p>
            <a:pPr marL="342900" indent="-342900" eaLnBrk="1" hangingPunct="1">
              <a:buFontTx/>
              <a:buNone/>
              <a:defRPr/>
            </a:pPr>
            <a:endParaRPr lang="en-US" sz="2000" dirty="0" smtClean="0">
              <a:solidFill>
                <a:prstClr val="black"/>
              </a:solidFill>
              <a:latin typeface="Arial"/>
            </a:endParaRPr>
          </a:p>
          <a:p>
            <a:pPr marL="342900" indent="-342900" eaLnBrk="1" hangingPunct="1">
              <a:buFontTx/>
              <a:buNone/>
              <a:defRPr/>
            </a:pPr>
            <a:r>
              <a:rPr lang="en-US" sz="2000" dirty="0">
                <a:solidFill>
                  <a:prstClr val="black"/>
                </a:solidFill>
                <a:latin typeface="Arial"/>
              </a:rPr>
              <a:t>	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for each v in </a:t>
            </a:r>
            <a:r>
              <a:rPr lang="en-US" sz="2000" dirty="0" smtClean="0">
                <a:solidFill>
                  <a:srgbClr val="0000FF"/>
                </a:solidFill>
                <a:latin typeface="Arial"/>
              </a:rPr>
              <a:t>value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:</a:t>
            </a:r>
          </a:p>
          <a:p>
            <a:pPr marL="342900" indent="-342900" eaLnBrk="1" hangingPunct="1">
              <a:buFontTx/>
              <a:buNone/>
              <a:defRPr/>
            </a:pPr>
            <a:r>
              <a:rPr lang="en-US" sz="2000" dirty="0">
                <a:solidFill>
                  <a:prstClr val="black"/>
                </a:solidFill>
                <a:latin typeface="Arial"/>
              </a:rPr>
              <a:t>	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	for each w in </a:t>
            </a:r>
            <a:r>
              <a:rPr lang="en-US" sz="2000" dirty="0" err="1" smtClean="0">
                <a:solidFill>
                  <a:prstClr val="black"/>
                </a:solidFill>
                <a:latin typeface="Arial"/>
              </a:rPr>
              <a:t>hashTbl.find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(</a:t>
            </a:r>
            <a:r>
              <a:rPr lang="en-US" sz="2000" dirty="0" err="1" smtClean="0">
                <a:solidFill>
                  <a:prstClr val="black"/>
                </a:solidFill>
                <a:latin typeface="Arial"/>
              </a:rPr>
              <a:t>v.B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)</a:t>
            </a:r>
          </a:p>
          <a:p>
            <a:pPr marL="342900" indent="-342900" eaLnBrk="1" hangingPunct="1">
              <a:buFontTx/>
              <a:buNone/>
              <a:defRPr/>
            </a:pPr>
            <a:r>
              <a:rPr lang="en-US" sz="2000" dirty="0">
                <a:solidFill>
                  <a:prstClr val="black"/>
                </a:solidFill>
                <a:latin typeface="Arial"/>
              </a:rPr>
              <a:t>	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		Emit(</a:t>
            </a:r>
            <a:r>
              <a:rPr lang="en-US" sz="2000" dirty="0" err="1" smtClean="0">
                <a:solidFill>
                  <a:prstClr val="black"/>
                </a:solidFill>
                <a:latin typeface="Arial"/>
              </a:rPr>
              <a:t>v,w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)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;</a:t>
            </a:r>
            <a:endParaRPr lang="en-US" sz="2000" dirty="0" smtClean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257800" y="5562600"/>
            <a:ext cx="3454792" cy="70788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 eaLnBrk="1" hangingPunct="1">
              <a:buFontTx/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  <a:latin typeface="Arial"/>
              </a:rPr>
              <a:t>reduce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(</a:t>
            </a:r>
            <a:r>
              <a:rPr lang="is-IS" sz="2000" dirty="0" smtClean="0">
                <a:solidFill>
                  <a:prstClr val="black"/>
                </a:solidFill>
                <a:latin typeface="Arial"/>
              </a:rPr>
              <a:t>…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)</a:t>
            </a:r>
            <a:r>
              <a:rPr lang="en-US" sz="2000" dirty="0">
                <a:solidFill>
                  <a:prstClr val="black"/>
                </a:solidFill>
                <a:latin typeface="Arial"/>
              </a:rPr>
              <a:t>:</a:t>
            </a:r>
            <a:br>
              <a:rPr lang="en-US" sz="2000" dirty="0">
                <a:solidFill>
                  <a:prstClr val="black"/>
                </a:solidFill>
                <a:latin typeface="Arial"/>
              </a:rPr>
            </a:br>
            <a:r>
              <a:rPr lang="en-US" sz="2000" dirty="0" smtClean="0">
                <a:solidFill>
                  <a:prstClr val="black"/>
                </a:solidFill>
                <a:latin typeface="Arial"/>
              </a:rPr>
              <a:t>/* empty: map-side only */</a:t>
            </a:r>
            <a:endParaRPr lang="en-US" sz="2000" dirty="0">
              <a:solidFill>
                <a:srgbClr val="0000FF"/>
              </a:solidFill>
              <a:latin typeface="Arial"/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4724400" y="1447800"/>
            <a:ext cx="2588786" cy="1341656"/>
          </a:xfrm>
          <a:prstGeom prst="wedgeEllipseCallout">
            <a:avLst>
              <a:gd name="adj1" fmla="val -137324"/>
              <a:gd name="adj2" fmla="val 33623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400" dirty="0" smtClean="0">
                <a:solidFill>
                  <a:srgbClr val="FF0000"/>
                </a:solidFill>
              </a:rPr>
              <a:t>map</a:t>
            </a:r>
            <a:r>
              <a:rPr lang="en-US" sz="1400" dirty="0" smtClean="0">
                <a:solidFill>
                  <a:prstClr val="black"/>
                </a:solidFill>
              </a:rPr>
              <a:t> should read</a:t>
            </a:r>
            <a:br>
              <a:rPr lang="en-US" sz="1400" dirty="0" smtClean="0">
                <a:solidFill>
                  <a:prstClr val="black"/>
                </a:solidFill>
              </a:rPr>
            </a:br>
            <a:r>
              <a:rPr lang="en-US" sz="1400" dirty="0" smtClean="0">
                <a:solidFill>
                  <a:prstClr val="black"/>
                </a:solidFill>
              </a:rPr>
              <a:t>several records of R:</a:t>
            </a:r>
            <a:br>
              <a:rPr lang="en-US" sz="1400" dirty="0" smtClean="0">
                <a:solidFill>
                  <a:prstClr val="black"/>
                </a:solidFill>
              </a:rPr>
            </a:br>
            <a:r>
              <a:rPr lang="en-US" sz="1400" dirty="0" smtClean="0">
                <a:solidFill>
                  <a:srgbClr val="0000FF"/>
                </a:solidFill>
              </a:rPr>
              <a:t>value</a:t>
            </a:r>
            <a:r>
              <a:rPr lang="en-US" sz="1400" dirty="0" smtClean="0">
                <a:solidFill>
                  <a:prstClr val="black"/>
                </a:solidFill>
              </a:rPr>
              <a:t> = some group</a:t>
            </a:r>
            <a:br>
              <a:rPr lang="en-US" sz="1400" dirty="0" smtClean="0">
                <a:solidFill>
                  <a:prstClr val="black"/>
                </a:solidFill>
              </a:rPr>
            </a:br>
            <a:r>
              <a:rPr lang="en-US" sz="1400" dirty="0" smtClean="0">
                <a:solidFill>
                  <a:prstClr val="black"/>
                </a:solidFill>
              </a:rPr>
              <a:t>of records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10" name="Oval Callout 9"/>
          <p:cNvSpPr/>
          <p:nvPr/>
        </p:nvSpPr>
        <p:spPr>
          <a:xfrm>
            <a:off x="5257800" y="3048000"/>
            <a:ext cx="2491154" cy="735747"/>
          </a:xfrm>
          <a:prstGeom prst="wedgeEllipseCallout">
            <a:avLst>
              <a:gd name="adj1" fmla="val -89651"/>
              <a:gd name="adj2" fmla="val -1639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400" dirty="0" smtClean="0">
                <a:solidFill>
                  <a:prstClr val="black"/>
                </a:solidFill>
              </a:rPr>
              <a:t>Read entire table S,</a:t>
            </a:r>
            <a:br>
              <a:rPr lang="en-US" sz="1400" dirty="0" smtClean="0">
                <a:solidFill>
                  <a:prstClr val="black"/>
                </a:solidFill>
              </a:rPr>
            </a:br>
            <a:r>
              <a:rPr lang="en-US" sz="1400" dirty="0" smtClean="0">
                <a:solidFill>
                  <a:prstClr val="black"/>
                </a:solidFill>
              </a:rPr>
              <a:t>build a Hash Table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" y="228600"/>
            <a:ext cx="27780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</a:rPr>
              <a:t>R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(A</a:t>
            </a:r>
            <a:r>
              <a:rPr lang="en-US" dirty="0">
                <a:solidFill>
                  <a:prstClr val="black"/>
                </a:solidFill>
                <a:latin typeface="Arial"/>
              </a:rPr>
              <a:t>,B)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⋈</a:t>
            </a:r>
            <a:r>
              <a:rPr lang="en-US" baseline="-25000" dirty="0" smtClean="0">
                <a:solidFill>
                  <a:prstClr val="black"/>
                </a:solidFill>
                <a:latin typeface="Arial"/>
              </a:rPr>
              <a:t>B=C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 S(C,D)</a:t>
            </a:r>
            <a:endParaRPr lang="en-US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5023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err="1" smtClean="0"/>
              <a:t>MapReduce</a:t>
            </a:r>
            <a:r>
              <a:rPr lang="en-US" dirty="0" smtClean="0"/>
              <a:t> offers a simple abstraction, and handles distribution + fault tolerance</a:t>
            </a:r>
          </a:p>
          <a:p>
            <a:r>
              <a:rPr lang="en-US" dirty="0" smtClean="0"/>
              <a:t>Speedup/</a:t>
            </a:r>
            <a:r>
              <a:rPr lang="en-US" dirty="0" err="1" smtClean="0"/>
              <a:t>scaleup</a:t>
            </a:r>
            <a:r>
              <a:rPr lang="en-US" dirty="0" smtClean="0"/>
              <a:t> achieved by allocating dynamically map tasks and reduce tasks to available server.  However, skew is possible (e.g., one huge reduce task)</a:t>
            </a:r>
          </a:p>
          <a:p>
            <a:r>
              <a:rPr lang="en-US" dirty="0" smtClean="0"/>
              <a:t>Writing intermediate results to disk is necessary for fault tolerance, but very slow.  </a:t>
            </a:r>
          </a:p>
          <a:p>
            <a:r>
              <a:rPr lang="en-US" dirty="0" smtClean="0"/>
              <a:t>Spark replaces this with “Resilient Distributed Datasets” </a:t>
            </a:r>
            <a:r>
              <a:rPr lang="en-US" dirty="0"/>
              <a:t>=</a:t>
            </a:r>
            <a:r>
              <a:rPr lang="en-US" dirty="0" smtClean="0"/>
              <a:t> main memory + lineage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30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Today’s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Map/Reduce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Applications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Motivation</a:t>
            </a:r>
          </a:p>
        </p:txBody>
      </p:sp>
    </p:spTree>
    <p:extLst>
      <p:ext uri="{BB962C8B-B14F-4D97-AF65-F5344CB8AC3E}">
        <p14:creationId xmlns:p14="http://schemas.microsoft.com/office/powerpoint/2010/main" val="200810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 dirty="0" smtClean="0"/>
              <a:t>Motivation</a:t>
            </a:r>
          </a:p>
        </p:txBody>
      </p:sp>
      <p:sp>
        <p:nvSpPr>
          <p:cNvPr id="43011" name="Content Placeholder 3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We learned how to parallelize relational database systems</a:t>
            </a:r>
          </a:p>
          <a:p>
            <a:endParaRPr lang="en-US" sz="2400" dirty="0"/>
          </a:p>
          <a:p>
            <a:r>
              <a:rPr lang="en-US" sz="2400" dirty="0" smtClean="0"/>
              <a:t>While useful, it might incur too much overhead if our query plans consist of simple operations</a:t>
            </a:r>
          </a:p>
          <a:p>
            <a:endParaRPr lang="en-US" sz="2400" dirty="0"/>
          </a:p>
          <a:p>
            <a:r>
              <a:rPr lang="en-US" sz="2400" dirty="0" smtClean="0"/>
              <a:t>MapReduce is a programming model for such computation</a:t>
            </a:r>
          </a:p>
          <a:p>
            <a:endParaRPr lang="en-US" sz="2400" dirty="0"/>
          </a:p>
          <a:p>
            <a:r>
              <a:rPr lang="en-US" sz="2400" dirty="0" smtClean="0"/>
              <a:t>First, let’s study how data is stored in such systems</a:t>
            </a:r>
          </a:p>
        </p:txBody>
      </p:sp>
    </p:spTree>
    <p:extLst>
      <p:ext uri="{BB962C8B-B14F-4D97-AF65-F5344CB8AC3E}">
        <p14:creationId xmlns:p14="http://schemas.microsoft.com/office/powerpoint/2010/main" val="139948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File System (DFS)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very large files: TBs, PBs</a:t>
            </a:r>
          </a:p>
          <a:p>
            <a:r>
              <a:rPr lang="en-US" dirty="0" smtClean="0"/>
              <a:t>Each file is partitioned into </a:t>
            </a:r>
            <a:r>
              <a:rPr lang="en-US" i="1" dirty="0" smtClean="0">
                <a:solidFill>
                  <a:srgbClr val="0000FF"/>
                </a:solidFill>
              </a:rPr>
              <a:t>chunks</a:t>
            </a:r>
            <a:r>
              <a:rPr lang="en-US" dirty="0" smtClean="0"/>
              <a:t>, typically 64MB</a:t>
            </a:r>
          </a:p>
          <a:p>
            <a:r>
              <a:rPr lang="en-US" dirty="0" smtClean="0"/>
              <a:t>Each chunk is replicated several times (≥3), on different racks, for fault tolerance</a:t>
            </a:r>
          </a:p>
          <a:p>
            <a:r>
              <a:rPr lang="en-US" dirty="0" smtClean="0"/>
              <a:t>Implementations:</a:t>
            </a:r>
          </a:p>
          <a:p>
            <a:pPr lvl="1"/>
            <a:r>
              <a:rPr lang="en-US" dirty="0" smtClean="0"/>
              <a:t>Google’s DFS:  </a:t>
            </a:r>
            <a:r>
              <a:rPr lang="en-US" dirty="0" smtClean="0">
                <a:solidFill>
                  <a:srgbClr val="0000FF"/>
                </a:solidFill>
              </a:rPr>
              <a:t>GFS</a:t>
            </a:r>
            <a:r>
              <a:rPr lang="en-US" dirty="0" smtClean="0"/>
              <a:t>, proprietary</a:t>
            </a:r>
          </a:p>
          <a:p>
            <a:pPr lvl="1"/>
            <a:r>
              <a:rPr lang="en-US" dirty="0" err="1" smtClean="0"/>
              <a:t>Hadoop’s</a:t>
            </a:r>
            <a:r>
              <a:rPr lang="en-US" dirty="0" smtClean="0"/>
              <a:t> DFS:  </a:t>
            </a:r>
            <a:r>
              <a:rPr lang="en-US" dirty="0" smtClean="0">
                <a:solidFill>
                  <a:srgbClr val="0000FF"/>
                </a:solidFill>
              </a:rPr>
              <a:t>HDFS</a:t>
            </a:r>
            <a:r>
              <a:rPr lang="en-US" dirty="0" smtClean="0"/>
              <a:t>, open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94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MapReduce</a:t>
            </a:r>
            <a:endParaRPr lang="en-US" dirty="0" smtClean="0"/>
          </a:p>
        </p:txBody>
      </p:sp>
      <p:sp>
        <p:nvSpPr>
          <p:cNvPr id="43011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Google: paper published 2004</a:t>
            </a:r>
          </a:p>
          <a:p>
            <a:r>
              <a:rPr lang="en-US" dirty="0" smtClean="0"/>
              <a:t>Free variant: </a:t>
            </a:r>
            <a:r>
              <a:rPr lang="en-US" dirty="0" err="1" smtClean="0"/>
              <a:t>Hadoop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Map</a:t>
            </a:r>
            <a:r>
              <a:rPr lang="en-US" dirty="0" err="1"/>
              <a:t>R</a:t>
            </a:r>
            <a:r>
              <a:rPr lang="en-US" dirty="0" err="1" smtClean="0"/>
              <a:t>educe</a:t>
            </a:r>
            <a:r>
              <a:rPr lang="en-US" dirty="0" smtClean="0"/>
              <a:t> = high-level programming model and implementation for large-scale parallel data processing</a:t>
            </a:r>
          </a:p>
        </p:txBody>
      </p:sp>
    </p:spTree>
    <p:extLst>
      <p:ext uri="{BB962C8B-B14F-4D97-AF65-F5344CB8AC3E}">
        <p14:creationId xmlns:p14="http://schemas.microsoft.com/office/powerpoint/2010/main" val="29242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Problems Solved by MR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8458200" cy="4191000"/>
          </a:xfrm>
        </p:spPr>
        <p:txBody>
          <a:bodyPr/>
          <a:lstStyle/>
          <a:p>
            <a:r>
              <a:rPr lang="en-US" dirty="0" smtClean="0"/>
              <a:t>Read a lot of data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Map</a:t>
            </a:r>
            <a:r>
              <a:rPr lang="en-US" dirty="0" smtClean="0"/>
              <a:t>: extract something you care about from each record</a:t>
            </a:r>
          </a:p>
          <a:p>
            <a:r>
              <a:rPr lang="en-US" dirty="0" smtClean="0"/>
              <a:t>Shuffle and Sort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Reduce</a:t>
            </a:r>
            <a:r>
              <a:rPr lang="en-US" dirty="0" smtClean="0"/>
              <a:t>: aggregate, summarize, filter, transform</a:t>
            </a:r>
          </a:p>
          <a:p>
            <a:r>
              <a:rPr lang="en-US" dirty="0" smtClean="0"/>
              <a:t>Write the results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343400" y="4593205"/>
            <a:ext cx="4572000" cy="120032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Paradigm stays the same,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change map and reduce functions for different problems</a:t>
            </a:r>
            <a:endParaRPr lang="en-US" dirty="0">
              <a:solidFill>
                <a:srgbClr val="0000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68575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Model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8305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Files!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A file = a bag of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(key, value)</a:t>
            </a:r>
            <a:r>
              <a:rPr lang="en-US" b="1" dirty="0">
                <a:solidFill>
                  <a:srgbClr val="0000FF"/>
                </a:solidFill>
                <a:latin typeface="Inconsolata"/>
                <a:cs typeface="Inconsolata"/>
              </a:rPr>
              <a:t> </a:t>
            </a:r>
            <a:r>
              <a:rPr lang="en-US" dirty="0" smtClean="0"/>
              <a:t>pairs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A </a:t>
            </a:r>
            <a:r>
              <a:rPr lang="en-US" dirty="0" err="1"/>
              <a:t>M</a:t>
            </a:r>
            <a:r>
              <a:rPr lang="en-US" dirty="0" err="1" smtClean="0"/>
              <a:t>apReduce</a:t>
            </a:r>
            <a:r>
              <a:rPr lang="en-US" dirty="0" smtClean="0"/>
              <a:t> program:</a:t>
            </a:r>
          </a:p>
          <a:p>
            <a:r>
              <a:rPr lang="en-US" dirty="0" smtClean="0"/>
              <a:t>Input: a bag of </a:t>
            </a: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 err="1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inputkey</a:t>
            </a: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value)</a:t>
            </a:r>
            <a:r>
              <a:rPr lang="en-US" b="1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/>
              <a:t>pairs</a:t>
            </a:r>
          </a:p>
          <a:p>
            <a:r>
              <a:rPr lang="en-US" dirty="0" smtClean="0"/>
              <a:t>Output: a bag of </a:t>
            </a: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 err="1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outputkey</a:t>
            </a: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value)</a:t>
            </a:r>
            <a:r>
              <a:rPr lang="en-US" b="1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/>
              <a:t>pairs</a:t>
            </a:r>
          </a:p>
        </p:txBody>
      </p:sp>
    </p:spTree>
    <p:extLst>
      <p:ext uri="{BB962C8B-B14F-4D97-AF65-F5344CB8AC3E}">
        <p14:creationId xmlns:p14="http://schemas.microsoft.com/office/powerpoint/2010/main" val="210591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115434</TotalTime>
  <Words>1162</Words>
  <Application>Microsoft Macintosh PowerPoint</Application>
  <PresentationFormat>On-screen Show (4:3)</PresentationFormat>
  <Paragraphs>272</Paragraphs>
  <Slides>34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3" baseType="lpstr">
      <vt:lpstr>Arial Black</vt:lpstr>
      <vt:lpstr>Calibri</vt:lpstr>
      <vt:lpstr>Consolas</vt:lpstr>
      <vt:lpstr>Inconsolata</vt:lpstr>
      <vt:lpstr>Mangal</vt:lpstr>
      <vt:lpstr>ＭＳ Ｐゴシック</vt:lpstr>
      <vt:lpstr>Wingdings</vt:lpstr>
      <vt:lpstr>Arial</vt:lpstr>
      <vt:lpstr>Essential</vt:lpstr>
      <vt:lpstr>Cse 344</vt:lpstr>
      <vt:lpstr>Administrivia</vt:lpstr>
      <vt:lpstr>Administrivia</vt:lpstr>
      <vt:lpstr>Today’s Lecture</vt:lpstr>
      <vt:lpstr>Motivation</vt:lpstr>
      <vt:lpstr>Distributed File System (DFS)</vt:lpstr>
      <vt:lpstr>MapReduce</vt:lpstr>
      <vt:lpstr>Typical Problems Solved by MR</vt:lpstr>
      <vt:lpstr>Data Model</vt:lpstr>
      <vt:lpstr>Step 1: the MAP Phase</vt:lpstr>
      <vt:lpstr>Step 2: the REDUCE Phase</vt:lpstr>
      <vt:lpstr>Example</vt:lpstr>
      <vt:lpstr>PowerPoint Presentation</vt:lpstr>
      <vt:lpstr>Jobs vs Tasks</vt:lpstr>
      <vt:lpstr>Workers</vt:lpstr>
      <vt:lpstr>Fault Tolerance</vt:lpstr>
      <vt:lpstr>PowerPoint Presentation</vt:lpstr>
      <vt:lpstr>MapReduce Execution Details</vt:lpstr>
      <vt:lpstr>MapReduce Phases</vt:lpstr>
      <vt:lpstr>Implementation</vt:lpstr>
      <vt:lpstr>Interesting Implementation Details</vt:lpstr>
      <vt:lpstr>Interesting Implementation Details</vt:lpstr>
      <vt:lpstr>Straggler Example</vt:lpstr>
      <vt:lpstr>Using MapReduce in Practice:  Implementing RA Operators in MR</vt:lpstr>
      <vt:lpstr>Relational Operators in MapReduce</vt:lpstr>
      <vt:lpstr>Selection σA=123(R)</vt:lpstr>
      <vt:lpstr>Selection σA=123(R)</vt:lpstr>
      <vt:lpstr>Group By γA,sum(B)(R)</vt:lpstr>
      <vt:lpstr>Join</vt:lpstr>
      <vt:lpstr>Partitioned Hash-Join</vt:lpstr>
      <vt:lpstr>Partitioned Hash-Join</vt:lpstr>
      <vt:lpstr>Broadcast Join</vt:lpstr>
      <vt:lpstr>Broadcast Join</vt:lpstr>
      <vt:lpstr>Conclusions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373</dc:title>
  <dc:creator>Evan McCarty</dc:creator>
  <cp:lastModifiedBy>ejmcc</cp:lastModifiedBy>
  <cp:revision>334</cp:revision>
  <cp:lastPrinted>2018-02-22T01:17:32Z</cp:lastPrinted>
  <dcterms:created xsi:type="dcterms:W3CDTF">2017-03-27T18:12:41Z</dcterms:created>
  <dcterms:modified xsi:type="dcterms:W3CDTF">2018-02-26T23:10:10Z</dcterms:modified>
</cp:coreProperties>
</file>