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3"/>
  </p:notesMasterIdLst>
  <p:sldIdLst>
    <p:sldId id="256" r:id="rId2"/>
    <p:sldId id="534" r:id="rId3"/>
    <p:sldId id="605" r:id="rId4"/>
    <p:sldId id="539" r:id="rId5"/>
    <p:sldId id="540" r:id="rId6"/>
    <p:sldId id="541" r:id="rId7"/>
    <p:sldId id="542" r:id="rId8"/>
    <p:sldId id="543" r:id="rId9"/>
    <p:sldId id="544" r:id="rId10"/>
    <p:sldId id="545" r:id="rId11"/>
    <p:sldId id="547" r:id="rId12"/>
    <p:sldId id="548" r:id="rId13"/>
    <p:sldId id="549" r:id="rId14"/>
    <p:sldId id="550" r:id="rId15"/>
    <p:sldId id="551" r:id="rId16"/>
    <p:sldId id="552" r:id="rId17"/>
    <p:sldId id="553" r:id="rId18"/>
    <p:sldId id="557" r:id="rId19"/>
    <p:sldId id="558" r:id="rId20"/>
    <p:sldId id="559" r:id="rId21"/>
    <p:sldId id="560" r:id="rId22"/>
    <p:sldId id="561" r:id="rId23"/>
    <p:sldId id="562" r:id="rId24"/>
    <p:sldId id="563" r:id="rId25"/>
    <p:sldId id="564" r:id="rId26"/>
    <p:sldId id="565" r:id="rId27"/>
    <p:sldId id="566" r:id="rId28"/>
    <p:sldId id="567" r:id="rId29"/>
    <p:sldId id="568" r:id="rId30"/>
    <p:sldId id="569" r:id="rId31"/>
    <p:sldId id="570" r:id="rId32"/>
    <p:sldId id="571" r:id="rId33"/>
    <p:sldId id="572" r:id="rId34"/>
    <p:sldId id="573" r:id="rId35"/>
    <p:sldId id="574" r:id="rId36"/>
    <p:sldId id="575" r:id="rId37"/>
    <p:sldId id="576" r:id="rId38"/>
    <p:sldId id="577" r:id="rId39"/>
    <p:sldId id="578" r:id="rId40"/>
    <p:sldId id="579" r:id="rId41"/>
    <p:sldId id="580" r:id="rId42"/>
    <p:sldId id="581" r:id="rId43"/>
    <p:sldId id="582" r:id="rId44"/>
    <p:sldId id="583" r:id="rId45"/>
    <p:sldId id="607" r:id="rId46"/>
    <p:sldId id="608" r:id="rId47"/>
    <p:sldId id="609" r:id="rId48"/>
    <p:sldId id="610" r:id="rId49"/>
    <p:sldId id="611" r:id="rId50"/>
    <p:sldId id="612" r:id="rId51"/>
    <p:sldId id="613" r:id="rId52"/>
    <p:sldId id="614" r:id="rId53"/>
    <p:sldId id="615" r:id="rId54"/>
    <p:sldId id="616" r:id="rId55"/>
    <p:sldId id="617" r:id="rId56"/>
    <p:sldId id="618" r:id="rId57"/>
    <p:sldId id="619" r:id="rId58"/>
    <p:sldId id="620" r:id="rId59"/>
    <p:sldId id="621" r:id="rId60"/>
    <p:sldId id="622" r:id="rId61"/>
    <p:sldId id="623" r:id="rId6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17" autoAdjust="0"/>
    <p:restoredTop sz="84568" autoAdjust="0"/>
  </p:normalViewPr>
  <p:slideViewPr>
    <p:cSldViewPr snapToGrid="0" snapToObjects="1">
      <p:cViewPr varScale="1">
        <p:scale>
          <a:sx n="94" d="100"/>
          <a:sy n="94" d="100"/>
        </p:scale>
        <p:origin x="2064"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notesMaster" Target="notesMasters/notesMaster1.xml"/><Relationship Id="rId64" Type="http://schemas.openxmlformats.org/officeDocument/2006/relationships/presProps" Target="presProps.xml"/><Relationship Id="rId65" Type="http://schemas.openxmlformats.org/officeDocument/2006/relationships/viewProps" Target="viewProps.xml"/><Relationship Id="rId66" Type="http://schemas.openxmlformats.org/officeDocument/2006/relationships/theme" Target="theme/theme1.xml"/><Relationship Id="rId67"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652905-340A-7446-B80D-69FC56D9E8B0}" type="datetimeFigureOut">
              <a:rPr lang="en-US" smtClean="0"/>
              <a:t>2/12/18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871FBE-1983-C046-8E08-A3F9DF0BC720}" type="slidenum">
              <a:rPr lang="en-US" smtClean="0"/>
              <a:t>‹#›</a:t>
            </a:fld>
            <a:endParaRPr lang="en-US"/>
          </a:p>
        </p:txBody>
      </p:sp>
    </p:spTree>
    <p:extLst>
      <p:ext uri="{BB962C8B-B14F-4D97-AF65-F5344CB8AC3E}">
        <p14:creationId xmlns:p14="http://schemas.microsoft.com/office/powerpoint/2010/main" val="42323861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FBD530-43E8-4B4E-B97D-CE6AEB198AB0}" type="slidenum">
              <a:rPr lang="en-US"/>
              <a:pPr/>
              <a:t>4</a:t>
            </a:fld>
            <a:endParaRPr lang="en-US"/>
          </a:p>
        </p:txBody>
      </p:sp>
      <p:sp>
        <p:nvSpPr>
          <p:cNvPr id="487426" name="Rectangle 2"/>
          <p:cNvSpPr>
            <a:spLocks noGrp="1" noRot="1" noChangeAspect="1" noChangeArrowheads="1" noTextEdit="1"/>
          </p:cNvSpPr>
          <p:nvPr>
            <p:ph type="sldImg"/>
          </p:nvPr>
        </p:nvSpPr>
        <p:spPr>
          <a:ln/>
        </p:spPr>
      </p:sp>
      <p:sp>
        <p:nvSpPr>
          <p:cNvPr id="487427" name="Rectangle 3"/>
          <p:cNvSpPr>
            <a:spLocks noGrp="1" noChangeArrowheads="1"/>
          </p:cNvSpPr>
          <p:nvPr>
            <p:ph type="body" idx="1"/>
          </p:nvPr>
        </p:nvSpPr>
        <p:spPr/>
        <p:txBody>
          <a:bodyPr/>
          <a:lstStyle/>
          <a:p>
            <a:r>
              <a:rPr lang="en-US" dirty="0" smtClean="0"/>
              <a:t>Analogy with sorting: we have decided</a:t>
            </a:r>
            <a:r>
              <a:rPr lang="en-US" baseline="0" dirty="0" smtClean="0"/>
              <a:t> the ordering of operations, and now we need to choose their implementation. For instance, </a:t>
            </a:r>
            <a:r>
              <a:rPr lang="en-US" dirty="0" smtClean="0"/>
              <a:t>there are many ways to implement sort.</a:t>
            </a:r>
            <a:endParaRPr lang="en-US" dirty="0"/>
          </a:p>
        </p:txBody>
      </p:sp>
    </p:spTree>
    <p:extLst>
      <p:ext uri="{BB962C8B-B14F-4D97-AF65-F5344CB8AC3E}">
        <p14:creationId xmlns:p14="http://schemas.microsoft.com/office/powerpoint/2010/main" val="15365156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33C2C3-E39C-5844-8496-28BD0450093D}" type="slidenum">
              <a:rPr lang="en-US"/>
              <a:pPr/>
              <a:t>19</a:t>
            </a:fld>
            <a:endParaRPr lang="en-US"/>
          </a:p>
        </p:txBody>
      </p:sp>
      <p:sp>
        <p:nvSpPr>
          <p:cNvPr id="606210" name="Rectangle 2"/>
          <p:cNvSpPr>
            <a:spLocks noGrp="1" noRot="1" noChangeAspect="1" noChangeArrowheads="1" noTextEdit="1"/>
          </p:cNvSpPr>
          <p:nvPr>
            <p:ph type="sldImg"/>
          </p:nvPr>
        </p:nvSpPr>
        <p:spPr>
          <a:ln/>
        </p:spPr>
      </p:sp>
      <p:sp>
        <p:nvSpPr>
          <p:cNvPr id="6062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501991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33C2C3-E39C-5844-8496-28BD0450093D}" type="slidenum">
              <a:rPr lang="en-US"/>
              <a:pPr/>
              <a:t>20</a:t>
            </a:fld>
            <a:endParaRPr lang="en-US"/>
          </a:p>
        </p:txBody>
      </p:sp>
      <p:sp>
        <p:nvSpPr>
          <p:cNvPr id="606210" name="Rectangle 2"/>
          <p:cNvSpPr>
            <a:spLocks noGrp="1" noRot="1" noChangeAspect="1" noChangeArrowheads="1" noTextEdit="1"/>
          </p:cNvSpPr>
          <p:nvPr>
            <p:ph type="sldImg"/>
          </p:nvPr>
        </p:nvSpPr>
        <p:spPr>
          <a:ln/>
        </p:spPr>
      </p:sp>
      <p:sp>
        <p:nvSpPr>
          <p:cNvPr id="6062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384307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33C2C3-E39C-5844-8496-28BD0450093D}" type="slidenum">
              <a:rPr lang="en-US"/>
              <a:pPr/>
              <a:t>21</a:t>
            </a:fld>
            <a:endParaRPr lang="en-US"/>
          </a:p>
        </p:txBody>
      </p:sp>
      <p:sp>
        <p:nvSpPr>
          <p:cNvPr id="606210" name="Rectangle 2"/>
          <p:cNvSpPr>
            <a:spLocks noGrp="1" noRot="1" noChangeAspect="1" noChangeArrowheads="1" noTextEdit="1"/>
          </p:cNvSpPr>
          <p:nvPr>
            <p:ph type="sldImg"/>
          </p:nvPr>
        </p:nvSpPr>
        <p:spPr>
          <a:ln/>
        </p:spPr>
      </p:sp>
      <p:sp>
        <p:nvSpPr>
          <p:cNvPr id="6062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254020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33C2C3-E39C-5844-8496-28BD0450093D}" type="slidenum">
              <a:rPr lang="en-US"/>
              <a:pPr/>
              <a:t>22</a:t>
            </a:fld>
            <a:endParaRPr lang="en-US"/>
          </a:p>
        </p:txBody>
      </p:sp>
      <p:sp>
        <p:nvSpPr>
          <p:cNvPr id="606210" name="Rectangle 2"/>
          <p:cNvSpPr>
            <a:spLocks noGrp="1" noRot="1" noChangeAspect="1" noChangeArrowheads="1" noTextEdit="1"/>
          </p:cNvSpPr>
          <p:nvPr>
            <p:ph type="sldImg"/>
          </p:nvPr>
        </p:nvSpPr>
        <p:spPr>
          <a:ln/>
        </p:spPr>
      </p:sp>
      <p:sp>
        <p:nvSpPr>
          <p:cNvPr id="6062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969861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33C2C3-E39C-5844-8496-28BD0450093D}" type="slidenum">
              <a:rPr lang="en-US"/>
              <a:pPr/>
              <a:t>23</a:t>
            </a:fld>
            <a:endParaRPr lang="en-US"/>
          </a:p>
        </p:txBody>
      </p:sp>
      <p:sp>
        <p:nvSpPr>
          <p:cNvPr id="606210" name="Rectangle 2"/>
          <p:cNvSpPr>
            <a:spLocks noGrp="1" noRot="1" noChangeAspect="1" noChangeArrowheads="1" noTextEdit="1"/>
          </p:cNvSpPr>
          <p:nvPr>
            <p:ph type="sldImg"/>
          </p:nvPr>
        </p:nvSpPr>
        <p:spPr>
          <a:ln/>
        </p:spPr>
      </p:sp>
      <p:sp>
        <p:nvSpPr>
          <p:cNvPr id="6062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289966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33C2C3-E39C-5844-8496-28BD0450093D}" type="slidenum">
              <a:rPr lang="en-US"/>
              <a:pPr/>
              <a:t>24</a:t>
            </a:fld>
            <a:endParaRPr lang="en-US"/>
          </a:p>
        </p:txBody>
      </p:sp>
      <p:sp>
        <p:nvSpPr>
          <p:cNvPr id="606210" name="Rectangle 2"/>
          <p:cNvSpPr>
            <a:spLocks noGrp="1" noRot="1" noChangeAspect="1" noChangeArrowheads="1" noTextEdit="1"/>
          </p:cNvSpPr>
          <p:nvPr>
            <p:ph type="sldImg"/>
          </p:nvPr>
        </p:nvSpPr>
        <p:spPr>
          <a:ln/>
        </p:spPr>
      </p:sp>
      <p:sp>
        <p:nvSpPr>
          <p:cNvPr id="6062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720826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25</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Say: Recall:</a:t>
            </a:r>
            <a:r>
              <a:rPr lang="en-US" baseline="0" dirty="0" smtClean="0"/>
              <a:t> All operator implement the same iterator interface: open, next, close (</a:t>
            </a:r>
            <a:r>
              <a:rPr lang="en-US" baseline="0" dirty="0" err="1" smtClean="0"/>
              <a:t>SimpleDB</a:t>
            </a:r>
            <a:r>
              <a:rPr lang="en-US" baseline="0" dirty="0" smtClean="0"/>
              <a:t> also has </a:t>
            </a:r>
            <a:r>
              <a:rPr lang="en-US" baseline="0" dirty="0" err="1" smtClean="0"/>
              <a:t>hasNext</a:t>
            </a:r>
            <a:r>
              <a:rPr lang="en-US" baseline="0" dirty="0" smtClean="0"/>
              <a:t> and rewind).</a:t>
            </a:r>
            <a:endParaRPr lang="en-US" dirty="0"/>
          </a:p>
        </p:txBody>
      </p:sp>
    </p:spTree>
    <p:extLst>
      <p:ext uri="{BB962C8B-B14F-4D97-AF65-F5344CB8AC3E}">
        <p14:creationId xmlns:p14="http://schemas.microsoft.com/office/powerpoint/2010/main" val="6819873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26</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Say: Recall:</a:t>
            </a:r>
            <a:r>
              <a:rPr lang="en-US" baseline="0" dirty="0" smtClean="0"/>
              <a:t> All operator implement the same iterator interface: open, next, close (</a:t>
            </a:r>
            <a:r>
              <a:rPr lang="en-US" baseline="0" dirty="0" err="1" smtClean="0"/>
              <a:t>SimpleDB</a:t>
            </a:r>
            <a:r>
              <a:rPr lang="en-US" baseline="0" dirty="0" smtClean="0"/>
              <a:t> also has </a:t>
            </a:r>
            <a:r>
              <a:rPr lang="en-US" baseline="0" dirty="0" err="1" smtClean="0"/>
              <a:t>hasNext</a:t>
            </a:r>
            <a:r>
              <a:rPr lang="en-US" baseline="0" dirty="0" smtClean="0"/>
              <a:t> and rewind).</a:t>
            </a:r>
            <a:endParaRPr lang="en-US" dirty="0"/>
          </a:p>
        </p:txBody>
      </p:sp>
    </p:spTree>
    <p:extLst>
      <p:ext uri="{BB962C8B-B14F-4D97-AF65-F5344CB8AC3E}">
        <p14:creationId xmlns:p14="http://schemas.microsoft.com/office/powerpoint/2010/main" val="21058264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27</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Say: Recall:</a:t>
            </a:r>
            <a:r>
              <a:rPr lang="en-US" baseline="0" dirty="0" smtClean="0"/>
              <a:t> All operator implement the same iterator interface: open, next, close (</a:t>
            </a:r>
            <a:r>
              <a:rPr lang="en-US" baseline="0" dirty="0" err="1" smtClean="0"/>
              <a:t>SimpleDB</a:t>
            </a:r>
            <a:r>
              <a:rPr lang="en-US" baseline="0" dirty="0" smtClean="0"/>
              <a:t> also has </a:t>
            </a:r>
            <a:r>
              <a:rPr lang="en-US" baseline="0" dirty="0" err="1" smtClean="0"/>
              <a:t>hasNext</a:t>
            </a:r>
            <a:r>
              <a:rPr lang="en-US" baseline="0" dirty="0" smtClean="0"/>
              <a:t> and rewind).</a:t>
            </a:r>
            <a:endParaRPr lang="en-US" dirty="0"/>
          </a:p>
        </p:txBody>
      </p:sp>
    </p:spTree>
    <p:extLst>
      <p:ext uri="{BB962C8B-B14F-4D97-AF65-F5344CB8AC3E}">
        <p14:creationId xmlns:p14="http://schemas.microsoft.com/office/powerpoint/2010/main" val="20884858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28</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Say: Recall:</a:t>
            </a:r>
            <a:r>
              <a:rPr lang="en-US" baseline="0" dirty="0" smtClean="0"/>
              <a:t> All operator implement the same iterator interface: open, next, close (</a:t>
            </a:r>
            <a:r>
              <a:rPr lang="en-US" baseline="0" dirty="0" err="1" smtClean="0"/>
              <a:t>SimpleDB</a:t>
            </a:r>
            <a:r>
              <a:rPr lang="en-US" baseline="0" dirty="0" smtClean="0"/>
              <a:t> also has </a:t>
            </a:r>
            <a:r>
              <a:rPr lang="en-US" baseline="0" dirty="0" err="1" smtClean="0"/>
              <a:t>hasNext</a:t>
            </a:r>
            <a:r>
              <a:rPr lang="en-US" baseline="0" dirty="0" smtClean="0"/>
              <a:t> and rewind).</a:t>
            </a:r>
            <a:endParaRPr lang="en-US" dirty="0"/>
          </a:p>
        </p:txBody>
      </p:sp>
    </p:spTree>
    <p:extLst>
      <p:ext uri="{BB962C8B-B14F-4D97-AF65-F5344CB8AC3E}">
        <p14:creationId xmlns:p14="http://schemas.microsoft.com/office/powerpoint/2010/main" val="2007874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55877" indent="-290722" eaLnBrk="0" hangingPunct="0">
              <a:defRPr sz="2400">
                <a:solidFill>
                  <a:schemeClr val="tx1"/>
                </a:solidFill>
                <a:latin typeface="Times New Roman" charset="0"/>
                <a:ea typeface="ＭＳ Ｐゴシック" charset="0"/>
              </a:defRPr>
            </a:lvl2pPr>
            <a:lvl3pPr marL="1162888" indent="-232578" eaLnBrk="0" hangingPunct="0">
              <a:defRPr sz="2400">
                <a:solidFill>
                  <a:schemeClr val="tx1"/>
                </a:solidFill>
                <a:latin typeface="Times New Roman" charset="0"/>
                <a:ea typeface="ＭＳ Ｐゴシック" charset="0"/>
              </a:defRPr>
            </a:lvl3pPr>
            <a:lvl4pPr marL="1628043" indent="-232578" eaLnBrk="0" hangingPunct="0">
              <a:defRPr sz="2400">
                <a:solidFill>
                  <a:schemeClr val="tx1"/>
                </a:solidFill>
                <a:latin typeface="Times New Roman" charset="0"/>
                <a:ea typeface="ＭＳ Ｐゴシック" charset="0"/>
              </a:defRPr>
            </a:lvl4pPr>
            <a:lvl5pPr marL="2093199" indent="-232578" eaLnBrk="0" hangingPunct="0">
              <a:defRPr sz="2400">
                <a:solidFill>
                  <a:schemeClr val="tx1"/>
                </a:solidFill>
                <a:latin typeface="Times New Roman" charset="0"/>
                <a:ea typeface="ＭＳ Ｐゴシック" charset="0"/>
              </a:defRPr>
            </a:lvl5pPr>
            <a:lvl6pPr marL="2558354" indent="-232578" eaLnBrk="0" fontAlgn="base" hangingPunct="0">
              <a:spcBef>
                <a:spcPct val="0"/>
              </a:spcBef>
              <a:spcAft>
                <a:spcPct val="0"/>
              </a:spcAft>
              <a:defRPr sz="2400">
                <a:solidFill>
                  <a:schemeClr val="tx1"/>
                </a:solidFill>
                <a:latin typeface="Times New Roman" charset="0"/>
                <a:ea typeface="ＭＳ Ｐゴシック" charset="0"/>
              </a:defRPr>
            </a:lvl6pPr>
            <a:lvl7pPr marL="3023509" indent="-232578" eaLnBrk="0" fontAlgn="base" hangingPunct="0">
              <a:spcBef>
                <a:spcPct val="0"/>
              </a:spcBef>
              <a:spcAft>
                <a:spcPct val="0"/>
              </a:spcAft>
              <a:defRPr sz="2400">
                <a:solidFill>
                  <a:schemeClr val="tx1"/>
                </a:solidFill>
                <a:latin typeface="Times New Roman" charset="0"/>
                <a:ea typeface="ＭＳ Ｐゴシック" charset="0"/>
              </a:defRPr>
            </a:lvl7pPr>
            <a:lvl8pPr marL="3488665" indent="-232578" eaLnBrk="0" fontAlgn="base" hangingPunct="0">
              <a:spcBef>
                <a:spcPct val="0"/>
              </a:spcBef>
              <a:spcAft>
                <a:spcPct val="0"/>
              </a:spcAft>
              <a:defRPr sz="2400">
                <a:solidFill>
                  <a:schemeClr val="tx1"/>
                </a:solidFill>
                <a:latin typeface="Times New Roman" charset="0"/>
                <a:ea typeface="ＭＳ Ｐゴシック" charset="0"/>
              </a:defRPr>
            </a:lvl8pPr>
            <a:lvl9pPr marL="3953820" indent="-232578"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114F9C5-874C-7649-B2F8-8966D06C4A3F}" type="slidenum">
              <a:rPr lang="en-US" sz="1200">
                <a:latin typeface="Arial" charset="0"/>
              </a:rPr>
              <a:pPr eaLnBrk="1" hangingPunct="1"/>
              <a:t>6</a:t>
            </a:fld>
            <a:endParaRPr lang="en-US" sz="1200">
              <a:latin typeface="Arial" charset="0"/>
            </a:endParaRPr>
          </a:p>
        </p:txBody>
      </p:sp>
      <p:sp>
        <p:nvSpPr>
          <p:cNvPr id="24578" name="Rectangle 2"/>
          <p:cNvSpPr>
            <a:spLocks noGrp="1" noRot="1" noChangeAspect="1" noChangeArrowheads="1"/>
          </p:cNvSpPr>
          <p:nvPr>
            <p:ph type="sldImg"/>
          </p:nvPr>
        </p:nvSpPr>
        <p:spPr>
          <a:solidFill>
            <a:srgbClr val="FFFFFF"/>
          </a:solidFill>
          <a:ln/>
        </p:spPr>
      </p:sp>
      <p:sp>
        <p:nvSpPr>
          <p:cNvPr id="24579"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17145127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29</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Say: Recall:</a:t>
            </a:r>
            <a:r>
              <a:rPr lang="en-US" baseline="0" dirty="0" smtClean="0"/>
              <a:t> All operator implement the same iterator interface: open, next, close (</a:t>
            </a:r>
            <a:r>
              <a:rPr lang="en-US" baseline="0" dirty="0" err="1" smtClean="0"/>
              <a:t>SimpleDB</a:t>
            </a:r>
            <a:r>
              <a:rPr lang="en-US" baseline="0" dirty="0" smtClean="0"/>
              <a:t> also has </a:t>
            </a:r>
            <a:r>
              <a:rPr lang="en-US" baseline="0" dirty="0" err="1" smtClean="0"/>
              <a:t>hasNext</a:t>
            </a:r>
            <a:r>
              <a:rPr lang="en-US" baseline="0" dirty="0" smtClean="0"/>
              <a:t> and rewind).</a:t>
            </a:r>
            <a:endParaRPr lang="en-US" dirty="0"/>
          </a:p>
        </p:txBody>
      </p:sp>
    </p:spTree>
    <p:extLst>
      <p:ext uri="{BB962C8B-B14F-4D97-AF65-F5344CB8AC3E}">
        <p14:creationId xmlns:p14="http://schemas.microsoft.com/office/powerpoint/2010/main" val="19671117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30</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Say: Recall:</a:t>
            </a:r>
            <a:r>
              <a:rPr lang="en-US" baseline="0" dirty="0" smtClean="0"/>
              <a:t> All operator implement the same iterator interface: open, next, close (</a:t>
            </a:r>
            <a:r>
              <a:rPr lang="en-US" baseline="0" dirty="0" err="1" smtClean="0"/>
              <a:t>SimpleDB</a:t>
            </a:r>
            <a:r>
              <a:rPr lang="en-US" baseline="0" dirty="0" smtClean="0"/>
              <a:t> also has </a:t>
            </a:r>
            <a:r>
              <a:rPr lang="en-US" baseline="0" dirty="0" err="1" smtClean="0"/>
              <a:t>hasNext</a:t>
            </a:r>
            <a:r>
              <a:rPr lang="en-US" baseline="0" dirty="0" smtClean="0"/>
              <a:t> and rewind).</a:t>
            </a:r>
            <a:endParaRPr lang="en-US" dirty="0"/>
          </a:p>
        </p:txBody>
      </p:sp>
    </p:spTree>
    <p:extLst>
      <p:ext uri="{BB962C8B-B14F-4D97-AF65-F5344CB8AC3E}">
        <p14:creationId xmlns:p14="http://schemas.microsoft.com/office/powerpoint/2010/main" val="10061520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31</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Slide</a:t>
            </a:r>
            <a:r>
              <a:rPr lang="en-US" baseline="0" dirty="0" smtClean="0"/>
              <a:t> assumes first call to next on the right hand side does not result in a join.</a:t>
            </a:r>
            <a:endParaRPr lang="en-US" dirty="0"/>
          </a:p>
        </p:txBody>
      </p:sp>
    </p:spTree>
    <p:extLst>
      <p:ext uri="{BB962C8B-B14F-4D97-AF65-F5344CB8AC3E}">
        <p14:creationId xmlns:p14="http://schemas.microsoft.com/office/powerpoint/2010/main" val="13702320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32</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Slide</a:t>
            </a:r>
            <a:r>
              <a:rPr lang="en-US" baseline="0" dirty="0" smtClean="0"/>
              <a:t> assumes first call to next on the right hand side does not result in a join.</a:t>
            </a:r>
            <a:endParaRPr lang="en-US" dirty="0"/>
          </a:p>
        </p:txBody>
      </p:sp>
    </p:spTree>
    <p:extLst>
      <p:ext uri="{BB962C8B-B14F-4D97-AF65-F5344CB8AC3E}">
        <p14:creationId xmlns:p14="http://schemas.microsoft.com/office/powerpoint/2010/main" val="20216527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33</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Slide</a:t>
            </a:r>
            <a:r>
              <a:rPr lang="en-US" baseline="0" dirty="0" smtClean="0"/>
              <a:t> assumes first call to next on the right hand side does not result in a join.</a:t>
            </a:r>
            <a:endParaRPr lang="en-US" dirty="0"/>
          </a:p>
        </p:txBody>
      </p:sp>
    </p:spTree>
    <p:extLst>
      <p:ext uri="{BB962C8B-B14F-4D97-AF65-F5344CB8AC3E}">
        <p14:creationId xmlns:p14="http://schemas.microsoft.com/office/powerpoint/2010/main" val="19742680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34</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Slide</a:t>
            </a:r>
            <a:r>
              <a:rPr lang="en-US" baseline="0" dirty="0" smtClean="0"/>
              <a:t> assumes first call to next on the right hand side does not result in a join.</a:t>
            </a:r>
            <a:endParaRPr lang="en-US" dirty="0"/>
          </a:p>
        </p:txBody>
      </p:sp>
    </p:spTree>
    <p:extLst>
      <p:ext uri="{BB962C8B-B14F-4D97-AF65-F5344CB8AC3E}">
        <p14:creationId xmlns:p14="http://schemas.microsoft.com/office/powerpoint/2010/main" val="17482660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35</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Slide</a:t>
            </a:r>
            <a:r>
              <a:rPr lang="en-US" baseline="0" dirty="0" smtClean="0"/>
              <a:t> assumes first call to next on the right hand side does not result in a join.</a:t>
            </a:r>
            <a:endParaRPr lang="en-US" dirty="0"/>
          </a:p>
        </p:txBody>
      </p:sp>
    </p:spTree>
    <p:extLst>
      <p:ext uri="{BB962C8B-B14F-4D97-AF65-F5344CB8AC3E}">
        <p14:creationId xmlns:p14="http://schemas.microsoft.com/office/powerpoint/2010/main" val="3677614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36</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Slide</a:t>
            </a:r>
            <a:r>
              <a:rPr lang="en-US" baseline="0" dirty="0" smtClean="0"/>
              <a:t> assumes first call to next on the right hand side does not result in a join.</a:t>
            </a:r>
            <a:endParaRPr lang="en-US" dirty="0"/>
          </a:p>
        </p:txBody>
      </p:sp>
    </p:spTree>
    <p:extLst>
      <p:ext uri="{BB962C8B-B14F-4D97-AF65-F5344CB8AC3E}">
        <p14:creationId xmlns:p14="http://schemas.microsoft.com/office/powerpoint/2010/main" val="239175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37</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Slide</a:t>
            </a:r>
            <a:r>
              <a:rPr lang="en-US" baseline="0" dirty="0" smtClean="0"/>
              <a:t> assumes first call to next on the right hand side does not result in a join.</a:t>
            </a:r>
            <a:endParaRPr lang="en-US" dirty="0"/>
          </a:p>
        </p:txBody>
      </p:sp>
    </p:spTree>
    <p:extLst>
      <p:ext uri="{BB962C8B-B14F-4D97-AF65-F5344CB8AC3E}">
        <p14:creationId xmlns:p14="http://schemas.microsoft.com/office/powerpoint/2010/main" val="12327959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38</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Slide</a:t>
            </a:r>
            <a:r>
              <a:rPr lang="en-US" baseline="0" dirty="0" smtClean="0"/>
              <a:t> assumes first call to next on the right hand side does not result in a join.</a:t>
            </a:r>
            <a:endParaRPr lang="en-US" dirty="0"/>
          </a:p>
        </p:txBody>
      </p:sp>
    </p:spTree>
    <p:extLst>
      <p:ext uri="{BB962C8B-B14F-4D97-AF65-F5344CB8AC3E}">
        <p14:creationId xmlns:p14="http://schemas.microsoft.com/office/powerpoint/2010/main" val="783573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55877" indent="-290722" eaLnBrk="0" hangingPunct="0">
              <a:defRPr sz="2400">
                <a:solidFill>
                  <a:schemeClr val="tx1"/>
                </a:solidFill>
                <a:latin typeface="Times New Roman" charset="0"/>
                <a:ea typeface="ＭＳ Ｐゴシック" charset="0"/>
              </a:defRPr>
            </a:lvl2pPr>
            <a:lvl3pPr marL="1162888" indent="-232578" eaLnBrk="0" hangingPunct="0">
              <a:defRPr sz="2400">
                <a:solidFill>
                  <a:schemeClr val="tx1"/>
                </a:solidFill>
                <a:latin typeface="Times New Roman" charset="0"/>
                <a:ea typeface="ＭＳ Ｐゴシック" charset="0"/>
              </a:defRPr>
            </a:lvl3pPr>
            <a:lvl4pPr marL="1628043" indent="-232578" eaLnBrk="0" hangingPunct="0">
              <a:defRPr sz="2400">
                <a:solidFill>
                  <a:schemeClr val="tx1"/>
                </a:solidFill>
                <a:latin typeface="Times New Roman" charset="0"/>
                <a:ea typeface="ＭＳ Ｐゴシック" charset="0"/>
              </a:defRPr>
            </a:lvl4pPr>
            <a:lvl5pPr marL="2093199" indent="-232578" eaLnBrk="0" hangingPunct="0">
              <a:defRPr sz="2400">
                <a:solidFill>
                  <a:schemeClr val="tx1"/>
                </a:solidFill>
                <a:latin typeface="Times New Roman" charset="0"/>
                <a:ea typeface="ＭＳ Ｐゴシック" charset="0"/>
              </a:defRPr>
            </a:lvl5pPr>
            <a:lvl6pPr marL="2558354" indent="-232578" eaLnBrk="0" fontAlgn="base" hangingPunct="0">
              <a:spcBef>
                <a:spcPct val="0"/>
              </a:spcBef>
              <a:spcAft>
                <a:spcPct val="0"/>
              </a:spcAft>
              <a:defRPr sz="2400">
                <a:solidFill>
                  <a:schemeClr val="tx1"/>
                </a:solidFill>
                <a:latin typeface="Times New Roman" charset="0"/>
                <a:ea typeface="ＭＳ Ｐゴシック" charset="0"/>
              </a:defRPr>
            </a:lvl6pPr>
            <a:lvl7pPr marL="3023509" indent="-232578" eaLnBrk="0" fontAlgn="base" hangingPunct="0">
              <a:spcBef>
                <a:spcPct val="0"/>
              </a:spcBef>
              <a:spcAft>
                <a:spcPct val="0"/>
              </a:spcAft>
              <a:defRPr sz="2400">
                <a:solidFill>
                  <a:schemeClr val="tx1"/>
                </a:solidFill>
                <a:latin typeface="Times New Roman" charset="0"/>
                <a:ea typeface="ＭＳ Ｐゴシック" charset="0"/>
              </a:defRPr>
            </a:lvl7pPr>
            <a:lvl8pPr marL="3488665" indent="-232578" eaLnBrk="0" fontAlgn="base" hangingPunct="0">
              <a:spcBef>
                <a:spcPct val="0"/>
              </a:spcBef>
              <a:spcAft>
                <a:spcPct val="0"/>
              </a:spcAft>
              <a:defRPr sz="2400">
                <a:solidFill>
                  <a:schemeClr val="tx1"/>
                </a:solidFill>
                <a:latin typeface="Times New Roman" charset="0"/>
                <a:ea typeface="ＭＳ Ｐゴシック" charset="0"/>
              </a:defRPr>
            </a:lvl8pPr>
            <a:lvl9pPr marL="3953820" indent="-232578"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C632C058-D347-D949-B637-68930DAE0278}" type="slidenum">
              <a:rPr lang="en-US" sz="1200">
                <a:latin typeface="Arial" charset="0"/>
              </a:rPr>
              <a:pPr eaLnBrk="1" hangingPunct="1"/>
              <a:t>7</a:t>
            </a:fld>
            <a:endParaRPr lang="en-US" sz="1200">
              <a:latin typeface="Arial" charset="0"/>
            </a:endParaRPr>
          </a:p>
        </p:txBody>
      </p:sp>
      <p:sp>
        <p:nvSpPr>
          <p:cNvPr id="35842" name="Rectangle 2"/>
          <p:cNvSpPr>
            <a:spLocks noGrp="1" noRot="1" noChangeAspect="1" noChangeArrowheads="1"/>
          </p:cNvSpPr>
          <p:nvPr>
            <p:ph type="sldImg"/>
          </p:nvPr>
        </p:nvSpPr>
        <p:spPr>
          <a:solidFill>
            <a:srgbClr val="FFFFFF"/>
          </a:solidFill>
          <a:ln/>
        </p:spPr>
      </p:sp>
      <p:sp>
        <p:nvSpPr>
          <p:cNvPr id="35843"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r>
              <a:rPr lang="en-US" dirty="0" smtClean="0">
                <a:latin typeface="Arial" charset="0"/>
                <a:ea typeface="ＭＳ Ｐゴシック" charset="0"/>
                <a:cs typeface="ＭＳ Ｐゴシック" charset="0"/>
              </a:rPr>
              <a:t>Describe the “nested loop join”:</a:t>
            </a:r>
            <a:r>
              <a:rPr lang="en-US" baseline="0" dirty="0" smtClean="0">
                <a:latin typeface="Arial" charset="0"/>
                <a:ea typeface="ＭＳ Ｐゴシック" charset="0"/>
                <a:cs typeface="ＭＳ Ｐゴシック" charset="0"/>
              </a:rPr>
              <a:t> we have not discussed physical operators in class yet, but it should be clear what a nested loop means.</a:t>
            </a: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4770258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39</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Slide</a:t>
            </a:r>
            <a:r>
              <a:rPr lang="en-US" baseline="0" dirty="0" smtClean="0"/>
              <a:t> assumes first call to next on the right hand side does not result in a join.</a:t>
            </a:r>
            <a:endParaRPr lang="en-US" dirty="0"/>
          </a:p>
        </p:txBody>
      </p:sp>
    </p:spTree>
    <p:extLst>
      <p:ext uri="{BB962C8B-B14F-4D97-AF65-F5344CB8AC3E}">
        <p14:creationId xmlns:p14="http://schemas.microsoft.com/office/powerpoint/2010/main" val="4613629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40</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Slide</a:t>
            </a:r>
            <a:r>
              <a:rPr lang="en-US" baseline="0" dirty="0" smtClean="0"/>
              <a:t> assumes first call to next on the right hand side does not result in a join.</a:t>
            </a:r>
            <a:endParaRPr lang="en-US" dirty="0"/>
          </a:p>
        </p:txBody>
      </p:sp>
    </p:spTree>
    <p:extLst>
      <p:ext uri="{BB962C8B-B14F-4D97-AF65-F5344CB8AC3E}">
        <p14:creationId xmlns:p14="http://schemas.microsoft.com/office/powerpoint/2010/main" val="12480249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41</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Slide</a:t>
            </a:r>
            <a:r>
              <a:rPr lang="en-US" baseline="0" dirty="0" smtClean="0"/>
              <a:t> assumes first call to next on the right hand side does not result in a join.</a:t>
            </a:r>
            <a:endParaRPr lang="en-US" dirty="0"/>
          </a:p>
        </p:txBody>
      </p:sp>
    </p:spTree>
    <p:extLst>
      <p:ext uri="{BB962C8B-B14F-4D97-AF65-F5344CB8AC3E}">
        <p14:creationId xmlns:p14="http://schemas.microsoft.com/office/powerpoint/2010/main" val="1662932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62258C-F769-9C4F-B765-21E4796E57FA}" type="slidenum">
              <a:rPr lang="en-US"/>
              <a:pPr/>
              <a:t>42</a:t>
            </a:fld>
            <a:endParaRPr lang="en-US"/>
          </a:p>
        </p:txBody>
      </p:sp>
      <p:sp>
        <p:nvSpPr>
          <p:cNvPr id="607234" name="Rectangle 2"/>
          <p:cNvSpPr>
            <a:spLocks noGrp="1" noRot="1" noChangeAspect="1" noChangeArrowheads="1" noTextEdit="1"/>
          </p:cNvSpPr>
          <p:nvPr>
            <p:ph type="sldImg"/>
          </p:nvPr>
        </p:nvSpPr>
        <p:spPr>
          <a:ln/>
        </p:spPr>
      </p:sp>
      <p:sp>
        <p:nvSpPr>
          <p:cNvPr id="607235" name="Rectangle 3"/>
          <p:cNvSpPr>
            <a:spLocks noGrp="1" noChangeArrowheads="1"/>
          </p:cNvSpPr>
          <p:nvPr>
            <p:ph type="body" idx="1"/>
          </p:nvPr>
        </p:nvSpPr>
        <p:spPr/>
        <p:txBody>
          <a:bodyPr/>
          <a:lstStyle/>
          <a:p>
            <a:r>
              <a:rPr lang="en-US" dirty="0" smtClean="0"/>
              <a:t>Mention that some engines process tuples</a:t>
            </a:r>
            <a:r>
              <a:rPr lang="en-US" baseline="0" dirty="0" smtClean="0"/>
              <a:t> in batches rather than one at a time. Others process one at a time.</a:t>
            </a:r>
            <a:endParaRPr lang="en-US" dirty="0"/>
          </a:p>
        </p:txBody>
      </p:sp>
    </p:spTree>
    <p:extLst>
      <p:ext uri="{BB962C8B-B14F-4D97-AF65-F5344CB8AC3E}">
        <p14:creationId xmlns:p14="http://schemas.microsoft.com/office/powerpoint/2010/main" val="3362976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181569-A45E-D348-AEAA-84FED81EC4A8}" type="slidenum">
              <a:rPr lang="en-US"/>
              <a:pPr/>
              <a:t>43</a:t>
            </a:fld>
            <a:endParaRPr lang="en-US"/>
          </a:p>
        </p:txBody>
      </p:sp>
      <p:sp>
        <p:nvSpPr>
          <p:cNvPr id="604162" name="Rectangle 2"/>
          <p:cNvSpPr>
            <a:spLocks noGrp="1" noRot="1" noChangeAspect="1" noChangeArrowheads="1" noTextEdit="1"/>
          </p:cNvSpPr>
          <p:nvPr>
            <p:ph type="sldImg"/>
          </p:nvPr>
        </p:nvSpPr>
        <p:spPr>
          <a:ln/>
        </p:spPr>
      </p:sp>
      <p:sp>
        <p:nvSpPr>
          <p:cNvPr id="60416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2709431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DBMS decides how to map relations to OS</a:t>
            </a:r>
            <a:r>
              <a:rPr lang="en-US" baseline="0" dirty="0" smtClean="0"/>
              <a:t> </a:t>
            </a:r>
            <a:r>
              <a:rPr lang="en-US" dirty="0" smtClean="0"/>
              <a:t>files.</a:t>
            </a:r>
            <a:r>
              <a:rPr lang="en-US" baseline="0" dirty="0" smtClean="0"/>
              <a:t> DBMSs can also store data directly on disk, bypassing the OS. We won’t get into those details here. </a:t>
            </a:r>
            <a:endParaRPr lang="en-US" dirty="0"/>
          </a:p>
        </p:txBody>
      </p:sp>
      <p:sp>
        <p:nvSpPr>
          <p:cNvPr id="4" name="Slide Number Placeholder 3"/>
          <p:cNvSpPr>
            <a:spLocks noGrp="1"/>
          </p:cNvSpPr>
          <p:nvPr>
            <p:ph type="sldNum" sz="quarter" idx="10"/>
          </p:nvPr>
        </p:nvSpPr>
        <p:spPr/>
        <p:txBody>
          <a:bodyPr/>
          <a:lstStyle/>
          <a:p>
            <a:pPr>
              <a:defRPr/>
            </a:pPr>
            <a:fld id="{E31B45AB-02D6-8C40-A190-2EDC30A3649C}" type="slidenum">
              <a:rPr lang="en-US" smtClean="0">
                <a:solidFill>
                  <a:srgbClr val="000000"/>
                </a:solidFill>
              </a:rPr>
              <a:pPr>
                <a:defRPr/>
              </a:pPr>
              <a:t>46</a:t>
            </a:fld>
            <a:endParaRPr lang="en-US">
              <a:solidFill>
                <a:srgbClr val="000000"/>
              </a:solidFill>
            </a:endParaRPr>
          </a:p>
        </p:txBody>
      </p:sp>
    </p:spTree>
    <p:extLst>
      <p:ext uri="{BB962C8B-B14F-4D97-AF65-F5344CB8AC3E}">
        <p14:creationId xmlns:p14="http://schemas.microsoft.com/office/powerpoint/2010/main" val="5812950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this doesn’t speed up a sequential scan if the file data is organized by ID, but it allows fast access to an ID without having to scan the full </a:t>
            </a:r>
            <a:r>
              <a:rPr lang="en-US" dirty="0" smtClean="0"/>
              <a:t>table</a:t>
            </a:r>
          </a:p>
          <a:p>
            <a:endParaRPr lang="en-US" dirty="0" smtClean="0"/>
          </a:p>
          <a:p>
            <a:r>
              <a:rPr lang="en-US" dirty="0" err="1" smtClean="0"/>
              <a:t>Student_ID</a:t>
            </a:r>
            <a:r>
              <a:rPr lang="en-US" baseline="0" dirty="0" smtClean="0"/>
              <a:t> is the name of the index on the attribute </a:t>
            </a:r>
            <a:r>
              <a:rPr lang="en-US" baseline="0" dirty="0" err="1" smtClean="0"/>
              <a:t>Student.ID</a:t>
            </a:r>
            <a:endParaRPr lang="en-US" dirty="0"/>
          </a:p>
        </p:txBody>
      </p:sp>
      <p:sp>
        <p:nvSpPr>
          <p:cNvPr id="4" name="Slide Number Placeholder 3"/>
          <p:cNvSpPr>
            <a:spLocks noGrp="1"/>
          </p:cNvSpPr>
          <p:nvPr>
            <p:ph type="sldNum" sz="quarter" idx="10"/>
          </p:nvPr>
        </p:nvSpPr>
        <p:spPr/>
        <p:txBody>
          <a:bodyPr/>
          <a:lstStyle/>
          <a:p>
            <a:pPr>
              <a:defRPr/>
            </a:pPr>
            <a:fld id="{E31B45AB-02D6-8C40-A190-2EDC30A3649C}" type="slidenum">
              <a:rPr lang="en-US" smtClean="0">
                <a:solidFill>
                  <a:srgbClr val="000000"/>
                </a:solidFill>
              </a:rPr>
              <a:pPr>
                <a:defRPr/>
              </a:pPr>
              <a:t>53</a:t>
            </a:fld>
            <a:endParaRPr lang="en-US">
              <a:solidFill>
                <a:srgbClr val="000000"/>
              </a:solidFill>
            </a:endParaRPr>
          </a:p>
        </p:txBody>
      </p:sp>
    </p:spTree>
    <p:extLst>
      <p:ext uri="{BB962C8B-B14F-4D97-AF65-F5344CB8AC3E}">
        <p14:creationId xmlns:p14="http://schemas.microsoft.com/office/powerpoint/2010/main" val="6954678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E31B45AB-02D6-8C40-A190-2EDC30A3649C}" type="slidenum">
              <a:rPr lang="en-US" smtClean="0">
                <a:solidFill>
                  <a:srgbClr val="000000"/>
                </a:solidFill>
              </a:rPr>
              <a:pPr>
                <a:defRPr/>
              </a:pPr>
              <a:t>55</a:t>
            </a:fld>
            <a:endParaRPr lang="en-US" dirty="0">
              <a:solidFill>
                <a:srgbClr val="000000"/>
              </a:solidFill>
            </a:endParaRPr>
          </a:p>
        </p:txBody>
      </p:sp>
    </p:spTree>
    <p:extLst>
      <p:ext uri="{BB962C8B-B14F-4D97-AF65-F5344CB8AC3E}">
        <p14:creationId xmlns:p14="http://schemas.microsoft.com/office/powerpoint/2010/main" val="31051003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a:t>
            </a:r>
            <a:r>
              <a:rPr lang="en-US" baseline="0" dirty="0" smtClean="0"/>
              <a:t> this, explain Binary trees (they should know this from 311, but just as a refresher)</a:t>
            </a:r>
            <a:endParaRPr lang="en-US" dirty="0"/>
          </a:p>
        </p:txBody>
      </p:sp>
      <p:sp>
        <p:nvSpPr>
          <p:cNvPr id="4" name="Slide Number Placeholder 3"/>
          <p:cNvSpPr>
            <a:spLocks noGrp="1"/>
          </p:cNvSpPr>
          <p:nvPr>
            <p:ph type="sldNum" sz="quarter" idx="10"/>
          </p:nvPr>
        </p:nvSpPr>
        <p:spPr/>
        <p:txBody>
          <a:bodyPr/>
          <a:lstStyle/>
          <a:p>
            <a:pPr>
              <a:defRPr/>
            </a:pPr>
            <a:fld id="{E31B45AB-02D6-8C40-A190-2EDC30A3649C}" type="slidenum">
              <a:rPr lang="en-US" smtClean="0">
                <a:solidFill>
                  <a:srgbClr val="000000"/>
                </a:solidFill>
              </a:rPr>
              <a:pPr>
                <a:defRPr/>
              </a:pPr>
              <a:t>56</a:t>
            </a:fld>
            <a:endParaRPr lang="en-US">
              <a:solidFill>
                <a:srgbClr val="000000"/>
              </a:solidFill>
            </a:endParaRPr>
          </a:p>
        </p:txBody>
      </p:sp>
    </p:spTree>
    <p:extLst>
      <p:ext uri="{BB962C8B-B14F-4D97-AF65-F5344CB8AC3E}">
        <p14:creationId xmlns:p14="http://schemas.microsoft.com/office/powerpoint/2010/main" val="155973517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a:t>
            </a:r>
            <a:r>
              <a:rPr lang="en-US" baseline="0" dirty="0" smtClean="0"/>
              <a:t> for scanning ranges of tuples</a:t>
            </a:r>
            <a:endParaRPr lang="en-US" dirty="0"/>
          </a:p>
        </p:txBody>
      </p:sp>
      <p:sp>
        <p:nvSpPr>
          <p:cNvPr id="4" name="Slide Number Placeholder 3"/>
          <p:cNvSpPr>
            <a:spLocks noGrp="1"/>
          </p:cNvSpPr>
          <p:nvPr>
            <p:ph type="sldNum" sz="quarter" idx="10"/>
          </p:nvPr>
        </p:nvSpPr>
        <p:spPr/>
        <p:txBody>
          <a:bodyPr/>
          <a:lstStyle/>
          <a:p>
            <a:pPr>
              <a:defRPr/>
            </a:pPr>
            <a:fld id="{E31B45AB-02D6-8C40-A190-2EDC30A3649C}" type="slidenum">
              <a:rPr lang="en-US" smtClean="0">
                <a:solidFill>
                  <a:srgbClr val="000000"/>
                </a:solidFill>
              </a:rPr>
              <a:pPr>
                <a:defRPr/>
              </a:pPr>
              <a:t>57</a:t>
            </a:fld>
            <a:endParaRPr lang="en-US">
              <a:solidFill>
                <a:srgbClr val="000000"/>
              </a:solidFill>
            </a:endParaRPr>
          </a:p>
        </p:txBody>
      </p:sp>
    </p:spTree>
    <p:extLst>
      <p:ext uri="{BB962C8B-B14F-4D97-AF65-F5344CB8AC3E}">
        <p14:creationId xmlns:p14="http://schemas.microsoft.com/office/powerpoint/2010/main" val="753563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55877" indent="-290722" eaLnBrk="0" hangingPunct="0">
              <a:defRPr sz="2400">
                <a:solidFill>
                  <a:schemeClr val="tx1"/>
                </a:solidFill>
                <a:latin typeface="Times New Roman" charset="0"/>
                <a:ea typeface="ＭＳ Ｐゴシック" charset="0"/>
              </a:defRPr>
            </a:lvl2pPr>
            <a:lvl3pPr marL="1162888" indent="-232578" eaLnBrk="0" hangingPunct="0">
              <a:defRPr sz="2400">
                <a:solidFill>
                  <a:schemeClr val="tx1"/>
                </a:solidFill>
                <a:latin typeface="Times New Roman" charset="0"/>
                <a:ea typeface="ＭＳ Ｐゴシック" charset="0"/>
              </a:defRPr>
            </a:lvl3pPr>
            <a:lvl4pPr marL="1628043" indent="-232578" eaLnBrk="0" hangingPunct="0">
              <a:defRPr sz="2400">
                <a:solidFill>
                  <a:schemeClr val="tx1"/>
                </a:solidFill>
                <a:latin typeface="Times New Roman" charset="0"/>
                <a:ea typeface="ＭＳ Ｐゴシック" charset="0"/>
              </a:defRPr>
            </a:lvl4pPr>
            <a:lvl5pPr marL="2093199" indent="-232578" eaLnBrk="0" hangingPunct="0">
              <a:defRPr sz="2400">
                <a:solidFill>
                  <a:schemeClr val="tx1"/>
                </a:solidFill>
                <a:latin typeface="Times New Roman" charset="0"/>
                <a:ea typeface="ＭＳ Ｐゴシック" charset="0"/>
              </a:defRPr>
            </a:lvl5pPr>
            <a:lvl6pPr marL="2558354" indent="-232578" eaLnBrk="0" fontAlgn="base" hangingPunct="0">
              <a:spcBef>
                <a:spcPct val="0"/>
              </a:spcBef>
              <a:spcAft>
                <a:spcPct val="0"/>
              </a:spcAft>
              <a:defRPr sz="2400">
                <a:solidFill>
                  <a:schemeClr val="tx1"/>
                </a:solidFill>
                <a:latin typeface="Times New Roman" charset="0"/>
                <a:ea typeface="ＭＳ Ｐゴシック" charset="0"/>
              </a:defRPr>
            </a:lvl6pPr>
            <a:lvl7pPr marL="3023509" indent="-232578" eaLnBrk="0" fontAlgn="base" hangingPunct="0">
              <a:spcBef>
                <a:spcPct val="0"/>
              </a:spcBef>
              <a:spcAft>
                <a:spcPct val="0"/>
              </a:spcAft>
              <a:defRPr sz="2400">
                <a:solidFill>
                  <a:schemeClr val="tx1"/>
                </a:solidFill>
                <a:latin typeface="Times New Roman" charset="0"/>
                <a:ea typeface="ＭＳ Ｐゴシック" charset="0"/>
              </a:defRPr>
            </a:lvl7pPr>
            <a:lvl8pPr marL="3488665" indent="-232578" eaLnBrk="0" fontAlgn="base" hangingPunct="0">
              <a:spcBef>
                <a:spcPct val="0"/>
              </a:spcBef>
              <a:spcAft>
                <a:spcPct val="0"/>
              </a:spcAft>
              <a:defRPr sz="2400">
                <a:solidFill>
                  <a:schemeClr val="tx1"/>
                </a:solidFill>
                <a:latin typeface="Times New Roman" charset="0"/>
                <a:ea typeface="ＭＳ Ｐゴシック" charset="0"/>
              </a:defRPr>
            </a:lvl8pPr>
            <a:lvl9pPr marL="3953820" indent="-232578"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C632C058-D347-D949-B637-68930DAE0278}" type="slidenum">
              <a:rPr lang="en-US" sz="1200">
                <a:latin typeface="Arial" charset="0"/>
              </a:rPr>
              <a:pPr eaLnBrk="1" hangingPunct="1"/>
              <a:t>8</a:t>
            </a:fld>
            <a:endParaRPr lang="en-US" sz="1200">
              <a:latin typeface="Arial" charset="0"/>
            </a:endParaRPr>
          </a:p>
        </p:txBody>
      </p:sp>
      <p:sp>
        <p:nvSpPr>
          <p:cNvPr id="35842" name="Rectangle 2"/>
          <p:cNvSpPr>
            <a:spLocks noGrp="1" noRot="1" noChangeAspect="1" noChangeArrowheads="1"/>
          </p:cNvSpPr>
          <p:nvPr>
            <p:ph type="sldImg"/>
          </p:nvPr>
        </p:nvSpPr>
        <p:spPr>
          <a:solidFill>
            <a:srgbClr val="FFFFFF"/>
          </a:solidFill>
          <a:ln/>
        </p:spPr>
      </p:sp>
      <p:sp>
        <p:nvSpPr>
          <p:cNvPr id="35843"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r>
              <a:rPr lang="en-US" dirty="0" smtClean="0">
                <a:latin typeface="Arial" charset="0"/>
                <a:ea typeface="ＭＳ Ｐゴシック" charset="0"/>
                <a:cs typeface="ＭＳ Ｐゴシック" charset="0"/>
              </a:rPr>
              <a:t>Briefly mention</a:t>
            </a:r>
            <a:r>
              <a:rPr lang="en-US" baseline="0" dirty="0" smtClean="0">
                <a:latin typeface="Arial" charset="0"/>
                <a:ea typeface="ＭＳ Ｐゴシック" charset="0"/>
                <a:cs typeface="ＭＳ Ｐゴシック" charset="0"/>
              </a:rPr>
              <a:t> that a hash join is a different implementation.  Normally, most students in class should have no problem imagining what it might be, but no need to describe it in detail, we will cover it in two lectures.</a:t>
            </a: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53682829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3C19128A-07DC-674B-80BF-FB0000989988}" type="slidenum">
              <a:rPr lang="en-US">
                <a:solidFill>
                  <a:srgbClr val="000000"/>
                </a:solidFill>
              </a:rPr>
              <a:pPr/>
              <a:t>58</a:t>
            </a:fld>
            <a:endParaRPr lang="en-US">
              <a:solidFill>
                <a:srgbClr val="000000"/>
              </a:solidFill>
            </a:endParaRPr>
          </a:p>
        </p:txBody>
      </p:sp>
      <p:sp>
        <p:nvSpPr>
          <p:cNvPr id="25603" name="Rectangle 2"/>
          <p:cNvSpPr>
            <a:spLocks noChangeArrowheads="1"/>
          </p:cNvSpPr>
          <p:nvPr/>
        </p:nvSpPr>
        <p:spPr bwMode="auto">
          <a:xfrm>
            <a:off x="3886200" y="-1588"/>
            <a:ext cx="2971800" cy="457201"/>
          </a:xfrm>
          <a:prstGeom prst="rect">
            <a:avLst/>
          </a:prstGeom>
          <a:noFill/>
          <a:ln w="9525">
            <a:noFill/>
            <a:miter lim="800000"/>
            <a:headEnd/>
            <a:tailEnd/>
          </a:ln>
        </p:spPr>
        <p:txBody>
          <a:bodyPr wrap="none" anchor="ctr">
            <a:prstTxWarp prst="textNoShape">
              <a:avLst/>
            </a:prstTxWarp>
          </a:bodyPr>
          <a:lstStyle/>
          <a:p>
            <a:pPr eaLnBrk="1" hangingPunct="1">
              <a:spcBef>
                <a:spcPct val="0"/>
              </a:spcBef>
              <a:buFontTx/>
              <a:buNone/>
            </a:pPr>
            <a:endParaRPr lang="en-US" dirty="0">
              <a:solidFill>
                <a:srgbClr val="000000"/>
              </a:solidFill>
              <a:latin typeface="Arial"/>
            </a:endParaRPr>
          </a:p>
        </p:txBody>
      </p:sp>
      <p:sp>
        <p:nvSpPr>
          <p:cNvPr id="25604" name="Rectangle 3"/>
          <p:cNvSpPr>
            <a:spLocks noChangeArrowheads="1"/>
          </p:cNvSpPr>
          <p:nvPr/>
        </p:nvSpPr>
        <p:spPr bwMode="auto">
          <a:xfrm>
            <a:off x="3886200" y="8685213"/>
            <a:ext cx="2971800" cy="458787"/>
          </a:xfrm>
          <a:prstGeom prst="rect">
            <a:avLst/>
          </a:prstGeom>
          <a:noFill/>
          <a:ln w="9525">
            <a:noFill/>
            <a:miter lim="800000"/>
            <a:headEnd/>
            <a:tailEnd/>
          </a:ln>
        </p:spPr>
        <p:txBody>
          <a:bodyPr lIns="19067" tIns="0" rIns="19067" bIns="0" anchor="b">
            <a:prstTxWarp prst="textNoShape">
              <a:avLst/>
            </a:prstTxWarp>
          </a:bodyPr>
          <a:lstStyle/>
          <a:p>
            <a:pPr algn="r" defTabSz="909638">
              <a:spcBef>
                <a:spcPct val="0"/>
              </a:spcBef>
              <a:buFontTx/>
              <a:buNone/>
            </a:pPr>
            <a:r>
              <a:rPr lang="en-US" sz="1000" i="1" dirty="0">
                <a:solidFill>
                  <a:srgbClr val="000000"/>
                </a:solidFill>
                <a:latin typeface="Arial"/>
              </a:rPr>
              <a:t>12</a:t>
            </a:r>
          </a:p>
        </p:txBody>
      </p:sp>
      <p:sp>
        <p:nvSpPr>
          <p:cNvPr id="25605" name="Rectangle 4"/>
          <p:cNvSpPr>
            <a:spLocks noChangeArrowheads="1"/>
          </p:cNvSpPr>
          <p:nvPr/>
        </p:nvSpPr>
        <p:spPr bwMode="auto">
          <a:xfrm>
            <a:off x="-1588" y="8685213"/>
            <a:ext cx="2970213" cy="458787"/>
          </a:xfrm>
          <a:prstGeom prst="rect">
            <a:avLst/>
          </a:prstGeom>
          <a:noFill/>
          <a:ln w="9525">
            <a:noFill/>
            <a:miter lim="800000"/>
            <a:headEnd/>
            <a:tailEnd/>
          </a:ln>
        </p:spPr>
        <p:txBody>
          <a:bodyPr wrap="none" anchor="ctr">
            <a:prstTxWarp prst="textNoShape">
              <a:avLst/>
            </a:prstTxWarp>
          </a:bodyPr>
          <a:lstStyle/>
          <a:p>
            <a:pPr eaLnBrk="1" hangingPunct="1">
              <a:spcBef>
                <a:spcPct val="0"/>
              </a:spcBef>
              <a:buFontTx/>
              <a:buNone/>
            </a:pPr>
            <a:endParaRPr lang="en-US" dirty="0">
              <a:solidFill>
                <a:srgbClr val="000000"/>
              </a:solidFill>
              <a:latin typeface="Arial"/>
            </a:endParaRPr>
          </a:p>
        </p:txBody>
      </p:sp>
      <p:sp>
        <p:nvSpPr>
          <p:cNvPr id="25606" name="Rectangle 5"/>
          <p:cNvSpPr>
            <a:spLocks noChangeArrowheads="1"/>
          </p:cNvSpPr>
          <p:nvPr/>
        </p:nvSpPr>
        <p:spPr bwMode="auto">
          <a:xfrm>
            <a:off x="-1588" y="-1588"/>
            <a:ext cx="2970213" cy="457201"/>
          </a:xfrm>
          <a:prstGeom prst="rect">
            <a:avLst/>
          </a:prstGeom>
          <a:noFill/>
          <a:ln w="9525">
            <a:noFill/>
            <a:miter lim="800000"/>
            <a:headEnd/>
            <a:tailEnd/>
          </a:ln>
        </p:spPr>
        <p:txBody>
          <a:bodyPr wrap="none" anchor="ctr">
            <a:prstTxWarp prst="textNoShape">
              <a:avLst/>
            </a:prstTxWarp>
          </a:bodyPr>
          <a:lstStyle/>
          <a:p>
            <a:pPr eaLnBrk="1" hangingPunct="1">
              <a:spcBef>
                <a:spcPct val="0"/>
              </a:spcBef>
              <a:buFontTx/>
              <a:buNone/>
            </a:pPr>
            <a:endParaRPr lang="en-US" dirty="0">
              <a:solidFill>
                <a:srgbClr val="000000"/>
              </a:solidFill>
              <a:latin typeface="Arial"/>
            </a:endParaRPr>
          </a:p>
        </p:txBody>
      </p:sp>
      <p:sp>
        <p:nvSpPr>
          <p:cNvPr id="25607" name="Rectangle 6"/>
          <p:cNvSpPr>
            <a:spLocks noGrp="1" noRot="1" noChangeAspect="1" noChangeArrowheads="1"/>
          </p:cNvSpPr>
          <p:nvPr>
            <p:ph type="sldImg"/>
          </p:nvPr>
        </p:nvSpPr>
        <p:spPr>
          <a:ln w="12700" cap="flat">
            <a:solidFill>
              <a:schemeClr val="tx1"/>
            </a:solidFill>
          </a:ln>
        </p:spPr>
      </p:sp>
      <p:sp>
        <p:nvSpPr>
          <p:cNvPr id="25608" name="Rectangle 7"/>
          <p:cNvSpPr>
            <a:spLocks noGrp="1" noChangeArrowheads="1"/>
          </p:cNvSpPr>
          <p:nvPr>
            <p:ph type="body" idx="1"/>
          </p:nvPr>
        </p:nvSpPr>
        <p:spPr>
          <a:noFill/>
          <a:ln/>
        </p:spPr>
        <p:txBody>
          <a:bodyPr lIns="92156" tIns="46079" rIns="92156" bIns="46079"/>
          <a:lstStyle/>
          <a:p>
            <a:pPr eaLnBrk="1" hangingPunct="1"/>
            <a:endParaRPr lang="en-US" dirty="0"/>
          </a:p>
        </p:txBody>
      </p:sp>
    </p:spTree>
    <p:extLst>
      <p:ext uri="{BB962C8B-B14F-4D97-AF65-F5344CB8AC3E}">
        <p14:creationId xmlns:p14="http://schemas.microsoft.com/office/powerpoint/2010/main" val="1043985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55877" indent="-290722" eaLnBrk="0" hangingPunct="0">
              <a:defRPr sz="2400">
                <a:solidFill>
                  <a:schemeClr val="tx1"/>
                </a:solidFill>
                <a:latin typeface="Times New Roman" charset="0"/>
                <a:ea typeface="ＭＳ Ｐゴシック" charset="0"/>
              </a:defRPr>
            </a:lvl2pPr>
            <a:lvl3pPr marL="1162888" indent="-232578" eaLnBrk="0" hangingPunct="0">
              <a:defRPr sz="2400">
                <a:solidFill>
                  <a:schemeClr val="tx1"/>
                </a:solidFill>
                <a:latin typeface="Times New Roman" charset="0"/>
                <a:ea typeface="ＭＳ Ｐゴシック" charset="0"/>
              </a:defRPr>
            </a:lvl3pPr>
            <a:lvl4pPr marL="1628043" indent="-232578" eaLnBrk="0" hangingPunct="0">
              <a:defRPr sz="2400">
                <a:solidFill>
                  <a:schemeClr val="tx1"/>
                </a:solidFill>
                <a:latin typeface="Times New Roman" charset="0"/>
                <a:ea typeface="ＭＳ Ｐゴシック" charset="0"/>
              </a:defRPr>
            </a:lvl4pPr>
            <a:lvl5pPr marL="2093199" indent="-232578" eaLnBrk="0" hangingPunct="0">
              <a:defRPr sz="2400">
                <a:solidFill>
                  <a:schemeClr val="tx1"/>
                </a:solidFill>
                <a:latin typeface="Times New Roman" charset="0"/>
                <a:ea typeface="ＭＳ Ｐゴシック" charset="0"/>
              </a:defRPr>
            </a:lvl5pPr>
            <a:lvl6pPr marL="2558354" indent="-232578" eaLnBrk="0" fontAlgn="base" hangingPunct="0">
              <a:spcBef>
                <a:spcPct val="0"/>
              </a:spcBef>
              <a:spcAft>
                <a:spcPct val="0"/>
              </a:spcAft>
              <a:defRPr sz="2400">
                <a:solidFill>
                  <a:schemeClr val="tx1"/>
                </a:solidFill>
                <a:latin typeface="Times New Roman" charset="0"/>
                <a:ea typeface="ＭＳ Ｐゴシック" charset="0"/>
              </a:defRPr>
            </a:lvl6pPr>
            <a:lvl7pPr marL="3023509" indent="-232578" eaLnBrk="0" fontAlgn="base" hangingPunct="0">
              <a:spcBef>
                <a:spcPct val="0"/>
              </a:spcBef>
              <a:spcAft>
                <a:spcPct val="0"/>
              </a:spcAft>
              <a:defRPr sz="2400">
                <a:solidFill>
                  <a:schemeClr val="tx1"/>
                </a:solidFill>
                <a:latin typeface="Times New Roman" charset="0"/>
                <a:ea typeface="ＭＳ Ｐゴシック" charset="0"/>
              </a:defRPr>
            </a:lvl7pPr>
            <a:lvl8pPr marL="3488665" indent="-232578" eaLnBrk="0" fontAlgn="base" hangingPunct="0">
              <a:spcBef>
                <a:spcPct val="0"/>
              </a:spcBef>
              <a:spcAft>
                <a:spcPct val="0"/>
              </a:spcAft>
              <a:defRPr sz="2400">
                <a:solidFill>
                  <a:schemeClr val="tx1"/>
                </a:solidFill>
                <a:latin typeface="Times New Roman" charset="0"/>
                <a:ea typeface="ＭＳ Ｐゴシック" charset="0"/>
              </a:defRPr>
            </a:lvl8pPr>
            <a:lvl9pPr marL="3953820" indent="-232578"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C6A16BD5-7245-5846-879A-530196D0EB0D}" type="slidenum">
              <a:rPr lang="en-US" sz="1200">
                <a:latin typeface="Arial" charset="0"/>
              </a:rPr>
              <a:pPr eaLnBrk="1" hangingPunct="1"/>
              <a:t>9</a:t>
            </a:fld>
            <a:endParaRPr lang="en-US" sz="1200">
              <a:latin typeface="Arial" charset="0"/>
            </a:endParaRPr>
          </a:p>
        </p:txBody>
      </p:sp>
      <p:sp>
        <p:nvSpPr>
          <p:cNvPr id="37890" name="Rectangle 2"/>
          <p:cNvSpPr>
            <a:spLocks noGrp="1" noRot="1" noChangeAspect="1" noChangeArrowheads="1"/>
          </p:cNvSpPr>
          <p:nvPr>
            <p:ph type="sldImg"/>
          </p:nvPr>
        </p:nvSpPr>
        <p:spPr>
          <a:solidFill>
            <a:srgbClr val="FFFFFF"/>
          </a:solidFill>
          <a:ln/>
        </p:spPr>
      </p:sp>
      <p:sp>
        <p:nvSpPr>
          <p:cNvPr id="37891"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r>
              <a:rPr lang="en-US" dirty="0" smtClean="0">
                <a:latin typeface="Arial" charset="0"/>
                <a:ea typeface="ＭＳ Ｐゴシック" charset="0"/>
                <a:cs typeface="ＭＳ Ｐゴシック" charset="0"/>
              </a:rPr>
              <a:t>Same here, briefly mention that sort-merge is yet another way to implement join.</a:t>
            </a: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588177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5BD4EC12-A25D-4B33-9BA3-EB0DD2C9290E}" type="slidenum">
              <a:rPr lang="en-US">
                <a:latin typeface="Arial"/>
              </a:rPr>
              <a:pPr/>
              <a:t>12</a:t>
            </a:fld>
            <a:endParaRPr lang="en-US" dirty="0">
              <a:latin typeface="Arial"/>
            </a:endParaRPr>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en-US" dirty="0">
              <a:ea typeface="ＭＳ Ｐゴシック" pitchFamily="112" charset="-128"/>
              <a:cs typeface="ＭＳ Ｐゴシック" pitchFamily="112" charset="-128"/>
            </a:endParaRPr>
          </a:p>
        </p:txBody>
      </p:sp>
    </p:spTree>
    <p:extLst>
      <p:ext uri="{BB962C8B-B14F-4D97-AF65-F5344CB8AC3E}">
        <p14:creationId xmlns:p14="http://schemas.microsoft.com/office/powerpoint/2010/main" val="37071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5BD4EC12-A25D-4B33-9BA3-EB0DD2C9290E}" type="slidenum">
              <a:rPr lang="en-US">
                <a:latin typeface="Arial"/>
              </a:rPr>
              <a:pPr/>
              <a:t>13</a:t>
            </a:fld>
            <a:endParaRPr lang="en-US" dirty="0">
              <a:latin typeface="Arial"/>
            </a:endParaRPr>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en-US" dirty="0">
              <a:ea typeface="ＭＳ Ｐゴシック" pitchFamily="112" charset="-128"/>
              <a:cs typeface="ＭＳ Ｐゴシック" pitchFamily="112" charset="-128"/>
            </a:endParaRPr>
          </a:p>
        </p:txBody>
      </p:sp>
    </p:spTree>
    <p:extLst>
      <p:ext uri="{BB962C8B-B14F-4D97-AF65-F5344CB8AC3E}">
        <p14:creationId xmlns:p14="http://schemas.microsoft.com/office/powerpoint/2010/main" val="2118071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5BD4EC12-A25D-4B33-9BA3-EB0DD2C9290E}" type="slidenum">
              <a:rPr lang="en-US">
                <a:latin typeface="Arial"/>
              </a:rPr>
              <a:pPr/>
              <a:t>14</a:t>
            </a:fld>
            <a:endParaRPr lang="en-US" dirty="0">
              <a:latin typeface="Arial"/>
            </a:endParaRPr>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en-US" dirty="0">
              <a:ea typeface="ＭＳ Ｐゴシック" pitchFamily="112" charset="-128"/>
              <a:cs typeface="ＭＳ Ｐゴシック" pitchFamily="112" charset="-128"/>
            </a:endParaRPr>
          </a:p>
        </p:txBody>
      </p:sp>
    </p:spTree>
    <p:extLst>
      <p:ext uri="{BB962C8B-B14F-4D97-AF65-F5344CB8AC3E}">
        <p14:creationId xmlns:p14="http://schemas.microsoft.com/office/powerpoint/2010/main" val="1333232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33C2C3-E39C-5844-8496-28BD0450093D}" type="slidenum">
              <a:rPr lang="en-US"/>
              <a:pPr/>
              <a:t>18</a:t>
            </a:fld>
            <a:endParaRPr lang="en-US"/>
          </a:p>
        </p:txBody>
      </p:sp>
      <p:sp>
        <p:nvSpPr>
          <p:cNvPr id="606210" name="Rectangle 2"/>
          <p:cNvSpPr>
            <a:spLocks noGrp="1" noRot="1" noChangeAspect="1" noChangeArrowheads="1" noTextEdit="1"/>
          </p:cNvSpPr>
          <p:nvPr>
            <p:ph type="sldImg"/>
          </p:nvPr>
        </p:nvSpPr>
        <p:spPr>
          <a:ln/>
        </p:spPr>
      </p:sp>
      <p:sp>
        <p:nvSpPr>
          <p:cNvPr id="6062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37097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12779B1-49FA-AE40-A30D-0FBD14D02E5A}" type="datetimeFigureOut">
              <a:rPr lang="en-US" smtClean="0"/>
              <a:t>2/12/18</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8242ED04-AE7F-BE41-A814-B6B6FA5A425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2779B1-49FA-AE40-A30D-0FBD14D02E5A}" type="datetimeFigureOut">
              <a:rPr lang="en-US" smtClean="0"/>
              <a:t>2/12/18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42ED04-AE7F-BE41-A814-B6B6FA5A42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2779B1-49FA-AE40-A30D-0FBD14D02E5A}" type="datetimeFigureOut">
              <a:rPr lang="en-US" smtClean="0"/>
              <a:t>2/12/18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42ED04-AE7F-BE41-A814-B6B6FA5A42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2779B1-49FA-AE40-A30D-0FBD14D02E5A}" type="datetimeFigureOut">
              <a:rPr lang="en-US" smtClean="0"/>
              <a:t>2/12/18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42ED04-AE7F-BE41-A814-B6B6FA5A42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12779B1-49FA-AE40-A30D-0FBD14D02E5A}" type="datetimeFigureOut">
              <a:rPr lang="en-US" smtClean="0"/>
              <a:t>2/12/18</a:t>
            </a:fld>
            <a:endParaRPr lang="en-US"/>
          </a:p>
        </p:txBody>
      </p:sp>
      <p:sp>
        <p:nvSpPr>
          <p:cNvPr id="8" name="Slide Number Placeholder 7"/>
          <p:cNvSpPr>
            <a:spLocks noGrp="1"/>
          </p:cNvSpPr>
          <p:nvPr>
            <p:ph type="sldNum" sz="quarter" idx="11"/>
          </p:nvPr>
        </p:nvSpPr>
        <p:spPr/>
        <p:txBody>
          <a:bodyPr/>
          <a:lstStyle/>
          <a:p>
            <a:fld id="{8242ED04-AE7F-BE41-A814-B6B6FA5A425B}"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2779B1-49FA-AE40-A30D-0FBD14D02E5A}" type="datetimeFigureOut">
              <a:rPr lang="en-US" smtClean="0"/>
              <a:t>2/12/18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42ED04-AE7F-BE41-A814-B6B6FA5A425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2779B1-49FA-AE40-A30D-0FBD14D02E5A}" type="datetimeFigureOut">
              <a:rPr lang="en-US" smtClean="0"/>
              <a:t>2/12/18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42ED04-AE7F-BE41-A814-B6B6FA5A42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2779B1-49FA-AE40-A30D-0FBD14D02E5A}" type="datetimeFigureOut">
              <a:rPr lang="en-US" smtClean="0"/>
              <a:t>2/12/18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42ED04-AE7F-BE41-A814-B6B6FA5A425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2779B1-49FA-AE40-A30D-0FBD14D02E5A}" type="datetimeFigureOut">
              <a:rPr lang="en-US" smtClean="0"/>
              <a:t>2/12/18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42ED04-AE7F-BE41-A814-B6B6FA5A42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2779B1-49FA-AE40-A30D-0FBD14D02E5A}" type="datetimeFigureOut">
              <a:rPr lang="en-US" smtClean="0"/>
              <a:t>2/12/18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42ED04-AE7F-BE41-A814-B6B6FA5A425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2779B1-49FA-AE40-A30D-0FBD14D02E5A}" type="datetimeFigureOut">
              <a:rPr lang="en-US" smtClean="0"/>
              <a:t>2/12/18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8242ED04-AE7F-BE41-A814-B6B6FA5A425B}"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12779B1-49FA-AE40-A30D-0FBD14D02E5A}" type="datetimeFigureOut">
              <a:rPr lang="en-US" smtClean="0"/>
              <a:t>2/12/18</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8242ED04-AE7F-BE41-A814-B6B6FA5A425B}"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err="1" smtClean="0"/>
              <a:t>Cse</a:t>
            </a:r>
            <a:r>
              <a:rPr lang="en-US" sz="4800" dirty="0" smtClean="0"/>
              <a:t> 344</a:t>
            </a:r>
            <a:endParaRPr lang="en-US" sz="4800" dirty="0"/>
          </a:p>
        </p:txBody>
      </p:sp>
      <p:sp>
        <p:nvSpPr>
          <p:cNvPr id="3" name="Subtitle 2"/>
          <p:cNvSpPr>
            <a:spLocks noGrp="1"/>
          </p:cNvSpPr>
          <p:nvPr>
            <p:ph type="subTitle" idx="1"/>
          </p:nvPr>
        </p:nvSpPr>
        <p:spPr>
          <a:xfrm>
            <a:off x="1013224" y="3082087"/>
            <a:ext cx="6301975" cy="2632913"/>
          </a:xfrm>
        </p:spPr>
        <p:txBody>
          <a:bodyPr/>
          <a:lstStyle/>
          <a:p>
            <a:r>
              <a:rPr lang="en-US" dirty="0" smtClean="0"/>
              <a:t>February </a:t>
            </a:r>
            <a:r>
              <a:rPr lang="en-US" dirty="0" smtClean="0"/>
              <a:t>12</a:t>
            </a:r>
            <a:r>
              <a:rPr lang="en-US" baseline="30000" dirty="0" smtClean="0"/>
              <a:t>th</a:t>
            </a:r>
            <a:r>
              <a:rPr lang="en-US" dirty="0" smtClean="0"/>
              <a:t> </a:t>
            </a:r>
            <a:r>
              <a:rPr lang="mr-IN" dirty="0" smtClean="0"/>
              <a:t>–</a:t>
            </a:r>
            <a:r>
              <a:rPr lang="en-US" dirty="0" smtClean="0"/>
              <a:t> RDBMS Internals</a:t>
            </a:r>
            <a:endParaRPr lang="en-US" dirty="0"/>
          </a:p>
        </p:txBody>
      </p:sp>
    </p:spTree>
    <p:extLst>
      <p:ext uri="{BB962C8B-B14F-4D97-AF65-F5344CB8AC3E}">
        <p14:creationId xmlns:p14="http://schemas.microsoft.com/office/powerpoint/2010/main" val="343969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Query Optimization Problem</a:t>
            </a:r>
            <a:endParaRPr lang="en-US" dirty="0"/>
          </a:p>
        </p:txBody>
      </p:sp>
      <p:sp>
        <p:nvSpPr>
          <p:cNvPr id="3" name="Content Placeholder 2"/>
          <p:cNvSpPr>
            <a:spLocks noGrp="1"/>
          </p:cNvSpPr>
          <p:nvPr>
            <p:ph idx="1"/>
          </p:nvPr>
        </p:nvSpPr>
        <p:spPr>
          <a:xfrm>
            <a:off x="685800" y="1981200"/>
            <a:ext cx="8153400" cy="4114800"/>
          </a:xfrm>
        </p:spPr>
        <p:txBody>
          <a:bodyPr/>
          <a:lstStyle/>
          <a:p>
            <a:r>
              <a:rPr lang="en-US" sz="2800" dirty="0" smtClean="0"/>
              <a:t>For each SQL query… many logical plans</a:t>
            </a:r>
          </a:p>
          <a:p>
            <a:endParaRPr lang="en-US" sz="2800" dirty="0"/>
          </a:p>
          <a:p>
            <a:r>
              <a:rPr lang="en-US" sz="2800" dirty="0" smtClean="0"/>
              <a:t>For each logical plan… many physical plans</a:t>
            </a:r>
          </a:p>
          <a:p>
            <a:endParaRPr lang="en-US" sz="2800" dirty="0" smtClean="0"/>
          </a:p>
          <a:p>
            <a:r>
              <a:rPr lang="en-US" sz="2800" dirty="0" smtClean="0"/>
              <a:t>Next: we will discuss physical operators;</a:t>
            </a:r>
            <a:br>
              <a:rPr lang="en-US" sz="2800" dirty="0" smtClean="0"/>
            </a:br>
            <a:r>
              <a:rPr lang="en-US" sz="2800" i="1" dirty="0" smtClean="0"/>
              <a:t>how exactly are query executed?</a:t>
            </a:r>
            <a:endParaRPr lang="en-US" sz="2800" dirty="0"/>
          </a:p>
        </p:txBody>
      </p:sp>
    </p:spTree>
    <p:extLst>
      <p:ext uri="{BB962C8B-B14F-4D97-AF65-F5344CB8AC3E}">
        <p14:creationId xmlns:p14="http://schemas.microsoft.com/office/powerpoint/2010/main" val="634956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2"/>
          <p:cNvSpPr>
            <a:spLocks noGrp="1" noChangeArrowheads="1"/>
          </p:cNvSpPr>
          <p:nvPr>
            <p:ph type="title"/>
          </p:nvPr>
        </p:nvSpPr>
        <p:spPr/>
        <p:txBody>
          <a:bodyPr/>
          <a:lstStyle/>
          <a:p>
            <a:pPr eaLnBrk="1" hangingPunct="1"/>
            <a:r>
              <a:rPr lang="en-US">
                <a:latin typeface="Arial" pitchFamily="112" charset="0"/>
                <a:ea typeface="ＭＳ Ｐゴシック" pitchFamily="112" charset="-128"/>
                <a:cs typeface="ＭＳ Ｐゴシック" pitchFamily="112" charset="-128"/>
              </a:rPr>
              <a:t>Physical Operators</a:t>
            </a:r>
          </a:p>
        </p:txBody>
      </p:sp>
      <p:sp>
        <p:nvSpPr>
          <p:cNvPr id="118788" name="Rectangle 3"/>
          <p:cNvSpPr>
            <a:spLocks noGrp="1" noChangeArrowheads="1"/>
          </p:cNvSpPr>
          <p:nvPr>
            <p:ph idx="1"/>
          </p:nvPr>
        </p:nvSpPr>
        <p:spPr/>
        <p:txBody>
          <a:bodyPr/>
          <a:lstStyle/>
          <a:p>
            <a:pPr eaLnBrk="1" hangingPunct="1">
              <a:lnSpc>
                <a:spcPct val="90000"/>
              </a:lnSpc>
              <a:buFontTx/>
              <a:buNone/>
            </a:pPr>
            <a:r>
              <a:rPr lang="en-US" sz="2800" dirty="0" smtClean="0">
                <a:latin typeface="Arial" pitchFamily="112" charset="0"/>
                <a:ea typeface="ＭＳ Ｐゴシック" pitchFamily="112" charset="-128"/>
                <a:cs typeface="ＭＳ Ｐゴシック" pitchFamily="112" charset="-128"/>
              </a:rPr>
              <a:t>Each of the logical operators may have one or more implementations = physical operators</a:t>
            </a:r>
          </a:p>
          <a:p>
            <a:pPr eaLnBrk="1" hangingPunct="1">
              <a:lnSpc>
                <a:spcPct val="90000"/>
              </a:lnSpc>
              <a:buFontTx/>
              <a:buNone/>
            </a:pPr>
            <a:endParaRPr lang="en-US" sz="2800" dirty="0" smtClean="0">
              <a:latin typeface="Arial" pitchFamily="112" charset="0"/>
              <a:ea typeface="ＭＳ Ｐゴシック" pitchFamily="112" charset="-128"/>
              <a:cs typeface="ＭＳ Ｐゴシック" pitchFamily="112" charset="-128"/>
            </a:endParaRPr>
          </a:p>
          <a:p>
            <a:pPr eaLnBrk="1" hangingPunct="1">
              <a:lnSpc>
                <a:spcPct val="90000"/>
              </a:lnSpc>
              <a:buFontTx/>
              <a:buNone/>
            </a:pPr>
            <a:r>
              <a:rPr lang="en-US" sz="2800" dirty="0" smtClean="0">
                <a:latin typeface="Arial" pitchFamily="112" charset="0"/>
                <a:ea typeface="ＭＳ Ｐゴシック" pitchFamily="112" charset="-128"/>
                <a:cs typeface="ＭＳ Ｐゴシック" pitchFamily="112" charset="-128"/>
              </a:rPr>
              <a:t>Will discuss several basic physical operators, with a focus on join</a:t>
            </a:r>
            <a:endParaRPr lang="en-US" sz="2400" dirty="0" smtClean="0">
              <a:latin typeface="Arial" pitchFamily="112" charset="0"/>
              <a:ea typeface="ＭＳ Ｐゴシック" pitchFamily="112" charset="-128"/>
              <a:cs typeface="ＭＳ Ｐゴシック" pitchFamily="112" charset="-128"/>
            </a:endParaRPr>
          </a:p>
        </p:txBody>
      </p:sp>
    </p:spTree>
    <p:extLst>
      <p:ext uri="{BB962C8B-B14F-4D97-AF65-F5344CB8AC3E}">
        <p14:creationId xmlns:p14="http://schemas.microsoft.com/office/powerpoint/2010/main" val="13449701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2"/>
          <p:cNvSpPr>
            <a:spLocks noGrp="1" noChangeArrowheads="1"/>
          </p:cNvSpPr>
          <p:nvPr>
            <p:ph type="title"/>
          </p:nvPr>
        </p:nvSpPr>
        <p:spPr>
          <a:xfrm>
            <a:off x="685800" y="609600"/>
            <a:ext cx="8077200" cy="1143000"/>
          </a:xfrm>
        </p:spPr>
        <p:txBody>
          <a:bodyPr/>
          <a:lstStyle/>
          <a:p>
            <a:pPr eaLnBrk="1" hangingPunct="1"/>
            <a:r>
              <a:rPr lang="en-US" dirty="0" smtClean="0">
                <a:latin typeface="Arial" pitchFamily="112" charset="0"/>
                <a:ea typeface="ＭＳ Ｐゴシック" pitchFamily="112" charset="-128"/>
                <a:cs typeface="ＭＳ Ｐゴシック" pitchFamily="112" charset="-128"/>
              </a:rPr>
              <a:t>Main Memory Algorithms</a:t>
            </a:r>
            <a:endParaRPr lang="en-US" dirty="0">
              <a:latin typeface="Arial" pitchFamily="112" charset="0"/>
              <a:ea typeface="ＭＳ Ｐゴシック" pitchFamily="112" charset="-128"/>
              <a:cs typeface="ＭＳ Ｐゴシック" pitchFamily="112" charset="-128"/>
            </a:endParaRPr>
          </a:p>
        </p:txBody>
      </p:sp>
      <p:sp>
        <p:nvSpPr>
          <p:cNvPr id="119812" name="Rectangle 3"/>
          <p:cNvSpPr>
            <a:spLocks noGrp="1" noChangeArrowheads="1"/>
          </p:cNvSpPr>
          <p:nvPr>
            <p:ph idx="1"/>
          </p:nvPr>
        </p:nvSpPr>
        <p:spPr>
          <a:xfrm>
            <a:off x="76200" y="1981200"/>
            <a:ext cx="8915400" cy="4114800"/>
          </a:xfrm>
        </p:spPr>
        <p:txBody>
          <a:bodyPr/>
          <a:lstStyle/>
          <a:p>
            <a:pPr marL="609600" indent="-609600" eaLnBrk="1" hangingPunct="1">
              <a:lnSpc>
                <a:spcPct val="90000"/>
              </a:lnSpc>
              <a:buFontTx/>
              <a:buNone/>
            </a:pPr>
            <a:r>
              <a:rPr lang="en-US" sz="2400" dirty="0">
                <a:latin typeface="Arial" pitchFamily="112" charset="0"/>
                <a:ea typeface="ＭＳ Ｐゴシック" pitchFamily="112" charset="-128"/>
                <a:cs typeface="ＭＳ Ｐゴシック" pitchFamily="112" charset="-128"/>
              </a:rPr>
              <a:t>Logical operator:</a:t>
            </a:r>
          </a:p>
          <a:p>
            <a:pPr marL="0" indent="0" eaLnBrk="1" hangingPunct="1">
              <a:buNone/>
            </a:pPr>
            <a:r>
              <a:rPr lang="en-US" sz="2400" dirty="0">
                <a:solidFill>
                  <a:srgbClr val="0000FF"/>
                </a:solidFill>
              </a:rPr>
              <a:t> Supplier </a:t>
            </a:r>
            <a:r>
              <a:rPr lang="en-US" sz="2400" b="1" dirty="0">
                <a:latin typeface="Arial" pitchFamily="112" charset="0"/>
                <a:ea typeface="Arial"/>
                <a:cs typeface="Arial"/>
              </a:rPr>
              <a:t>⨝</a:t>
            </a:r>
            <a:r>
              <a:rPr lang="en-US" sz="2400" baseline="-25000" dirty="0" err="1">
                <a:latin typeface="Arial" pitchFamily="112" charset="0"/>
                <a:ea typeface="Arial"/>
                <a:cs typeface="Arial"/>
              </a:rPr>
              <a:t>sid</a:t>
            </a:r>
            <a:r>
              <a:rPr lang="en-US" sz="2400" baseline="-25000" dirty="0">
                <a:latin typeface="Arial" pitchFamily="112" charset="0"/>
                <a:ea typeface="Arial"/>
                <a:cs typeface="Arial"/>
              </a:rPr>
              <a:t>=</a:t>
            </a:r>
            <a:r>
              <a:rPr lang="en-US" sz="2400" baseline="-25000" dirty="0" err="1">
                <a:latin typeface="Arial" pitchFamily="112" charset="0"/>
                <a:ea typeface="Arial"/>
                <a:cs typeface="Arial"/>
              </a:rPr>
              <a:t>sid</a:t>
            </a:r>
            <a:r>
              <a:rPr lang="en-US" sz="2400" b="1" dirty="0">
                <a:latin typeface="Arial" pitchFamily="112" charset="0"/>
                <a:ea typeface="Arial"/>
                <a:cs typeface="Arial"/>
              </a:rPr>
              <a:t> </a:t>
            </a:r>
            <a:r>
              <a:rPr lang="en-US" sz="2400" dirty="0">
                <a:solidFill>
                  <a:srgbClr val="0000FF"/>
                </a:solidFill>
              </a:rPr>
              <a:t>Supply</a:t>
            </a:r>
          </a:p>
          <a:p>
            <a:pPr marL="0" indent="0" eaLnBrk="1" hangingPunct="1">
              <a:buNone/>
            </a:pPr>
            <a:r>
              <a:rPr lang="en-US" sz="2400" dirty="0">
                <a:latin typeface="Arial" pitchFamily="112" charset="0"/>
                <a:ea typeface="Arial"/>
                <a:cs typeface="Arial"/>
              </a:rPr>
              <a:t>Propose three physical operators for the join, assuming the tables are in main memory:</a:t>
            </a:r>
          </a:p>
          <a:p>
            <a:pPr marL="609600" indent="-609600" eaLnBrk="1" hangingPunct="1">
              <a:lnSpc>
                <a:spcPct val="90000"/>
              </a:lnSpc>
              <a:buFontTx/>
              <a:buAutoNum type="arabicPeriod"/>
            </a:pPr>
            <a:r>
              <a:rPr lang="en-US" sz="2400" dirty="0" smtClean="0">
                <a:latin typeface="Arial" pitchFamily="112" charset="0"/>
                <a:ea typeface="ＭＳ Ｐゴシック" pitchFamily="112" charset="-128"/>
                <a:cs typeface="ＭＳ Ｐゴシック" pitchFamily="112" charset="-128"/>
              </a:rPr>
              <a:t> </a:t>
            </a:r>
          </a:p>
          <a:p>
            <a:pPr marL="609600" indent="-609600" eaLnBrk="1" hangingPunct="1">
              <a:lnSpc>
                <a:spcPct val="90000"/>
              </a:lnSpc>
              <a:buFontTx/>
              <a:buAutoNum type="arabicPeriod"/>
            </a:pPr>
            <a:r>
              <a:rPr lang="en-US" sz="2400" dirty="0" smtClean="0">
                <a:latin typeface="Arial" pitchFamily="112" charset="0"/>
                <a:ea typeface="ＭＳ Ｐゴシック" pitchFamily="112" charset="-128"/>
                <a:cs typeface="ＭＳ Ｐゴシック" pitchFamily="112" charset="-128"/>
              </a:rPr>
              <a:t> </a:t>
            </a:r>
            <a:endParaRPr lang="en-US" sz="2400" dirty="0">
              <a:latin typeface="Arial" pitchFamily="112" charset="0"/>
              <a:ea typeface="ＭＳ Ｐゴシック" pitchFamily="112" charset="-128"/>
              <a:cs typeface="ＭＳ Ｐゴシック" pitchFamily="112" charset="-128"/>
            </a:endParaRPr>
          </a:p>
          <a:p>
            <a:pPr marL="609600" indent="-609600" eaLnBrk="1" hangingPunct="1">
              <a:lnSpc>
                <a:spcPct val="90000"/>
              </a:lnSpc>
              <a:buFontTx/>
              <a:buAutoNum type="arabicPeriod"/>
            </a:pPr>
            <a:r>
              <a:rPr lang="en-US" sz="2400" dirty="0" smtClean="0">
                <a:latin typeface="Arial" pitchFamily="112" charset="0"/>
                <a:ea typeface="ＭＳ Ｐゴシック" pitchFamily="112" charset="-128"/>
                <a:cs typeface="ＭＳ Ｐゴシック" pitchFamily="112" charset="-128"/>
              </a:rPr>
              <a:t> </a:t>
            </a:r>
            <a:endParaRPr lang="en-US" sz="2400" dirty="0">
              <a:latin typeface="Arial" pitchFamily="112" charset="0"/>
              <a:ea typeface="ＭＳ Ｐゴシック" pitchFamily="112" charset="-128"/>
              <a:cs typeface="ＭＳ Ｐゴシック" pitchFamily="112" charset="-128"/>
            </a:endParaRPr>
          </a:p>
        </p:txBody>
      </p:sp>
      <p:sp>
        <p:nvSpPr>
          <p:cNvPr id="7" name="TextBox 6"/>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Tree>
    <p:extLst>
      <p:ext uri="{BB962C8B-B14F-4D97-AF65-F5344CB8AC3E}">
        <p14:creationId xmlns:p14="http://schemas.microsoft.com/office/powerpoint/2010/main" val="5007452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2"/>
          <p:cNvSpPr>
            <a:spLocks noGrp="1" noChangeArrowheads="1"/>
          </p:cNvSpPr>
          <p:nvPr>
            <p:ph type="title"/>
          </p:nvPr>
        </p:nvSpPr>
        <p:spPr>
          <a:xfrm>
            <a:off x="685800" y="609600"/>
            <a:ext cx="8077200" cy="1143000"/>
          </a:xfrm>
        </p:spPr>
        <p:txBody>
          <a:bodyPr/>
          <a:lstStyle/>
          <a:p>
            <a:pPr eaLnBrk="1" hangingPunct="1"/>
            <a:r>
              <a:rPr lang="en-US" dirty="0">
                <a:latin typeface="Arial" pitchFamily="112" charset="0"/>
                <a:ea typeface="ＭＳ Ｐゴシック" pitchFamily="112" charset="-128"/>
                <a:cs typeface="ＭＳ Ｐゴシック" pitchFamily="112" charset="-128"/>
              </a:rPr>
              <a:t>Main Memory Algorithms</a:t>
            </a:r>
          </a:p>
        </p:txBody>
      </p:sp>
      <p:sp>
        <p:nvSpPr>
          <p:cNvPr id="119812" name="Rectangle 3"/>
          <p:cNvSpPr>
            <a:spLocks noGrp="1" noChangeArrowheads="1"/>
          </p:cNvSpPr>
          <p:nvPr>
            <p:ph idx="1"/>
          </p:nvPr>
        </p:nvSpPr>
        <p:spPr>
          <a:xfrm>
            <a:off x="76200" y="1981200"/>
            <a:ext cx="8915400" cy="4114800"/>
          </a:xfrm>
        </p:spPr>
        <p:txBody>
          <a:bodyPr/>
          <a:lstStyle/>
          <a:p>
            <a:pPr marL="609600" indent="-609600" eaLnBrk="1" hangingPunct="1">
              <a:lnSpc>
                <a:spcPct val="90000"/>
              </a:lnSpc>
              <a:buFontTx/>
              <a:buNone/>
            </a:pPr>
            <a:r>
              <a:rPr lang="en-US" sz="2400" dirty="0">
                <a:latin typeface="Arial" pitchFamily="112" charset="0"/>
                <a:ea typeface="ＭＳ Ｐゴシック" pitchFamily="112" charset="-128"/>
                <a:cs typeface="ＭＳ Ｐゴシック" pitchFamily="112" charset="-128"/>
              </a:rPr>
              <a:t>Logical operator:</a:t>
            </a:r>
          </a:p>
          <a:p>
            <a:pPr marL="0" indent="0" eaLnBrk="1" hangingPunct="1">
              <a:buNone/>
            </a:pPr>
            <a:r>
              <a:rPr lang="en-US" sz="2400" dirty="0">
                <a:solidFill>
                  <a:srgbClr val="0000FF"/>
                </a:solidFill>
              </a:rPr>
              <a:t> Supplier </a:t>
            </a:r>
            <a:r>
              <a:rPr lang="en-US" sz="2400" b="1" dirty="0">
                <a:latin typeface="Arial" pitchFamily="112" charset="0"/>
                <a:ea typeface="Arial"/>
                <a:cs typeface="Arial"/>
              </a:rPr>
              <a:t>⨝</a:t>
            </a:r>
            <a:r>
              <a:rPr lang="en-US" sz="2400" baseline="-25000" dirty="0" err="1">
                <a:latin typeface="Arial" pitchFamily="112" charset="0"/>
                <a:ea typeface="Arial"/>
                <a:cs typeface="Arial"/>
              </a:rPr>
              <a:t>sid</a:t>
            </a:r>
            <a:r>
              <a:rPr lang="en-US" sz="2400" baseline="-25000" dirty="0">
                <a:latin typeface="Arial" pitchFamily="112" charset="0"/>
                <a:ea typeface="Arial"/>
                <a:cs typeface="Arial"/>
              </a:rPr>
              <a:t>=</a:t>
            </a:r>
            <a:r>
              <a:rPr lang="en-US" sz="2400" baseline="-25000" dirty="0" err="1">
                <a:latin typeface="Arial" pitchFamily="112" charset="0"/>
                <a:ea typeface="Arial"/>
                <a:cs typeface="Arial"/>
              </a:rPr>
              <a:t>sid</a:t>
            </a:r>
            <a:r>
              <a:rPr lang="en-US" sz="2400" b="1" dirty="0">
                <a:latin typeface="Arial" pitchFamily="112" charset="0"/>
                <a:ea typeface="Arial"/>
                <a:cs typeface="Arial"/>
              </a:rPr>
              <a:t> </a:t>
            </a:r>
            <a:r>
              <a:rPr lang="en-US" sz="2400" dirty="0">
                <a:solidFill>
                  <a:srgbClr val="0000FF"/>
                </a:solidFill>
              </a:rPr>
              <a:t>Supply</a:t>
            </a:r>
          </a:p>
          <a:p>
            <a:pPr marL="0" indent="0" eaLnBrk="1" hangingPunct="1">
              <a:buNone/>
            </a:pPr>
            <a:r>
              <a:rPr lang="en-US" sz="2400" dirty="0">
                <a:latin typeface="Arial" pitchFamily="112" charset="0"/>
                <a:ea typeface="Arial"/>
                <a:cs typeface="Arial"/>
              </a:rPr>
              <a:t>Propose three physical operators for the join, assuming the tables are in main memory:</a:t>
            </a:r>
          </a:p>
          <a:p>
            <a:pPr marL="609600" indent="-609600" eaLnBrk="1" hangingPunct="1">
              <a:lnSpc>
                <a:spcPct val="90000"/>
              </a:lnSpc>
              <a:buFontTx/>
              <a:buAutoNum type="arabicPeriod"/>
            </a:pPr>
            <a:r>
              <a:rPr lang="en-US" sz="2400" dirty="0">
                <a:latin typeface="Arial" pitchFamily="112" charset="0"/>
                <a:ea typeface="ＭＳ Ｐゴシック" pitchFamily="112" charset="-128"/>
                <a:cs typeface="ＭＳ Ｐゴシック" pitchFamily="112" charset="-128"/>
              </a:rPr>
              <a:t>Nested Loop Join		O</a:t>
            </a:r>
            <a:r>
              <a:rPr lang="en-US" sz="2400" dirty="0" smtClean="0">
                <a:latin typeface="Arial" pitchFamily="112" charset="0"/>
                <a:ea typeface="ＭＳ Ｐゴシック" pitchFamily="112" charset="-128"/>
                <a:cs typeface="ＭＳ Ｐゴシック" pitchFamily="112" charset="-128"/>
              </a:rPr>
              <a:t>(??)</a:t>
            </a:r>
            <a:endParaRPr lang="en-US" sz="2400" dirty="0">
              <a:latin typeface="Arial" pitchFamily="112" charset="0"/>
              <a:ea typeface="ＭＳ Ｐゴシック" pitchFamily="112" charset="-128"/>
              <a:cs typeface="ＭＳ Ｐゴシック" pitchFamily="112" charset="-128"/>
            </a:endParaRPr>
          </a:p>
          <a:p>
            <a:pPr marL="609600" indent="-609600" eaLnBrk="1" hangingPunct="1">
              <a:lnSpc>
                <a:spcPct val="90000"/>
              </a:lnSpc>
              <a:buFontTx/>
              <a:buAutoNum type="arabicPeriod"/>
            </a:pPr>
            <a:r>
              <a:rPr lang="en-US" sz="2400" dirty="0">
                <a:latin typeface="Arial" pitchFamily="112" charset="0"/>
                <a:ea typeface="ＭＳ Ｐゴシック" pitchFamily="112" charset="-128"/>
                <a:cs typeface="ＭＳ Ｐゴシック" pitchFamily="112" charset="-128"/>
              </a:rPr>
              <a:t>Merge join			O</a:t>
            </a:r>
            <a:r>
              <a:rPr lang="en-US" sz="2400" dirty="0" smtClean="0">
                <a:latin typeface="Arial" pitchFamily="112" charset="0"/>
                <a:ea typeface="ＭＳ Ｐゴシック" pitchFamily="112" charset="-128"/>
                <a:cs typeface="ＭＳ Ｐゴシック" pitchFamily="112" charset="-128"/>
              </a:rPr>
              <a:t>(??)</a:t>
            </a:r>
            <a:endParaRPr lang="en-US" sz="2400" dirty="0">
              <a:latin typeface="Arial" pitchFamily="112" charset="0"/>
              <a:ea typeface="ＭＳ Ｐゴシック" pitchFamily="112" charset="-128"/>
              <a:cs typeface="ＭＳ Ｐゴシック" pitchFamily="112" charset="-128"/>
            </a:endParaRPr>
          </a:p>
          <a:p>
            <a:pPr marL="609600" indent="-609600" eaLnBrk="1" hangingPunct="1">
              <a:lnSpc>
                <a:spcPct val="90000"/>
              </a:lnSpc>
              <a:buFontTx/>
              <a:buAutoNum type="arabicPeriod"/>
            </a:pPr>
            <a:r>
              <a:rPr lang="en-US" sz="2400" dirty="0">
                <a:latin typeface="Arial" pitchFamily="112" charset="0"/>
                <a:ea typeface="ＭＳ Ｐゴシック" pitchFamily="112" charset="-128"/>
                <a:cs typeface="ＭＳ Ｐゴシック" pitchFamily="112" charset="-128"/>
              </a:rPr>
              <a:t>Hash join			O</a:t>
            </a:r>
            <a:r>
              <a:rPr lang="en-US" sz="2400" dirty="0" smtClean="0">
                <a:latin typeface="Arial" pitchFamily="112" charset="0"/>
                <a:ea typeface="ＭＳ Ｐゴシック" pitchFamily="112" charset="-128"/>
                <a:cs typeface="ＭＳ Ｐゴシック" pitchFamily="112" charset="-128"/>
              </a:rPr>
              <a:t>(??)</a:t>
            </a:r>
            <a:endParaRPr lang="en-US" sz="2400" dirty="0">
              <a:latin typeface="Arial" pitchFamily="112" charset="0"/>
              <a:ea typeface="ＭＳ Ｐゴシック" pitchFamily="112" charset="-128"/>
              <a:cs typeface="ＭＳ Ｐゴシック" pitchFamily="112" charset="-128"/>
            </a:endParaRPr>
          </a:p>
        </p:txBody>
      </p:sp>
      <p:sp>
        <p:nvSpPr>
          <p:cNvPr id="2" name="Footer Placeholder 1"/>
          <p:cNvSpPr>
            <a:spLocks noGrp="1"/>
          </p:cNvSpPr>
          <p:nvPr>
            <p:ph type="ftr" sz="quarter" idx="11"/>
          </p:nvPr>
        </p:nvSpPr>
        <p:spPr/>
        <p:txBody>
          <a:bodyPr/>
          <a:lstStyle/>
          <a:p>
            <a:r>
              <a:rPr lang="de-DE" dirty="0" smtClean="0"/>
              <a:t>CSE 344 - 2017au</a:t>
            </a:r>
            <a:endParaRPr lang="en-US" dirty="0"/>
          </a:p>
        </p:txBody>
      </p:sp>
      <p:sp>
        <p:nvSpPr>
          <p:cNvPr id="3" name="Slide Number Placeholder 2"/>
          <p:cNvSpPr>
            <a:spLocks noGrp="1"/>
          </p:cNvSpPr>
          <p:nvPr>
            <p:ph type="sldNum" sz="quarter" idx="12"/>
          </p:nvPr>
        </p:nvSpPr>
        <p:spPr/>
        <p:txBody>
          <a:bodyPr/>
          <a:lstStyle/>
          <a:p>
            <a:fld id="{7E463EDE-8ECC-4186-A19A-CF00533B0845}" type="slidenum">
              <a:rPr lang="en-US" smtClean="0"/>
              <a:pPr/>
              <a:t>13</a:t>
            </a:fld>
            <a:endParaRPr lang="en-US"/>
          </a:p>
        </p:txBody>
      </p:sp>
      <p:sp>
        <p:nvSpPr>
          <p:cNvPr id="7" name="TextBox 6"/>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Tree>
    <p:extLst>
      <p:ext uri="{BB962C8B-B14F-4D97-AF65-F5344CB8AC3E}">
        <p14:creationId xmlns:p14="http://schemas.microsoft.com/office/powerpoint/2010/main" val="2885100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2"/>
          <p:cNvSpPr>
            <a:spLocks noGrp="1" noChangeArrowheads="1"/>
          </p:cNvSpPr>
          <p:nvPr>
            <p:ph type="title"/>
          </p:nvPr>
        </p:nvSpPr>
        <p:spPr>
          <a:xfrm>
            <a:off x="685800" y="609600"/>
            <a:ext cx="8077200" cy="1143000"/>
          </a:xfrm>
        </p:spPr>
        <p:txBody>
          <a:bodyPr/>
          <a:lstStyle/>
          <a:p>
            <a:pPr eaLnBrk="1" hangingPunct="1"/>
            <a:r>
              <a:rPr lang="en-US" dirty="0">
                <a:latin typeface="Arial" pitchFamily="112" charset="0"/>
                <a:ea typeface="ＭＳ Ｐゴシック" pitchFamily="112" charset="-128"/>
                <a:cs typeface="ＭＳ Ｐゴシック" pitchFamily="112" charset="-128"/>
              </a:rPr>
              <a:t>Main Memory Algorithms</a:t>
            </a:r>
          </a:p>
        </p:txBody>
      </p:sp>
      <p:sp>
        <p:nvSpPr>
          <p:cNvPr id="119812" name="Rectangle 3"/>
          <p:cNvSpPr>
            <a:spLocks noGrp="1" noChangeArrowheads="1"/>
          </p:cNvSpPr>
          <p:nvPr>
            <p:ph idx="1"/>
          </p:nvPr>
        </p:nvSpPr>
        <p:spPr>
          <a:xfrm>
            <a:off x="76200" y="1981200"/>
            <a:ext cx="8915400" cy="4114800"/>
          </a:xfrm>
        </p:spPr>
        <p:txBody>
          <a:bodyPr/>
          <a:lstStyle/>
          <a:p>
            <a:pPr marL="609600" indent="-609600" eaLnBrk="1" hangingPunct="1">
              <a:lnSpc>
                <a:spcPct val="90000"/>
              </a:lnSpc>
              <a:buFontTx/>
              <a:buNone/>
            </a:pPr>
            <a:r>
              <a:rPr lang="en-US" sz="2400" dirty="0">
                <a:latin typeface="Arial" pitchFamily="112" charset="0"/>
                <a:ea typeface="ＭＳ Ｐゴシック" pitchFamily="112" charset="-128"/>
                <a:cs typeface="ＭＳ Ｐゴシック" pitchFamily="112" charset="-128"/>
              </a:rPr>
              <a:t>Logical operator:</a:t>
            </a:r>
            <a:endParaRPr lang="en-US" sz="2400" dirty="0" smtClean="0">
              <a:latin typeface="Arial" pitchFamily="112" charset="0"/>
              <a:ea typeface="ＭＳ Ｐゴシック" pitchFamily="112" charset="-128"/>
              <a:cs typeface="ＭＳ Ｐゴシック" pitchFamily="112" charset="-128"/>
            </a:endParaRPr>
          </a:p>
          <a:p>
            <a:pPr marL="0" indent="0" eaLnBrk="1" hangingPunct="1">
              <a:buNone/>
            </a:pPr>
            <a:r>
              <a:rPr lang="en-US" sz="2400" dirty="0">
                <a:solidFill>
                  <a:srgbClr val="0000FF"/>
                </a:solidFill>
              </a:rPr>
              <a:t> Supplier </a:t>
            </a:r>
            <a:r>
              <a:rPr lang="en-US" sz="2400" b="1" dirty="0">
                <a:latin typeface="Arial" pitchFamily="112" charset="0"/>
                <a:ea typeface="Arial"/>
                <a:cs typeface="Arial"/>
              </a:rPr>
              <a:t>⨝</a:t>
            </a:r>
            <a:r>
              <a:rPr lang="en-US" sz="2400" baseline="-25000" dirty="0" err="1">
                <a:latin typeface="Arial" pitchFamily="112" charset="0"/>
                <a:ea typeface="Arial"/>
                <a:cs typeface="Arial"/>
              </a:rPr>
              <a:t>sid</a:t>
            </a:r>
            <a:r>
              <a:rPr lang="en-US" sz="2400" baseline="-25000" dirty="0">
                <a:latin typeface="Arial" pitchFamily="112" charset="0"/>
                <a:ea typeface="Arial"/>
                <a:cs typeface="Arial"/>
              </a:rPr>
              <a:t>=</a:t>
            </a:r>
            <a:r>
              <a:rPr lang="en-US" sz="2400" baseline="-25000" dirty="0" err="1">
                <a:latin typeface="Arial" pitchFamily="112" charset="0"/>
                <a:ea typeface="Arial"/>
                <a:cs typeface="Arial"/>
              </a:rPr>
              <a:t>sid</a:t>
            </a:r>
            <a:r>
              <a:rPr lang="en-US" sz="2400" b="1" dirty="0">
                <a:latin typeface="Arial" pitchFamily="112" charset="0"/>
                <a:ea typeface="Arial"/>
                <a:cs typeface="Arial"/>
              </a:rPr>
              <a:t> </a:t>
            </a:r>
            <a:r>
              <a:rPr lang="en-US" sz="2400" dirty="0" smtClean="0">
                <a:solidFill>
                  <a:srgbClr val="0000FF"/>
                </a:solidFill>
              </a:rPr>
              <a:t>Supply</a:t>
            </a:r>
          </a:p>
          <a:p>
            <a:pPr marL="0" indent="0" eaLnBrk="1" hangingPunct="1">
              <a:buNone/>
            </a:pPr>
            <a:r>
              <a:rPr lang="en-US" sz="2400" dirty="0" smtClean="0">
                <a:latin typeface="Arial" pitchFamily="112" charset="0"/>
                <a:ea typeface="Arial"/>
                <a:cs typeface="Arial"/>
              </a:rPr>
              <a:t>Propose </a:t>
            </a:r>
            <a:r>
              <a:rPr lang="en-US" sz="2400" dirty="0">
                <a:latin typeface="Arial" pitchFamily="112" charset="0"/>
                <a:ea typeface="Arial"/>
                <a:cs typeface="Arial"/>
              </a:rPr>
              <a:t>three physical operators for the join, assuming the tables are in main memory:</a:t>
            </a:r>
            <a:endParaRPr lang="en-US" sz="2400" dirty="0" smtClean="0">
              <a:latin typeface="Arial" pitchFamily="112" charset="0"/>
              <a:ea typeface="Arial"/>
              <a:cs typeface="Arial"/>
            </a:endParaRPr>
          </a:p>
          <a:p>
            <a:pPr marL="609600" indent="-609600" eaLnBrk="1" hangingPunct="1">
              <a:lnSpc>
                <a:spcPct val="90000"/>
              </a:lnSpc>
              <a:buFontTx/>
              <a:buAutoNum type="arabicPeriod"/>
            </a:pPr>
            <a:r>
              <a:rPr lang="en-US" sz="2400" dirty="0">
                <a:latin typeface="Arial" pitchFamily="112" charset="0"/>
                <a:ea typeface="ＭＳ Ｐゴシック" pitchFamily="112" charset="-128"/>
                <a:cs typeface="ＭＳ Ｐゴシック" pitchFamily="112" charset="-128"/>
              </a:rPr>
              <a:t>Nested Loop </a:t>
            </a:r>
            <a:r>
              <a:rPr lang="en-US" sz="2400" dirty="0" smtClean="0">
                <a:latin typeface="Arial" pitchFamily="112" charset="0"/>
                <a:ea typeface="ＭＳ Ｐゴシック" pitchFamily="112" charset="-128"/>
                <a:cs typeface="ＭＳ Ｐゴシック" pitchFamily="112" charset="-128"/>
              </a:rPr>
              <a:t>Join		O(n</a:t>
            </a:r>
            <a:r>
              <a:rPr lang="en-US" sz="2400" baseline="30000" dirty="0" smtClean="0">
                <a:latin typeface="Arial" pitchFamily="112" charset="0"/>
                <a:ea typeface="ＭＳ Ｐゴシック" pitchFamily="112" charset="-128"/>
                <a:cs typeface="ＭＳ Ｐゴシック" pitchFamily="112" charset="-128"/>
              </a:rPr>
              <a:t>2</a:t>
            </a:r>
            <a:r>
              <a:rPr lang="en-US" sz="2400" dirty="0" smtClean="0">
                <a:latin typeface="Arial" pitchFamily="112" charset="0"/>
                <a:ea typeface="ＭＳ Ｐゴシック" pitchFamily="112" charset="-128"/>
                <a:cs typeface="ＭＳ Ｐゴシック" pitchFamily="112" charset="-128"/>
              </a:rPr>
              <a:t>)</a:t>
            </a:r>
            <a:endParaRPr lang="en-US" sz="2400" dirty="0">
              <a:latin typeface="Arial" pitchFamily="112" charset="0"/>
              <a:ea typeface="ＭＳ Ｐゴシック" pitchFamily="112" charset="-128"/>
              <a:cs typeface="ＭＳ Ｐゴシック" pitchFamily="112" charset="-128"/>
            </a:endParaRPr>
          </a:p>
          <a:p>
            <a:pPr marL="609600" indent="-609600" eaLnBrk="1" hangingPunct="1">
              <a:lnSpc>
                <a:spcPct val="90000"/>
              </a:lnSpc>
              <a:buFontTx/>
              <a:buAutoNum type="arabicPeriod"/>
            </a:pPr>
            <a:r>
              <a:rPr lang="en-US" sz="2400" dirty="0">
                <a:latin typeface="Arial" pitchFamily="112" charset="0"/>
                <a:ea typeface="ＭＳ Ｐゴシック" pitchFamily="112" charset="-128"/>
                <a:cs typeface="ＭＳ Ｐゴシック" pitchFamily="112" charset="-128"/>
              </a:rPr>
              <a:t>Merge </a:t>
            </a:r>
            <a:r>
              <a:rPr lang="en-US" sz="2400" dirty="0" smtClean="0">
                <a:latin typeface="Arial" pitchFamily="112" charset="0"/>
                <a:ea typeface="ＭＳ Ｐゴシック" pitchFamily="112" charset="-128"/>
                <a:cs typeface="ＭＳ Ｐゴシック" pitchFamily="112" charset="-128"/>
              </a:rPr>
              <a:t>join			O(n log n)</a:t>
            </a:r>
            <a:endParaRPr lang="en-US" sz="2400" dirty="0">
              <a:latin typeface="Arial" pitchFamily="112" charset="0"/>
              <a:ea typeface="ＭＳ Ｐゴシック" pitchFamily="112" charset="-128"/>
              <a:cs typeface="ＭＳ Ｐゴシック" pitchFamily="112" charset="-128"/>
            </a:endParaRPr>
          </a:p>
          <a:p>
            <a:pPr marL="609600" indent="-609600" eaLnBrk="1" hangingPunct="1">
              <a:lnSpc>
                <a:spcPct val="90000"/>
              </a:lnSpc>
              <a:buFontTx/>
              <a:buAutoNum type="arabicPeriod"/>
            </a:pPr>
            <a:r>
              <a:rPr lang="en-US" sz="2400" dirty="0">
                <a:latin typeface="Arial" pitchFamily="112" charset="0"/>
                <a:ea typeface="ＭＳ Ｐゴシック" pitchFamily="112" charset="-128"/>
                <a:cs typeface="ＭＳ Ｐゴシック" pitchFamily="112" charset="-128"/>
              </a:rPr>
              <a:t>Hash </a:t>
            </a:r>
            <a:r>
              <a:rPr lang="en-US" sz="2400" dirty="0" smtClean="0">
                <a:latin typeface="Arial" pitchFamily="112" charset="0"/>
                <a:ea typeface="ＭＳ Ｐゴシック" pitchFamily="112" charset="-128"/>
                <a:cs typeface="ＭＳ Ｐゴシック" pitchFamily="112" charset="-128"/>
              </a:rPr>
              <a:t>join			O(n) </a:t>
            </a:r>
            <a:r>
              <a:rPr lang="is-IS" sz="2400" dirty="0" smtClean="0">
                <a:latin typeface="Arial" pitchFamily="112" charset="0"/>
                <a:ea typeface="ＭＳ Ｐゴシック" pitchFamily="112" charset="-128"/>
                <a:cs typeface="ＭＳ Ｐゴシック" pitchFamily="112" charset="-128"/>
              </a:rPr>
              <a:t>… </a:t>
            </a:r>
            <a:r>
              <a:rPr lang="en-US" sz="2400" dirty="0">
                <a:latin typeface="Arial" pitchFamily="112" charset="0"/>
                <a:ea typeface="ＭＳ Ｐゴシック" pitchFamily="112" charset="-128"/>
                <a:cs typeface="ＭＳ Ｐゴシック" pitchFamily="112" charset="-128"/>
              </a:rPr>
              <a:t>O(n</a:t>
            </a:r>
            <a:r>
              <a:rPr lang="en-US" sz="2400" baseline="30000" dirty="0">
                <a:latin typeface="Arial" pitchFamily="112" charset="0"/>
                <a:ea typeface="ＭＳ Ｐゴシック" pitchFamily="112" charset="-128"/>
                <a:cs typeface="ＭＳ Ｐゴシック" pitchFamily="112" charset="-128"/>
              </a:rPr>
              <a:t>2</a:t>
            </a:r>
            <a:r>
              <a:rPr lang="en-US" sz="2400" dirty="0" smtClean="0">
                <a:latin typeface="Arial" pitchFamily="112" charset="0"/>
                <a:ea typeface="ＭＳ Ｐゴシック" pitchFamily="112" charset="-128"/>
                <a:cs typeface="ＭＳ Ｐゴシック" pitchFamily="112" charset="-128"/>
              </a:rPr>
              <a:t>)</a:t>
            </a:r>
            <a:endParaRPr lang="en-US" sz="2400" dirty="0">
              <a:latin typeface="Arial" pitchFamily="112" charset="0"/>
              <a:ea typeface="ＭＳ Ｐゴシック" pitchFamily="112" charset="-128"/>
              <a:cs typeface="ＭＳ Ｐゴシック" pitchFamily="112" charset="-128"/>
            </a:endParaRPr>
          </a:p>
        </p:txBody>
      </p:sp>
      <p:sp>
        <p:nvSpPr>
          <p:cNvPr id="2" name="Footer Placeholder 1"/>
          <p:cNvSpPr>
            <a:spLocks noGrp="1"/>
          </p:cNvSpPr>
          <p:nvPr>
            <p:ph type="ftr" sz="quarter" idx="11"/>
          </p:nvPr>
        </p:nvSpPr>
        <p:spPr/>
        <p:txBody>
          <a:bodyPr/>
          <a:lstStyle/>
          <a:p>
            <a:r>
              <a:rPr lang="de-DE" dirty="0" smtClean="0"/>
              <a:t>CSE 344 - 2017au</a:t>
            </a:r>
            <a:endParaRPr lang="en-US" dirty="0"/>
          </a:p>
        </p:txBody>
      </p:sp>
      <p:sp>
        <p:nvSpPr>
          <p:cNvPr id="3" name="Slide Number Placeholder 2"/>
          <p:cNvSpPr>
            <a:spLocks noGrp="1"/>
          </p:cNvSpPr>
          <p:nvPr>
            <p:ph type="sldNum" sz="quarter" idx="12"/>
          </p:nvPr>
        </p:nvSpPr>
        <p:spPr/>
        <p:txBody>
          <a:bodyPr/>
          <a:lstStyle/>
          <a:p>
            <a:fld id="{7E463EDE-8ECC-4186-A19A-CF00533B0845}" type="slidenum">
              <a:rPr lang="en-US" smtClean="0"/>
              <a:pPr/>
              <a:t>14</a:t>
            </a:fld>
            <a:endParaRPr lang="en-US"/>
          </a:p>
        </p:txBody>
      </p:sp>
      <p:sp>
        <p:nvSpPr>
          <p:cNvPr id="7" name="TextBox 6"/>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Tree>
    <p:extLst>
      <p:ext uri="{BB962C8B-B14F-4D97-AF65-F5344CB8AC3E}">
        <p14:creationId xmlns:p14="http://schemas.microsoft.com/office/powerpoint/2010/main" val="17333223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Review of Hash Tables</a:t>
            </a:r>
            <a:endParaRPr lang="en-US" dirty="0"/>
          </a:p>
        </p:txBody>
      </p:sp>
      <p:graphicFrame>
        <p:nvGraphicFramePr>
          <p:cNvPr id="5" name="Table 4"/>
          <p:cNvGraphicFramePr>
            <a:graphicFrameLocks noGrp="1"/>
          </p:cNvGraphicFramePr>
          <p:nvPr>
            <p:extLst/>
          </p:nvPr>
        </p:nvGraphicFramePr>
        <p:xfrm>
          <a:off x="4038600" y="1981200"/>
          <a:ext cx="1295400" cy="3708400"/>
        </p:xfrm>
        <a:graphic>
          <a:graphicData uri="http://schemas.openxmlformats.org/drawingml/2006/table">
            <a:tbl>
              <a:tblPr firstRow="1" bandRow="1">
                <a:tableStyleId>{5940675A-B579-460E-94D1-54222C63F5DA}</a:tableStyleId>
              </a:tblPr>
              <a:tblGrid>
                <a:gridCol w="533400"/>
                <a:gridCol w="762000"/>
              </a:tblGrid>
              <a:tr h="370840">
                <a:tc>
                  <a:txBody>
                    <a:bodyPr/>
                    <a:lstStyle/>
                    <a:p>
                      <a:pPr algn="r"/>
                      <a:r>
                        <a:rPr lang="en-US" dirty="0" smtClean="0">
                          <a:latin typeface="Arial"/>
                        </a:rPr>
                        <a:t>0</a:t>
                      </a:r>
                      <a:endParaRPr lang="en-US" dirty="0">
                        <a:latin typeface="Arial"/>
                      </a:endParaRPr>
                    </a:p>
                  </a:txBody>
                  <a:tcPr>
                    <a:lnL w="12700" cmpd="sng">
                      <a:noFill/>
                    </a:lnL>
                    <a:lnR w="12700" cap="flat" cmpd="sng" algn="ctr">
                      <a:solidFill>
                        <a:scrgbClr r="0" g="0" b="0"/>
                      </a:solidFill>
                      <a:prstDash val="solid"/>
                      <a:round/>
                      <a:headEnd type="none" w="med" len="med"/>
                      <a:tailEnd type="none" w="med" len="med"/>
                    </a:lnR>
                    <a:lnT w="12700" cmpd="sng">
                      <a:noFill/>
                    </a:lnT>
                    <a:lnB w="12700" cmpd="sng">
                      <a:noFill/>
                    </a:lnB>
                  </a:tcPr>
                </a:tc>
                <a:tc>
                  <a:txBody>
                    <a:bodyPr/>
                    <a:lstStyle/>
                    <a:p>
                      <a:endParaRPr lang="en-US" dirty="0">
                        <a:latin typeface="Arial"/>
                      </a:endParaRPr>
                    </a:p>
                  </a:txBody>
                  <a:tcPr>
                    <a:lnL w="12700" cap="flat" cmpd="sng" algn="ctr">
                      <a:solidFill>
                        <a:scrgbClr r="0" g="0" b="0"/>
                      </a:solidFill>
                      <a:prstDash val="solid"/>
                      <a:round/>
                      <a:headEnd type="none" w="med" len="med"/>
                      <a:tailEnd type="none" w="med" len="med"/>
                    </a:lnL>
                  </a:tcPr>
                </a:tc>
              </a:tr>
              <a:tr h="370840">
                <a:tc>
                  <a:txBody>
                    <a:bodyPr/>
                    <a:lstStyle/>
                    <a:p>
                      <a:pPr algn="r"/>
                      <a:r>
                        <a:rPr lang="en-US" dirty="0" smtClean="0">
                          <a:latin typeface="Arial"/>
                        </a:rPr>
                        <a:t>1</a:t>
                      </a:r>
                      <a:endParaRPr lang="en-US" dirty="0">
                        <a:latin typeface="Arial"/>
                      </a:endParaRPr>
                    </a:p>
                  </a:txBody>
                  <a:tcPr>
                    <a:lnL w="12700" cmpd="sng">
                      <a:noFill/>
                    </a:lnL>
                    <a:lnR w="12700" cap="flat" cmpd="sng" algn="ctr">
                      <a:solidFill>
                        <a:scrgbClr r="0" g="0" b="0"/>
                      </a:solidFill>
                      <a:prstDash val="solid"/>
                      <a:round/>
                      <a:headEnd type="none" w="med" len="med"/>
                      <a:tailEnd type="none" w="med" len="med"/>
                    </a:lnR>
                    <a:lnT w="12700" cmpd="sng">
                      <a:noFill/>
                    </a:lnT>
                    <a:lnB w="12700" cmpd="sng">
                      <a:noFill/>
                    </a:lnB>
                  </a:tcPr>
                </a:tc>
                <a:tc>
                  <a:txBody>
                    <a:bodyPr/>
                    <a:lstStyle/>
                    <a:p>
                      <a:endParaRPr lang="en-US" dirty="0">
                        <a:latin typeface="Arial"/>
                      </a:endParaRPr>
                    </a:p>
                  </a:txBody>
                  <a:tcPr>
                    <a:lnL w="12700" cap="flat" cmpd="sng" algn="ctr">
                      <a:solidFill>
                        <a:scrgbClr r="0" g="0" b="0"/>
                      </a:solidFill>
                      <a:prstDash val="solid"/>
                      <a:round/>
                      <a:headEnd type="none" w="med" len="med"/>
                      <a:tailEnd type="none" w="med" len="med"/>
                    </a:lnL>
                  </a:tcPr>
                </a:tc>
              </a:tr>
              <a:tr h="370840">
                <a:tc>
                  <a:txBody>
                    <a:bodyPr/>
                    <a:lstStyle/>
                    <a:p>
                      <a:pPr algn="r"/>
                      <a:r>
                        <a:rPr lang="en-US" dirty="0" smtClean="0">
                          <a:latin typeface="Arial"/>
                        </a:rPr>
                        <a:t>2</a:t>
                      </a:r>
                      <a:endParaRPr lang="en-US" dirty="0">
                        <a:latin typeface="Arial"/>
                      </a:endParaRPr>
                    </a:p>
                  </a:txBody>
                  <a:tcPr>
                    <a:lnL w="12700" cmpd="sng">
                      <a:noFill/>
                    </a:lnL>
                    <a:lnR w="12700" cap="flat" cmpd="sng" algn="ctr">
                      <a:solidFill>
                        <a:scrgbClr r="0" g="0" b="0"/>
                      </a:solidFill>
                      <a:prstDash val="solid"/>
                      <a:round/>
                      <a:headEnd type="none" w="med" len="med"/>
                      <a:tailEnd type="none" w="med" len="med"/>
                    </a:lnR>
                    <a:lnT w="12700" cmpd="sng">
                      <a:noFill/>
                    </a:lnT>
                    <a:lnB w="12700" cmpd="sng">
                      <a:noFill/>
                    </a:lnB>
                  </a:tcPr>
                </a:tc>
                <a:tc>
                  <a:txBody>
                    <a:bodyPr/>
                    <a:lstStyle/>
                    <a:p>
                      <a:endParaRPr lang="en-US" dirty="0">
                        <a:latin typeface="Arial"/>
                      </a:endParaRPr>
                    </a:p>
                  </a:txBody>
                  <a:tcPr>
                    <a:lnL w="12700" cap="flat" cmpd="sng" algn="ctr">
                      <a:solidFill>
                        <a:scrgbClr r="0" g="0" b="0"/>
                      </a:solidFill>
                      <a:prstDash val="solid"/>
                      <a:round/>
                      <a:headEnd type="none" w="med" len="med"/>
                      <a:tailEnd type="none" w="med" len="med"/>
                    </a:lnL>
                  </a:tcPr>
                </a:tc>
              </a:tr>
              <a:tr h="370840">
                <a:tc>
                  <a:txBody>
                    <a:bodyPr/>
                    <a:lstStyle/>
                    <a:p>
                      <a:pPr algn="r"/>
                      <a:r>
                        <a:rPr lang="en-US" dirty="0" smtClean="0">
                          <a:latin typeface="Arial"/>
                        </a:rPr>
                        <a:t>3</a:t>
                      </a:r>
                      <a:endParaRPr lang="en-US" dirty="0">
                        <a:latin typeface="Arial"/>
                      </a:endParaRPr>
                    </a:p>
                  </a:txBody>
                  <a:tcPr>
                    <a:lnL w="12700" cmpd="sng">
                      <a:noFill/>
                    </a:lnL>
                    <a:lnR w="12700" cap="flat" cmpd="sng" algn="ctr">
                      <a:solidFill>
                        <a:scrgbClr r="0" g="0" b="0"/>
                      </a:solidFill>
                      <a:prstDash val="solid"/>
                      <a:round/>
                      <a:headEnd type="none" w="med" len="med"/>
                      <a:tailEnd type="none" w="med" len="med"/>
                    </a:lnR>
                    <a:lnT w="12700" cmpd="sng">
                      <a:noFill/>
                    </a:lnT>
                    <a:lnB w="12700" cmpd="sng">
                      <a:noFill/>
                    </a:lnB>
                  </a:tcPr>
                </a:tc>
                <a:tc>
                  <a:txBody>
                    <a:bodyPr/>
                    <a:lstStyle/>
                    <a:p>
                      <a:endParaRPr lang="en-US" dirty="0">
                        <a:latin typeface="Arial"/>
                      </a:endParaRPr>
                    </a:p>
                  </a:txBody>
                  <a:tcPr>
                    <a:lnL w="12700" cap="flat" cmpd="sng" algn="ctr">
                      <a:solidFill>
                        <a:scrgbClr r="0" g="0" b="0"/>
                      </a:solidFill>
                      <a:prstDash val="solid"/>
                      <a:round/>
                      <a:headEnd type="none" w="med" len="med"/>
                      <a:tailEnd type="none" w="med" len="med"/>
                    </a:lnL>
                  </a:tcPr>
                </a:tc>
              </a:tr>
              <a:tr h="370840">
                <a:tc>
                  <a:txBody>
                    <a:bodyPr/>
                    <a:lstStyle/>
                    <a:p>
                      <a:pPr algn="r"/>
                      <a:r>
                        <a:rPr lang="en-US" dirty="0" smtClean="0">
                          <a:latin typeface="Arial"/>
                        </a:rPr>
                        <a:t>4</a:t>
                      </a:r>
                      <a:endParaRPr lang="en-US" dirty="0">
                        <a:latin typeface="Arial"/>
                      </a:endParaRPr>
                    </a:p>
                  </a:txBody>
                  <a:tcPr>
                    <a:lnL w="12700" cmpd="sng">
                      <a:noFill/>
                    </a:lnL>
                    <a:lnR w="12700" cap="flat" cmpd="sng" algn="ctr">
                      <a:solidFill>
                        <a:scrgbClr r="0" g="0" b="0"/>
                      </a:solidFill>
                      <a:prstDash val="solid"/>
                      <a:round/>
                      <a:headEnd type="none" w="med" len="med"/>
                      <a:tailEnd type="none" w="med" len="med"/>
                    </a:lnR>
                    <a:lnT w="12700" cmpd="sng">
                      <a:noFill/>
                    </a:lnT>
                    <a:lnB w="12700" cmpd="sng">
                      <a:noFill/>
                    </a:lnB>
                  </a:tcPr>
                </a:tc>
                <a:tc>
                  <a:txBody>
                    <a:bodyPr/>
                    <a:lstStyle/>
                    <a:p>
                      <a:endParaRPr lang="en-US" dirty="0">
                        <a:latin typeface="Arial"/>
                      </a:endParaRPr>
                    </a:p>
                  </a:txBody>
                  <a:tcPr>
                    <a:lnL w="12700" cap="flat" cmpd="sng" algn="ctr">
                      <a:solidFill>
                        <a:scrgbClr r="0" g="0" b="0"/>
                      </a:solidFill>
                      <a:prstDash val="solid"/>
                      <a:round/>
                      <a:headEnd type="none" w="med" len="med"/>
                      <a:tailEnd type="none" w="med" len="med"/>
                    </a:lnL>
                  </a:tcPr>
                </a:tc>
              </a:tr>
              <a:tr h="370840">
                <a:tc>
                  <a:txBody>
                    <a:bodyPr/>
                    <a:lstStyle/>
                    <a:p>
                      <a:pPr algn="r"/>
                      <a:r>
                        <a:rPr lang="en-US" dirty="0" smtClean="0">
                          <a:latin typeface="Arial"/>
                        </a:rPr>
                        <a:t>5</a:t>
                      </a:r>
                      <a:endParaRPr lang="en-US" dirty="0">
                        <a:latin typeface="Arial"/>
                      </a:endParaRPr>
                    </a:p>
                  </a:txBody>
                  <a:tcPr>
                    <a:lnL w="12700" cmpd="sng">
                      <a:noFill/>
                    </a:lnL>
                    <a:lnR w="12700" cap="flat" cmpd="sng" algn="ctr">
                      <a:solidFill>
                        <a:scrgbClr r="0" g="0" b="0"/>
                      </a:solidFill>
                      <a:prstDash val="solid"/>
                      <a:round/>
                      <a:headEnd type="none" w="med" len="med"/>
                      <a:tailEnd type="none" w="med" len="med"/>
                    </a:lnR>
                    <a:lnT w="12700" cmpd="sng">
                      <a:noFill/>
                    </a:lnT>
                    <a:lnB w="12700" cmpd="sng">
                      <a:noFill/>
                    </a:lnB>
                  </a:tcPr>
                </a:tc>
                <a:tc>
                  <a:txBody>
                    <a:bodyPr/>
                    <a:lstStyle/>
                    <a:p>
                      <a:endParaRPr lang="en-US" dirty="0">
                        <a:latin typeface="Arial"/>
                      </a:endParaRPr>
                    </a:p>
                  </a:txBody>
                  <a:tcPr>
                    <a:lnL w="12700" cap="flat" cmpd="sng" algn="ctr">
                      <a:solidFill>
                        <a:scrgbClr r="0" g="0" b="0"/>
                      </a:solidFill>
                      <a:prstDash val="solid"/>
                      <a:round/>
                      <a:headEnd type="none" w="med" len="med"/>
                      <a:tailEnd type="none" w="med" len="med"/>
                    </a:lnL>
                  </a:tcPr>
                </a:tc>
              </a:tr>
              <a:tr h="370840">
                <a:tc>
                  <a:txBody>
                    <a:bodyPr/>
                    <a:lstStyle/>
                    <a:p>
                      <a:pPr algn="r"/>
                      <a:r>
                        <a:rPr lang="en-US" dirty="0" smtClean="0">
                          <a:latin typeface="Arial"/>
                        </a:rPr>
                        <a:t>6</a:t>
                      </a:r>
                      <a:endParaRPr lang="en-US" dirty="0">
                        <a:latin typeface="Arial"/>
                      </a:endParaRPr>
                    </a:p>
                  </a:txBody>
                  <a:tcPr>
                    <a:lnL w="12700" cmpd="sng">
                      <a:noFill/>
                    </a:lnL>
                    <a:lnR w="12700" cap="flat" cmpd="sng" algn="ctr">
                      <a:solidFill>
                        <a:scrgbClr r="0" g="0" b="0"/>
                      </a:solidFill>
                      <a:prstDash val="solid"/>
                      <a:round/>
                      <a:headEnd type="none" w="med" len="med"/>
                      <a:tailEnd type="none" w="med" len="med"/>
                    </a:lnR>
                    <a:lnT w="12700" cmpd="sng">
                      <a:noFill/>
                    </a:lnT>
                    <a:lnB w="12700" cmpd="sng">
                      <a:noFill/>
                    </a:lnB>
                  </a:tcPr>
                </a:tc>
                <a:tc>
                  <a:txBody>
                    <a:bodyPr/>
                    <a:lstStyle/>
                    <a:p>
                      <a:endParaRPr lang="en-US" dirty="0">
                        <a:latin typeface="Arial"/>
                      </a:endParaRPr>
                    </a:p>
                  </a:txBody>
                  <a:tcPr>
                    <a:lnL w="12700" cap="flat" cmpd="sng" algn="ctr">
                      <a:solidFill>
                        <a:scrgbClr r="0" g="0" b="0"/>
                      </a:solidFill>
                      <a:prstDash val="solid"/>
                      <a:round/>
                      <a:headEnd type="none" w="med" len="med"/>
                      <a:tailEnd type="none" w="med" len="med"/>
                    </a:lnL>
                  </a:tcPr>
                </a:tc>
              </a:tr>
              <a:tr h="370840">
                <a:tc>
                  <a:txBody>
                    <a:bodyPr/>
                    <a:lstStyle/>
                    <a:p>
                      <a:pPr algn="r"/>
                      <a:r>
                        <a:rPr lang="en-US" dirty="0" smtClean="0">
                          <a:latin typeface="Arial"/>
                        </a:rPr>
                        <a:t>7</a:t>
                      </a:r>
                      <a:endParaRPr lang="en-US" dirty="0">
                        <a:latin typeface="Arial"/>
                      </a:endParaRPr>
                    </a:p>
                  </a:txBody>
                  <a:tcPr>
                    <a:lnL w="12700" cmpd="sng">
                      <a:noFill/>
                    </a:lnL>
                    <a:lnR w="12700" cap="flat" cmpd="sng" algn="ctr">
                      <a:solidFill>
                        <a:scrgbClr r="0" g="0" b="0"/>
                      </a:solidFill>
                      <a:prstDash val="solid"/>
                      <a:round/>
                      <a:headEnd type="none" w="med" len="med"/>
                      <a:tailEnd type="none" w="med" len="med"/>
                    </a:lnR>
                    <a:lnT w="12700" cmpd="sng">
                      <a:noFill/>
                    </a:lnT>
                    <a:lnB w="12700" cmpd="sng">
                      <a:noFill/>
                    </a:lnB>
                  </a:tcPr>
                </a:tc>
                <a:tc>
                  <a:txBody>
                    <a:bodyPr/>
                    <a:lstStyle/>
                    <a:p>
                      <a:endParaRPr lang="en-US" dirty="0">
                        <a:latin typeface="Arial"/>
                      </a:endParaRPr>
                    </a:p>
                  </a:txBody>
                  <a:tcPr>
                    <a:lnL w="12700" cap="flat" cmpd="sng" algn="ctr">
                      <a:solidFill>
                        <a:scrgbClr r="0" g="0" b="0"/>
                      </a:solidFill>
                      <a:prstDash val="solid"/>
                      <a:round/>
                      <a:headEnd type="none" w="med" len="med"/>
                      <a:tailEnd type="none" w="med" len="med"/>
                    </a:lnL>
                  </a:tcPr>
                </a:tc>
              </a:tr>
              <a:tr h="370840">
                <a:tc>
                  <a:txBody>
                    <a:bodyPr/>
                    <a:lstStyle/>
                    <a:p>
                      <a:pPr algn="r"/>
                      <a:r>
                        <a:rPr lang="en-US" dirty="0" smtClean="0">
                          <a:latin typeface="Arial"/>
                        </a:rPr>
                        <a:t>8</a:t>
                      </a:r>
                      <a:endParaRPr lang="en-US" dirty="0">
                        <a:latin typeface="Arial"/>
                      </a:endParaRPr>
                    </a:p>
                  </a:txBody>
                  <a:tcPr>
                    <a:lnL w="12700" cmpd="sng">
                      <a:noFill/>
                    </a:lnL>
                    <a:lnR w="12700" cap="flat" cmpd="sng" algn="ctr">
                      <a:solidFill>
                        <a:scrgbClr r="0" g="0" b="0"/>
                      </a:solidFill>
                      <a:prstDash val="solid"/>
                      <a:round/>
                      <a:headEnd type="none" w="med" len="med"/>
                      <a:tailEnd type="none" w="med" len="med"/>
                    </a:lnR>
                    <a:lnT w="12700" cmpd="sng">
                      <a:noFill/>
                    </a:lnT>
                    <a:lnB w="12700" cmpd="sng">
                      <a:noFill/>
                    </a:lnB>
                  </a:tcPr>
                </a:tc>
                <a:tc>
                  <a:txBody>
                    <a:bodyPr/>
                    <a:lstStyle/>
                    <a:p>
                      <a:endParaRPr lang="en-US" dirty="0">
                        <a:latin typeface="Arial"/>
                      </a:endParaRPr>
                    </a:p>
                  </a:txBody>
                  <a:tcPr>
                    <a:lnL w="12700" cap="flat" cmpd="sng" algn="ctr">
                      <a:solidFill>
                        <a:scrgbClr r="0" g="0" b="0"/>
                      </a:solidFill>
                      <a:prstDash val="solid"/>
                      <a:round/>
                      <a:headEnd type="none" w="med" len="med"/>
                      <a:tailEnd type="none" w="med" len="med"/>
                    </a:lnL>
                  </a:tcPr>
                </a:tc>
              </a:tr>
              <a:tr h="370840">
                <a:tc>
                  <a:txBody>
                    <a:bodyPr/>
                    <a:lstStyle/>
                    <a:p>
                      <a:pPr algn="r"/>
                      <a:r>
                        <a:rPr lang="en-US" dirty="0" smtClean="0">
                          <a:latin typeface="Arial"/>
                        </a:rPr>
                        <a:t>9</a:t>
                      </a:r>
                      <a:endParaRPr lang="en-US" dirty="0">
                        <a:latin typeface="Arial"/>
                      </a:endParaRPr>
                    </a:p>
                  </a:txBody>
                  <a:tcPr>
                    <a:lnL w="12700" cmpd="sng">
                      <a:noFill/>
                    </a:lnL>
                    <a:lnR w="12700" cap="flat" cmpd="sng" algn="ctr">
                      <a:solidFill>
                        <a:scrgbClr r="0" g="0" b="0"/>
                      </a:solidFill>
                      <a:prstDash val="solid"/>
                      <a:round/>
                      <a:headEnd type="none" w="med" len="med"/>
                      <a:tailEnd type="none" w="med" len="med"/>
                    </a:lnR>
                    <a:lnT w="12700" cmpd="sng">
                      <a:noFill/>
                    </a:lnT>
                    <a:lnB w="12700" cmpd="sng">
                      <a:noFill/>
                    </a:lnB>
                  </a:tcPr>
                </a:tc>
                <a:tc>
                  <a:txBody>
                    <a:bodyPr/>
                    <a:lstStyle/>
                    <a:p>
                      <a:endParaRPr lang="en-US" dirty="0">
                        <a:latin typeface="Arial"/>
                      </a:endParaRPr>
                    </a:p>
                  </a:txBody>
                  <a:tcPr>
                    <a:lnL w="12700" cap="flat" cmpd="sng" algn="ctr">
                      <a:solidFill>
                        <a:scrgbClr r="0" g="0" b="0"/>
                      </a:solidFill>
                      <a:prstDash val="solid"/>
                      <a:round/>
                      <a:headEnd type="none" w="med" len="med"/>
                      <a:tailEnd type="none" w="med" len="med"/>
                    </a:lnL>
                  </a:tcPr>
                </a:tc>
              </a:tr>
            </a:tbl>
          </a:graphicData>
        </a:graphic>
      </p:graphicFrame>
      <p:sp>
        <p:nvSpPr>
          <p:cNvPr id="6" name="TextBox 5"/>
          <p:cNvSpPr txBox="1"/>
          <p:nvPr/>
        </p:nvSpPr>
        <p:spPr>
          <a:xfrm>
            <a:off x="4495800" y="1371600"/>
            <a:ext cx="2751324" cy="461665"/>
          </a:xfrm>
          <a:prstGeom prst="rect">
            <a:avLst/>
          </a:prstGeom>
          <a:noFill/>
        </p:spPr>
        <p:txBody>
          <a:bodyPr wrap="none" rtlCol="0">
            <a:spAutoFit/>
          </a:bodyPr>
          <a:lstStyle/>
          <a:p>
            <a:pPr>
              <a:buNone/>
            </a:pPr>
            <a:r>
              <a:rPr lang="en-US" dirty="0" smtClean="0">
                <a:latin typeface="Arial"/>
              </a:rPr>
              <a:t>Separate chaining:</a:t>
            </a:r>
            <a:endParaRPr lang="en-US" dirty="0">
              <a:latin typeface="Arial"/>
            </a:endParaRPr>
          </a:p>
        </p:txBody>
      </p:sp>
      <p:sp>
        <p:nvSpPr>
          <p:cNvPr id="7" name="Rectangle 6"/>
          <p:cNvSpPr>
            <a:spLocks noChangeArrowheads="1"/>
          </p:cNvSpPr>
          <p:nvPr/>
        </p:nvSpPr>
        <p:spPr bwMode="auto">
          <a:xfrm>
            <a:off x="533400" y="2514600"/>
            <a:ext cx="3047028" cy="584776"/>
          </a:xfrm>
          <a:prstGeom prst="rect">
            <a:avLst/>
          </a:prstGeom>
          <a:solidFill>
            <a:schemeClr val="bg1"/>
          </a:solidFill>
          <a:ln w="9525">
            <a:solidFill>
              <a:schemeClr val="tx1"/>
            </a:solidFill>
            <a:miter lim="800000"/>
            <a:headEnd/>
            <a:tailEnd/>
          </a:ln>
          <a:effectLst>
            <a:outerShdw blurRad="63500" dist="107763" dir="2700000" algn="ctr" rotWithShape="0">
              <a:schemeClr val="tx1">
                <a:alpha val="75000"/>
              </a:schemeClr>
            </a:outerShdw>
          </a:effectLst>
        </p:spPr>
        <p:txBody>
          <a:bodyPr wrap="none">
            <a:prstTxWarp prst="textNoShape">
              <a:avLst/>
            </a:prstTxWarp>
            <a:spAutoFit/>
          </a:bodyPr>
          <a:lstStyle/>
          <a:p>
            <a:pPr>
              <a:spcBef>
                <a:spcPct val="20000"/>
              </a:spcBef>
              <a:buNone/>
            </a:pPr>
            <a:r>
              <a:rPr lang="en-US" sz="3200" dirty="0" smtClean="0">
                <a:latin typeface="Arial"/>
              </a:rPr>
              <a:t>h(x) = x mod 10</a:t>
            </a:r>
            <a:endParaRPr lang="en-US" sz="3200" dirty="0">
              <a:latin typeface="Arial"/>
            </a:endParaRPr>
          </a:p>
        </p:txBody>
      </p:sp>
      <p:sp>
        <p:nvSpPr>
          <p:cNvPr id="8" name="TextBox 7"/>
          <p:cNvSpPr txBox="1"/>
          <p:nvPr/>
        </p:nvSpPr>
        <p:spPr>
          <a:xfrm>
            <a:off x="457200" y="1905000"/>
            <a:ext cx="3431098" cy="461665"/>
          </a:xfrm>
          <a:prstGeom prst="rect">
            <a:avLst/>
          </a:prstGeom>
          <a:noFill/>
        </p:spPr>
        <p:txBody>
          <a:bodyPr wrap="none" rtlCol="0">
            <a:spAutoFit/>
          </a:bodyPr>
          <a:lstStyle/>
          <a:p>
            <a:pPr>
              <a:buNone/>
            </a:pPr>
            <a:r>
              <a:rPr lang="en-US" dirty="0" smtClean="0">
                <a:latin typeface="Arial"/>
              </a:rPr>
              <a:t>A (naïve) hash function:</a:t>
            </a:r>
            <a:endParaRPr lang="en-US" dirty="0">
              <a:latin typeface="Arial"/>
            </a:endParaRPr>
          </a:p>
        </p:txBody>
      </p:sp>
      <p:graphicFrame>
        <p:nvGraphicFramePr>
          <p:cNvPr id="9" name="Table 8"/>
          <p:cNvGraphicFramePr>
            <a:graphicFrameLocks noGrp="1"/>
          </p:cNvGraphicFramePr>
          <p:nvPr>
            <p:extLst/>
          </p:nvPr>
        </p:nvGraphicFramePr>
        <p:xfrm>
          <a:off x="5791200" y="3048000"/>
          <a:ext cx="762000" cy="370840"/>
        </p:xfrm>
        <a:graphic>
          <a:graphicData uri="http://schemas.openxmlformats.org/drawingml/2006/table">
            <a:tbl>
              <a:tblPr firstRow="1" bandRow="1">
                <a:tableStyleId>{5940675A-B579-460E-94D1-54222C63F5DA}</a:tableStyleId>
              </a:tblPr>
              <a:tblGrid>
                <a:gridCol w="533400"/>
                <a:gridCol w="228600"/>
              </a:tblGrid>
              <a:tr h="370840">
                <a:tc>
                  <a:txBody>
                    <a:bodyPr/>
                    <a:lstStyle/>
                    <a:p>
                      <a:r>
                        <a:rPr lang="en-US" sz="1600" dirty="0" smtClean="0">
                          <a:latin typeface="Arial"/>
                        </a:rPr>
                        <a:t>503</a:t>
                      </a:r>
                      <a:endParaRPr lang="en-US" sz="1600" dirty="0">
                        <a:latin typeface="Arial"/>
                      </a:endParaRPr>
                    </a:p>
                  </a:txBody>
                  <a:tcPr/>
                </a:tc>
                <a:tc>
                  <a:txBody>
                    <a:bodyPr/>
                    <a:lstStyle/>
                    <a:p>
                      <a:endParaRPr lang="en-US" sz="1600" dirty="0">
                        <a:latin typeface="Arial"/>
                      </a:endParaRPr>
                    </a:p>
                  </a:txBody>
                  <a:tcPr/>
                </a:tc>
              </a:tr>
            </a:tbl>
          </a:graphicData>
        </a:graphic>
      </p:graphicFrame>
      <p:graphicFrame>
        <p:nvGraphicFramePr>
          <p:cNvPr id="10" name="Table 9"/>
          <p:cNvGraphicFramePr>
            <a:graphicFrameLocks noGrp="1"/>
          </p:cNvGraphicFramePr>
          <p:nvPr>
            <p:extLst/>
          </p:nvPr>
        </p:nvGraphicFramePr>
        <p:xfrm>
          <a:off x="6858000" y="3048000"/>
          <a:ext cx="762000" cy="370840"/>
        </p:xfrm>
        <a:graphic>
          <a:graphicData uri="http://schemas.openxmlformats.org/drawingml/2006/table">
            <a:tbl>
              <a:tblPr firstRow="1" bandRow="1">
                <a:tableStyleId>{5940675A-B579-460E-94D1-54222C63F5DA}</a:tableStyleId>
              </a:tblPr>
              <a:tblGrid>
                <a:gridCol w="533400"/>
                <a:gridCol w="228600"/>
              </a:tblGrid>
              <a:tr h="370840">
                <a:tc>
                  <a:txBody>
                    <a:bodyPr/>
                    <a:lstStyle/>
                    <a:p>
                      <a:r>
                        <a:rPr lang="en-US" sz="1600" dirty="0" smtClean="0">
                          <a:latin typeface="Arial"/>
                        </a:rPr>
                        <a:t>103</a:t>
                      </a:r>
                      <a:endParaRPr lang="en-US" sz="1600" dirty="0">
                        <a:latin typeface="Arial"/>
                      </a:endParaRPr>
                    </a:p>
                  </a:txBody>
                  <a:tcPr/>
                </a:tc>
                <a:tc>
                  <a:txBody>
                    <a:bodyPr/>
                    <a:lstStyle/>
                    <a:p>
                      <a:endParaRPr lang="en-US" sz="1600" dirty="0">
                        <a:latin typeface="Arial"/>
                      </a:endParaRPr>
                    </a:p>
                  </a:txBody>
                  <a:tcPr/>
                </a:tc>
              </a:tr>
            </a:tbl>
          </a:graphicData>
        </a:graphic>
      </p:graphicFrame>
      <p:graphicFrame>
        <p:nvGraphicFramePr>
          <p:cNvPr id="11" name="Table 10"/>
          <p:cNvGraphicFramePr>
            <a:graphicFrameLocks noGrp="1"/>
          </p:cNvGraphicFramePr>
          <p:nvPr>
            <p:extLst/>
          </p:nvPr>
        </p:nvGraphicFramePr>
        <p:xfrm>
          <a:off x="5800470" y="4191000"/>
          <a:ext cx="762000" cy="370840"/>
        </p:xfrm>
        <a:graphic>
          <a:graphicData uri="http://schemas.openxmlformats.org/drawingml/2006/table">
            <a:tbl>
              <a:tblPr firstRow="1" bandRow="1">
                <a:tableStyleId>{5940675A-B579-460E-94D1-54222C63F5DA}</a:tableStyleId>
              </a:tblPr>
              <a:tblGrid>
                <a:gridCol w="533400"/>
                <a:gridCol w="228600"/>
              </a:tblGrid>
              <a:tr h="370840">
                <a:tc>
                  <a:txBody>
                    <a:bodyPr/>
                    <a:lstStyle/>
                    <a:p>
                      <a:r>
                        <a:rPr lang="en-US" sz="1600" dirty="0" smtClean="0">
                          <a:latin typeface="Arial"/>
                        </a:rPr>
                        <a:t>76</a:t>
                      </a:r>
                      <a:endParaRPr lang="en-US" sz="1600" dirty="0">
                        <a:latin typeface="Arial"/>
                      </a:endParaRPr>
                    </a:p>
                  </a:txBody>
                  <a:tcPr/>
                </a:tc>
                <a:tc>
                  <a:txBody>
                    <a:bodyPr/>
                    <a:lstStyle/>
                    <a:p>
                      <a:endParaRPr lang="en-US" sz="1600" dirty="0">
                        <a:latin typeface="Arial"/>
                      </a:endParaRPr>
                    </a:p>
                  </a:txBody>
                  <a:tcPr/>
                </a:tc>
              </a:tr>
            </a:tbl>
          </a:graphicData>
        </a:graphic>
      </p:graphicFrame>
      <p:graphicFrame>
        <p:nvGraphicFramePr>
          <p:cNvPr id="12" name="Table 11"/>
          <p:cNvGraphicFramePr>
            <a:graphicFrameLocks noGrp="1"/>
          </p:cNvGraphicFramePr>
          <p:nvPr>
            <p:extLst/>
          </p:nvPr>
        </p:nvGraphicFramePr>
        <p:xfrm>
          <a:off x="6858000" y="4191000"/>
          <a:ext cx="762000" cy="370840"/>
        </p:xfrm>
        <a:graphic>
          <a:graphicData uri="http://schemas.openxmlformats.org/drawingml/2006/table">
            <a:tbl>
              <a:tblPr firstRow="1" bandRow="1">
                <a:tableStyleId>{5940675A-B579-460E-94D1-54222C63F5DA}</a:tableStyleId>
              </a:tblPr>
              <a:tblGrid>
                <a:gridCol w="533400"/>
                <a:gridCol w="228600"/>
              </a:tblGrid>
              <a:tr h="370840">
                <a:tc>
                  <a:txBody>
                    <a:bodyPr/>
                    <a:lstStyle/>
                    <a:p>
                      <a:r>
                        <a:rPr lang="en-US" sz="1600" dirty="0" smtClean="0">
                          <a:latin typeface="Arial"/>
                        </a:rPr>
                        <a:t>666</a:t>
                      </a:r>
                      <a:endParaRPr lang="en-US" sz="1600" dirty="0">
                        <a:latin typeface="Arial"/>
                      </a:endParaRPr>
                    </a:p>
                  </a:txBody>
                  <a:tcPr/>
                </a:tc>
                <a:tc>
                  <a:txBody>
                    <a:bodyPr/>
                    <a:lstStyle/>
                    <a:p>
                      <a:endParaRPr lang="en-US" sz="1600" dirty="0">
                        <a:latin typeface="Arial"/>
                      </a:endParaRPr>
                    </a:p>
                  </a:txBody>
                  <a:tcPr/>
                </a:tc>
              </a:tr>
            </a:tbl>
          </a:graphicData>
        </a:graphic>
      </p:graphicFrame>
      <p:graphicFrame>
        <p:nvGraphicFramePr>
          <p:cNvPr id="13" name="Table 12"/>
          <p:cNvGraphicFramePr>
            <a:graphicFrameLocks noGrp="1"/>
          </p:cNvGraphicFramePr>
          <p:nvPr>
            <p:extLst/>
          </p:nvPr>
        </p:nvGraphicFramePr>
        <p:xfrm>
          <a:off x="5791200" y="4953000"/>
          <a:ext cx="762000" cy="370840"/>
        </p:xfrm>
        <a:graphic>
          <a:graphicData uri="http://schemas.openxmlformats.org/drawingml/2006/table">
            <a:tbl>
              <a:tblPr firstRow="1" bandRow="1">
                <a:tableStyleId>{5940675A-B579-460E-94D1-54222C63F5DA}</a:tableStyleId>
              </a:tblPr>
              <a:tblGrid>
                <a:gridCol w="533400"/>
                <a:gridCol w="228600"/>
              </a:tblGrid>
              <a:tr h="370840">
                <a:tc>
                  <a:txBody>
                    <a:bodyPr/>
                    <a:lstStyle/>
                    <a:p>
                      <a:r>
                        <a:rPr lang="en-US" sz="1600" dirty="0" smtClean="0">
                          <a:latin typeface="Arial"/>
                        </a:rPr>
                        <a:t>48</a:t>
                      </a:r>
                      <a:endParaRPr lang="en-US" sz="1600" dirty="0">
                        <a:latin typeface="Arial"/>
                      </a:endParaRPr>
                    </a:p>
                  </a:txBody>
                  <a:tcPr/>
                </a:tc>
                <a:tc>
                  <a:txBody>
                    <a:bodyPr/>
                    <a:lstStyle/>
                    <a:p>
                      <a:endParaRPr lang="en-US" sz="1600" dirty="0">
                        <a:latin typeface="Arial"/>
                      </a:endParaRPr>
                    </a:p>
                  </a:txBody>
                  <a:tcPr/>
                </a:tc>
              </a:tr>
            </a:tbl>
          </a:graphicData>
        </a:graphic>
      </p:graphicFrame>
      <p:graphicFrame>
        <p:nvGraphicFramePr>
          <p:cNvPr id="14" name="Table 13"/>
          <p:cNvGraphicFramePr>
            <a:graphicFrameLocks noGrp="1"/>
          </p:cNvGraphicFramePr>
          <p:nvPr>
            <p:extLst/>
          </p:nvPr>
        </p:nvGraphicFramePr>
        <p:xfrm>
          <a:off x="7924800" y="3048000"/>
          <a:ext cx="762000" cy="370840"/>
        </p:xfrm>
        <a:graphic>
          <a:graphicData uri="http://schemas.openxmlformats.org/drawingml/2006/table">
            <a:tbl>
              <a:tblPr firstRow="1" bandRow="1">
                <a:tableStyleId>{5940675A-B579-460E-94D1-54222C63F5DA}</a:tableStyleId>
              </a:tblPr>
              <a:tblGrid>
                <a:gridCol w="533400"/>
                <a:gridCol w="228600"/>
              </a:tblGrid>
              <a:tr h="370840">
                <a:tc>
                  <a:txBody>
                    <a:bodyPr/>
                    <a:lstStyle/>
                    <a:p>
                      <a:r>
                        <a:rPr lang="en-US" sz="1600" dirty="0" smtClean="0">
                          <a:latin typeface="Arial"/>
                        </a:rPr>
                        <a:t>503</a:t>
                      </a:r>
                      <a:endParaRPr lang="en-US" sz="1600" dirty="0">
                        <a:latin typeface="Arial"/>
                      </a:endParaRPr>
                    </a:p>
                  </a:txBody>
                  <a:tcPr/>
                </a:tc>
                <a:tc>
                  <a:txBody>
                    <a:bodyPr/>
                    <a:lstStyle/>
                    <a:p>
                      <a:endParaRPr lang="en-US" sz="1600" dirty="0">
                        <a:latin typeface="Arial"/>
                      </a:endParaRPr>
                    </a:p>
                  </a:txBody>
                  <a:tcPr/>
                </a:tc>
              </a:tr>
            </a:tbl>
          </a:graphicData>
        </a:graphic>
      </p:graphicFrame>
      <p:sp>
        <p:nvSpPr>
          <p:cNvPr id="15" name="TextBox 14"/>
          <p:cNvSpPr txBox="1"/>
          <p:nvPr/>
        </p:nvSpPr>
        <p:spPr>
          <a:xfrm>
            <a:off x="7556449" y="2133600"/>
            <a:ext cx="1383726" cy="626555"/>
          </a:xfrm>
          <a:prstGeom prst="wedgeRoundRectCallout">
            <a:avLst>
              <a:gd name="adj1" fmla="val 1895"/>
              <a:gd name="adj2" fmla="val 96131"/>
              <a:gd name="adj3" fmla="val 16667"/>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400" dirty="0" smtClean="0">
                <a:latin typeface="Arial"/>
              </a:rPr>
              <a:t>Duplicates OK</a:t>
            </a:r>
          </a:p>
          <a:p>
            <a:pPr algn="ctr">
              <a:buNone/>
            </a:pPr>
            <a:r>
              <a:rPr lang="en-US" sz="1400" dirty="0" smtClean="0">
                <a:latin typeface="Arial"/>
              </a:rPr>
              <a:t>WHY ??</a:t>
            </a:r>
            <a:endParaRPr lang="en-US" sz="1400" dirty="0">
              <a:latin typeface="Arial"/>
            </a:endParaRPr>
          </a:p>
        </p:txBody>
      </p:sp>
      <p:cxnSp>
        <p:nvCxnSpPr>
          <p:cNvPr id="20" name="Straight Arrow Connector 19"/>
          <p:cNvCxnSpPr/>
          <p:nvPr/>
        </p:nvCxnSpPr>
        <p:spPr bwMode="auto">
          <a:xfrm>
            <a:off x="5334000" y="3276600"/>
            <a:ext cx="457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2" name="Straight Arrow Connector 21"/>
          <p:cNvCxnSpPr/>
          <p:nvPr/>
        </p:nvCxnSpPr>
        <p:spPr bwMode="auto">
          <a:xfrm>
            <a:off x="6553200" y="3200400"/>
            <a:ext cx="304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4" name="Straight Arrow Connector 23"/>
          <p:cNvCxnSpPr/>
          <p:nvPr/>
        </p:nvCxnSpPr>
        <p:spPr bwMode="auto">
          <a:xfrm>
            <a:off x="7620000" y="3200400"/>
            <a:ext cx="304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6" name="Straight Arrow Connector 25"/>
          <p:cNvCxnSpPr/>
          <p:nvPr/>
        </p:nvCxnSpPr>
        <p:spPr bwMode="auto">
          <a:xfrm>
            <a:off x="5334000" y="4419600"/>
            <a:ext cx="457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8" name="Straight Arrow Connector 27"/>
          <p:cNvCxnSpPr/>
          <p:nvPr/>
        </p:nvCxnSpPr>
        <p:spPr bwMode="auto">
          <a:xfrm>
            <a:off x="6553200" y="4343400"/>
            <a:ext cx="304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0" name="Straight Arrow Connector 29"/>
          <p:cNvCxnSpPr/>
          <p:nvPr/>
        </p:nvCxnSpPr>
        <p:spPr bwMode="auto">
          <a:xfrm>
            <a:off x="5334000" y="5181600"/>
            <a:ext cx="457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1" name="TextBox 30"/>
          <p:cNvSpPr txBox="1"/>
          <p:nvPr/>
        </p:nvSpPr>
        <p:spPr>
          <a:xfrm>
            <a:off x="381000" y="3962400"/>
            <a:ext cx="1775696" cy="461665"/>
          </a:xfrm>
          <a:prstGeom prst="rect">
            <a:avLst/>
          </a:prstGeom>
          <a:noFill/>
        </p:spPr>
        <p:txBody>
          <a:bodyPr wrap="none" rtlCol="0">
            <a:spAutoFit/>
          </a:bodyPr>
          <a:lstStyle/>
          <a:p>
            <a:pPr>
              <a:buNone/>
            </a:pPr>
            <a:r>
              <a:rPr lang="en-US" dirty="0" smtClean="0">
                <a:latin typeface="Arial"/>
              </a:rPr>
              <a:t>Operations:</a:t>
            </a:r>
          </a:p>
        </p:txBody>
      </p:sp>
      <p:sp>
        <p:nvSpPr>
          <p:cNvPr id="32" name="Rectangle 31"/>
          <p:cNvSpPr>
            <a:spLocks noChangeArrowheads="1"/>
          </p:cNvSpPr>
          <p:nvPr/>
        </p:nvSpPr>
        <p:spPr bwMode="auto">
          <a:xfrm>
            <a:off x="685800" y="4572000"/>
            <a:ext cx="3070272" cy="1175706"/>
          </a:xfrm>
          <a:prstGeom prst="rect">
            <a:avLst/>
          </a:prstGeom>
          <a:solidFill>
            <a:schemeClr val="bg1"/>
          </a:solidFill>
          <a:ln w="9525">
            <a:solidFill>
              <a:schemeClr val="tx1"/>
            </a:solidFill>
            <a:miter lim="800000"/>
            <a:headEnd/>
            <a:tailEnd/>
          </a:ln>
          <a:effectLst>
            <a:outerShdw blurRad="63500" dist="107763" dir="2700000" algn="ctr" rotWithShape="0">
              <a:schemeClr val="tx1">
                <a:alpha val="75000"/>
              </a:schemeClr>
            </a:outerShdw>
          </a:effectLst>
        </p:spPr>
        <p:txBody>
          <a:bodyPr wrap="none">
            <a:prstTxWarp prst="textNoShape">
              <a:avLst/>
            </a:prstTxWarp>
            <a:spAutoFit/>
          </a:bodyPr>
          <a:lstStyle/>
          <a:p>
            <a:pPr>
              <a:spcBef>
                <a:spcPct val="20000"/>
              </a:spcBef>
              <a:buNone/>
            </a:pPr>
            <a:r>
              <a:rPr lang="en-US" sz="3200" dirty="0" smtClean="0">
                <a:latin typeface="Arial"/>
              </a:rPr>
              <a:t>find(103) = ??</a:t>
            </a:r>
          </a:p>
          <a:p>
            <a:pPr>
              <a:spcBef>
                <a:spcPct val="20000"/>
              </a:spcBef>
              <a:buNone/>
            </a:pPr>
            <a:r>
              <a:rPr lang="en-US" sz="3200" dirty="0" smtClean="0">
                <a:latin typeface="Arial"/>
              </a:rPr>
              <a:t>insert(488) = ??</a:t>
            </a:r>
            <a:endParaRPr lang="en-US" sz="3200" dirty="0">
              <a:latin typeface="Arial"/>
            </a:endParaRPr>
          </a:p>
        </p:txBody>
      </p:sp>
    </p:spTree>
    <p:extLst>
      <p:ext uri="{BB962C8B-B14F-4D97-AF65-F5344CB8AC3E}">
        <p14:creationId xmlns:p14="http://schemas.microsoft.com/office/powerpoint/2010/main" val="8020699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Review of Hash Tables</a:t>
            </a:r>
            <a:endParaRPr lang="en-US" dirty="0"/>
          </a:p>
        </p:txBody>
      </p:sp>
      <p:sp>
        <p:nvSpPr>
          <p:cNvPr id="5" name="Content Placeholder 4"/>
          <p:cNvSpPr>
            <a:spLocks noGrp="1"/>
          </p:cNvSpPr>
          <p:nvPr>
            <p:ph idx="1"/>
          </p:nvPr>
        </p:nvSpPr>
        <p:spPr/>
        <p:txBody>
          <a:bodyPr/>
          <a:lstStyle/>
          <a:p>
            <a:r>
              <a:rPr lang="en-US" dirty="0" err="1" smtClean="0"/>
              <a:t>insert(k</a:t>
            </a:r>
            <a:r>
              <a:rPr lang="en-US" dirty="0" smtClean="0"/>
              <a:t>, </a:t>
            </a:r>
            <a:r>
              <a:rPr lang="en-US" dirty="0" err="1" smtClean="0"/>
              <a:t>v</a:t>
            </a:r>
            <a:r>
              <a:rPr lang="en-US" dirty="0" smtClean="0"/>
              <a:t>) = inserts a key </a:t>
            </a:r>
            <a:r>
              <a:rPr lang="en-US" dirty="0" err="1" smtClean="0"/>
              <a:t>k</a:t>
            </a:r>
            <a:r>
              <a:rPr lang="en-US" dirty="0" smtClean="0"/>
              <a:t> with value </a:t>
            </a:r>
            <a:r>
              <a:rPr lang="en-US" dirty="0" err="1" smtClean="0"/>
              <a:t>v</a:t>
            </a:r>
            <a:endParaRPr lang="en-US" dirty="0" smtClean="0"/>
          </a:p>
          <a:p>
            <a:endParaRPr lang="en-US" dirty="0" smtClean="0"/>
          </a:p>
          <a:p>
            <a:r>
              <a:rPr lang="en-US" dirty="0" smtClean="0"/>
              <a:t>Many values for one key</a:t>
            </a:r>
          </a:p>
          <a:p>
            <a:pPr lvl="1"/>
            <a:r>
              <a:rPr lang="en-US" dirty="0" smtClean="0"/>
              <a:t>Hence, duplicate </a:t>
            </a:r>
            <a:r>
              <a:rPr lang="en-US" dirty="0" err="1" smtClean="0"/>
              <a:t>k’s</a:t>
            </a:r>
            <a:r>
              <a:rPr lang="en-US" dirty="0" smtClean="0"/>
              <a:t> are OK</a:t>
            </a:r>
          </a:p>
          <a:p>
            <a:endParaRPr lang="en-US" dirty="0" smtClean="0"/>
          </a:p>
          <a:p>
            <a:r>
              <a:rPr lang="en-US" dirty="0" err="1" smtClean="0"/>
              <a:t>find(k</a:t>
            </a:r>
            <a:r>
              <a:rPr lang="en-US" dirty="0" smtClean="0"/>
              <a:t>) = returns the </a:t>
            </a:r>
            <a:r>
              <a:rPr lang="en-US" b="1" i="1" u="sng" dirty="0" smtClean="0"/>
              <a:t>list </a:t>
            </a:r>
            <a:r>
              <a:rPr lang="en-US" dirty="0" smtClean="0"/>
              <a:t>of all values </a:t>
            </a:r>
            <a:r>
              <a:rPr lang="en-US" dirty="0" err="1" smtClean="0"/>
              <a:t>v</a:t>
            </a:r>
            <a:r>
              <a:rPr lang="en-US" dirty="0" smtClean="0"/>
              <a:t> associated to the key </a:t>
            </a:r>
            <a:r>
              <a:rPr lang="en-US" dirty="0" err="1" smtClean="0"/>
              <a:t>k</a:t>
            </a:r>
            <a:endParaRPr lang="en-US" dirty="0"/>
          </a:p>
        </p:txBody>
      </p:sp>
      <p:sp>
        <p:nvSpPr>
          <p:cNvPr id="6" name="Footer Placeholder 5"/>
          <p:cNvSpPr>
            <a:spLocks noGrp="1"/>
          </p:cNvSpPr>
          <p:nvPr>
            <p:ph type="ftr" sz="quarter" idx="11"/>
          </p:nvPr>
        </p:nvSpPr>
        <p:spPr/>
        <p:txBody>
          <a:bodyPr/>
          <a:lstStyle/>
          <a:p>
            <a:r>
              <a:rPr lang="de-DE" dirty="0" smtClean="0"/>
              <a:t>CSE 344 - 2017au</a:t>
            </a:r>
            <a:endParaRPr lang="en-US" dirty="0"/>
          </a:p>
        </p:txBody>
      </p:sp>
      <p:sp>
        <p:nvSpPr>
          <p:cNvPr id="7" name="Slide Number Placeholder 6"/>
          <p:cNvSpPr>
            <a:spLocks noGrp="1"/>
          </p:cNvSpPr>
          <p:nvPr>
            <p:ph type="sldNum" sz="quarter" idx="12"/>
          </p:nvPr>
        </p:nvSpPr>
        <p:spPr/>
        <p:txBody>
          <a:bodyPr/>
          <a:lstStyle/>
          <a:p>
            <a:fld id="{7E463EDE-8ECC-4186-A19A-CF00533B0845}" type="slidenum">
              <a:rPr lang="en-US" smtClean="0"/>
              <a:pPr/>
              <a:t>16</a:t>
            </a:fld>
            <a:endParaRPr lang="en-US"/>
          </a:p>
        </p:txBody>
      </p:sp>
    </p:spTree>
    <p:extLst>
      <p:ext uri="{BB962C8B-B14F-4D97-AF65-F5344CB8AC3E}">
        <p14:creationId xmlns:p14="http://schemas.microsoft.com/office/powerpoint/2010/main" val="6349150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Iterator Interface</a:t>
            </a:r>
            <a:endParaRPr lang="en-US" sz="4000" dirty="0"/>
          </a:p>
        </p:txBody>
      </p:sp>
      <p:sp>
        <p:nvSpPr>
          <p:cNvPr id="3" name="Content Placeholder 2"/>
          <p:cNvSpPr>
            <a:spLocks noGrp="1"/>
          </p:cNvSpPr>
          <p:nvPr>
            <p:ph idx="1"/>
          </p:nvPr>
        </p:nvSpPr>
        <p:spPr/>
        <p:txBody>
          <a:bodyPr/>
          <a:lstStyle/>
          <a:p>
            <a:pPr marL="0" indent="0">
              <a:buNone/>
            </a:pPr>
            <a:r>
              <a:rPr lang="en-US" dirty="0" smtClean="0"/>
              <a:t>Each operator implements three methods:</a:t>
            </a:r>
          </a:p>
          <a:p>
            <a:endParaRPr lang="en-US" dirty="0" smtClean="0"/>
          </a:p>
          <a:p>
            <a:r>
              <a:rPr lang="en-US" dirty="0"/>
              <a:t>o</a:t>
            </a:r>
            <a:r>
              <a:rPr lang="en-US" dirty="0" smtClean="0"/>
              <a:t>pen()</a:t>
            </a:r>
          </a:p>
          <a:p>
            <a:endParaRPr lang="en-US" dirty="0" smtClean="0"/>
          </a:p>
          <a:p>
            <a:r>
              <a:rPr lang="en-US" dirty="0" smtClean="0"/>
              <a:t>next()</a:t>
            </a:r>
          </a:p>
          <a:p>
            <a:endParaRPr lang="en-US" dirty="0" smtClean="0"/>
          </a:p>
          <a:p>
            <a:r>
              <a:rPr lang="en-US" dirty="0"/>
              <a:t>c</a:t>
            </a:r>
            <a:r>
              <a:rPr lang="en-US" dirty="0" smtClean="0"/>
              <a:t>lose()</a:t>
            </a:r>
            <a:endParaRPr lang="en-US" dirty="0"/>
          </a:p>
        </p:txBody>
      </p:sp>
      <p:sp>
        <p:nvSpPr>
          <p:cNvPr id="4" name="Footer Placeholder 3"/>
          <p:cNvSpPr>
            <a:spLocks noGrp="1"/>
          </p:cNvSpPr>
          <p:nvPr>
            <p:ph type="ftr" sz="quarter" idx="11"/>
          </p:nvPr>
        </p:nvSpPr>
        <p:spPr/>
        <p:txBody>
          <a:bodyPr/>
          <a:lstStyle/>
          <a:p>
            <a:pPr>
              <a:defRPr/>
            </a:pPr>
            <a:r>
              <a:rPr lang="de-DE" dirty="0" smtClean="0">
                <a:solidFill>
                  <a:prstClr val="black"/>
                </a:solidFill>
              </a:rPr>
              <a:t>CSE 344 - 2017au</a:t>
            </a:r>
            <a:endParaRPr lang="en-US" dirty="0">
              <a:solidFill>
                <a:prstClr val="black"/>
              </a:solidFill>
            </a:endParaRPr>
          </a:p>
        </p:txBody>
      </p:sp>
      <p:sp>
        <p:nvSpPr>
          <p:cNvPr id="5" name="Slide Number Placeholder 4"/>
          <p:cNvSpPr>
            <a:spLocks noGrp="1"/>
          </p:cNvSpPr>
          <p:nvPr>
            <p:ph type="sldNum" sz="quarter" idx="12"/>
          </p:nvPr>
        </p:nvSpPr>
        <p:spPr/>
        <p:txBody>
          <a:bodyPr/>
          <a:lstStyle/>
          <a:p>
            <a:fld id="{BA8D05AA-330A-834F-9387-3C3E5EC449B0}" type="slidenum">
              <a:rPr lang="en-US" smtClean="0">
                <a:solidFill>
                  <a:srgbClr val="000000"/>
                </a:solidFill>
              </a:rPr>
              <a:pPr/>
              <a:t>17</a:t>
            </a:fld>
            <a:endParaRPr lang="en-US">
              <a:solidFill>
                <a:srgbClr val="000000"/>
              </a:solidFill>
            </a:endParaRPr>
          </a:p>
        </p:txBody>
      </p:sp>
    </p:spTree>
    <p:extLst>
      <p:ext uri="{BB962C8B-B14F-4D97-AF65-F5344CB8AC3E}">
        <p14:creationId xmlns:p14="http://schemas.microsoft.com/office/powerpoint/2010/main" val="1715076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75260" y="2148840"/>
            <a:ext cx="41529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Arial"/>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Arial"/>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Arial"/>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Arial"/>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Arial"/>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3"/>
                </a:solidFill>
                <a:latin typeface="Consolas" charset="0"/>
                <a:ea typeface="Consolas" charset="0"/>
                <a:cs typeface="Consolas" charset="0"/>
              </a:rPr>
              <a:t>interface</a:t>
            </a:r>
            <a:r>
              <a:rPr lang="en-US" sz="1800" kern="0" dirty="0">
                <a:solidFill>
                  <a:schemeClr val="accent4">
                    <a:lumMod val="40000"/>
                    <a:lumOff val="60000"/>
                  </a:schemeClr>
                </a:solidFill>
                <a:latin typeface="Consolas" charset="0"/>
                <a:ea typeface="Consolas" charset="0"/>
                <a:cs typeface="Consolas" charset="0"/>
              </a:rPr>
              <a:t> </a:t>
            </a:r>
            <a:r>
              <a:rPr lang="en-US" sz="1800" kern="0" dirty="0">
                <a:latin typeface="Consolas" charset="0"/>
                <a:ea typeface="Consolas" charset="0"/>
                <a:cs typeface="Consolas" charset="0"/>
              </a:rPr>
              <a:t>Operator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a:t>
            </a:r>
            <a:r>
              <a:rPr lang="en-US" sz="1800" dirty="0">
                <a:solidFill>
                  <a:schemeClr val="accent5">
                    <a:lumMod val="75000"/>
                  </a:schemeClr>
                </a:solidFill>
                <a:latin typeface="Consolas" charset="0"/>
                <a:ea typeface="Consolas" charset="0"/>
                <a:cs typeface="Consolas" charset="0"/>
              </a:rPr>
              <a:t>initializes operator state </a:t>
            </a:r>
            <a:br>
              <a:rPr lang="en-US" sz="1800" dirty="0">
                <a:solidFill>
                  <a:schemeClr val="accent5">
                    <a:lumMod val="75000"/>
                  </a:schemeClr>
                </a:solidFill>
                <a:latin typeface="Consolas" charset="0"/>
                <a:ea typeface="Consolas" charset="0"/>
                <a:cs typeface="Consolas" charset="0"/>
              </a:rPr>
            </a:br>
            <a:r>
              <a:rPr lang="en-US" sz="1800" dirty="0">
                <a:solidFill>
                  <a:schemeClr val="accent5">
                    <a:lumMod val="75000"/>
                  </a:schemeClr>
                </a:solidFill>
                <a:latin typeface="Consolas" charset="0"/>
                <a:ea typeface="Consolas" charset="0"/>
                <a:cs typeface="Consolas" charset="0"/>
              </a:rPr>
              <a:t>  // and sets parameters</a:t>
            </a:r>
            <a:endParaRPr lang="en-US" sz="1800" kern="0" dirty="0">
              <a:solidFill>
                <a:schemeClr val="accent5">
                  <a:lumMod val="75000"/>
                </a:schemeClr>
              </a:solidFill>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void</a:t>
            </a:r>
            <a:r>
              <a:rPr lang="en-US" sz="1800" kern="0" dirty="0">
                <a:latin typeface="Consolas" charset="0"/>
                <a:ea typeface="Consolas" charset="0"/>
                <a:cs typeface="Consolas" charset="0"/>
              </a:rPr>
              <a:t> open (...);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calls next() on its inputs</a:t>
            </a:r>
            <a:br>
              <a:rPr lang="en-US" sz="1800" kern="0" dirty="0">
                <a:solidFill>
                  <a:schemeClr val="accent5">
                    <a:lumMod val="75000"/>
                  </a:schemeClr>
                </a:solidFill>
                <a:latin typeface="Consolas" charset="0"/>
                <a:ea typeface="Consolas" charset="0"/>
                <a:cs typeface="Consolas" charset="0"/>
              </a:rPr>
            </a:br>
            <a:r>
              <a:rPr lang="en-US" sz="1800" kern="0" dirty="0">
                <a:solidFill>
                  <a:schemeClr val="accent5">
                    <a:lumMod val="75000"/>
                  </a:schemeClr>
                </a:solidFill>
                <a:latin typeface="Consolas" charset="0"/>
                <a:ea typeface="Consolas" charset="0"/>
                <a:cs typeface="Consolas" charset="0"/>
              </a:rPr>
              <a:t>  // processes an input tuple    </a:t>
            </a:r>
            <a:br>
              <a:rPr lang="en-US" sz="1800" kern="0" dirty="0">
                <a:solidFill>
                  <a:schemeClr val="accent5">
                    <a:lumMod val="75000"/>
                  </a:schemeClr>
                </a:solidFill>
                <a:latin typeface="Consolas" charset="0"/>
                <a:ea typeface="Consolas" charset="0"/>
                <a:cs typeface="Consolas" charset="0"/>
              </a:rPr>
            </a:br>
            <a:r>
              <a:rPr lang="en-US" sz="1800" kern="0" dirty="0">
                <a:solidFill>
                  <a:schemeClr val="accent5">
                    <a:lumMod val="75000"/>
                  </a:schemeClr>
                </a:solidFill>
                <a:latin typeface="Consolas" charset="0"/>
                <a:ea typeface="Consolas" charset="0"/>
                <a:cs typeface="Consolas" charset="0"/>
              </a:rPr>
              <a:t>  // produces output tuple(s)</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returns null when done</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Tuple next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solidFill>
                <a:schemeClr val="accent5">
                  <a:lumMod val="75000"/>
                </a:schemeClr>
              </a:solidFill>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cleans up (if any)</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void</a:t>
            </a:r>
            <a:r>
              <a:rPr lang="en-US" sz="1800" kern="0" dirty="0">
                <a:latin typeface="Consolas" charset="0"/>
                <a:ea typeface="Consolas" charset="0"/>
                <a:cs typeface="Consolas" charset="0"/>
              </a:rPr>
              <a:t> close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a:t>
            </a:r>
          </a:p>
        </p:txBody>
      </p:sp>
      <p:sp>
        <p:nvSpPr>
          <p:cNvPr id="7" name="Rectangle 3"/>
          <p:cNvSpPr txBox="1">
            <a:spLocks noChangeArrowheads="1"/>
          </p:cNvSpPr>
          <p:nvPr/>
        </p:nvSpPr>
        <p:spPr bwMode="auto">
          <a:xfrm>
            <a:off x="4267200" y="2148840"/>
            <a:ext cx="49530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Arial"/>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Arial"/>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Arial"/>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Arial"/>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Arial"/>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rgbClr val="FFFFFF"/>
                </a:solidFill>
                <a:latin typeface="Consolas" charset="0"/>
                <a:ea typeface="Consolas" charset="0"/>
                <a:cs typeface="Consolas" charset="0"/>
              </a:rPr>
              <a:t>class Select implements Operator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rgbClr val="FFFFFF"/>
                </a:solidFill>
                <a:latin typeface="Consolas" charset="0"/>
                <a:ea typeface="Consolas" charset="0"/>
                <a:cs typeface="Consolas" charset="0"/>
              </a:rPr>
              <a:t>  void open (Predicate p, </a:t>
            </a:r>
            <a:br>
              <a:rPr lang="en-US" sz="1800" kern="0" dirty="0" smtClean="0">
                <a:solidFill>
                  <a:srgbClr val="FFFFFF"/>
                </a:solidFill>
                <a:latin typeface="Consolas" charset="0"/>
                <a:ea typeface="Consolas" charset="0"/>
                <a:cs typeface="Consolas" charset="0"/>
              </a:rPr>
            </a:br>
            <a:r>
              <a:rPr lang="en-US" sz="1800" kern="0" dirty="0" smtClean="0">
                <a:solidFill>
                  <a:srgbClr val="FFFFFF"/>
                </a:solidFill>
                <a:latin typeface="Consolas" charset="0"/>
                <a:ea typeface="Consolas" charset="0"/>
                <a:cs typeface="Consolas" charset="0"/>
              </a:rPr>
              <a:t>             Iterator child)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rgbClr val="FFFFFF"/>
                </a:solidFill>
                <a:latin typeface="Consolas" charset="0"/>
                <a:ea typeface="Consolas" charset="0"/>
                <a:cs typeface="Consolas" charset="0"/>
              </a:rPr>
              <a:t>    </a:t>
            </a:r>
            <a:r>
              <a:rPr lang="en-US" sz="1800" kern="0" dirty="0" err="1" smtClean="0">
                <a:solidFill>
                  <a:srgbClr val="FFFFFF"/>
                </a:solidFill>
                <a:latin typeface="Consolas" charset="0"/>
                <a:ea typeface="Consolas" charset="0"/>
                <a:cs typeface="Consolas" charset="0"/>
              </a:rPr>
              <a:t>this.p</a:t>
            </a:r>
            <a:r>
              <a:rPr lang="en-US" sz="1800" kern="0" dirty="0" smtClean="0">
                <a:solidFill>
                  <a:srgbClr val="FFFFFF"/>
                </a:solidFill>
                <a:latin typeface="Consolas" charset="0"/>
                <a:ea typeface="Consolas" charset="0"/>
                <a:cs typeface="Consolas" charset="0"/>
              </a:rPr>
              <a:t> = p; </a:t>
            </a:r>
            <a:r>
              <a:rPr lang="en-US" sz="1800" kern="0" dirty="0" err="1" smtClean="0">
                <a:solidFill>
                  <a:srgbClr val="FFFFFF"/>
                </a:solidFill>
                <a:latin typeface="Consolas" charset="0"/>
                <a:ea typeface="Consolas" charset="0"/>
                <a:cs typeface="Consolas" charset="0"/>
              </a:rPr>
              <a:t>this.child</a:t>
            </a:r>
            <a:r>
              <a:rPr lang="en-US" sz="1800" kern="0" dirty="0" smtClean="0">
                <a:solidFill>
                  <a:srgbClr val="FFFFFF"/>
                </a:solidFill>
                <a:latin typeface="Consolas" charset="0"/>
                <a:ea typeface="Consolas" charset="0"/>
                <a:cs typeface="Consolas" charset="0"/>
              </a:rPr>
              <a:t> = child;</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rgbClr val="FFFFFF"/>
                </a:solidFill>
                <a:latin typeface="Consolas" charset="0"/>
                <a:ea typeface="Consolas" charset="0"/>
                <a:cs typeface="Consolas" charset="0"/>
              </a:rPr>
              <a:t>  }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rgbClr val="FFFFFF"/>
                </a:solidFill>
                <a:latin typeface="Consolas" charset="0"/>
                <a:ea typeface="Consolas" charset="0"/>
                <a:cs typeface="Consolas" charset="0"/>
              </a:rPr>
              <a:t>  </a:t>
            </a:r>
            <a:r>
              <a:rPr lang="en-US" sz="1800" kern="0" dirty="0">
                <a:solidFill>
                  <a:srgbClr val="FFFFFF"/>
                </a:solidFill>
                <a:latin typeface="Consolas" charset="0"/>
                <a:ea typeface="Consolas" charset="0"/>
                <a:cs typeface="Consolas" charset="0"/>
              </a:rPr>
              <a:t>Tuple</a:t>
            </a:r>
            <a:r>
              <a:rPr lang="en-US" sz="1800" kern="0" dirty="0" smtClean="0">
                <a:solidFill>
                  <a:srgbClr val="FFFFFF"/>
                </a:solidFill>
                <a:latin typeface="Consolas" charset="0"/>
                <a:ea typeface="Consolas" charset="0"/>
                <a:cs typeface="Consolas" charset="0"/>
              </a:rPr>
              <a:t> next ()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rgbClr val="FFFFFF"/>
                </a:solidFill>
                <a:latin typeface="Consolas" charset="0"/>
                <a:ea typeface="Consolas" charset="0"/>
                <a:cs typeface="Consolas" charset="0"/>
              </a:rPr>
              <a:t>    </a:t>
            </a:r>
            <a:r>
              <a:rPr lang="en-US" sz="1800" kern="0" dirty="0" err="1" smtClean="0">
                <a:solidFill>
                  <a:srgbClr val="FFFFFF"/>
                </a:solidFill>
                <a:latin typeface="Consolas" charset="0"/>
                <a:ea typeface="Consolas" charset="0"/>
                <a:cs typeface="Consolas" charset="0"/>
              </a:rPr>
              <a:t>boolean</a:t>
            </a:r>
            <a:r>
              <a:rPr lang="en-US" sz="1800" kern="0" dirty="0" smtClean="0">
                <a:solidFill>
                  <a:srgbClr val="FFFFFF"/>
                </a:solidFill>
                <a:latin typeface="Consolas" charset="0"/>
                <a:ea typeface="Consolas" charset="0"/>
                <a:cs typeface="Consolas" charset="0"/>
              </a:rPr>
              <a:t> found = false;</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rgbClr val="FFFFFF"/>
                </a:solidFill>
                <a:latin typeface="Consolas" charset="0"/>
                <a:ea typeface="Consolas" charset="0"/>
                <a:cs typeface="Consolas" charset="0"/>
              </a:rPr>
              <a:t> </a:t>
            </a:r>
            <a:r>
              <a:rPr lang="en-US" sz="1800" kern="0" dirty="0" smtClean="0">
                <a:solidFill>
                  <a:srgbClr val="FFFFFF"/>
                </a:solidFill>
                <a:latin typeface="Consolas" charset="0"/>
                <a:ea typeface="Consolas" charset="0"/>
                <a:cs typeface="Consolas" charset="0"/>
              </a:rPr>
              <a:t>   </a:t>
            </a:r>
            <a:r>
              <a:rPr lang="en-US" sz="1800" kern="0" dirty="0">
                <a:solidFill>
                  <a:srgbClr val="FFFFFF"/>
                </a:solidFill>
                <a:latin typeface="Consolas" charset="0"/>
                <a:ea typeface="Consolas" charset="0"/>
                <a:cs typeface="Consolas" charset="0"/>
              </a:rPr>
              <a:t>while</a:t>
            </a:r>
            <a:r>
              <a:rPr lang="en-US" sz="1800" kern="0" dirty="0" smtClean="0">
                <a:solidFill>
                  <a:srgbClr val="FFFFFF"/>
                </a:solidFill>
                <a:latin typeface="Consolas" charset="0"/>
                <a:ea typeface="Consolas" charset="0"/>
                <a:cs typeface="Consolas" charset="0"/>
              </a:rPr>
              <a:t> (!found)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rgbClr val="FFFFFF"/>
                </a:solidFill>
                <a:latin typeface="Consolas" charset="0"/>
                <a:ea typeface="Consolas" charset="0"/>
                <a:cs typeface="Consolas" charset="0"/>
              </a:rPr>
              <a:t> </a:t>
            </a:r>
            <a:r>
              <a:rPr lang="en-US" sz="1800" kern="0" dirty="0" smtClean="0">
                <a:solidFill>
                  <a:srgbClr val="FFFFFF"/>
                </a:solidFill>
                <a:latin typeface="Consolas" charset="0"/>
                <a:ea typeface="Consolas" charset="0"/>
                <a:cs typeface="Consolas" charset="0"/>
              </a:rPr>
              <a:t>      Tuple in = </a:t>
            </a:r>
            <a:r>
              <a:rPr lang="en-US" sz="1800" kern="0" dirty="0" err="1" smtClean="0">
                <a:solidFill>
                  <a:srgbClr val="FFFFFF"/>
                </a:solidFill>
                <a:latin typeface="Consolas" charset="0"/>
                <a:ea typeface="Consolas" charset="0"/>
                <a:cs typeface="Consolas" charset="0"/>
              </a:rPr>
              <a:t>child.next</a:t>
            </a:r>
            <a:r>
              <a:rPr lang="en-US" sz="1800" kern="0" dirty="0" smtClean="0">
                <a:solidFill>
                  <a:srgbClr val="FFFFFF"/>
                </a:solidFill>
                <a:latin typeface="Consolas" charset="0"/>
                <a:ea typeface="Consolas" charset="0"/>
                <a:cs typeface="Consolas" charset="0"/>
              </a:rPr>
              <a:t>();</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rgbClr val="FFFFFF"/>
                </a:solidFill>
                <a:latin typeface="Consolas" charset="0"/>
                <a:ea typeface="Consolas" charset="0"/>
                <a:cs typeface="Consolas" charset="0"/>
              </a:rPr>
              <a:t> </a:t>
            </a:r>
            <a:r>
              <a:rPr lang="en-US" sz="1800" kern="0" dirty="0" smtClean="0">
                <a:solidFill>
                  <a:srgbClr val="FFFFFF"/>
                </a:solidFill>
                <a:latin typeface="Consolas" charset="0"/>
                <a:ea typeface="Consolas" charset="0"/>
                <a:cs typeface="Consolas" charset="0"/>
              </a:rPr>
              <a:t>      if (in == EOF) return EOF;</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rgbClr val="FFFFFF"/>
                </a:solidFill>
                <a:latin typeface="Consolas" charset="0"/>
                <a:ea typeface="Consolas" charset="0"/>
                <a:cs typeface="Consolas" charset="0"/>
              </a:rPr>
              <a:t> </a:t>
            </a:r>
            <a:r>
              <a:rPr lang="en-US" sz="1800" kern="0" dirty="0" smtClean="0">
                <a:solidFill>
                  <a:srgbClr val="FFFFFF"/>
                </a:solidFill>
                <a:latin typeface="Consolas" charset="0"/>
                <a:ea typeface="Consolas" charset="0"/>
                <a:cs typeface="Consolas" charset="0"/>
              </a:rPr>
              <a:t>      found = p(in);</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rgbClr val="FFFFFF"/>
                </a:solidFill>
                <a:latin typeface="Consolas" charset="0"/>
                <a:ea typeface="Consolas" charset="0"/>
                <a:cs typeface="Consolas" charset="0"/>
              </a:rPr>
              <a:t> </a:t>
            </a:r>
            <a:r>
              <a:rPr lang="en-US" sz="1800" kern="0" dirty="0" smtClean="0">
                <a:solidFill>
                  <a:srgbClr val="FFFFFF"/>
                </a:solidFill>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rgbClr val="FFFFFF"/>
                </a:solidFill>
                <a:latin typeface="Consolas" charset="0"/>
                <a:ea typeface="Consolas" charset="0"/>
                <a:cs typeface="Consolas" charset="0"/>
              </a:rPr>
              <a:t> </a:t>
            </a:r>
            <a:r>
              <a:rPr lang="en-US" sz="1800" kern="0" dirty="0" smtClean="0">
                <a:solidFill>
                  <a:srgbClr val="FFFFFF"/>
                </a:solidFill>
                <a:latin typeface="Consolas" charset="0"/>
                <a:ea typeface="Consolas" charset="0"/>
                <a:cs typeface="Consolas" charset="0"/>
              </a:rPr>
              <a:t>   </a:t>
            </a:r>
            <a:r>
              <a:rPr lang="en-US" sz="1800" kern="0" dirty="0">
                <a:solidFill>
                  <a:srgbClr val="FFFFFF"/>
                </a:solidFill>
                <a:latin typeface="Consolas" charset="0"/>
                <a:ea typeface="Consolas" charset="0"/>
                <a:cs typeface="Consolas" charset="0"/>
              </a:rPr>
              <a:t>return </a:t>
            </a:r>
            <a:r>
              <a:rPr lang="en-US" sz="1800" kern="0" dirty="0" smtClean="0">
                <a:solidFill>
                  <a:srgbClr val="FFFFFF"/>
                </a:solidFill>
                <a:latin typeface="Consolas" charset="0"/>
                <a:ea typeface="Consolas" charset="0"/>
                <a:cs typeface="Consolas" charset="0"/>
              </a:rPr>
              <a:t>in;</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rgbClr val="FFFFFF"/>
                </a:solidFill>
                <a:latin typeface="Consolas" charset="0"/>
                <a:ea typeface="Consolas" charset="0"/>
                <a:cs typeface="Consolas" charset="0"/>
              </a:rPr>
              <a:t>  }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rgbClr val="FFFFFF"/>
                </a:solidFill>
                <a:latin typeface="Consolas" charset="0"/>
                <a:ea typeface="Consolas" charset="0"/>
                <a:cs typeface="Consolas" charset="0"/>
              </a:rPr>
              <a:t> </a:t>
            </a:r>
            <a:r>
              <a:rPr lang="en-US" sz="1800" kern="0" dirty="0" smtClean="0">
                <a:solidFill>
                  <a:srgbClr val="FFFFFF"/>
                </a:solidFill>
                <a:latin typeface="Consolas" charset="0"/>
                <a:ea typeface="Consolas" charset="0"/>
                <a:cs typeface="Consolas" charset="0"/>
              </a:rPr>
              <a:t> void close () { </a:t>
            </a:r>
            <a:r>
              <a:rPr lang="en-US" sz="1800" kern="0" dirty="0" err="1" smtClean="0">
                <a:solidFill>
                  <a:srgbClr val="FFFFFF"/>
                </a:solidFill>
                <a:latin typeface="Consolas" charset="0"/>
                <a:ea typeface="Consolas" charset="0"/>
                <a:cs typeface="Consolas" charset="0"/>
              </a:rPr>
              <a:t>child.close</a:t>
            </a:r>
            <a:r>
              <a:rPr lang="en-US" sz="1800" kern="0" dirty="0" smtClean="0">
                <a:solidFill>
                  <a:srgbClr val="FFFFFF"/>
                </a:solidFill>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rgbClr val="FFFFFF"/>
                </a:solidFill>
                <a:latin typeface="Consolas" charset="0"/>
                <a:ea typeface="Consolas" charset="0"/>
                <a:cs typeface="Consolas" charset="0"/>
              </a:rPr>
              <a:t>}</a:t>
            </a:r>
            <a:endParaRPr lang="en-US" sz="1800" kern="0" dirty="0" smtClean="0">
              <a:solidFill>
                <a:srgbClr val="FFFFFF"/>
              </a:solidFill>
              <a:latin typeface="Consolas" charset="0"/>
              <a:ea typeface="Consolas" charset="0"/>
              <a:cs typeface="Consolas" charset="0"/>
            </a:endParaRPr>
          </a:p>
        </p:txBody>
      </p:sp>
      <p:sp>
        <p:nvSpPr>
          <p:cNvPr id="9" name="TextBox 8"/>
          <p:cNvSpPr txBox="1"/>
          <p:nvPr/>
        </p:nvSpPr>
        <p:spPr>
          <a:xfrm>
            <a:off x="4458459" y="1611570"/>
            <a:ext cx="4570482" cy="400110"/>
          </a:xfrm>
          <a:prstGeom prst="rect">
            <a:avLst/>
          </a:prstGeom>
          <a:noFill/>
        </p:spPr>
        <p:txBody>
          <a:bodyPr wrap="none" rtlCol="0">
            <a:spAutoFit/>
          </a:bodyPr>
          <a:lstStyle/>
          <a:p>
            <a:pPr>
              <a:buNone/>
            </a:pPr>
            <a:r>
              <a:rPr lang="en-US" sz="2000" dirty="0" smtClean="0">
                <a:solidFill>
                  <a:srgbClr val="0000FF"/>
                </a:solidFill>
                <a:latin typeface="+mn-lt"/>
              </a:rPr>
              <a:t>Example “on the fly” selection operator</a:t>
            </a:r>
          </a:p>
        </p:txBody>
      </p:sp>
      <p:sp>
        <p:nvSpPr>
          <p:cNvPr id="8" name="Rectangle 2"/>
          <p:cNvSpPr>
            <a:spLocks noGrp="1" noChangeArrowheads="1"/>
          </p:cNvSpPr>
          <p:nvPr>
            <p:ph type="title"/>
          </p:nvPr>
        </p:nvSpPr>
        <p:spPr>
          <a:xfrm>
            <a:off x="685800" y="304800"/>
            <a:ext cx="7772400" cy="1143000"/>
          </a:xfrm>
        </p:spPr>
        <p:txBody>
          <a:bodyPr>
            <a:normAutofit/>
          </a:bodyPr>
          <a:lstStyle/>
          <a:p>
            <a:r>
              <a:rPr lang="en-US" sz="4000" dirty="0" smtClean="0"/>
              <a:t>Iterator </a:t>
            </a:r>
            <a:r>
              <a:rPr lang="en-US" sz="4000" dirty="0" smtClean="0"/>
              <a:t>Interface</a:t>
            </a:r>
            <a:endParaRPr lang="en-US" sz="4000" dirty="0"/>
          </a:p>
        </p:txBody>
      </p:sp>
    </p:spTree>
    <p:extLst>
      <p:ext uri="{BB962C8B-B14F-4D97-AF65-F5344CB8AC3E}">
        <p14:creationId xmlns:p14="http://schemas.microsoft.com/office/powerpoint/2010/main" val="421466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75260" y="2148840"/>
            <a:ext cx="41529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Arial"/>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Arial"/>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Arial"/>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Arial"/>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Arial"/>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3"/>
                </a:solidFill>
                <a:latin typeface="Consolas" charset="0"/>
                <a:ea typeface="Consolas" charset="0"/>
                <a:cs typeface="Consolas" charset="0"/>
              </a:rPr>
              <a:t>interface</a:t>
            </a:r>
            <a:r>
              <a:rPr lang="en-US" sz="1800" kern="0" dirty="0">
                <a:solidFill>
                  <a:schemeClr val="accent4">
                    <a:lumMod val="40000"/>
                    <a:lumOff val="60000"/>
                  </a:schemeClr>
                </a:solidFill>
                <a:latin typeface="Consolas" charset="0"/>
                <a:ea typeface="Consolas" charset="0"/>
                <a:cs typeface="Consolas" charset="0"/>
              </a:rPr>
              <a:t> </a:t>
            </a:r>
            <a:r>
              <a:rPr lang="en-US" sz="1800" kern="0" dirty="0">
                <a:latin typeface="Consolas" charset="0"/>
                <a:ea typeface="Consolas" charset="0"/>
                <a:cs typeface="Consolas" charset="0"/>
              </a:rPr>
              <a:t>Operator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a:t>
            </a:r>
            <a:r>
              <a:rPr lang="en-US" sz="1800" dirty="0">
                <a:solidFill>
                  <a:schemeClr val="accent5">
                    <a:lumMod val="75000"/>
                  </a:schemeClr>
                </a:solidFill>
                <a:latin typeface="Consolas" charset="0"/>
                <a:ea typeface="Consolas" charset="0"/>
                <a:cs typeface="Consolas" charset="0"/>
              </a:rPr>
              <a:t>initializes operator state </a:t>
            </a:r>
            <a:br>
              <a:rPr lang="en-US" sz="1800" dirty="0">
                <a:solidFill>
                  <a:schemeClr val="accent5">
                    <a:lumMod val="75000"/>
                  </a:schemeClr>
                </a:solidFill>
                <a:latin typeface="Consolas" charset="0"/>
                <a:ea typeface="Consolas" charset="0"/>
                <a:cs typeface="Consolas" charset="0"/>
              </a:rPr>
            </a:br>
            <a:r>
              <a:rPr lang="en-US" sz="1800" dirty="0">
                <a:solidFill>
                  <a:schemeClr val="accent5">
                    <a:lumMod val="75000"/>
                  </a:schemeClr>
                </a:solidFill>
                <a:latin typeface="Consolas" charset="0"/>
                <a:ea typeface="Consolas" charset="0"/>
                <a:cs typeface="Consolas" charset="0"/>
              </a:rPr>
              <a:t>  // and sets parameters</a:t>
            </a:r>
            <a:endParaRPr lang="en-US" sz="1800" kern="0" dirty="0">
              <a:solidFill>
                <a:schemeClr val="accent5">
                  <a:lumMod val="75000"/>
                </a:schemeClr>
              </a:solidFill>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void</a:t>
            </a:r>
            <a:r>
              <a:rPr lang="en-US" sz="1800" kern="0" dirty="0">
                <a:latin typeface="Consolas" charset="0"/>
                <a:ea typeface="Consolas" charset="0"/>
                <a:cs typeface="Consolas" charset="0"/>
              </a:rPr>
              <a:t> open (...);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calls next() on its inputs</a:t>
            </a:r>
            <a:br>
              <a:rPr lang="en-US" sz="1800" kern="0" dirty="0">
                <a:solidFill>
                  <a:schemeClr val="accent5">
                    <a:lumMod val="75000"/>
                  </a:schemeClr>
                </a:solidFill>
                <a:latin typeface="Consolas" charset="0"/>
                <a:ea typeface="Consolas" charset="0"/>
                <a:cs typeface="Consolas" charset="0"/>
              </a:rPr>
            </a:br>
            <a:r>
              <a:rPr lang="en-US" sz="1800" kern="0" dirty="0">
                <a:solidFill>
                  <a:schemeClr val="accent5">
                    <a:lumMod val="75000"/>
                  </a:schemeClr>
                </a:solidFill>
                <a:latin typeface="Consolas" charset="0"/>
                <a:ea typeface="Consolas" charset="0"/>
                <a:cs typeface="Consolas" charset="0"/>
              </a:rPr>
              <a:t>  // processes an input tuple    </a:t>
            </a:r>
            <a:br>
              <a:rPr lang="en-US" sz="1800" kern="0" dirty="0">
                <a:solidFill>
                  <a:schemeClr val="accent5">
                    <a:lumMod val="75000"/>
                  </a:schemeClr>
                </a:solidFill>
                <a:latin typeface="Consolas" charset="0"/>
                <a:ea typeface="Consolas" charset="0"/>
                <a:cs typeface="Consolas" charset="0"/>
              </a:rPr>
            </a:br>
            <a:r>
              <a:rPr lang="en-US" sz="1800" kern="0" dirty="0">
                <a:solidFill>
                  <a:schemeClr val="accent5">
                    <a:lumMod val="75000"/>
                  </a:schemeClr>
                </a:solidFill>
                <a:latin typeface="Consolas" charset="0"/>
                <a:ea typeface="Consolas" charset="0"/>
                <a:cs typeface="Consolas" charset="0"/>
              </a:rPr>
              <a:t>  // produces output tuple(s)</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returns null when done</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Tuple next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solidFill>
                <a:schemeClr val="accent5">
                  <a:lumMod val="75000"/>
                </a:schemeClr>
              </a:solidFill>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cleans up (if any)</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void</a:t>
            </a:r>
            <a:r>
              <a:rPr lang="en-US" sz="1800" kern="0" dirty="0">
                <a:latin typeface="Consolas" charset="0"/>
                <a:ea typeface="Consolas" charset="0"/>
                <a:cs typeface="Consolas" charset="0"/>
              </a:rPr>
              <a:t> close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a:t>
            </a:r>
          </a:p>
        </p:txBody>
      </p:sp>
      <p:sp>
        <p:nvSpPr>
          <p:cNvPr id="7" name="Rectangle 3"/>
          <p:cNvSpPr txBox="1">
            <a:spLocks noChangeArrowheads="1"/>
          </p:cNvSpPr>
          <p:nvPr/>
        </p:nvSpPr>
        <p:spPr bwMode="auto">
          <a:xfrm>
            <a:off x="4267200" y="2148840"/>
            <a:ext cx="49530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Arial"/>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Arial"/>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Arial"/>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Arial"/>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Arial"/>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chemeClr val="accent3"/>
                </a:solidFill>
                <a:latin typeface="Consolas" charset="0"/>
                <a:ea typeface="Consolas" charset="0"/>
                <a:cs typeface="Consolas" charset="0"/>
              </a:rPr>
              <a:t>class</a:t>
            </a:r>
            <a:r>
              <a:rPr lang="en-US" sz="1800" kern="0" dirty="0" smtClean="0">
                <a:latin typeface="Consolas" charset="0"/>
                <a:ea typeface="Consolas" charset="0"/>
                <a:cs typeface="Consolas" charset="0"/>
              </a:rPr>
              <a:t> Select </a:t>
            </a:r>
            <a:r>
              <a:rPr lang="en-US" sz="1800" kern="0" dirty="0" smtClean="0">
                <a:solidFill>
                  <a:schemeClr val="accent3"/>
                </a:solidFill>
                <a:latin typeface="Consolas" charset="0"/>
                <a:ea typeface="Consolas" charset="0"/>
                <a:cs typeface="Consolas" charset="0"/>
              </a:rPr>
              <a:t>implements</a:t>
            </a:r>
            <a:r>
              <a:rPr lang="en-US" sz="1800" kern="0" dirty="0" smtClean="0">
                <a:latin typeface="Consolas" charset="0"/>
                <a:ea typeface="Consolas" charset="0"/>
                <a:cs typeface="Consolas" charset="0"/>
              </a:rPr>
              <a:t> Operator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latin typeface="Consolas" charset="0"/>
                <a:ea typeface="Consolas" charset="0"/>
                <a:cs typeface="Consolas" charset="0"/>
              </a:rPr>
              <a:t>  </a:t>
            </a:r>
            <a:r>
              <a:rPr lang="en-US" sz="1800" kern="0" dirty="0" smtClean="0">
                <a:solidFill>
                  <a:schemeClr val="accent3"/>
                </a:solidFill>
                <a:latin typeface="Consolas" charset="0"/>
                <a:ea typeface="Consolas" charset="0"/>
                <a:cs typeface="Consolas" charset="0"/>
              </a:rPr>
              <a:t>void</a:t>
            </a:r>
            <a:r>
              <a:rPr lang="en-US" sz="1800" kern="0" dirty="0" smtClean="0">
                <a:latin typeface="Consolas" charset="0"/>
                <a:ea typeface="Consolas" charset="0"/>
                <a:cs typeface="Consolas" charset="0"/>
              </a:rPr>
              <a:t> open (Predicate p, </a:t>
            </a:r>
            <a:br>
              <a:rPr lang="en-US" sz="1800" kern="0" dirty="0" smtClean="0">
                <a:latin typeface="Consolas" charset="0"/>
                <a:ea typeface="Consolas" charset="0"/>
                <a:cs typeface="Consolas" charset="0"/>
              </a:rPr>
            </a:br>
            <a:r>
              <a:rPr lang="en-US" sz="1800" kern="0" dirty="0" smtClean="0">
                <a:latin typeface="Consolas" charset="0"/>
                <a:ea typeface="Consolas" charset="0"/>
                <a:cs typeface="Consolas" charset="0"/>
              </a:rPr>
              <a:t>             Operator child)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latin typeface="Consolas" charset="0"/>
                <a:ea typeface="Consolas" charset="0"/>
                <a:cs typeface="Consolas" charset="0"/>
              </a:rPr>
              <a:t>    </a:t>
            </a:r>
            <a:r>
              <a:rPr lang="en-US" sz="1800" kern="0" dirty="0" err="1" smtClean="0">
                <a:latin typeface="Consolas" charset="0"/>
                <a:ea typeface="Consolas" charset="0"/>
                <a:cs typeface="Consolas" charset="0"/>
              </a:rPr>
              <a:t>this.p</a:t>
            </a:r>
            <a:r>
              <a:rPr lang="en-US" sz="1800" kern="0" dirty="0" smtClean="0">
                <a:latin typeface="Consolas" charset="0"/>
                <a:ea typeface="Consolas" charset="0"/>
                <a:cs typeface="Consolas" charset="0"/>
              </a:rPr>
              <a:t> = p; </a:t>
            </a:r>
            <a:r>
              <a:rPr lang="en-US" sz="1800" kern="0" dirty="0" err="1" smtClean="0">
                <a:latin typeface="Consolas" charset="0"/>
                <a:ea typeface="Consolas" charset="0"/>
                <a:cs typeface="Consolas" charset="0"/>
              </a:rPr>
              <a:t>this.child</a:t>
            </a:r>
            <a:r>
              <a:rPr lang="en-US" sz="1800" kern="0" dirty="0" smtClean="0">
                <a:latin typeface="Consolas" charset="0"/>
                <a:ea typeface="Consolas" charset="0"/>
                <a:cs typeface="Consolas" charset="0"/>
              </a:rPr>
              <a:t> = child;</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latin typeface="Consolas" charset="0"/>
                <a:ea typeface="Consolas" charset="0"/>
                <a:cs typeface="Consolas" charset="0"/>
              </a:rPr>
              <a:t>  }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rgbClr val="FFFFFF"/>
                </a:solidFill>
                <a:latin typeface="Consolas" charset="0"/>
                <a:ea typeface="Consolas" charset="0"/>
                <a:cs typeface="Consolas" charset="0"/>
              </a:rPr>
              <a:t>  </a:t>
            </a:r>
            <a:r>
              <a:rPr lang="en-US" sz="1800" kern="0" dirty="0">
                <a:solidFill>
                  <a:srgbClr val="FFFFFF"/>
                </a:solidFill>
                <a:latin typeface="Consolas" charset="0"/>
                <a:ea typeface="Consolas" charset="0"/>
                <a:cs typeface="Consolas" charset="0"/>
              </a:rPr>
              <a:t>Tuple</a:t>
            </a:r>
            <a:r>
              <a:rPr lang="en-US" sz="1800" kern="0" dirty="0" smtClean="0">
                <a:solidFill>
                  <a:srgbClr val="FFFFFF"/>
                </a:solidFill>
                <a:latin typeface="Consolas" charset="0"/>
                <a:ea typeface="Consolas" charset="0"/>
                <a:cs typeface="Consolas" charset="0"/>
              </a:rPr>
              <a:t> next ()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rgbClr val="FFFFFF"/>
                </a:solidFill>
                <a:latin typeface="Consolas" charset="0"/>
                <a:ea typeface="Consolas" charset="0"/>
                <a:cs typeface="Consolas" charset="0"/>
              </a:rPr>
              <a:t>    </a:t>
            </a:r>
            <a:r>
              <a:rPr lang="en-US" sz="1800" kern="0" dirty="0" err="1" smtClean="0">
                <a:solidFill>
                  <a:srgbClr val="FFFFFF"/>
                </a:solidFill>
                <a:latin typeface="Consolas" charset="0"/>
                <a:ea typeface="Consolas" charset="0"/>
                <a:cs typeface="Consolas" charset="0"/>
              </a:rPr>
              <a:t>boolean</a:t>
            </a:r>
            <a:r>
              <a:rPr lang="en-US" sz="1800" kern="0" dirty="0" smtClean="0">
                <a:solidFill>
                  <a:srgbClr val="FFFFFF"/>
                </a:solidFill>
                <a:latin typeface="Consolas" charset="0"/>
                <a:ea typeface="Consolas" charset="0"/>
                <a:cs typeface="Consolas" charset="0"/>
              </a:rPr>
              <a:t> found = false;</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rgbClr val="FFFFFF"/>
                </a:solidFill>
                <a:latin typeface="Consolas" charset="0"/>
                <a:ea typeface="Consolas" charset="0"/>
                <a:cs typeface="Consolas" charset="0"/>
              </a:rPr>
              <a:t> </a:t>
            </a:r>
            <a:r>
              <a:rPr lang="en-US" sz="1800" kern="0" dirty="0" smtClean="0">
                <a:solidFill>
                  <a:srgbClr val="FFFFFF"/>
                </a:solidFill>
                <a:latin typeface="Consolas" charset="0"/>
                <a:ea typeface="Consolas" charset="0"/>
                <a:cs typeface="Consolas" charset="0"/>
              </a:rPr>
              <a:t>   </a:t>
            </a:r>
            <a:r>
              <a:rPr lang="en-US" sz="1800" kern="0" dirty="0">
                <a:solidFill>
                  <a:srgbClr val="FFFFFF"/>
                </a:solidFill>
                <a:latin typeface="Consolas" charset="0"/>
                <a:ea typeface="Consolas" charset="0"/>
                <a:cs typeface="Consolas" charset="0"/>
              </a:rPr>
              <a:t>while</a:t>
            </a:r>
            <a:r>
              <a:rPr lang="en-US" sz="1800" kern="0" dirty="0" smtClean="0">
                <a:solidFill>
                  <a:srgbClr val="FFFFFF"/>
                </a:solidFill>
                <a:latin typeface="Consolas" charset="0"/>
                <a:ea typeface="Consolas" charset="0"/>
                <a:cs typeface="Consolas" charset="0"/>
              </a:rPr>
              <a:t> (!found)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rgbClr val="FFFFFF"/>
                </a:solidFill>
                <a:latin typeface="Consolas" charset="0"/>
                <a:ea typeface="Consolas" charset="0"/>
                <a:cs typeface="Consolas" charset="0"/>
              </a:rPr>
              <a:t> </a:t>
            </a:r>
            <a:r>
              <a:rPr lang="en-US" sz="1800" kern="0" dirty="0" smtClean="0">
                <a:solidFill>
                  <a:srgbClr val="FFFFFF"/>
                </a:solidFill>
                <a:latin typeface="Consolas" charset="0"/>
                <a:ea typeface="Consolas" charset="0"/>
                <a:cs typeface="Consolas" charset="0"/>
              </a:rPr>
              <a:t>      Tuple in = </a:t>
            </a:r>
            <a:r>
              <a:rPr lang="en-US" sz="1800" kern="0" dirty="0" err="1" smtClean="0">
                <a:solidFill>
                  <a:srgbClr val="FFFFFF"/>
                </a:solidFill>
                <a:latin typeface="Consolas" charset="0"/>
                <a:ea typeface="Consolas" charset="0"/>
                <a:cs typeface="Consolas" charset="0"/>
              </a:rPr>
              <a:t>child.next</a:t>
            </a:r>
            <a:r>
              <a:rPr lang="en-US" sz="1800" kern="0" dirty="0" smtClean="0">
                <a:solidFill>
                  <a:srgbClr val="FFFFFF"/>
                </a:solidFill>
                <a:latin typeface="Consolas" charset="0"/>
                <a:ea typeface="Consolas" charset="0"/>
                <a:cs typeface="Consolas" charset="0"/>
              </a:rPr>
              <a:t>();</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rgbClr val="FFFFFF"/>
                </a:solidFill>
                <a:latin typeface="Consolas" charset="0"/>
                <a:ea typeface="Consolas" charset="0"/>
                <a:cs typeface="Consolas" charset="0"/>
              </a:rPr>
              <a:t> </a:t>
            </a:r>
            <a:r>
              <a:rPr lang="en-US" sz="1800" kern="0" dirty="0" smtClean="0">
                <a:solidFill>
                  <a:srgbClr val="FFFFFF"/>
                </a:solidFill>
                <a:latin typeface="Consolas" charset="0"/>
                <a:ea typeface="Consolas" charset="0"/>
                <a:cs typeface="Consolas" charset="0"/>
              </a:rPr>
              <a:t>      if (in == EOF) return EOF;</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rgbClr val="FFFFFF"/>
                </a:solidFill>
                <a:latin typeface="Consolas" charset="0"/>
                <a:ea typeface="Consolas" charset="0"/>
                <a:cs typeface="Consolas" charset="0"/>
              </a:rPr>
              <a:t> </a:t>
            </a:r>
            <a:r>
              <a:rPr lang="en-US" sz="1800" kern="0" dirty="0" smtClean="0">
                <a:solidFill>
                  <a:srgbClr val="FFFFFF"/>
                </a:solidFill>
                <a:latin typeface="Consolas" charset="0"/>
                <a:ea typeface="Consolas" charset="0"/>
                <a:cs typeface="Consolas" charset="0"/>
              </a:rPr>
              <a:t>      found = p(in);</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rgbClr val="FFFFFF"/>
                </a:solidFill>
                <a:latin typeface="Consolas" charset="0"/>
                <a:ea typeface="Consolas" charset="0"/>
                <a:cs typeface="Consolas" charset="0"/>
              </a:rPr>
              <a:t> </a:t>
            </a:r>
            <a:r>
              <a:rPr lang="en-US" sz="1800" kern="0" dirty="0" smtClean="0">
                <a:solidFill>
                  <a:srgbClr val="FFFFFF"/>
                </a:solidFill>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smtClean="0">
              <a:solidFill>
                <a:srgbClr val="FFFFFF"/>
              </a:solidFill>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rgbClr val="FFFFFF"/>
                </a:solidFill>
                <a:latin typeface="Consolas" charset="0"/>
                <a:ea typeface="Consolas" charset="0"/>
                <a:cs typeface="Consolas" charset="0"/>
              </a:rPr>
              <a:t> </a:t>
            </a:r>
            <a:r>
              <a:rPr lang="en-US" sz="1800" kern="0" dirty="0" smtClean="0">
                <a:solidFill>
                  <a:srgbClr val="FFFFFF"/>
                </a:solidFill>
                <a:latin typeface="Consolas" charset="0"/>
                <a:ea typeface="Consolas" charset="0"/>
                <a:cs typeface="Consolas" charset="0"/>
              </a:rPr>
              <a:t>   </a:t>
            </a:r>
            <a:r>
              <a:rPr lang="en-US" sz="1800" kern="0" dirty="0">
                <a:solidFill>
                  <a:srgbClr val="FFFFFF"/>
                </a:solidFill>
                <a:latin typeface="Consolas" charset="0"/>
                <a:ea typeface="Consolas" charset="0"/>
                <a:cs typeface="Consolas" charset="0"/>
              </a:rPr>
              <a:t>return </a:t>
            </a:r>
            <a:r>
              <a:rPr lang="en-US" sz="1800" kern="0" dirty="0" smtClean="0">
                <a:solidFill>
                  <a:srgbClr val="FFFFFF"/>
                </a:solidFill>
                <a:latin typeface="Consolas" charset="0"/>
                <a:ea typeface="Consolas" charset="0"/>
                <a:cs typeface="Consolas" charset="0"/>
              </a:rPr>
              <a:t>in;</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rgbClr val="FFFFFF"/>
                </a:solidFill>
                <a:latin typeface="Consolas" charset="0"/>
                <a:ea typeface="Consolas" charset="0"/>
                <a:cs typeface="Consolas" charset="0"/>
              </a:rPr>
              <a:t>  }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smtClean="0">
                <a:latin typeface="Consolas" charset="0"/>
                <a:ea typeface="Consolas" charset="0"/>
                <a:cs typeface="Consolas" charset="0"/>
              </a:rPr>
              <a:t> </a:t>
            </a:r>
            <a:r>
              <a:rPr lang="en-US" sz="1800" kern="0" dirty="0" smtClean="0">
                <a:solidFill>
                  <a:schemeClr val="bg1"/>
                </a:solidFill>
                <a:latin typeface="Consolas" charset="0"/>
                <a:ea typeface="Consolas" charset="0"/>
                <a:cs typeface="Consolas" charset="0"/>
              </a:rPr>
              <a:t>void close () { </a:t>
            </a:r>
            <a:r>
              <a:rPr lang="en-US" sz="1800" kern="0" dirty="0" err="1" smtClean="0">
                <a:solidFill>
                  <a:schemeClr val="bg1"/>
                </a:solidFill>
                <a:latin typeface="Consolas" charset="0"/>
                <a:ea typeface="Consolas" charset="0"/>
                <a:cs typeface="Consolas" charset="0"/>
              </a:rPr>
              <a:t>child.close</a:t>
            </a:r>
            <a:r>
              <a:rPr lang="en-US" sz="1800" kern="0" dirty="0" smtClean="0">
                <a:solidFill>
                  <a:schemeClr val="bg1"/>
                </a:solidFill>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a:t>
            </a:r>
            <a:endParaRPr lang="en-US" sz="1800" kern="0" dirty="0" smtClean="0">
              <a:latin typeface="Consolas" charset="0"/>
              <a:ea typeface="Consolas" charset="0"/>
              <a:cs typeface="Consolas" charset="0"/>
            </a:endParaRPr>
          </a:p>
        </p:txBody>
      </p:sp>
      <p:sp>
        <p:nvSpPr>
          <p:cNvPr id="9" name="TextBox 8"/>
          <p:cNvSpPr txBox="1"/>
          <p:nvPr/>
        </p:nvSpPr>
        <p:spPr>
          <a:xfrm>
            <a:off x="4458459" y="1611570"/>
            <a:ext cx="4570482" cy="400110"/>
          </a:xfrm>
          <a:prstGeom prst="rect">
            <a:avLst/>
          </a:prstGeom>
          <a:noFill/>
        </p:spPr>
        <p:txBody>
          <a:bodyPr wrap="none" rtlCol="0">
            <a:spAutoFit/>
          </a:bodyPr>
          <a:lstStyle/>
          <a:p>
            <a:pPr>
              <a:buNone/>
            </a:pPr>
            <a:r>
              <a:rPr lang="en-US" sz="2000" dirty="0" smtClean="0">
                <a:solidFill>
                  <a:srgbClr val="0000FF"/>
                </a:solidFill>
                <a:latin typeface="+mn-lt"/>
              </a:rPr>
              <a:t>Example “on the fly” selection operator</a:t>
            </a:r>
          </a:p>
        </p:txBody>
      </p:sp>
      <p:sp>
        <p:nvSpPr>
          <p:cNvPr id="8" name="Rectangle 2"/>
          <p:cNvSpPr>
            <a:spLocks noGrp="1" noChangeArrowheads="1"/>
          </p:cNvSpPr>
          <p:nvPr>
            <p:ph type="title"/>
          </p:nvPr>
        </p:nvSpPr>
        <p:spPr>
          <a:xfrm>
            <a:off x="685800" y="304800"/>
            <a:ext cx="7772400" cy="1143000"/>
          </a:xfrm>
        </p:spPr>
        <p:txBody>
          <a:bodyPr>
            <a:normAutofit/>
          </a:bodyPr>
          <a:lstStyle/>
          <a:p>
            <a:r>
              <a:rPr lang="en-US" sz="4000" dirty="0" smtClean="0"/>
              <a:t>Iterator </a:t>
            </a:r>
            <a:r>
              <a:rPr lang="en-US" sz="4000" dirty="0" smtClean="0"/>
              <a:t>Interface</a:t>
            </a:r>
            <a:endParaRPr lang="en-US" sz="4000" dirty="0"/>
          </a:p>
        </p:txBody>
      </p:sp>
    </p:spTree>
    <p:extLst>
      <p:ext uri="{BB962C8B-B14F-4D97-AF65-F5344CB8AC3E}">
        <p14:creationId xmlns:p14="http://schemas.microsoft.com/office/powerpoint/2010/main" val="17216424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10597487" cy="1371600"/>
          </a:xfrm>
        </p:spPr>
        <p:txBody>
          <a:bodyPr/>
          <a:lstStyle/>
          <a:p>
            <a:r>
              <a:rPr lang="en-US" dirty="0" err="1" smtClean="0"/>
              <a:t>Administrivia</a:t>
            </a:r>
            <a:endParaRPr lang="en-US" dirty="0"/>
          </a:p>
        </p:txBody>
      </p:sp>
      <p:sp>
        <p:nvSpPr>
          <p:cNvPr id="3" name="Content Placeholder 2"/>
          <p:cNvSpPr>
            <a:spLocks noGrp="1"/>
          </p:cNvSpPr>
          <p:nvPr>
            <p:ph idx="1"/>
          </p:nvPr>
        </p:nvSpPr>
        <p:spPr/>
        <p:txBody>
          <a:bodyPr>
            <a:normAutofit/>
          </a:bodyPr>
          <a:lstStyle/>
          <a:p>
            <a:pPr marL="342900" indent="-342900">
              <a:buFont typeface="Arial" charset="0"/>
              <a:buChar char="•"/>
            </a:pPr>
            <a:r>
              <a:rPr lang="en-US" sz="2800" dirty="0" smtClean="0"/>
              <a:t>HW5 out tonight</a:t>
            </a:r>
          </a:p>
          <a:p>
            <a:pPr marL="342900" indent="-342900">
              <a:buFont typeface="Arial" charset="0"/>
              <a:buChar char="•"/>
            </a:pPr>
            <a:r>
              <a:rPr lang="en-US" sz="2800" dirty="0" smtClean="0"/>
              <a:t>OQ5 out Wednesday</a:t>
            </a:r>
          </a:p>
          <a:p>
            <a:pPr marL="342900" indent="-342900">
              <a:buFont typeface="Arial" charset="0"/>
              <a:buChar char="•"/>
            </a:pPr>
            <a:r>
              <a:rPr lang="en-US" sz="2800" dirty="0" smtClean="0"/>
              <a:t>Both due February 21 (11:30 &amp; 11:00)</a:t>
            </a:r>
          </a:p>
          <a:p>
            <a:pPr marL="342900" indent="-342900">
              <a:buFont typeface="Arial" charset="0"/>
              <a:buChar char="•"/>
            </a:pPr>
            <a:r>
              <a:rPr lang="en-US" sz="2800" dirty="0" smtClean="0"/>
              <a:t>Exam grades on canvas by Wednesday</a:t>
            </a:r>
          </a:p>
          <a:p>
            <a:pPr marL="342900" indent="-342900">
              <a:buFont typeface="Arial" charset="0"/>
              <a:buChar char="•"/>
            </a:pPr>
            <a:r>
              <a:rPr lang="en-US" sz="2800" dirty="0" smtClean="0"/>
              <a:t>Handed back in section on Thursday</a:t>
            </a:r>
            <a:endParaRPr lang="en-US" sz="2800" dirty="0" smtClean="0"/>
          </a:p>
          <a:p>
            <a:pPr marL="342900" indent="-342900">
              <a:buFont typeface="Arial" charset="0"/>
              <a:buChar char="•"/>
            </a:pPr>
            <a:endParaRPr lang="en-US" sz="2800" dirty="0" smtClean="0"/>
          </a:p>
        </p:txBody>
      </p:sp>
    </p:spTree>
    <p:extLst>
      <p:ext uri="{BB962C8B-B14F-4D97-AF65-F5344CB8AC3E}">
        <p14:creationId xmlns:p14="http://schemas.microsoft.com/office/powerpoint/2010/main" val="12479684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75260" y="2148840"/>
            <a:ext cx="41529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Arial"/>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Arial"/>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Arial"/>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Arial"/>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Arial"/>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3"/>
                </a:solidFill>
                <a:latin typeface="Consolas" charset="0"/>
                <a:ea typeface="Consolas" charset="0"/>
                <a:cs typeface="Consolas" charset="0"/>
              </a:rPr>
              <a:t>interface</a:t>
            </a:r>
            <a:r>
              <a:rPr lang="en-US" sz="1800" kern="0" dirty="0">
                <a:solidFill>
                  <a:schemeClr val="accent4">
                    <a:lumMod val="40000"/>
                    <a:lumOff val="60000"/>
                  </a:schemeClr>
                </a:solidFill>
                <a:latin typeface="Consolas" charset="0"/>
                <a:ea typeface="Consolas" charset="0"/>
                <a:cs typeface="Consolas" charset="0"/>
              </a:rPr>
              <a:t> </a:t>
            </a:r>
            <a:r>
              <a:rPr lang="en-US" sz="1800" kern="0" dirty="0">
                <a:latin typeface="Consolas" charset="0"/>
                <a:ea typeface="Consolas" charset="0"/>
                <a:cs typeface="Consolas" charset="0"/>
              </a:rPr>
              <a:t>Operator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a:t>
            </a:r>
            <a:r>
              <a:rPr lang="en-US" sz="1800" dirty="0">
                <a:solidFill>
                  <a:schemeClr val="accent5">
                    <a:lumMod val="75000"/>
                  </a:schemeClr>
                </a:solidFill>
                <a:latin typeface="Consolas" charset="0"/>
                <a:ea typeface="Consolas" charset="0"/>
                <a:cs typeface="Consolas" charset="0"/>
              </a:rPr>
              <a:t>initializes operator state </a:t>
            </a:r>
            <a:br>
              <a:rPr lang="en-US" sz="1800" dirty="0">
                <a:solidFill>
                  <a:schemeClr val="accent5">
                    <a:lumMod val="75000"/>
                  </a:schemeClr>
                </a:solidFill>
                <a:latin typeface="Consolas" charset="0"/>
                <a:ea typeface="Consolas" charset="0"/>
                <a:cs typeface="Consolas" charset="0"/>
              </a:rPr>
            </a:br>
            <a:r>
              <a:rPr lang="en-US" sz="1800" dirty="0">
                <a:solidFill>
                  <a:schemeClr val="accent5">
                    <a:lumMod val="75000"/>
                  </a:schemeClr>
                </a:solidFill>
                <a:latin typeface="Consolas" charset="0"/>
                <a:ea typeface="Consolas" charset="0"/>
                <a:cs typeface="Consolas" charset="0"/>
              </a:rPr>
              <a:t>  // and sets parameters</a:t>
            </a:r>
            <a:endParaRPr lang="en-US" sz="1800" kern="0" dirty="0">
              <a:solidFill>
                <a:schemeClr val="accent5">
                  <a:lumMod val="75000"/>
                </a:schemeClr>
              </a:solidFill>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void</a:t>
            </a:r>
            <a:r>
              <a:rPr lang="en-US" sz="1800" kern="0" dirty="0">
                <a:latin typeface="Consolas" charset="0"/>
                <a:ea typeface="Consolas" charset="0"/>
                <a:cs typeface="Consolas" charset="0"/>
              </a:rPr>
              <a:t> open (...);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calls next() on its inputs</a:t>
            </a:r>
            <a:br>
              <a:rPr lang="en-US" sz="1800" kern="0" dirty="0">
                <a:solidFill>
                  <a:schemeClr val="accent5">
                    <a:lumMod val="75000"/>
                  </a:schemeClr>
                </a:solidFill>
                <a:latin typeface="Consolas" charset="0"/>
                <a:ea typeface="Consolas" charset="0"/>
                <a:cs typeface="Consolas" charset="0"/>
              </a:rPr>
            </a:br>
            <a:r>
              <a:rPr lang="en-US" sz="1800" kern="0" dirty="0">
                <a:solidFill>
                  <a:schemeClr val="accent5">
                    <a:lumMod val="75000"/>
                  </a:schemeClr>
                </a:solidFill>
                <a:latin typeface="Consolas" charset="0"/>
                <a:ea typeface="Consolas" charset="0"/>
                <a:cs typeface="Consolas" charset="0"/>
              </a:rPr>
              <a:t>  // processes an input tuple    </a:t>
            </a:r>
            <a:br>
              <a:rPr lang="en-US" sz="1800" kern="0" dirty="0">
                <a:solidFill>
                  <a:schemeClr val="accent5">
                    <a:lumMod val="75000"/>
                  </a:schemeClr>
                </a:solidFill>
                <a:latin typeface="Consolas" charset="0"/>
                <a:ea typeface="Consolas" charset="0"/>
                <a:cs typeface="Consolas" charset="0"/>
              </a:rPr>
            </a:br>
            <a:r>
              <a:rPr lang="en-US" sz="1800" kern="0" dirty="0">
                <a:solidFill>
                  <a:schemeClr val="accent5">
                    <a:lumMod val="75000"/>
                  </a:schemeClr>
                </a:solidFill>
                <a:latin typeface="Consolas" charset="0"/>
                <a:ea typeface="Consolas" charset="0"/>
                <a:cs typeface="Consolas" charset="0"/>
              </a:rPr>
              <a:t>  // produces output tuple(s)</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returns null when done</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Tuple next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solidFill>
                <a:schemeClr val="accent5">
                  <a:lumMod val="75000"/>
                </a:schemeClr>
              </a:solidFill>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cleans up (if any)</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void</a:t>
            </a:r>
            <a:r>
              <a:rPr lang="en-US" sz="1800" kern="0" dirty="0">
                <a:latin typeface="Consolas" charset="0"/>
                <a:ea typeface="Consolas" charset="0"/>
                <a:cs typeface="Consolas" charset="0"/>
              </a:rPr>
              <a:t> close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a:t>
            </a:r>
          </a:p>
        </p:txBody>
      </p:sp>
      <p:sp>
        <p:nvSpPr>
          <p:cNvPr id="7" name="Rectangle 3"/>
          <p:cNvSpPr txBox="1">
            <a:spLocks noChangeArrowheads="1"/>
          </p:cNvSpPr>
          <p:nvPr/>
        </p:nvSpPr>
        <p:spPr bwMode="auto">
          <a:xfrm>
            <a:off x="4267200" y="2148840"/>
            <a:ext cx="49530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Arial"/>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Arial"/>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Arial"/>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Arial"/>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Arial"/>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3"/>
                </a:solidFill>
                <a:latin typeface="Consolas" charset="0"/>
                <a:ea typeface="Consolas" charset="0"/>
                <a:cs typeface="Consolas" charset="0"/>
              </a:rPr>
              <a:t>class</a:t>
            </a:r>
            <a:r>
              <a:rPr lang="en-US" sz="1800" kern="0" dirty="0">
                <a:latin typeface="Consolas" charset="0"/>
                <a:ea typeface="Consolas" charset="0"/>
                <a:cs typeface="Consolas" charset="0"/>
              </a:rPr>
              <a:t> Select </a:t>
            </a:r>
            <a:r>
              <a:rPr lang="en-US" sz="1800" kern="0" dirty="0">
                <a:solidFill>
                  <a:schemeClr val="accent3"/>
                </a:solidFill>
                <a:latin typeface="Consolas" charset="0"/>
                <a:ea typeface="Consolas" charset="0"/>
                <a:cs typeface="Consolas" charset="0"/>
              </a:rPr>
              <a:t>implements</a:t>
            </a:r>
            <a:r>
              <a:rPr lang="en-US" sz="1800" kern="0" dirty="0">
                <a:latin typeface="Consolas" charset="0"/>
                <a:ea typeface="Consolas" charset="0"/>
                <a:cs typeface="Consolas" charset="0"/>
              </a:rPr>
              <a:t> Operator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void</a:t>
            </a:r>
            <a:r>
              <a:rPr lang="en-US" sz="1800" kern="0" dirty="0">
                <a:latin typeface="Consolas" charset="0"/>
                <a:ea typeface="Consolas" charset="0"/>
                <a:cs typeface="Consolas" charset="0"/>
              </a:rPr>
              <a:t> open (Predicate p, </a:t>
            </a:r>
            <a:br>
              <a:rPr lang="en-US" sz="1800" kern="0" dirty="0">
                <a:latin typeface="Consolas" charset="0"/>
                <a:ea typeface="Consolas" charset="0"/>
                <a:cs typeface="Consolas" charset="0"/>
              </a:rPr>
            </a:br>
            <a:r>
              <a:rPr lang="en-US" sz="1800" kern="0" dirty="0">
                <a:latin typeface="Consolas" charset="0"/>
                <a:ea typeface="Consolas" charset="0"/>
                <a:cs typeface="Consolas" charset="0"/>
              </a:rPr>
              <a:t>             </a:t>
            </a:r>
            <a:r>
              <a:rPr lang="en-US" sz="1800" kern="0" dirty="0" smtClean="0">
                <a:latin typeface="Consolas" charset="0"/>
                <a:ea typeface="Consolas" charset="0"/>
                <a:cs typeface="Consolas" charset="0"/>
              </a:rPr>
              <a:t>Operator child</a:t>
            </a:r>
            <a:r>
              <a:rPr lang="en-US" sz="1800" kern="0" dirty="0">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err="1">
                <a:latin typeface="Consolas" charset="0"/>
                <a:ea typeface="Consolas" charset="0"/>
                <a:cs typeface="Consolas" charset="0"/>
              </a:rPr>
              <a:t>this.p</a:t>
            </a:r>
            <a:r>
              <a:rPr lang="en-US" sz="1800" kern="0" dirty="0">
                <a:latin typeface="Consolas" charset="0"/>
                <a:ea typeface="Consolas" charset="0"/>
                <a:cs typeface="Consolas" charset="0"/>
              </a:rPr>
              <a:t> = p; </a:t>
            </a:r>
            <a:r>
              <a:rPr lang="en-US" sz="1800" kern="0" dirty="0" err="1">
                <a:latin typeface="Consolas" charset="0"/>
                <a:ea typeface="Consolas" charset="0"/>
                <a:cs typeface="Consolas" charset="0"/>
              </a:rPr>
              <a:t>this.child</a:t>
            </a:r>
            <a:r>
              <a:rPr lang="en-US" sz="1800" kern="0" dirty="0">
                <a:latin typeface="Consolas" charset="0"/>
                <a:ea typeface="Consolas" charset="0"/>
                <a:cs typeface="Consolas" charset="0"/>
              </a:rPr>
              <a:t> = child;</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Tuple</a:t>
            </a:r>
            <a:r>
              <a:rPr lang="en-US" sz="1800" kern="0" dirty="0">
                <a:latin typeface="Consolas" charset="0"/>
                <a:ea typeface="Consolas" charset="0"/>
                <a:cs typeface="Consolas" charset="0"/>
              </a:rPr>
              <a:t> next ()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smtClean="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smtClean="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smtClean="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smtClean="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smtClean="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smtClean="0">
                <a:latin typeface="Consolas" charset="0"/>
                <a:ea typeface="Consolas" charset="0"/>
                <a:cs typeface="Consolas" charset="0"/>
              </a:rPr>
              <a:t> }  </a:t>
            </a: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smtClean="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latin typeface="Consolas" charset="0"/>
                <a:ea typeface="Consolas" charset="0"/>
                <a:cs typeface="Consolas" charset="0"/>
              </a:rPr>
              <a:t>}</a:t>
            </a:r>
            <a:endParaRPr lang="en-US" sz="1800" kern="0" dirty="0">
              <a:latin typeface="Consolas" charset="0"/>
              <a:ea typeface="Consolas" charset="0"/>
              <a:cs typeface="Consolas" charset="0"/>
            </a:endParaRPr>
          </a:p>
        </p:txBody>
      </p:sp>
      <p:sp>
        <p:nvSpPr>
          <p:cNvPr id="9" name="TextBox 8"/>
          <p:cNvSpPr txBox="1"/>
          <p:nvPr/>
        </p:nvSpPr>
        <p:spPr>
          <a:xfrm>
            <a:off x="4458459" y="1611570"/>
            <a:ext cx="4570482" cy="400110"/>
          </a:xfrm>
          <a:prstGeom prst="rect">
            <a:avLst/>
          </a:prstGeom>
          <a:noFill/>
        </p:spPr>
        <p:txBody>
          <a:bodyPr wrap="none" rtlCol="0">
            <a:spAutoFit/>
          </a:bodyPr>
          <a:lstStyle/>
          <a:p>
            <a:pPr>
              <a:buNone/>
            </a:pPr>
            <a:r>
              <a:rPr lang="en-US" sz="2000" dirty="0" smtClean="0">
                <a:solidFill>
                  <a:srgbClr val="0000FF"/>
                </a:solidFill>
                <a:latin typeface="+mn-lt"/>
              </a:rPr>
              <a:t>Example “on the fly” selection operator</a:t>
            </a:r>
          </a:p>
        </p:txBody>
      </p:sp>
      <p:sp>
        <p:nvSpPr>
          <p:cNvPr id="8" name="Rectangle 2"/>
          <p:cNvSpPr>
            <a:spLocks noGrp="1" noChangeArrowheads="1"/>
          </p:cNvSpPr>
          <p:nvPr>
            <p:ph type="title"/>
          </p:nvPr>
        </p:nvSpPr>
        <p:spPr>
          <a:xfrm>
            <a:off x="685800" y="304800"/>
            <a:ext cx="7772400" cy="1143000"/>
          </a:xfrm>
        </p:spPr>
        <p:txBody>
          <a:bodyPr>
            <a:normAutofit/>
          </a:bodyPr>
          <a:lstStyle/>
          <a:p>
            <a:r>
              <a:rPr lang="en-US" sz="4000" dirty="0" smtClean="0"/>
              <a:t>Iterator </a:t>
            </a:r>
            <a:r>
              <a:rPr lang="en-US" sz="4000" dirty="0" smtClean="0"/>
              <a:t>Interface</a:t>
            </a:r>
            <a:endParaRPr lang="en-US" sz="4000" dirty="0"/>
          </a:p>
        </p:txBody>
      </p:sp>
    </p:spTree>
    <p:extLst>
      <p:ext uri="{BB962C8B-B14F-4D97-AF65-F5344CB8AC3E}">
        <p14:creationId xmlns:p14="http://schemas.microsoft.com/office/powerpoint/2010/main" val="9123265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75260" y="2148840"/>
            <a:ext cx="41529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Arial"/>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Arial"/>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Arial"/>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Arial"/>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Arial"/>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3"/>
                </a:solidFill>
                <a:latin typeface="Consolas" charset="0"/>
                <a:ea typeface="Consolas" charset="0"/>
                <a:cs typeface="Consolas" charset="0"/>
              </a:rPr>
              <a:t>interface</a:t>
            </a:r>
            <a:r>
              <a:rPr lang="en-US" sz="1800" kern="0" dirty="0">
                <a:solidFill>
                  <a:schemeClr val="accent4">
                    <a:lumMod val="40000"/>
                    <a:lumOff val="60000"/>
                  </a:schemeClr>
                </a:solidFill>
                <a:latin typeface="Consolas" charset="0"/>
                <a:ea typeface="Consolas" charset="0"/>
                <a:cs typeface="Consolas" charset="0"/>
              </a:rPr>
              <a:t> </a:t>
            </a:r>
            <a:r>
              <a:rPr lang="en-US" sz="1800" kern="0" dirty="0">
                <a:latin typeface="Consolas" charset="0"/>
                <a:ea typeface="Consolas" charset="0"/>
                <a:cs typeface="Consolas" charset="0"/>
              </a:rPr>
              <a:t>Operator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a:t>
            </a:r>
            <a:r>
              <a:rPr lang="en-US" sz="1800" dirty="0">
                <a:solidFill>
                  <a:schemeClr val="accent5">
                    <a:lumMod val="75000"/>
                  </a:schemeClr>
                </a:solidFill>
                <a:latin typeface="Consolas" charset="0"/>
                <a:ea typeface="Consolas" charset="0"/>
                <a:cs typeface="Consolas" charset="0"/>
              </a:rPr>
              <a:t>initializes operator state </a:t>
            </a:r>
            <a:br>
              <a:rPr lang="en-US" sz="1800" dirty="0">
                <a:solidFill>
                  <a:schemeClr val="accent5">
                    <a:lumMod val="75000"/>
                  </a:schemeClr>
                </a:solidFill>
                <a:latin typeface="Consolas" charset="0"/>
                <a:ea typeface="Consolas" charset="0"/>
                <a:cs typeface="Consolas" charset="0"/>
              </a:rPr>
            </a:br>
            <a:r>
              <a:rPr lang="en-US" sz="1800" dirty="0">
                <a:solidFill>
                  <a:schemeClr val="accent5">
                    <a:lumMod val="75000"/>
                  </a:schemeClr>
                </a:solidFill>
                <a:latin typeface="Consolas" charset="0"/>
                <a:ea typeface="Consolas" charset="0"/>
                <a:cs typeface="Consolas" charset="0"/>
              </a:rPr>
              <a:t>  // and sets parameters</a:t>
            </a:r>
            <a:endParaRPr lang="en-US" sz="1800" kern="0" dirty="0">
              <a:solidFill>
                <a:schemeClr val="accent5">
                  <a:lumMod val="75000"/>
                </a:schemeClr>
              </a:solidFill>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void</a:t>
            </a:r>
            <a:r>
              <a:rPr lang="en-US" sz="1800" kern="0" dirty="0">
                <a:latin typeface="Consolas" charset="0"/>
                <a:ea typeface="Consolas" charset="0"/>
                <a:cs typeface="Consolas" charset="0"/>
              </a:rPr>
              <a:t> open (...);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calls next() on its inputs</a:t>
            </a:r>
            <a:br>
              <a:rPr lang="en-US" sz="1800" kern="0" dirty="0">
                <a:solidFill>
                  <a:schemeClr val="accent5">
                    <a:lumMod val="75000"/>
                  </a:schemeClr>
                </a:solidFill>
                <a:latin typeface="Consolas" charset="0"/>
                <a:ea typeface="Consolas" charset="0"/>
                <a:cs typeface="Consolas" charset="0"/>
              </a:rPr>
            </a:br>
            <a:r>
              <a:rPr lang="en-US" sz="1800" kern="0" dirty="0">
                <a:solidFill>
                  <a:schemeClr val="accent5">
                    <a:lumMod val="75000"/>
                  </a:schemeClr>
                </a:solidFill>
                <a:latin typeface="Consolas" charset="0"/>
                <a:ea typeface="Consolas" charset="0"/>
                <a:cs typeface="Consolas" charset="0"/>
              </a:rPr>
              <a:t>  // processes an input tuple    </a:t>
            </a:r>
            <a:br>
              <a:rPr lang="en-US" sz="1800" kern="0" dirty="0">
                <a:solidFill>
                  <a:schemeClr val="accent5">
                    <a:lumMod val="75000"/>
                  </a:schemeClr>
                </a:solidFill>
                <a:latin typeface="Consolas" charset="0"/>
                <a:ea typeface="Consolas" charset="0"/>
                <a:cs typeface="Consolas" charset="0"/>
              </a:rPr>
            </a:br>
            <a:r>
              <a:rPr lang="en-US" sz="1800" kern="0" dirty="0">
                <a:solidFill>
                  <a:schemeClr val="accent5">
                    <a:lumMod val="75000"/>
                  </a:schemeClr>
                </a:solidFill>
                <a:latin typeface="Consolas" charset="0"/>
                <a:ea typeface="Consolas" charset="0"/>
                <a:cs typeface="Consolas" charset="0"/>
              </a:rPr>
              <a:t>  // produces output tuple(s)</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returns null when done</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Tuple next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solidFill>
                <a:schemeClr val="accent5">
                  <a:lumMod val="75000"/>
                </a:schemeClr>
              </a:solidFill>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cleans up (if any)</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void</a:t>
            </a:r>
            <a:r>
              <a:rPr lang="en-US" sz="1800" kern="0" dirty="0">
                <a:latin typeface="Consolas" charset="0"/>
                <a:ea typeface="Consolas" charset="0"/>
                <a:cs typeface="Consolas" charset="0"/>
              </a:rPr>
              <a:t> close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a:t>
            </a:r>
          </a:p>
        </p:txBody>
      </p:sp>
      <p:sp>
        <p:nvSpPr>
          <p:cNvPr id="7" name="Rectangle 3"/>
          <p:cNvSpPr txBox="1">
            <a:spLocks noChangeArrowheads="1"/>
          </p:cNvSpPr>
          <p:nvPr/>
        </p:nvSpPr>
        <p:spPr bwMode="auto">
          <a:xfrm>
            <a:off x="4267200" y="2148840"/>
            <a:ext cx="49530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Arial"/>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Arial"/>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Arial"/>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Arial"/>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Arial"/>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3"/>
                </a:solidFill>
                <a:latin typeface="Consolas" charset="0"/>
                <a:ea typeface="Consolas" charset="0"/>
                <a:cs typeface="Consolas" charset="0"/>
              </a:rPr>
              <a:t>class</a:t>
            </a:r>
            <a:r>
              <a:rPr lang="en-US" sz="1800" kern="0" dirty="0">
                <a:latin typeface="Consolas" charset="0"/>
                <a:ea typeface="Consolas" charset="0"/>
                <a:cs typeface="Consolas" charset="0"/>
              </a:rPr>
              <a:t> Select </a:t>
            </a:r>
            <a:r>
              <a:rPr lang="en-US" sz="1800" kern="0" dirty="0">
                <a:solidFill>
                  <a:schemeClr val="accent3"/>
                </a:solidFill>
                <a:latin typeface="Consolas" charset="0"/>
                <a:ea typeface="Consolas" charset="0"/>
                <a:cs typeface="Consolas" charset="0"/>
              </a:rPr>
              <a:t>implements</a:t>
            </a:r>
            <a:r>
              <a:rPr lang="en-US" sz="1800" kern="0" dirty="0">
                <a:latin typeface="Consolas" charset="0"/>
                <a:ea typeface="Consolas" charset="0"/>
                <a:cs typeface="Consolas" charset="0"/>
              </a:rPr>
              <a:t> Operator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void</a:t>
            </a:r>
            <a:r>
              <a:rPr lang="en-US" sz="1800" kern="0" dirty="0">
                <a:latin typeface="Consolas" charset="0"/>
                <a:ea typeface="Consolas" charset="0"/>
                <a:cs typeface="Consolas" charset="0"/>
              </a:rPr>
              <a:t> open (Predicate p, </a:t>
            </a:r>
            <a:br>
              <a:rPr lang="en-US" sz="1800" kern="0" dirty="0">
                <a:latin typeface="Consolas" charset="0"/>
                <a:ea typeface="Consolas" charset="0"/>
                <a:cs typeface="Consolas" charset="0"/>
              </a:rPr>
            </a:br>
            <a:r>
              <a:rPr lang="en-US" sz="1800" kern="0" dirty="0">
                <a:latin typeface="Consolas" charset="0"/>
                <a:ea typeface="Consolas" charset="0"/>
                <a:cs typeface="Consolas" charset="0"/>
              </a:rPr>
              <a:t>             </a:t>
            </a:r>
            <a:r>
              <a:rPr lang="en-US" sz="1800" kern="0" dirty="0" smtClean="0">
                <a:latin typeface="Consolas" charset="0"/>
                <a:ea typeface="Consolas" charset="0"/>
                <a:cs typeface="Consolas" charset="0"/>
              </a:rPr>
              <a:t>Operator child</a:t>
            </a:r>
            <a:r>
              <a:rPr lang="en-US" sz="1800" kern="0" dirty="0">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err="1">
                <a:latin typeface="Consolas" charset="0"/>
                <a:ea typeface="Consolas" charset="0"/>
                <a:cs typeface="Consolas" charset="0"/>
              </a:rPr>
              <a:t>this.p</a:t>
            </a:r>
            <a:r>
              <a:rPr lang="en-US" sz="1800" kern="0" dirty="0">
                <a:latin typeface="Consolas" charset="0"/>
                <a:ea typeface="Consolas" charset="0"/>
                <a:cs typeface="Consolas" charset="0"/>
              </a:rPr>
              <a:t> = p; </a:t>
            </a:r>
            <a:r>
              <a:rPr lang="en-US" sz="1800" kern="0" dirty="0" err="1">
                <a:latin typeface="Consolas" charset="0"/>
                <a:ea typeface="Consolas" charset="0"/>
                <a:cs typeface="Consolas" charset="0"/>
              </a:rPr>
              <a:t>this.child</a:t>
            </a:r>
            <a:r>
              <a:rPr lang="en-US" sz="1800" kern="0" dirty="0">
                <a:latin typeface="Consolas" charset="0"/>
                <a:ea typeface="Consolas" charset="0"/>
                <a:cs typeface="Consolas" charset="0"/>
              </a:rPr>
              <a:t> = child;</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Tuple</a:t>
            </a:r>
            <a:r>
              <a:rPr lang="en-US" sz="1800" kern="0" dirty="0">
                <a:latin typeface="Consolas" charset="0"/>
                <a:ea typeface="Consolas" charset="0"/>
                <a:cs typeface="Consolas" charset="0"/>
              </a:rPr>
              <a:t> next ()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err="1">
                <a:latin typeface="Consolas" charset="0"/>
                <a:ea typeface="Consolas" charset="0"/>
                <a:cs typeface="Consolas" charset="0"/>
              </a:rPr>
              <a:t>boolean</a:t>
            </a:r>
            <a:r>
              <a:rPr lang="en-US" sz="1800" kern="0" dirty="0">
                <a:latin typeface="Consolas" charset="0"/>
                <a:ea typeface="Consolas" charset="0"/>
                <a:cs typeface="Consolas" charset="0"/>
              </a:rPr>
              <a:t> found = false;</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Tuple r = null;</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while</a:t>
            </a:r>
            <a:r>
              <a:rPr lang="en-US" sz="1800" kern="0" dirty="0">
                <a:latin typeface="Consolas" charset="0"/>
                <a:ea typeface="Consolas" charset="0"/>
                <a:cs typeface="Consolas" charset="0"/>
              </a:rPr>
              <a:t> (!found)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r = </a:t>
            </a:r>
            <a:r>
              <a:rPr lang="en-US" sz="1800" kern="0" dirty="0" err="1">
                <a:latin typeface="Consolas" charset="0"/>
                <a:ea typeface="Consolas" charset="0"/>
                <a:cs typeface="Consolas" charset="0"/>
              </a:rPr>
              <a:t>child.next</a:t>
            </a:r>
            <a:r>
              <a:rPr lang="en-US" sz="1800" kern="0" dirty="0">
                <a:latin typeface="Consolas" charset="0"/>
                <a:ea typeface="Consolas" charset="0"/>
                <a:cs typeface="Consolas" charset="0"/>
              </a:rPr>
              <a:t>();</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if</a:t>
            </a:r>
            <a:r>
              <a:rPr lang="en-US" sz="1800" kern="0" dirty="0">
                <a:latin typeface="Consolas" charset="0"/>
                <a:ea typeface="Consolas" charset="0"/>
                <a:cs typeface="Consolas" charset="0"/>
              </a:rPr>
              <a:t> (r == null) </a:t>
            </a:r>
            <a:r>
              <a:rPr lang="en-US" sz="1800" kern="0" dirty="0">
                <a:solidFill>
                  <a:schemeClr val="accent3"/>
                </a:solidFill>
                <a:latin typeface="Consolas" charset="0"/>
                <a:ea typeface="Consolas" charset="0"/>
                <a:cs typeface="Consolas" charset="0"/>
              </a:rPr>
              <a:t>break;</a:t>
            </a: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found = p(in);</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smtClean="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smtClean="0">
                <a:latin typeface="Consolas" charset="0"/>
                <a:ea typeface="Consolas" charset="0"/>
                <a:cs typeface="Consolas" charset="0"/>
              </a:rPr>
              <a:t> }  </a:t>
            </a: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smtClean="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latin typeface="Consolas" charset="0"/>
                <a:ea typeface="Consolas" charset="0"/>
                <a:cs typeface="Consolas" charset="0"/>
              </a:rPr>
              <a:t>}</a:t>
            </a:r>
            <a:endParaRPr lang="en-US" sz="1800" kern="0" dirty="0">
              <a:latin typeface="Consolas" charset="0"/>
              <a:ea typeface="Consolas" charset="0"/>
              <a:cs typeface="Consolas" charset="0"/>
            </a:endParaRPr>
          </a:p>
        </p:txBody>
      </p:sp>
      <p:sp>
        <p:nvSpPr>
          <p:cNvPr id="9" name="TextBox 8"/>
          <p:cNvSpPr txBox="1"/>
          <p:nvPr/>
        </p:nvSpPr>
        <p:spPr>
          <a:xfrm>
            <a:off x="4458459" y="1611570"/>
            <a:ext cx="4570482" cy="400110"/>
          </a:xfrm>
          <a:prstGeom prst="rect">
            <a:avLst/>
          </a:prstGeom>
          <a:noFill/>
        </p:spPr>
        <p:txBody>
          <a:bodyPr wrap="none" rtlCol="0">
            <a:spAutoFit/>
          </a:bodyPr>
          <a:lstStyle/>
          <a:p>
            <a:pPr>
              <a:buNone/>
            </a:pPr>
            <a:r>
              <a:rPr lang="en-US" sz="2000" dirty="0" smtClean="0">
                <a:solidFill>
                  <a:srgbClr val="0000FF"/>
                </a:solidFill>
                <a:latin typeface="+mn-lt"/>
              </a:rPr>
              <a:t>Example “on the fly” selection operator</a:t>
            </a:r>
          </a:p>
        </p:txBody>
      </p:sp>
      <p:sp>
        <p:nvSpPr>
          <p:cNvPr id="8" name="Rectangle 2"/>
          <p:cNvSpPr>
            <a:spLocks noGrp="1" noChangeArrowheads="1"/>
          </p:cNvSpPr>
          <p:nvPr>
            <p:ph type="title"/>
          </p:nvPr>
        </p:nvSpPr>
        <p:spPr>
          <a:xfrm>
            <a:off x="685800" y="304800"/>
            <a:ext cx="7772400" cy="1143000"/>
          </a:xfrm>
        </p:spPr>
        <p:txBody>
          <a:bodyPr>
            <a:normAutofit/>
          </a:bodyPr>
          <a:lstStyle/>
          <a:p>
            <a:r>
              <a:rPr lang="en-US" sz="4000" dirty="0" smtClean="0"/>
              <a:t>Iterator </a:t>
            </a:r>
            <a:r>
              <a:rPr lang="en-US" sz="4000" dirty="0" smtClean="0"/>
              <a:t>Interface</a:t>
            </a:r>
            <a:endParaRPr lang="en-US" sz="4000" dirty="0"/>
          </a:p>
        </p:txBody>
      </p:sp>
    </p:spTree>
    <p:extLst>
      <p:ext uri="{BB962C8B-B14F-4D97-AF65-F5344CB8AC3E}">
        <p14:creationId xmlns:p14="http://schemas.microsoft.com/office/powerpoint/2010/main" val="6900123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75260" y="2148840"/>
            <a:ext cx="41529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Arial"/>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Arial"/>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Arial"/>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Arial"/>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Arial"/>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3"/>
                </a:solidFill>
                <a:latin typeface="Consolas" charset="0"/>
                <a:ea typeface="Consolas" charset="0"/>
                <a:cs typeface="Consolas" charset="0"/>
              </a:rPr>
              <a:t>interface</a:t>
            </a:r>
            <a:r>
              <a:rPr lang="en-US" sz="1800" kern="0" dirty="0">
                <a:solidFill>
                  <a:schemeClr val="accent4">
                    <a:lumMod val="40000"/>
                    <a:lumOff val="60000"/>
                  </a:schemeClr>
                </a:solidFill>
                <a:latin typeface="Consolas" charset="0"/>
                <a:ea typeface="Consolas" charset="0"/>
                <a:cs typeface="Consolas" charset="0"/>
              </a:rPr>
              <a:t> </a:t>
            </a:r>
            <a:r>
              <a:rPr lang="en-US" sz="1800" kern="0" dirty="0">
                <a:latin typeface="Consolas" charset="0"/>
                <a:ea typeface="Consolas" charset="0"/>
                <a:cs typeface="Consolas" charset="0"/>
              </a:rPr>
              <a:t>Operator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a:t>
            </a:r>
            <a:r>
              <a:rPr lang="en-US" sz="1800" dirty="0">
                <a:solidFill>
                  <a:schemeClr val="accent5">
                    <a:lumMod val="75000"/>
                  </a:schemeClr>
                </a:solidFill>
                <a:latin typeface="Consolas" charset="0"/>
                <a:ea typeface="Consolas" charset="0"/>
                <a:cs typeface="Consolas" charset="0"/>
              </a:rPr>
              <a:t>initializes operator state </a:t>
            </a:r>
            <a:br>
              <a:rPr lang="en-US" sz="1800" dirty="0">
                <a:solidFill>
                  <a:schemeClr val="accent5">
                    <a:lumMod val="75000"/>
                  </a:schemeClr>
                </a:solidFill>
                <a:latin typeface="Consolas" charset="0"/>
                <a:ea typeface="Consolas" charset="0"/>
                <a:cs typeface="Consolas" charset="0"/>
              </a:rPr>
            </a:br>
            <a:r>
              <a:rPr lang="en-US" sz="1800" dirty="0">
                <a:solidFill>
                  <a:schemeClr val="accent5">
                    <a:lumMod val="75000"/>
                  </a:schemeClr>
                </a:solidFill>
                <a:latin typeface="Consolas" charset="0"/>
                <a:ea typeface="Consolas" charset="0"/>
                <a:cs typeface="Consolas" charset="0"/>
              </a:rPr>
              <a:t>  // and sets parameters</a:t>
            </a:r>
            <a:endParaRPr lang="en-US" sz="1800" kern="0" dirty="0">
              <a:solidFill>
                <a:schemeClr val="accent5">
                  <a:lumMod val="75000"/>
                </a:schemeClr>
              </a:solidFill>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void</a:t>
            </a:r>
            <a:r>
              <a:rPr lang="en-US" sz="1800" kern="0" dirty="0">
                <a:latin typeface="Consolas" charset="0"/>
                <a:ea typeface="Consolas" charset="0"/>
                <a:cs typeface="Consolas" charset="0"/>
              </a:rPr>
              <a:t> open (...);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calls next() on its inputs</a:t>
            </a:r>
            <a:br>
              <a:rPr lang="en-US" sz="1800" kern="0" dirty="0">
                <a:solidFill>
                  <a:schemeClr val="accent5">
                    <a:lumMod val="75000"/>
                  </a:schemeClr>
                </a:solidFill>
                <a:latin typeface="Consolas" charset="0"/>
                <a:ea typeface="Consolas" charset="0"/>
                <a:cs typeface="Consolas" charset="0"/>
              </a:rPr>
            </a:br>
            <a:r>
              <a:rPr lang="en-US" sz="1800" kern="0" dirty="0">
                <a:solidFill>
                  <a:schemeClr val="accent5">
                    <a:lumMod val="75000"/>
                  </a:schemeClr>
                </a:solidFill>
                <a:latin typeface="Consolas" charset="0"/>
                <a:ea typeface="Consolas" charset="0"/>
                <a:cs typeface="Consolas" charset="0"/>
              </a:rPr>
              <a:t>  // processes an input tuple    </a:t>
            </a:r>
            <a:br>
              <a:rPr lang="en-US" sz="1800" kern="0" dirty="0">
                <a:solidFill>
                  <a:schemeClr val="accent5">
                    <a:lumMod val="75000"/>
                  </a:schemeClr>
                </a:solidFill>
                <a:latin typeface="Consolas" charset="0"/>
                <a:ea typeface="Consolas" charset="0"/>
                <a:cs typeface="Consolas" charset="0"/>
              </a:rPr>
            </a:br>
            <a:r>
              <a:rPr lang="en-US" sz="1800" kern="0" dirty="0">
                <a:solidFill>
                  <a:schemeClr val="accent5">
                    <a:lumMod val="75000"/>
                  </a:schemeClr>
                </a:solidFill>
                <a:latin typeface="Consolas" charset="0"/>
                <a:ea typeface="Consolas" charset="0"/>
                <a:cs typeface="Consolas" charset="0"/>
              </a:rPr>
              <a:t>  // produces output tuple(s)</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returns null when done</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Tuple next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solidFill>
                <a:schemeClr val="accent5">
                  <a:lumMod val="75000"/>
                </a:schemeClr>
              </a:solidFill>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cleans up (if any)</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void</a:t>
            </a:r>
            <a:r>
              <a:rPr lang="en-US" sz="1800" kern="0" dirty="0">
                <a:latin typeface="Consolas" charset="0"/>
                <a:ea typeface="Consolas" charset="0"/>
                <a:cs typeface="Consolas" charset="0"/>
              </a:rPr>
              <a:t> close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a:t>
            </a:r>
          </a:p>
        </p:txBody>
      </p:sp>
      <p:sp>
        <p:nvSpPr>
          <p:cNvPr id="7" name="Rectangle 3"/>
          <p:cNvSpPr txBox="1">
            <a:spLocks noChangeArrowheads="1"/>
          </p:cNvSpPr>
          <p:nvPr/>
        </p:nvSpPr>
        <p:spPr bwMode="auto">
          <a:xfrm>
            <a:off x="4267200" y="2148840"/>
            <a:ext cx="49530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Arial"/>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Arial"/>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Arial"/>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Arial"/>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Arial"/>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3"/>
                </a:solidFill>
                <a:latin typeface="Consolas" charset="0"/>
                <a:ea typeface="Consolas" charset="0"/>
                <a:cs typeface="Consolas" charset="0"/>
              </a:rPr>
              <a:t>class</a:t>
            </a:r>
            <a:r>
              <a:rPr lang="en-US" sz="1800" kern="0" dirty="0">
                <a:latin typeface="Consolas" charset="0"/>
                <a:ea typeface="Consolas" charset="0"/>
                <a:cs typeface="Consolas" charset="0"/>
              </a:rPr>
              <a:t> Select </a:t>
            </a:r>
            <a:r>
              <a:rPr lang="en-US" sz="1800" kern="0" dirty="0">
                <a:solidFill>
                  <a:schemeClr val="accent3"/>
                </a:solidFill>
                <a:latin typeface="Consolas" charset="0"/>
                <a:ea typeface="Consolas" charset="0"/>
                <a:cs typeface="Consolas" charset="0"/>
              </a:rPr>
              <a:t>implements</a:t>
            </a:r>
            <a:r>
              <a:rPr lang="en-US" sz="1800" kern="0" dirty="0">
                <a:latin typeface="Consolas" charset="0"/>
                <a:ea typeface="Consolas" charset="0"/>
                <a:cs typeface="Consolas" charset="0"/>
              </a:rPr>
              <a:t> Operator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void</a:t>
            </a:r>
            <a:r>
              <a:rPr lang="en-US" sz="1800" kern="0" dirty="0">
                <a:latin typeface="Consolas" charset="0"/>
                <a:ea typeface="Consolas" charset="0"/>
                <a:cs typeface="Consolas" charset="0"/>
              </a:rPr>
              <a:t> open (Predicate p, </a:t>
            </a:r>
            <a:br>
              <a:rPr lang="en-US" sz="1800" kern="0" dirty="0">
                <a:latin typeface="Consolas" charset="0"/>
                <a:ea typeface="Consolas" charset="0"/>
                <a:cs typeface="Consolas" charset="0"/>
              </a:rPr>
            </a:br>
            <a:r>
              <a:rPr lang="en-US" sz="1800" kern="0" dirty="0">
                <a:latin typeface="Consolas" charset="0"/>
                <a:ea typeface="Consolas" charset="0"/>
                <a:cs typeface="Consolas" charset="0"/>
              </a:rPr>
              <a:t>             </a:t>
            </a:r>
            <a:r>
              <a:rPr lang="en-US" sz="1800" kern="0" dirty="0" smtClean="0">
                <a:latin typeface="Consolas" charset="0"/>
                <a:ea typeface="Consolas" charset="0"/>
                <a:cs typeface="Consolas" charset="0"/>
              </a:rPr>
              <a:t>Operator child</a:t>
            </a:r>
            <a:r>
              <a:rPr lang="en-US" sz="1800" kern="0" dirty="0">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err="1">
                <a:latin typeface="Consolas" charset="0"/>
                <a:ea typeface="Consolas" charset="0"/>
                <a:cs typeface="Consolas" charset="0"/>
              </a:rPr>
              <a:t>this.p</a:t>
            </a:r>
            <a:r>
              <a:rPr lang="en-US" sz="1800" kern="0" dirty="0">
                <a:latin typeface="Consolas" charset="0"/>
                <a:ea typeface="Consolas" charset="0"/>
                <a:cs typeface="Consolas" charset="0"/>
              </a:rPr>
              <a:t> = p; </a:t>
            </a:r>
            <a:r>
              <a:rPr lang="en-US" sz="1800" kern="0" dirty="0" err="1">
                <a:latin typeface="Consolas" charset="0"/>
                <a:ea typeface="Consolas" charset="0"/>
                <a:cs typeface="Consolas" charset="0"/>
              </a:rPr>
              <a:t>this.child</a:t>
            </a:r>
            <a:r>
              <a:rPr lang="en-US" sz="1800" kern="0" dirty="0">
                <a:latin typeface="Consolas" charset="0"/>
                <a:ea typeface="Consolas" charset="0"/>
                <a:cs typeface="Consolas" charset="0"/>
              </a:rPr>
              <a:t> = child;</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Tuple</a:t>
            </a:r>
            <a:r>
              <a:rPr lang="en-US" sz="1800" kern="0" dirty="0">
                <a:latin typeface="Consolas" charset="0"/>
                <a:ea typeface="Consolas" charset="0"/>
                <a:cs typeface="Consolas" charset="0"/>
              </a:rPr>
              <a:t> next ()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err="1">
                <a:latin typeface="Consolas" charset="0"/>
                <a:ea typeface="Consolas" charset="0"/>
                <a:cs typeface="Consolas" charset="0"/>
              </a:rPr>
              <a:t>boolean</a:t>
            </a:r>
            <a:r>
              <a:rPr lang="en-US" sz="1800" kern="0" dirty="0">
                <a:latin typeface="Consolas" charset="0"/>
                <a:ea typeface="Consolas" charset="0"/>
                <a:cs typeface="Consolas" charset="0"/>
              </a:rPr>
              <a:t> found = false;</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Tuple r = null;</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while</a:t>
            </a:r>
            <a:r>
              <a:rPr lang="en-US" sz="1800" kern="0" dirty="0">
                <a:latin typeface="Consolas" charset="0"/>
                <a:ea typeface="Consolas" charset="0"/>
                <a:cs typeface="Consolas" charset="0"/>
              </a:rPr>
              <a:t> (!found)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r = </a:t>
            </a:r>
            <a:r>
              <a:rPr lang="en-US" sz="1800" kern="0" dirty="0" err="1">
                <a:latin typeface="Consolas" charset="0"/>
                <a:ea typeface="Consolas" charset="0"/>
                <a:cs typeface="Consolas" charset="0"/>
              </a:rPr>
              <a:t>child.next</a:t>
            </a:r>
            <a:r>
              <a:rPr lang="en-US" sz="1800" kern="0" dirty="0">
                <a:latin typeface="Consolas" charset="0"/>
                <a:ea typeface="Consolas" charset="0"/>
                <a:cs typeface="Consolas" charset="0"/>
              </a:rPr>
              <a:t>();</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if</a:t>
            </a:r>
            <a:r>
              <a:rPr lang="en-US" sz="1800" kern="0" dirty="0">
                <a:latin typeface="Consolas" charset="0"/>
                <a:ea typeface="Consolas" charset="0"/>
                <a:cs typeface="Consolas" charset="0"/>
              </a:rPr>
              <a:t> (r == null) </a:t>
            </a:r>
            <a:r>
              <a:rPr lang="en-US" sz="1800" kern="0" dirty="0">
                <a:solidFill>
                  <a:schemeClr val="accent3"/>
                </a:solidFill>
                <a:latin typeface="Consolas" charset="0"/>
                <a:ea typeface="Consolas" charset="0"/>
                <a:cs typeface="Consolas" charset="0"/>
              </a:rPr>
              <a:t>break;</a:t>
            </a: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found = p(in);</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return</a:t>
            </a:r>
            <a:r>
              <a:rPr lang="en-US" sz="1800" kern="0" dirty="0">
                <a:latin typeface="Consolas" charset="0"/>
                <a:ea typeface="Consolas" charset="0"/>
                <a:cs typeface="Consolas" charset="0"/>
              </a:rPr>
              <a:t> r;</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a:t>
            </a:r>
          </a:p>
        </p:txBody>
      </p:sp>
      <p:sp>
        <p:nvSpPr>
          <p:cNvPr id="9" name="TextBox 8"/>
          <p:cNvSpPr txBox="1"/>
          <p:nvPr/>
        </p:nvSpPr>
        <p:spPr>
          <a:xfrm>
            <a:off x="4458459" y="1611570"/>
            <a:ext cx="4570482" cy="400110"/>
          </a:xfrm>
          <a:prstGeom prst="rect">
            <a:avLst/>
          </a:prstGeom>
          <a:noFill/>
        </p:spPr>
        <p:txBody>
          <a:bodyPr wrap="none" rtlCol="0">
            <a:spAutoFit/>
          </a:bodyPr>
          <a:lstStyle/>
          <a:p>
            <a:pPr>
              <a:buNone/>
            </a:pPr>
            <a:r>
              <a:rPr lang="en-US" sz="2000" dirty="0" smtClean="0">
                <a:solidFill>
                  <a:srgbClr val="0000FF"/>
                </a:solidFill>
                <a:latin typeface="+mn-lt"/>
              </a:rPr>
              <a:t>Example “on the fly” selection operator</a:t>
            </a:r>
          </a:p>
        </p:txBody>
      </p:sp>
      <p:sp>
        <p:nvSpPr>
          <p:cNvPr id="10" name="Rectangle 2"/>
          <p:cNvSpPr>
            <a:spLocks noGrp="1" noChangeArrowheads="1"/>
          </p:cNvSpPr>
          <p:nvPr>
            <p:ph type="title"/>
          </p:nvPr>
        </p:nvSpPr>
        <p:spPr>
          <a:xfrm>
            <a:off x="685800" y="304800"/>
            <a:ext cx="7772400" cy="1143000"/>
          </a:xfrm>
        </p:spPr>
        <p:txBody>
          <a:bodyPr>
            <a:normAutofit/>
          </a:bodyPr>
          <a:lstStyle/>
          <a:p>
            <a:r>
              <a:rPr lang="en-US" sz="4000" dirty="0" smtClean="0"/>
              <a:t>Iterator </a:t>
            </a:r>
            <a:r>
              <a:rPr lang="en-US" sz="4000" dirty="0" smtClean="0"/>
              <a:t>Interface</a:t>
            </a:r>
            <a:endParaRPr lang="en-US" sz="4000" dirty="0"/>
          </a:p>
        </p:txBody>
      </p:sp>
    </p:spTree>
    <p:extLst>
      <p:ext uri="{BB962C8B-B14F-4D97-AF65-F5344CB8AC3E}">
        <p14:creationId xmlns:p14="http://schemas.microsoft.com/office/powerpoint/2010/main" val="13473531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ChangeArrowheads="1"/>
          </p:cNvSpPr>
          <p:nvPr>
            <p:ph type="title"/>
          </p:nvPr>
        </p:nvSpPr>
        <p:spPr>
          <a:xfrm>
            <a:off x="685800" y="304800"/>
            <a:ext cx="7772400" cy="1143000"/>
          </a:xfrm>
        </p:spPr>
        <p:txBody>
          <a:bodyPr>
            <a:normAutofit/>
          </a:bodyPr>
          <a:lstStyle/>
          <a:p>
            <a:r>
              <a:rPr lang="en-US" sz="4000" dirty="0" smtClean="0"/>
              <a:t>Iterator </a:t>
            </a:r>
            <a:r>
              <a:rPr lang="en-US" sz="4000" dirty="0" smtClean="0"/>
              <a:t>Interface</a:t>
            </a:r>
            <a:endParaRPr lang="en-US" sz="4000" dirty="0"/>
          </a:p>
        </p:txBody>
      </p:sp>
      <p:sp>
        <p:nvSpPr>
          <p:cNvPr id="5" name="Rectangle 3"/>
          <p:cNvSpPr txBox="1">
            <a:spLocks noChangeArrowheads="1"/>
          </p:cNvSpPr>
          <p:nvPr/>
        </p:nvSpPr>
        <p:spPr bwMode="auto">
          <a:xfrm>
            <a:off x="175260" y="2148840"/>
            <a:ext cx="41529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Arial"/>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Arial"/>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Arial"/>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Arial"/>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Arial"/>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chemeClr val="accent3"/>
                </a:solidFill>
                <a:latin typeface="Consolas" charset="0"/>
                <a:ea typeface="Consolas" charset="0"/>
                <a:cs typeface="Consolas" charset="0"/>
              </a:rPr>
              <a:t>interface</a:t>
            </a:r>
            <a:r>
              <a:rPr lang="en-US" sz="1800" kern="0" dirty="0" smtClean="0">
                <a:solidFill>
                  <a:schemeClr val="accent4">
                    <a:lumMod val="40000"/>
                    <a:lumOff val="60000"/>
                  </a:schemeClr>
                </a:solidFill>
                <a:latin typeface="Consolas" charset="0"/>
                <a:ea typeface="Consolas" charset="0"/>
                <a:cs typeface="Consolas" charset="0"/>
              </a:rPr>
              <a:t> </a:t>
            </a:r>
            <a:r>
              <a:rPr lang="en-US" sz="1800" kern="0" dirty="0" smtClean="0">
                <a:latin typeface="Consolas" charset="0"/>
                <a:ea typeface="Consolas" charset="0"/>
                <a:cs typeface="Consolas" charset="0"/>
              </a:rPr>
              <a:t>Operator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chemeClr val="accent5">
                    <a:lumMod val="75000"/>
                  </a:schemeClr>
                </a:solidFill>
                <a:latin typeface="Consolas" charset="0"/>
                <a:ea typeface="Consolas" charset="0"/>
                <a:cs typeface="Consolas" charset="0"/>
              </a:rPr>
              <a:t>  // </a:t>
            </a:r>
            <a:r>
              <a:rPr lang="en-US" sz="1800" dirty="0">
                <a:solidFill>
                  <a:schemeClr val="accent5">
                    <a:lumMod val="75000"/>
                  </a:schemeClr>
                </a:solidFill>
                <a:latin typeface="Consolas" charset="0"/>
                <a:ea typeface="Consolas" charset="0"/>
                <a:cs typeface="Consolas" charset="0"/>
              </a:rPr>
              <a:t>i</a:t>
            </a:r>
            <a:r>
              <a:rPr lang="en-US" sz="1800" dirty="0" smtClean="0">
                <a:solidFill>
                  <a:schemeClr val="accent5">
                    <a:lumMod val="75000"/>
                  </a:schemeClr>
                </a:solidFill>
                <a:latin typeface="Consolas" charset="0"/>
                <a:ea typeface="Consolas" charset="0"/>
                <a:cs typeface="Consolas" charset="0"/>
              </a:rPr>
              <a:t>nitializes </a:t>
            </a:r>
            <a:r>
              <a:rPr lang="en-US" sz="1800" dirty="0">
                <a:solidFill>
                  <a:schemeClr val="accent5">
                    <a:lumMod val="75000"/>
                  </a:schemeClr>
                </a:solidFill>
                <a:latin typeface="Consolas" charset="0"/>
                <a:ea typeface="Consolas" charset="0"/>
                <a:cs typeface="Consolas" charset="0"/>
              </a:rPr>
              <a:t>operator </a:t>
            </a:r>
            <a:r>
              <a:rPr lang="en-US" sz="1800" dirty="0" smtClean="0">
                <a:solidFill>
                  <a:schemeClr val="accent5">
                    <a:lumMod val="75000"/>
                  </a:schemeClr>
                </a:solidFill>
                <a:latin typeface="Consolas" charset="0"/>
                <a:ea typeface="Consolas" charset="0"/>
                <a:cs typeface="Consolas" charset="0"/>
              </a:rPr>
              <a:t>state </a:t>
            </a:r>
            <a:br>
              <a:rPr lang="en-US" sz="1800" dirty="0" smtClean="0">
                <a:solidFill>
                  <a:schemeClr val="accent5">
                    <a:lumMod val="75000"/>
                  </a:schemeClr>
                </a:solidFill>
                <a:latin typeface="Consolas" charset="0"/>
                <a:ea typeface="Consolas" charset="0"/>
                <a:cs typeface="Consolas" charset="0"/>
              </a:rPr>
            </a:br>
            <a:r>
              <a:rPr lang="en-US" sz="1800" dirty="0" smtClean="0">
                <a:solidFill>
                  <a:schemeClr val="accent5">
                    <a:lumMod val="75000"/>
                  </a:schemeClr>
                </a:solidFill>
                <a:latin typeface="Consolas" charset="0"/>
                <a:ea typeface="Consolas" charset="0"/>
                <a:cs typeface="Consolas" charset="0"/>
              </a:rPr>
              <a:t>  // and sets parameters</a:t>
            </a:r>
            <a:endParaRPr lang="en-US" sz="1800" kern="0" dirty="0" smtClean="0">
              <a:solidFill>
                <a:schemeClr val="accent5">
                  <a:lumMod val="75000"/>
                </a:schemeClr>
              </a:solidFill>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latin typeface="Consolas" charset="0"/>
                <a:ea typeface="Consolas" charset="0"/>
                <a:cs typeface="Consolas" charset="0"/>
              </a:rPr>
              <a:t>  </a:t>
            </a:r>
            <a:r>
              <a:rPr lang="en-US" sz="1800" kern="0" dirty="0" smtClean="0">
                <a:solidFill>
                  <a:schemeClr val="accent3"/>
                </a:solidFill>
                <a:latin typeface="Consolas" charset="0"/>
                <a:ea typeface="Consolas" charset="0"/>
                <a:cs typeface="Consolas" charset="0"/>
              </a:rPr>
              <a:t>void</a:t>
            </a:r>
            <a:r>
              <a:rPr lang="en-US" sz="1800" kern="0" dirty="0" smtClean="0">
                <a:latin typeface="Consolas" charset="0"/>
                <a:ea typeface="Consolas" charset="0"/>
                <a:cs typeface="Consolas" charset="0"/>
              </a:rPr>
              <a:t> open (...);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smtClean="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chemeClr val="accent5">
                    <a:lumMod val="75000"/>
                  </a:schemeClr>
                </a:solidFill>
                <a:latin typeface="Consolas" charset="0"/>
                <a:ea typeface="Consolas" charset="0"/>
                <a:cs typeface="Consolas" charset="0"/>
              </a:rPr>
              <a:t>  // calls next</a:t>
            </a:r>
            <a:r>
              <a:rPr lang="en-US" sz="1800" kern="0" dirty="0">
                <a:solidFill>
                  <a:schemeClr val="accent5">
                    <a:lumMod val="75000"/>
                  </a:schemeClr>
                </a:solidFill>
                <a:latin typeface="Consolas" charset="0"/>
                <a:ea typeface="Consolas" charset="0"/>
                <a:cs typeface="Consolas" charset="0"/>
              </a:rPr>
              <a:t>() </a:t>
            </a:r>
            <a:r>
              <a:rPr lang="en-US" sz="1800" kern="0" dirty="0" smtClean="0">
                <a:solidFill>
                  <a:schemeClr val="accent5">
                    <a:lumMod val="75000"/>
                  </a:schemeClr>
                </a:solidFill>
                <a:latin typeface="Consolas" charset="0"/>
                <a:ea typeface="Consolas" charset="0"/>
                <a:cs typeface="Consolas" charset="0"/>
              </a:rPr>
              <a:t>on </a:t>
            </a:r>
            <a:r>
              <a:rPr lang="en-US" sz="1800" kern="0" dirty="0">
                <a:solidFill>
                  <a:schemeClr val="accent5">
                    <a:lumMod val="75000"/>
                  </a:schemeClr>
                </a:solidFill>
                <a:latin typeface="Consolas" charset="0"/>
                <a:ea typeface="Consolas" charset="0"/>
                <a:cs typeface="Consolas" charset="0"/>
              </a:rPr>
              <a:t>its </a:t>
            </a:r>
            <a:r>
              <a:rPr lang="en-US" sz="1800" kern="0" dirty="0" smtClean="0">
                <a:solidFill>
                  <a:schemeClr val="accent5">
                    <a:lumMod val="75000"/>
                  </a:schemeClr>
                </a:solidFill>
                <a:latin typeface="Consolas" charset="0"/>
                <a:ea typeface="Consolas" charset="0"/>
                <a:cs typeface="Consolas" charset="0"/>
              </a:rPr>
              <a:t>inputs</a:t>
            </a:r>
            <a:br>
              <a:rPr lang="en-US" sz="1800" kern="0" dirty="0" smtClean="0">
                <a:solidFill>
                  <a:schemeClr val="accent5">
                    <a:lumMod val="75000"/>
                  </a:schemeClr>
                </a:solidFill>
                <a:latin typeface="Consolas" charset="0"/>
                <a:ea typeface="Consolas" charset="0"/>
                <a:cs typeface="Consolas" charset="0"/>
              </a:rPr>
            </a:br>
            <a:r>
              <a:rPr lang="en-US" sz="1800" kern="0" dirty="0" smtClean="0">
                <a:solidFill>
                  <a:schemeClr val="accent5">
                    <a:lumMod val="75000"/>
                  </a:schemeClr>
                </a:solidFill>
                <a:latin typeface="Consolas" charset="0"/>
                <a:ea typeface="Consolas" charset="0"/>
                <a:cs typeface="Consolas" charset="0"/>
              </a:rPr>
              <a:t>  // processes an input tuple    </a:t>
            </a:r>
            <a:br>
              <a:rPr lang="en-US" sz="1800" kern="0" dirty="0" smtClean="0">
                <a:solidFill>
                  <a:schemeClr val="accent5">
                    <a:lumMod val="75000"/>
                  </a:schemeClr>
                </a:solidFill>
                <a:latin typeface="Consolas" charset="0"/>
                <a:ea typeface="Consolas" charset="0"/>
                <a:cs typeface="Consolas" charset="0"/>
              </a:rPr>
            </a:br>
            <a:r>
              <a:rPr lang="en-US" sz="1800" kern="0" dirty="0" smtClean="0">
                <a:solidFill>
                  <a:schemeClr val="accent5">
                    <a:lumMod val="75000"/>
                  </a:schemeClr>
                </a:solidFill>
                <a:latin typeface="Consolas" charset="0"/>
                <a:ea typeface="Consolas" charset="0"/>
                <a:cs typeface="Consolas" charset="0"/>
              </a:rPr>
              <a:t>  // produces output tuple(s)</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a:t>
            </a:r>
            <a:r>
              <a:rPr lang="en-US" sz="1800" kern="0" dirty="0" smtClean="0">
                <a:solidFill>
                  <a:schemeClr val="accent5">
                    <a:lumMod val="75000"/>
                  </a:schemeClr>
                </a:solidFill>
                <a:latin typeface="Consolas" charset="0"/>
                <a:ea typeface="Consolas" charset="0"/>
                <a:cs typeface="Consolas" charset="0"/>
              </a:rPr>
              <a:t> // returns null when done</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smtClean="0">
                <a:latin typeface="Consolas" charset="0"/>
                <a:ea typeface="Consolas" charset="0"/>
                <a:cs typeface="Consolas" charset="0"/>
              </a:rPr>
              <a:t> Tuple next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a:t>
            </a:r>
            <a:r>
              <a:rPr lang="en-US" sz="1800" kern="0" dirty="0" smtClean="0">
                <a:solidFill>
                  <a:schemeClr val="accent5">
                    <a:lumMod val="75000"/>
                  </a:schemeClr>
                </a:solidFill>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smtClean="0">
              <a:solidFill>
                <a:schemeClr val="accent5">
                  <a:lumMod val="75000"/>
                </a:schemeClr>
              </a:solidFill>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a:t>
            </a:r>
            <a:r>
              <a:rPr lang="en-US" sz="1800" kern="0" dirty="0" smtClean="0">
                <a:solidFill>
                  <a:schemeClr val="accent5">
                    <a:lumMod val="75000"/>
                  </a:schemeClr>
                </a:solidFill>
                <a:latin typeface="Consolas" charset="0"/>
                <a:ea typeface="Consolas" charset="0"/>
                <a:cs typeface="Consolas" charset="0"/>
              </a:rPr>
              <a:t> // cleans up (if any)</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smtClean="0">
                <a:latin typeface="Consolas" charset="0"/>
                <a:ea typeface="Consolas" charset="0"/>
                <a:cs typeface="Consolas" charset="0"/>
              </a:rPr>
              <a:t> </a:t>
            </a:r>
            <a:r>
              <a:rPr lang="en-US" sz="1800" kern="0" dirty="0" smtClean="0">
                <a:solidFill>
                  <a:schemeClr val="accent3"/>
                </a:solidFill>
                <a:latin typeface="Consolas" charset="0"/>
                <a:ea typeface="Consolas" charset="0"/>
                <a:cs typeface="Consolas" charset="0"/>
              </a:rPr>
              <a:t>void</a:t>
            </a:r>
            <a:r>
              <a:rPr lang="en-US" sz="1800" kern="0" dirty="0" smtClean="0">
                <a:latin typeface="Consolas" charset="0"/>
                <a:ea typeface="Consolas" charset="0"/>
                <a:cs typeface="Consolas" charset="0"/>
              </a:rPr>
              <a:t> close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a:t>
            </a:r>
            <a:endParaRPr lang="en-US" sz="1800" kern="0" dirty="0" smtClean="0">
              <a:latin typeface="Consolas" charset="0"/>
              <a:ea typeface="Consolas" charset="0"/>
              <a:cs typeface="Consolas" charset="0"/>
            </a:endParaRPr>
          </a:p>
        </p:txBody>
      </p:sp>
      <p:sp>
        <p:nvSpPr>
          <p:cNvPr id="7" name="Rectangle 3"/>
          <p:cNvSpPr txBox="1">
            <a:spLocks noChangeArrowheads="1"/>
          </p:cNvSpPr>
          <p:nvPr/>
        </p:nvSpPr>
        <p:spPr bwMode="auto">
          <a:xfrm>
            <a:off x="4267200" y="2148840"/>
            <a:ext cx="49530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Arial"/>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Arial"/>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Arial"/>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Arial"/>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Arial"/>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chemeClr val="accent3"/>
                </a:solidFill>
                <a:latin typeface="Consolas" charset="0"/>
                <a:ea typeface="Consolas" charset="0"/>
                <a:cs typeface="Consolas" charset="0"/>
              </a:rPr>
              <a:t>class</a:t>
            </a:r>
            <a:r>
              <a:rPr lang="en-US" sz="1800" kern="0" dirty="0" smtClean="0">
                <a:latin typeface="Consolas" charset="0"/>
                <a:ea typeface="Consolas" charset="0"/>
                <a:cs typeface="Consolas" charset="0"/>
              </a:rPr>
              <a:t> Select </a:t>
            </a:r>
            <a:r>
              <a:rPr lang="en-US" sz="1800" kern="0" dirty="0" smtClean="0">
                <a:solidFill>
                  <a:schemeClr val="accent3"/>
                </a:solidFill>
                <a:latin typeface="Consolas" charset="0"/>
                <a:ea typeface="Consolas" charset="0"/>
                <a:cs typeface="Consolas" charset="0"/>
              </a:rPr>
              <a:t>implements</a:t>
            </a:r>
            <a:r>
              <a:rPr lang="en-US" sz="1800" kern="0" dirty="0" smtClean="0">
                <a:latin typeface="Consolas" charset="0"/>
                <a:ea typeface="Consolas" charset="0"/>
                <a:cs typeface="Consolas" charset="0"/>
              </a:rPr>
              <a:t> Operator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latin typeface="Consolas" charset="0"/>
                <a:ea typeface="Consolas" charset="0"/>
                <a:cs typeface="Consolas" charset="0"/>
              </a:rPr>
              <a:t>  </a:t>
            </a:r>
            <a:r>
              <a:rPr lang="en-US" sz="1800" kern="0" dirty="0" smtClean="0">
                <a:solidFill>
                  <a:schemeClr val="accent3"/>
                </a:solidFill>
                <a:latin typeface="Consolas" charset="0"/>
                <a:ea typeface="Consolas" charset="0"/>
                <a:cs typeface="Consolas" charset="0"/>
              </a:rPr>
              <a:t>void</a:t>
            </a:r>
            <a:r>
              <a:rPr lang="en-US" sz="1800" kern="0" dirty="0" smtClean="0">
                <a:latin typeface="Consolas" charset="0"/>
                <a:ea typeface="Consolas" charset="0"/>
                <a:cs typeface="Consolas" charset="0"/>
              </a:rPr>
              <a:t> open (Predicate p, </a:t>
            </a:r>
            <a:br>
              <a:rPr lang="en-US" sz="1800" kern="0" dirty="0" smtClean="0">
                <a:latin typeface="Consolas" charset="0"/>
                <a:ea typeface="Consolas" charset="0"/>
                <a:cs typeface="Consolas" charset="0"/>
              </a:rPr>
            </a:br>
            <a:r>
              <a:rPr lang="en-US" sz="1800" kern="0" dirty="0" smtClean="0">
                <a:latin typeface="Consolas" charset="0"/>
                <a:ea typeface="Consolas" charset="0"/>
                <a:cs typeface="Consolas" charset="0"/>
              </a:rPr>
              <a:t>             Operator child)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latin typeface="Consolas" charset="0"/>
                <a:ea typeface="Consolas" charset="0"/>
                <a:cs typeface="Consolas" charset="0"/>
              </a:rPr>
              <a:t>    </a:t>
            </a:r>
            <a:r>
              <a:rPr lang="en-US" sz="1800" kern="0" dirty="0" err="1" smtClean="0">
                <a:latin typeface="Consolas" charset="0"/>
                <a:ea typeface="Consolas" charset="0"/>
                <a:cs typeface="Consolas" charset="0"/>
              </a:rPr>
              <a:t>this.p</a:t>
            </a:r>
            <a:r>
              <a:rPr lang="en-US" sz="1800" kern="0" dirty="0" smtClean="0">
                <a:latin typeface="Consolas" charset="0"/>
                <a:ea typeface="Consolas" charset="0"/>
                <a:cs typeface="Consolas" charset="0"/>
              </a:rPr>
              <a:t> = p; </a:t>
            </a:r>
            <a:r>
              <a:rPr lang="en-US" sz="1800" kern="0" dirty="0" err="1" smtClean="0">
                <a:latin typeface="Consolas" charset="0"/>
                <a:ea typeface="Consolas" charset="0"/>
                <a:cs typeface="Consolas" charset="0"/>
              </a:rPr>
              <a:t>this.child</a:t>
            </a:r>
            <a:r>
              <a:rPr lang="en-US" sz="1800" kern="0" dirty="0" smtClean="0">
                <a:latin typeface="Consolas" charset="0"/>
                <a:ea typeface="Consolas" charset="0"/>
                <a:cs typeface="Consolas" charset="0"/>
              </a:rPr>
              <a:t> = child;</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latin typeface="Consolas" charset="0"/>
                <a:ea typeface="Consolas" charset="0"/>
                <a:cs typeface="Consolas" charset="0"/>
              </a:rPr>
              <a:t>  }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Tuple</a:t>
            </a:r>
            <a:r>
              <a:rPr lang="en-US" sz="1800" kern="0" dirty="0" smtClean="0">
                <a:latin typeface="Consolas" charset="0"/>
                <a:ea typeface="Consolas" charset="0"/>
                <a:cs typeface="Consolas" charset="0"/>
              </a:rPr>
              <a:t> next ()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latin typeface="Consolas" charset="0"/>
                <a:ea typeface="Consolas" charset="0"/>
                <a:cs typeface="Consolas" charset="0"/>
              </a:rPr>
              <a:t>    </a:t>
            </a:r>
            <a:r>
              <a:rPr lang="en-US" sz="1800" kern="0" dirty="0" err="1" smtClean="0">
                <a:latin typeface="Consolas" charset="0"/>
                <a:ea typeface="Consolas" charset="0"/>
                <a:cs typeface="Consolas" charset="0"/>
              </a:rPr>
              <a:t>boolean</a:t>
            </a:r>
            <a:r>
              <a:rPr lang="en-US" sz="1800" kern="0" dirty="0" smtClean="0">
                <a:latin typeface="Consolas" charset="0"/>
                <a:ea typeface="Consolas" charset="0"/>
                <a:cs typeface="Consolas" charset="0"/>
              </a:rPr>
              <a:t> found = false;</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smtClean="0">
                <a:latin typeface="Consolas" charset="0"/>
                <a:ea typeface="Consolas" charset="0"/>
                <a:cs typeface="Consolas" charset="0"/>
              </a:rPr>
              <a:t>   Tuple r = null;</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smtClean="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while</a:t>
            </a:r>
            <a:r>
              <a:rPr lang="en-US" sz="1800" kern="0" dirty="0" smtClean="0">
                <a:latin typeface="Consolas" charset="0"/>
                <a:ea typeface="Consolas" charset="0"/>
                <a:cs typeface="Consolas" charset="0"/>
              </a:rPr>
              <a:t> (!found)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smtClean="0">
                <a:latin typeface="Consolas" charset="0"/>
                <a:ea typeface="Consolas" charset="0"/>
                <a:cs typeface="Consolas" charset="0"/>
              </a:rPr>
              <a:t>      </a:t>
            </a:r>
            <a:r>
              <a:rPr lang="en-US" sz="1800" kern="0" dirty="0">
                <a:latin typeface="Consolas" charset="0"/>
                <a:ea typeface="Consolas" charset="0"/>
                <a:cs typeface="Consolas" charset="0"/>
              </a:rPr>
              <a:t>r</a:t>
            </a:r>
            <a:r>
              <a:rPr lang="en-US" sz="1800" kern="0" dirty="0" smtClean="0">
                <a:latin typeface="Consolas" charset="0"/>
                <a:ea typeface="Consolas" charset="0"/>
                <a:cs typeface="Consolas" charset="0"/>
              </a:rPr>
              <a:t> = </a:t>
            </a:r>
            <a:r>
              <a:rPr lang="en-US" sz="1800" kern="0" dirty="0" err="1" smtClean="0">
                <a:latin typeface="Consolas" charset="0"/>
                <a:ea typeface="Consolas" charset="0"/>
                <a:cs typeface="Consolas" charset="0"/>
              </a:rPr>
              <a:t>child.next</a:t>
            </a:r>
            <a:r>
              <a:rPr lang="en-US" sz="1800" kern="0" dirty="0" smtClean="0">
                <a:latin typeface="Consolas" charset="0"/>
                <a:ea typeface="Consolas" charset="0"/>
                <a:cs typeface="Consolas" charset="0"/>
              </a:rPr>
              <a:t>();</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smtClean="0">
                <a:latin typeface="Consolas" charset="0"/>
                <a:ea typeface="Consolas" charset="0"/>
                <a:cs typeface="Consolas" charset="0"/>
              </a:rPr>
              <a:t>      </a:t>
            </a:r>
            <a:r>
              <a:rPr lang="en-US" sz="1800" kern="0" dirty="0" smtClean="0">
                <a:solidFill>
                  <a:schemeClr val="accent3"/>
                </a:solidFill>
                <a:latin typeface="Consolas" charset="0"/>
                <a:ea typeface="Consolas" charset="0"/>
                <a:cs typeface="Consolas" charset="0"/>
              </a:rPr>
              <a:t>if</a:t>
            </a:r>
            <a:r>
              <a:rPr lang="en-US" sz="1800" kern="0" dirty="0" smtClean="0">
                <a:latin typeface="Consolas" charset="0"/>
                <a:ea typeface="Consolas" charset="0"/>
                <a:cs typeface="Consolas" charset="0"/>
              </a:rPr>
              <a:t> (r == null) </a:t>
            </a:r>
            <a:r>
              <a:rPr lang="en-US" sz="1800" kern="0" dirty="0" smtClean="0">
                <a:solidFill>
                  <a:schemeClr val="accent3"/>
                </a:solidFill>
                <a:latin typeface="Consolas" charset="0"/>
                <a:ea typeface="Consolas" charset="0"/>
                <a:cs typeface="Consolas" charset="0"/>
              </a:rPr>
              <a:t>break;</a:t>
            </a:r>
            <a:endParaRPr lang="en-US" sz="1800" kern="0" dirty="0" smtClean="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smtClean="0">
                <a:latin typeface="Consolas" charset="0"/>
                <a:ea typeface="Consolas" charset="0"/>
                <a:cs typeface="Consolas" charset="0"/>
              </a:rPr>
              <a:t>      found = p(in);</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smtClean="0">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smtClean="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return</a:t>
            </a:r>
            <a:r>
              <a:rPr lang="en-US" sz="1800" kern="0" dirty="0">
                <a:latin typeface="Consolas" charset="0"/>
                <a:ea typeface="Consolas" charset="0"/>
                <a:cs typeface="Consolas" charset="0"/>
              </a:rPr>
              <a:t> r</a:t>
            </a:r>
            <a:r>
              <a:rPr lang="en-US" sz="1800" kern="0" dirty="0" smtClean="0">
                <a:latin typeface="Consolas" charset="0"/>
                <a:ea typeface="Consolas" charset="0"/>
                <a:cs typeface="Consolas" charset="0"/>
              </a:rPr>
              <a:t>;</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latin typeface="Consolas" charset="0"/>
                <a:ea typeface="Consolas" charset="0"/>
                <a:cs typeface="Consolas" charset="0"/>
              </a:rPr>
              <a:t>  }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smtClean="0">
                <a:latin typeface="Consolas" charset="0"/>
                <a:ea typeface="Consolas" charset="0"/>
                <a:cs typeface="Consolas" charset="0"/>
              </a:rPr>
              <a:t> </a:t>
            </a:r>
            <a:r>
              <a:rPr lang="en-US" sz="1800" kern="0" dirty="0" smtClean="0">
                <a:solidFill>
                  <a:schemeClr val="accent3"/>
                </a:solidFill>
                <a:latin typeface="Consolas" charset="0"/>
                <a:ea typeface="Consolas" charset="0"/>
                <a:cs typeface="Consolas" charset="0"/>
              </a:rPr>
              <a:t>void</a:t>
            </a:r>
            <a:r>
              <a:rPr lang="en-US" sz="1800" kern="0" dirty="0" smtClean="0">
                <a:latin typeface="Consolas" charset="0"/>
                <a:ea typeface="Consolas" charset="0"/>
                <a:cs typeface="Consolas" charset="0"/>
              </a:rPr>
              <a:t> close () { </a:t>
            </a:r>
            <a:r>
              <a:rPr lang="en-US" sz="1800" kern="0" dirty="0" err="1" smtClean="0">
                <a:latin typeface="Consolas" charset="0"/>
                <a:ea typeface="Consolas" charset="0"/>
                <a:cs typeface="Consolas" charset="0"/>
              </a:rPr>
              <a:t>child.close</a:t>
            </a:r>
            <a:r>
              <a:rPr lang="en-US" sz="1800" kern="0" dirty="0" smtClean="0">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a:t>
            </a:r>
            <a:endParaRPr lang="en-US" sz="1800" kern="0" dirty="0" smtClean="0">
              <a:latin typeface="Consolas" charset="0"/>
              <a:ea typeface="Consolas" charset="0"/>
              <a:cs typeface="Consolas" charset="0"/>
            </a:endParaRPr>
          </a:p>
        </p:txBody>
      </p:sp>
      <p:sp>
        <p:nvSpPr>
          <p:cNvPr id="9" name="TextBox 8"/>
          <p:cNvSpPr txBox="1"/>
          <p:nvPr/>
        </p:nvSpPr>
        <p:spPr>
          <a:xfrm>
            <a:off x="4458459" y="1611570"/>
            <a:ext cx="4570482" cy="400110"/>
          </a:xfrm>
          <a:prstGeom prst="rect">
            <a:avLst/>
          </a:prstGeom>
          <a:noFill/>
        </p:spPr>
        <p:txBody>
          <a:bodyPr wrap="none" rtlCol="0">
            <a:spAutoFit/>
          </a:bodyPr>
          <a:lstStyle/>
          <a:p>
            <a:pPr>
              <a:buNone/>
            </a:pPr>
            <a:r>
              <a:rPr lang="en-US" sz="2000" dirty="0" smtClean="0">
                <a:solidFill>
                  <a:srgbClr val="0000FF"/>
                </a:solidFill>
                <a:latin typeface="+mn-lt"/>
              </a:rPr>
              <a:t>Example “on the fly” selection operator</a:t>
            </a:r>
          </a:p>
        </p:txBody>
      </p:sp>
    </p:spTree>
    <p:extLst>
      <p:ext uri="{BB962C8B-B14F-4D97-AF65-F5344CB8AC3E}">
        <p14:creationId xmlns:p14="http://schemas.microsoft.com/office/powerpoint/2010/main" val="11040333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ChangeArrowheads="1"/>
          </p:cNvSpPr>
          <p:nvPr>
            <p:ph type="title"/>
          </p:nvPr>
        </p:nvSpPr>
        <p:spPr>
          <a:xfrm>
            <a:off x="457200" y="152718"/>
            <a:ext cx="8359254" cy="1371600"/>
          </a:xfrm>
        </p:spPr>
        <p:txBody>
          <a:bodyPr>
            <a:normAutofit/>
          </a:bodyPr>
          <a:lstStyle/>
          <a:p>
            <a:r>
              <a:rPr lang="en-US" sz="4000" dirty="0" smtClean="0"/>
              <a:t>Iterator </a:t>
            </a:r>
            <a:r>
              <a:rPr lang="en-US" sz="4000" dirty="0" smtClean="0"/>
              <a:t>Interface</a:t>
            </a:r>
            <a:endParaRPr lang="en-US" sz="4000" dirty="0"/>
          </a:p>
        </p:txBody>
      </p:sp>
      <p:sp>
        <p:nvSpPr>
          <p:cNvPr id="7" name="Rectangle 3"/>
          <p:cNvSpPr txBox="1">
            <a:spLocks noChangeArrowheads="1"/>
          </p:cNvSpPr>
          <p:nvPr/>
        </p:nvSpPr>
        <p:spPr bwMode="auto">
          <a:xfrm>
            <a:off x="4632960" y="2148840"/>
            <a:ext cx="451104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Arial"/>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Arial"/>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Arial"/>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Arial"/>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Arial"/>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smtClean="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latin typeface="Consolas" charset="0"/>
                <a:ea typeface="Consolas" charset="0"/>
                <a:cs typeface="Consolas" charset="0"/>
              </a:rPr>
              <a:t>Operator q = parse(“SELECT </a:t>
            </a:r>
            <a:r>
              <a:rPr lang="is-IS" sz="1800" kern="0" dirty="0" smtClean="0">
                <a:latin typeface="Consolas" charset="0"/>
                <a:ea typeface="Consolas" charset="0"/>
                <a:cs typeface="Consolas" charset="0"/>
              </a:rPr>
              <a:t>...”);</a:t>
            </a:r>
          </a:p>
          <a:p>
            <a:pPr marL="0" marR="0" lvl="0" indent="0" defTabSz="914400" eaLnBrk="1" fontAlgn="auto" latinLnBrk="0" hangingPunct="1">
              <a:lnSpc>
                <a:spcPct val="100000"/>
              </a:lnSpc>
              <a:spcBef>
                <a:spcPts val="0"/>
              </a:spcBef>
              <a:spcAft>
                <a:spcPts val="0"/>
              </a:spcAft>
              <a:buClrTx/>
              <a:buSzTx/>
              <a:buFontTx/>
              <a:buNone/>
              <a:tabLst/>
              <a:defRPr/>
            </a:pPr>
            <a:r>
              <a:rPr lang="is-IS" sz="1800" kern="0" dirty="0" smtClean="0">
                <a:latin typeface="Consolas" charset="0"/>
                <a:ea typeface="Consolas" charset="0"/>
                <a:cs typeface="Consolas" charset="0"/>
              </a:rPr>
              <a:t>q = optimize(q);</a:t>
            </a:r>
          </a:p>
          <a:p>
            <a:pPr marL="0" marR="0" lvl="0" indent="0" defTabSz="914400" eaLnBrk="1" fontAlgn="auto" latinLnBrk="0" hangingPunct="1">
              <a:lnSpc>
                <a:spcPct val="100000"/>
              </a:lnSpc>
              <a:spcBef>
                <a:spcPts val="0"/>
              </a:spcBef>
              <a:spcAft>
                <a:spcPts val="0"/>
              </a:spcAft>
              <a:buClrTx/>
              <a:buSzTx/>
              <a:buFontTx/>
              <a:buNone/>
              <a:tabLst/>
              <a:defRPr/>
            </a:pPr>
            <a:endParaRPr lang="is-IS" sz="1800" kern="0" dirty="0" smtClean="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is-IS" sz="1800" kern="0" dirty="0" smtClean="0">
                <a:latin typeface="Consolas" charset="0"/>
                <a:ea typeface="Consolas" charset="0"/>
                <a:cs typeface="Consolas" charset="0"/>
              </a:rPr>
              <a:t>q.open();</a:t>
            </a:r>
            <a:endParaRPr lang="is-I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is-IS" sz="1800" kern="0" dirty="0" smtClean="0">
                <a:solidFill>
                  <a:schemeClr val="accent3"/>
                </a:solidFill>
                <a:latin typeface="Consolas" charset="0"/>
                <a:ea typeface="Consolas" charset="0"/>
                <a:cs typeface="Consolas" charset="0"/>
              </a:rPr>
              <a:t>while</a:t>
            </a:r>
            <a:r>
              <a:rPr lang="is-IS" sz="1800" kern="0" dirty="0" smtClean="0">
                <a:latin typeface="Consolas" charset="0"/>
                <a:ea typeface="Consolas" charset="0"/>
                <a:cs typeface="Consolas" charset="0"/>
              </a:rPr>
              <a:t> (true) { </a:t>
            </a:r>
          </a:p>
          <a:p>
            <a:pPr marL="0" marR="0" lvl="0" indent="0" defTabSz="914400" eaLnBrk="1" fontAlgn="auto" latinLnBrk="0" hangingPunct="1">
              <a:lnSpc>
                <a:spcPct val="100000"/>
              </a:lnSpc>
              <a:spcBef>
                <a:spcPts val="0"/>
              </a:spcBef>
              <a:spcAft>
                <a:spcPts val="0"/>
              </a:spcAft>
              <a:buClrTx/>
              <a:buSzTx/>
              <a:buFontTx/>
              <a:buNone/>
              <a:tabLst/>
              <a:defRPr/>
            </a:pPr>
            <a:r>
              <a:rPr lang="is-IS" sz="1800" kern="0" dirty="0">
                <a:latin typeface="Consolas" charset="0"/>
                <a:ea typeface="Consolas" charset="0"/>
                <a:cs typeface="Consolas" charset="0"/>
              </a:rPr>
              <a:t> </a:t>
            </a:r>
            <a:r>
              <a:rPr lang="is-IS" sz="1800" kern="0" dirty="0" smtClean="0">
                <a:latin typeface="Consolas" charset="0"/>
                <a:ea typeface="Consolas" charset="0"/>
                <a:cs typeface="Consolas" charset="0"/>
              </a:rPr>
              <a:t> Tuple t = q.next();</a:t>
            </a:r>
          </a:p>
          <a:p>
            <a:pPr marL="0" marR="0" lvl="0" indent="0" defTabSz="914400" eaLnBrk="1" fontAlgn="auto" latinLnBrk="0" hangingPunct="1">
              <a:lnSpc>
                <a:spcPct val="100000"/>
              </a:lnSpc>
              <a:spcBef>
                <a:spcPts val="0"/>
              </a:spcBef>
              <a:spcAft>
                <a:spcPts val="0"/>
              </a:spcAft>
              <a:buClrTx/>
              <a:buSzTx/>
              <a:buFontTx/>
              <a:buNone/>
              <a:tabLst/>
              <a:defRPr/>
            </a:pPr>
            <a:r>
              <a:rPr lang="is-IS" sz="1800" kern="0" dirty="0">
                <a:latin typeface="Consolas" charset="0"/>
                <a:ea typeface="Consolas" charset="0"/>
                <a:cs typeface="Consolas" charset="0"/>
              </a:rPr>
              <a:t> </a:t>
            </a:r>
            <a:r>
              <a:rPr lang="is-IS" sz="1800" kern="0" dirty="0" smtClean="0">
                <a:latin typeface="Consolas" charset="0"/>
                <a:ea typeface="Consolas" charset="0"/>
                <a:cs typeface="Consolas" charset="0"/>
              </a:rPr>
              <a:t> </a:t>
            </a:r>
            <a:r>
              <a:rPr lang="is-IS" sz="1800" kern="0" dirty="0" smtClean="0">
                <a:solidFill>
                  <a:schemeClr val="accent3"/>
                </a:solidFill>
                <a:latin typeface="Consolas" charset="0"/>
                <a:ea typeface="Consolas" charset="0"/>
                <a:cs typeface="Consolas" charset="0"/>
              </a:rPr>
              <a:t>if</a:t>
            </a:r>
            <a:r>
              <a:rPr lang="is-IS" sz="1800" kern="0" dirty="0" smtClean="0">
                <a:latin typeface="Consolas" charset="0"/>
                <a:ea typeface="Consolas" charset="0"/>
                <a:cs typeface="Consolas" charset="0"/>
              </a:rPr>
              <a:t> (t == null) </a:t>
            </a:r>
            <a:r>
              <a:rPr lang="is-IS" sz="1800" kern="0" dirty="0" smtClean="0">
                <a:solidFill>
                  <a:schemeClr val="accent3"/>
                </a:solidFill>
                <a:latin typeface="Consolas" charset="0"/>
                <a:ea typeface="Consolas" charset="0"/>
                <a:cs typeface="Consolas" charset="0"/>
              </a:rPr>
              <a:t>break</a:t>
            </a:r>
            <a:r>
              <a:rPr lang="is-IS" sz="1800" kern="0" dirty="0" smtClean="0">
                <a:latin typeface="Consolas" charset="0"/>
                <a:ea typeface="Consolas" charset="0"/>
                <a:cs typeface="Consolas" charset="0"/>
              </a:rPr>
              <a:t>;</a:t>
            </a:r>
          </a:p>
          <a:p>
            <a:pPr marL="0" marR="0" lvl="0" indent="0" defTabSz="914400" eaLnBrk="1" fontAlgn="auto" latinLnBrk="0" hangingPunct="1">
              <a:lnSpc>
                <a:spcPct val="100000"/>
              </a:lnSpc>
              <a:spcBef>
                <a:spcPts val="0"/>
              </a:spcBef>
              <a:spcAft>
                <a:spcPts val="0"/>
              </a:spcAft>
              <a:buClrTx/>
              <a:buSzTx/>
              <a:buFontTx/>
              <a:buNone/>
              <a:tabLst/>
              <a:defRPr/>
            </a:pPr>
            <a:r>
              <a:rPr lang="is-IS" sz="1800" kern="0" dirty="0">
                <a:latin typeface="Consolas" charset="0"/>
                <a:ea typeface="Consolas" charset="0"/>
                <a:cs typeface="Consolas" charset="0"/>
              </a:rPr>
              <a:t> </a:t>
            </a:r>
            <a:r>
              <a:rPr lang="is-IS" sz="1800" kern="0" dirty="0" smtClean="0">
                <a:latin typeface="Consolas" charset="0"/>
                <a:ea typeface="Consolas" charset="0"/>
                <a:cs typeface="Consolas" charset="0"/>
              </a:rPr>
              <a:t> </a:t>
            </a:r>
            <a:r>
              <a:rPr lang="is-IS" sz="1800" kern="0" dirty="0" smtClean="0">
                <a:solidFill>
                  <a:schemeClr val="accent3"/>
                </a:solidFill>
                <a:latin typeface="Consolas" charset="0"/>
                <a:ea typeface="Consolas" charset="0"/>
                <a:cs typeface="Consolas" charset="0"/>
              </a:rPr>
              <a:t>else</a:t>
            </a:r>
            <a:r>
              <a:rPr lang="is-IS" sz="1800" kern="0" dirty="0" smtClean="0">
                <a:latin typeface="Consolas" charset="0"/>
                <a:ea typeface="Consolas" charset="0"/>
                <a:cs typeface="Consolas" charset="0"/>
              </a:rPr>
              <a:t> printOnScreen(t);</a:t>
            </a:r>
          </a:p>
          <a:p>
            <a:pPr marL="0" marR="0" lvl="0" indent="0" defTabSz="914400" eaLnBrk="1" fontAlgn="auto" latinLnBrk="0" hangingPunct="1">
              <a:lnSpc>
                <a:spcPct val="100000"/>
              </a:lnSpc>
              <a:spcBef>
                <a:spcPts val="0"/>
              </a:spcBef>
              <a:spcAft>
                <a:spcPts val="0"/>
              </a:spcAft>
              <a:buClrTx/>
              <a:buSzTx/>
              <a:buFontTx/>
              <a:buNone/>
              <a:tabLst/>
              <a:defRPr/>
            </a:pPr>
            <a:r>
              <a:rPr lang="is-IS" sz="1800" kern="0" dirty="0" smtClean="0">
                <a:latin typeface="Consolas" charset="0"/>
                <a:ea typeface="Consolas" charset="0"/>
                <a:cs typeface="Consolas" charset="0"/>
              </a:rPr>
              <a:t>}</a:t>
            </a:r>
          </a:p>
          <a:p>
            <a:pPr marL="0" marR="0" lvl="0" indent="0" defTabSz="914400" eaLnBrk="1" fontAlgn="auto" latinLnBrk="0" hangingPunct="1">
              <a:lnSpc>
                <a:spcPct val="100000"/>
              </a:lnSpc>
              <a:spcBef>
                <a:spcPts val="0"/>
              </a:spcBef>
              <a:spcAft>
                <a:spcPts val="0"/>
              </a:spcAft>
              <a:buClrTx/>
              <a:buSzTx/>
              <a:buFontTx/>
              <a:buNone/>
              <a:tabLst/>
              <a:defRPr/>
            </a:pPr>
            <a:r>
              <a:rPr lang="is-IS" sz="1800" kern="0" dirty="0" smtClean="0">
                <a:latin typeface="Consolas" charset="0"/>
                <a:ea typeface="Consolas" charset="0"/>
                <a:cs typeface="Consolas" charset="0"/>
              </a:rPr>
              <a:t>q.close();</a:t>
            </a:r>
            <a:endParaRPr lang="en-US" sz="1800" kern="0" dirty="0" smtClean="0">
              <a:latin typeface="Consolas" charset="0"/>
              <a:ea typeface="Consolas" charset="0"/>
              <a:cs typeface="Consolas" charset="0"/>
            </a:endParaRPr>
          </a:p>
        </p:txBody>
      </p:sp>
      <p:sp>
        <p:nvSpPr>
          <p:cNvPr id="8" name="TextBox 7"/>
          <p:cNvSpPr txBox="1"/>
          <p:nvPr/>
        </p:nvSpPr>
        <p:spPr>
          <a:xfrm>
            <a:off x="5257800" y="2286000"/>
            <a:ext cx="3095719" cy="461665"/>
          </a:xfrm>
          <a:prstGeom prst="rect">
            <a:avLst/>
          </a:prstGeom>
          <a:noFill/>
        </p:spPr>
        <p:txBody>
          <a:bodyPr wrap="none" rtlCol="0">
            <a:spAutoFit/>
          </a:bodyPr>
          <a:lstStyle/>
          <a:p>
            <a:pPr>
              <a:buNone/>
            </a:pPr>
            <a:r>
              <a:rPr lang="en-US">
                <a:solidFill>
                  <a:srgbClr val="0000FF"/>
                </a:solidFill>
                <a:latin typeface="+mn-lt"/>
              </a:rPr>
              <a:t>Q</a:t>
            </a:r>
            <a:r>
              <a:rPr lang="en-US" smtClean="0">
                <a:solidFill>
                  <a:srgbClr val="0000FF"/>
                </a:solidFill>
                <a:latin typeface="+mn-lt"/>
              </a:rPr>
              <a:t>uery </a:t>
            </a:r>
            <a:r>
              <a:rPr lang="en-US" dirty="0" smtClean="0">
                <a:solidFill>
                  <a:srgbClr val="0000FF"/>
                </a:solidFill>
                <a:latin typeface="+mn-lt"/>
              </a:rPr>
              <a:t>plan execution</a:t>
            </a:r>
          </a:p>
        </p:txBody>
      </p:sp>
      <p:sp>
        <p:nvSpPr>
          <p:cNvPr id="9" name="Rectangle 3"/>
          <p:cNvSpPr txBox="1">
            <a:spLocks noChangeArrowheads="1"/>
          </p:cNvSpPr>
          <p:nvPr/>
        </p:nvSpPr>
        <p:spPr bwMode="auto">
          <a:xfrm>
            <a:off x="175260" y="2148840"/>
            <a:ext cx="41529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Arial"/>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Arial"/>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Arial"/>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Arial"/>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Arial"/>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3"/>
                </a:solidFill>
                <a:latin typeface="Consolas" charset="0"/>
                <a:ea typeface="Consolas" charset="0"/>
                <a:cs typeface="Consolas" charset="0"/>
              </a:rPr>
              <a:t>interface</a:t>
            </a:r>
            <a:r>
              <a:rPr lang="en-US" sz="1800" kern="0" dirty="0">
                <a:solidFill>
                  <a:schemeClr val="accent4">
                    <a:lumMod val="40000"/>
                    <a:lumOff val="60000"/>
                  </a:schemeClr>
                </a:solidFill>
                <a:latin typeface="Consolas" charset="0"/>
                <a:ea typeface="Consolas" charset="0"/>
                <a:cs typeface="Consolas" charset="0"/>
              </a:rPr>
              <a:t> </a:t>
            </a:r>
            <a:r>
              <a:rPr lang="en-US" sz="1800" kern="0" dirty="0">
                <a:latin typeface="Consolas" charset="0"/>
                <a:ea typeface="Consolas" charset="0"/>
                <a:cs typeface="Consolas" charset="0"/>
              </a:rPr>
              <a:t>Operator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a:t>
            </a:r>
            <a:r>
              <a:rPr lang="en-US" sz="1800" dirty="0">
                <a:solidFill>
                  <a:schemeClr val="accent5">
                    <a:lumMod val="75000"/>
                  </a:schemeClr>
                </a:solidFill>
                <a:latin typeface="Consolas" charset="0"/>
                <a:ea typeface="Consolas" charset="0"/>
                <a:cs typeface="Consolas" charset="0"/>
              </a:rPr>
              <a:t>initializes operator state </a:t>
            </a:r>
            <a:br>
              <a:rPr lang="en-US" sz="1800" dirty="0">
                <a:solidFill>
                  <a:schemeClr val="accent5">
                    <a:lumMod val="75000"/>
                  </a:schemeClr>
                </a:solidFill>
                <a:latin typeface="Consolas" charset="0"/>
                <a:ea typeface="Consolas" charset="0"/>
                <a:cs typeface="Consolas" charset="0"/>
              </a:rPr>
            </a:br>
            <a:r>
              <a:rPr lang="en-US" sz="1800" dirty="0">
                <a:solidFill>
                  <a:schemeClr val="accent5">
                    <a:lumMod val="75000"/>
                  </a:schemeClr>
                </a:solidFill>
                <a:latin typeface="Consolas" charset="0"/>
                <a:ea typeface="Consolas" charset="0"/>
                <a:cs typeface="Consolas" charset="0"/>
              </a:rPr>
              <a:t>  // and sets parameters</a:t>
            </a:r>
            <a:endParaRPr lang="en-US" sz="1800" kern="0" dirty="0">
              <a:solidFill>
                <a:schemeClr val="accent5">
                  <a:lumMod val="75000"/>
                </a:schemeClr>
              </a:solidFill>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void</a:t>
            </a:r>
            <a:r>
              <a:rPr lang="en-US" sz="1800" kern="0" dirty="0">
                <a:latin typeface="Consolas" charset="0"/>
                <a:ea typeface="Consolas" charset="0"/>
                <a:cs typeface="Consolas" charset="0"/>
              </a:rPr>
              <a:t> open (...);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calls next() on its inputs</a:t>
            </a:r>
            <a:br>
              <a:rPr lang="en-US" sz="1800" kern="0" dirty="0">
                <a:solidFill>
                  <a:schemeClr val="accent5">
                    <a:lumMod val="75000"/>
                  </a:schemeClr>
                </a:solidFill>
                <a:latin typeface="Consolas" charset="0"/>
                <a:ea typeface="Consolas" charset="0"/>
                <a:cs typeface="Consolas" charset="0"/>
              </a:rPr>
            </a:br>
            <a:r>
              <a:rPr lang="en-US" sz="1800" kern="0" dirty="0">
                <a:solidFill>
                  <a:schemeClr val="accent5">
                    <a:lumMod val="75000"/>
                  </a:schemeClr>
                </a:solidFill>
                <a:latin typeface="Consolas" charset="0"/>
                <a:ea typeface="Consolas" charset="0"/>
                <a:cs typeface="Consolas" charset="0"/>
              </a:rPr>
              <a:t>  // processes an input tuple    </a:t>
            </a:r>
            <a:br>
              <a:rPr lang="en-US" sz="1800" kern="0" dirty="0">
                <a:solidFill>
                  <a:schemeClr val="accent5">
                    <a:lumMod val="75000"/>
                  </a:schemeClr>
                </a:solidFill>
                <a:latin typeface="Consolas" charset="0"/>
                <a:ea typeface="Consolas" charset="0"/>
                <a:cs typeface="Consolas" charset="0"/>
              </a:rPr>
            </a:br>
            <a:r>
              <a:rPr lang="en-US" sz="1800" kern="0" dirty="0">
                <a:solidFill>
                  <a:schemeClr val="accent5">
                    <a:lumMod val="75000"/>
                  </a:schemeClr>
                </a:solidFill>
                <a:latin typeface="Consolas" charset="0"/>
                <a:ea typeface="Consolas" charset="0"/>
                <a:cs typeface="Consolas" charset="0"/>
              </a:rPr>
              <a:t>  // produces output tuple(s)</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returns null when done</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Tuple next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solidFill>
                <a:schemeClr val="accent5">
                  <a:lumMod val="75000"/>
                </a:schemeClr>
              </a:solidFill>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cleans up (if any)</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void</a:t>
            </a:r>
            <a:r>
              <a:rPr lang="en-US" sz="1800" kern="0" dirty="0">
                <a:latin typeface="Consolas" charset="0"/>
                <a:ea typeface="Consolas" charset="0"/>
                <a:cs typeface="Consolas" charset="0"/>
              </a:rPr>
              <a:t> close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a:t>
            </a:r>
          </a:p>
        </p:txBody>
      </p:sp>
    </p:spTree>
    <p:extLst>
      <p:ext uri="{BB962C8B-B14F-4D97-AF65-F5344CB8AC3E}">
        <p14:creationId xmlns:p14="http://schemas.microsoft.com/office/powerpoint/2010/main" val="1248710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a:xfrm>
            <a:off x="685800" y="76200"/>
            <a:ext cx="7772400" cy="1143000"/>
          </a:xfrm>
        </p:spPr>
        <p:txBody>
          <a:bodyPr/>
          <a:lstStyle/>
          <a:p>
            <a:r>
              <a:rPr lang="en-US" dirty="0" smtClean="0"/>
              <a:t>Pipelining</a:t>
            </a:r>
            <a:endParaRPr lang="en-US" dirty="0"/>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File </a:t>
            </a:r>
            <a:r>
              <a:rPr lang="en-US" dirty="0">
                <a:solidFill>
                  <a:srgbClr val="0000FF"/>
                </a:solidFill>
                <a:latin typeface="Arial"/>
                <a:cs typeface="Arial"/>
              </a:rPr>
              <a:t>scan</a:t>
            </a:r>
            <a:r>
              <a:rPr lang="en-US" dirty="0">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File </a:t>
            </a:r>
            <a:r>
              <a:rPr lang="en-US" dirty="0">
                <a:solidFill>
                  <a:srgbClr val="0000FF"/>
                </a:solidFill>
                <a:latin typeface="Arial"/>
                <a:cs typeface="Arial"/>
              </a:rPr>
              <a:t>scan</a:t>
            </a:r>
            <a:r>
              <a:rPr lang="en-US" dirty="0">
                <a:latin typeface="Arial"/>
                <a:cs typeface="Arial"/>
              </a:rPr>
              <a:t>)</a:t>
            </a:r>
          </a:p>
        </p:txBody>
      </p:sp>
      <p:sp>
        <p:nvSpPr>
          <p:cNvPr id="559123" name="Text Box 19"/>
          <p:cNvSpPr txBox="1">
            <a:spLocks noChangeArrowheads="1"/>
          </p:cNvSpPr>
          <p:nvPr/>
        </p:nvSpPr>
        <p:spPr bwMode="auto">
          <a:xfrm>
            <a:off x="381000" y="4038600"/>
            <a:ext cx="203222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Nested loop</a:t>
            </a:r>
            <a:r>
              <a:rPr lang="en-US">
                <a:latin typeface="Arial"/>
                <a:cs typeface="Arial"/>
              </a:rPr>
              <a:t>)</a:t>
            </a: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29" name="TextBox 28"/>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30" name="TextBox 29"/>
          <p:cNvSpPr txBox="1"/>
          <p:nvPr/>
        </p:nvSpPr>
        <p:spPr>
          <a:xfrm>
            <a:off x="6324600" y="1295400"/>
            <a:ext cx="2737912"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800" dirty="0" smtClean="0">
                <a:latin typeface="+mn-lt"/>
              </a:rPr>
              <a:t>Discuss: open/next/close</a:t>
            </a:r>
            <a:br>
              <a:rPr lang="en-US" sz="1800" dirty="0" smtClean="0">
                <a:latin typeface="+mn-lt"/>
              </a:rPr>
            </a:br>
            <a:r>
              <a:rPr lang="en-US" sz="1800" dirty="0" smtClean="0">
                <a:latin typeface="+mn-lt"/>
              </a:rPr>
              <a:t>for nested loop join</a:t>
            </a:r>
          </a:p>
        </p:txBody>
      </p:sp>
    </p:spTree>
    <p:extLst>
      <p:ext uri="{BB962C8B-B14F-4D97-AF65-F5344CB8AC3E}">
        <p14:creationId xmlns:p14="http://schemas.microsoft.com/office/powerpoint/2010/main" val="13103544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a:xfrm>
            <a:off x="685800" y="76200"/>
            <a:ext cx="7772400" cy="1143000"/>
          </a:xfrm>
        </p:spPr>
        <p:txBody>
          <a:bodyPr/>
          <a:lstStyle/>
          <a:p>
            <a:r>
              <a:rPr lang="en-US" dirty="0" smtClean="0"/>
              <a:t>Pipelining</a:t>
            </a:r>
            <a:endParaRPr lang="en-US" dirty="0"/>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File </a:t>
            </a:r>
            <a:r>
              <a:rPr lang="en-US" dirty="0">
                <a:solidFill>
                  <a:srgbClr val="0000FF"/>
                </a:solidFill>
                <a:latin typeface="Arial"/>
                <a:cs typeface="Arial"/>
              </a:rPr>
              <a:t>scan</a:t>
            </a:r>
            <a:r>
              <a:rPr lang="en-US" dirty="0">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File </a:t>
            </a:r>
            <a:r>
              <a:rPr lang="en-US" dirty="0">
                <a:solidFill>
                  <a:srgbClr val="0000FF"/>
                </a:solidFill>
                <a:latin typeface="Arial"/>
                <a:cs typeface="Arial"/>
              </a:rPr>
              <a:t>scan</a:t>
            </a:r>
            <a:r>
              <a:rPr lang="en-US" dirty="0">
                <a:latin typeface="Arial"/>
                <a:cs typeface="Arial"/>
              </a:rPr>
              <a:t>)</a:t>
            </a:r>
          </a:p>
        </p:txBody>
      </p:sp>
      <p:sp>
        <p:nvSpPr>
          <p:cNvPr id="559123" name="Text Box 19"/>
          <p:cNvSpPr txBox="1">
            <a:spLocks noChangeArrowheads="1"/>
          </p:cNvSpPr>
          <p:nvPr/>
        </p:nvSpPr>
        <p:spPr bwMode="auto">
          <a:xfrm>
            <a:off x="381000" y="4038600"/>
            <a:ext cx="203222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Nested loop</a:t>
            </a:r>
            <a:r>
              <a:rPr lang="en-US">
                <a:latin typeface="Arial"/>
                <a:cs typeface="Arial"/>
              </a:rPr>
              <a:t>)</a:t>
            </a: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2" name="TextBox 1"/>
          <p:cNvSpPr txBox="1"/>
          <p:nvPr/>
        </p:nvSpPr>
        <p:spPr>
          <a:xfrm>
            <a:off x="4648200" y="1447800"/>
            <a:ext cx="1074333" cy="461665"/>
          </a:xfrm>
          <a:prstGeom prst="rect">
            <a:avLst/>
          </a:prstGeom>
          <a:noFill/>
        </p:spPr>
        <p:txBody>
          <a:bodyPr wrap="none" rtlCol="0">
            <a:spAutoFit/>
          </a:bodyPr>
          <a:lstStyle/>
          <a:p>
            <a:pPr>
              <a:buNone/>
            </a:pPr>
            <a:r>
              <a:rPr lang="en-US" dirty="0">
                <a:solidFill>
                  <a:srgbClr val="FF0000"/>
                </a:solidFill>
                <a:latin typeface="Arial"/>
                <a:cs typeface="Arial"/>
              </a:rPr>
              <a:t>o</a:t>
            </a:r>
            <a:r>
              <a:rPr lang="en-US" dirty="0" smtClean="0">
                <a:solidFill>
                  <a:srgbClr val="FF0000"/>
                </a:solidFill>
                <a:latin typeface="Arial"/>
                <a:cs typeface="Arial"/>
              </a:rPr>
              <a:t>pen()</a:t>
            </a:r>
            <a:endParaRPr lang="en-US" dirty="0">
              <a:solidFill>
                <a:srgbClr val="FF0000"/>
              </a:solidFill>
              <a:latin typeface="Arial"/>
              <a:cs typeface="Arial"/>
            </a:endParaRPr>
          </a:p>
        </p:txBody>
      </p:sp>
      <p:sp>
        <p:nvSpPr>
          <p:cNvPr id="29" name="TextBox 28"/>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26" name="TextBox 25"/>
          <p:cNvSpPr txBox="1"/>
          <p:nvPr/>
        </p:nvSpPr>
        <p:spPr>
          <a:xfrm>
            <a:off x="6324600" y="1295400"/>
            <a:ext cx="2737912"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800" dirty="0" smtClean="0">
                <a:latin typeface="+mn-lt"/>
              </a:rPr>
              <a:t>Discuss: open/next/close</a:t>
            </a:r>
            <a:br>
              <a:rPr lang="en-US" sz="1800" dirty="0" smtClean="0">
                <a:latin typeface="+mn-lt"/>
              </a:rPr>
            </a:br>
            <a:r>
              <a:rPr lang="en-US" sz="1800" dirty="0" smtClean="0">
                <a:latin typeface="+mn-lt"/>
              </a:rPr>
              <a:t>for nested loop join</a:t>
            </a:r>
          </a:p>
        </p:txBody>
      </p:sp>
    </p:spTree>
    <p:extLst>
      <p:ext uri="{BB962C8B-B14F-4D97-AF65-F5344CB8AC3E}">
        <p14:creationId xmlns:p14="http://schemas.microsoft.com/office/powerpoint/2010/main" val="10416043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a:xfrm>
            <a:off x="685800" y="76200"/>
            <a:ext cx="7772400" cy="1143000"/>
          </a:xfrm>
        </p:spPr>
        <p:txBody>
          <a:bodyPr/>
          <a:lstStyle/>
          <a:p>
            <a:r>
              <a:rPr lang="en-US" dirty="0" smtClean="0"/>
              <a:t>Pipelining</a:t>
            </a:r>
            <a:endParaRPr lang="en-US" dirty="0"/>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File </a:t>
            </a:r>
            <a:r>
              <a:rPr lang="en-US" dirty="0">
                <a:solidFill>
                  <a:srgbClr val="0000FF"/>
                </a:solidFill>
                <a:latin typeface="Arial"/>
                <a:cs typeface="Arial"/>
              </a:rPr>
              <a:t>scan</a:t>
            </a:r>
            <a:r>
              <a:rPr lang="en-US" dirty="0">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File </a:t>
            </a:r>
            <a:r>
              <a:rPr lang="en-US" dirty="0">
                <a:solidFill>
                  <a:srgbClr val="0000FF"/>
                </a:solidFill>
                <a:latin typeface="Arial"/>
                <a:cs typeface="Arial"/>
              </a:rPr>
              <a:t>scan</a:t>
            </a:r>
            <a:r>
              <a:rPr lang="en-US" dirty="0">
                <a:latin typeface="Arial"/>
                <a:cs typeface="Arial"/>
              </a:rPr>
              <a:t>)</a:t>
            </a:r>
          </a:p>
        </p:txBody>
      </p:sp>
      <p:sp>
        <p:nvSpPr>
          <p:cNvPr id="559123" name="Text Box 19"/>
          <p:cNvSpPr txBox="1">
            <a:spLocks noChangeArrowheads="1"/>
          </p:cNvSpPr>
          <p:nvPr/>
        </p:nvSpPr>
        <p:spPr bwMode="auto">
          <a:xfrm>
            <a:off x="381000" y="4038600"/>
            <a:ext cx="203222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Nested loop</a:t>
            </a:r>
            <a:r>
              <a:rPr lang="en-US">
                <a:latin typeface="Arial"/>
                <a:cs typeface="Arial"/>
              </a:rPr>
              <a:t>)</a:t>
            </a: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2" name="TextBox 1"/>
          <p:cNvSpPr txBox="1"/>
          <p:nvPr/>
        </p:nvSpPr>
        <p:spPr>
          <a:xfrm>
            <a:off x="4648200" y="1447800"/>
            <a:ext cx="1074333" cy="461665"/>
          </a:xfrm>
          <a:prstGeom prst="rect">
            <a:avLst/>
          </a:prstGeom>
          <a:noFill/>
        </p:spPr>
        <p:txBody>
          <a:bodyPr wrap="none" rtlCol="0">
            <a:spAutoFit/>
          </a:bodyPr>
          <a:lstStyle/>
          <a:p>
            <a:pPr>
              <a:buNone/>
            </a:pPr>
            <a:r>
              <a:rPr lang="en-US" dirty="0">
                <a:solidFill>
                  <a:srgbClr val="FF0000"/>
                </a:solidFill>
                <a:latin typeface="Arial"/>
                <a:cs typeface="Arial"/>
              </a:rPr>
              <a:t>o</a:t>
            </a:r>
            <a:r>
              <a:rPr lang="en-US" dirty="0" smtClean="0">
                <a:solidFill>
                  <a:srgbClr val="FF0000"/>
                </a:solidFill>
                <a:latin typeface="Arial"/>
                <a:cs typeface="Arial"/>
              </a:rPr>
              <a:t>pen()</a:t>
            </a:r>
            <a:endParaRPr lang="en-US" dirty="0">
              <a:solidFill>
                <a:srgbClr val="FF0000"/>
              </a:solidFill>
              <a:latin typeface="Arial"/>
              <a:cs typeface="Arial"/>
            </a:endParaRPr>
          </a:p>
        </p:txBody>
      </p:sp>
      <p:sp>
        <p:nvSpPr>
          <p:cNvPr id="25" name="TextBox 24"/>
          <p:cNvSpPr txBox="1"/>
          <p:nvPr/>
        </p:nvSpPr>
        <p:spPr>
          <a:xfrm>
            <a:off x="4800600" y="2590800"/>
            <a:ext cx="1074333" cy="461665"/>
          </a:xfrm>
          <a:prstGeom prst="rect">
            <a:avLst/>
          </a:prstGeom>
          <a:noFill/>
        </p:spPr>
        <p:txBody>
          <a:bodyPr wrap="none" rtlCol="0">
            <a:spAutoFit/>
          </a:bodyPr>
          <a:lstStyle/>
          <a:p>
            <a:pPr>
              <a:buNone/>
            </a:pPr>
            <a:r>
              <a:rPr lang="en-US" dirty="0">
                <a:solidFill>
                  <a:srgbClr val="FF0000"/>
                </a:solidFill>
                <a:latin typeface="Arial"/>
                <a:cs typeface="Arial"/>
              </a:rPr>
              <a:t>o</a:t>
            </a:r>
            <a:r>
              <a:rPr lang="en-US" dirty="0" smtClean="0">
                <a:solidFill>
                  <a:srgbClr val="FF0000"/>
                </a:solidFill>
                <a:latin typeface="Arial"/>
                <a:cs typeface="Arial"/>
              </a:rPr>
              <a:t>pen()</a:t>
            </a:r>
            <a:endParaRPr lang="en-US" dirty="0">
              <a:solidFill>
                <a:srgbClr val="FF0000"/>
              </a:solidFill>
              <a:latin typeface="Arial"/>
              <a:cs typeface="Arial"/>
            </a:endParaRPr>
          </a:p>
        </p:txBody>
      </p:sp>
      <p:sp>
        <p:nvSpPr>
          <p:cNvPr id="29" name="TextBox 28"/>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27" name="TextBox 26"/>
          <p:cNvSpPr txBox="1"/>
          <p:nvPr/>
        </p:nvSpPr>
        <p:spPr>
          <a:xfrm>
            <a:off x="6324600" y="1295400"/>
            <a:ext cx="2737912"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800" dirty="0" smtClean="0">
                <a:latin typeface="+mn-lt"/>
              </a:rPr>
              <a:t>Discuss: open/next/close</a:t>
            </a:r>
            <a:br>
              <a:rPr lang="en-US" sz="1800" dirty="0" smtClean="0">
                <a:latin typeface="+mn-lt"/>
              </a:rPr>
            </a:br>
            <a:r>
              <a:rPr lang="en-US" sz="1800" dirty="0" smtClean="0">
                <a:latin typeface="+mn-lt"/>
              </a:rPr>
              <a:t>for nested loop join</a:t>
            </a:r>
          </a:p>
        </p:txBody>
      </p:sp>
    </p:spTree>
    <p:extLst>
      <p:ext uri="{BB962C8B-B14F-4D97-AF65-F5344CB8AC3E}">
        <p14:creationId xmlns:p14="http://schemas.microsoft.com/office/powerpoint/2010/main" val="20947098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a:xfrm>
            <a:off x="685800" y="76200"/>
            <a:ext cx="7772400" cy="1143000"/>
          </a:xfrm>
        </p:spPr>
        <p:txBody>
          <a:bodyPr/>
          <a:lstStyle/>
          <a:p>
            <a:r>
              <a:rPr lang="en-US" dirty="0" smtClean="0"/>
              <a:t>Pipelining</a:t>
            </a:r>
            <a:endParaRPr lang="en-US" dirty="0"/>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File </a:t>
            </a:r>
            <a:r>
              <a:rPr lang="en-US" dirty="0">
                <a:solidFill>
                  <a:srgbClr val="0000FF"/>
                </a:solidFill>
                <a:latin typeface="Arial"/>
                <a:cs typeface="Arial"/>
              </a:rPr>
              <a:t>scan</a:t>
            </a:r>
            <a:r>
              <a:rPr lang="en-US" dirty="0">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File </a:t>
            </a:r>
            <a:r>
              <a:rPr lang="en-US" dirty="0">
                <a:solidFill>
                  <a:srgbClr val="0000FF"/>
                </a:solidFill>
                <a:latin typeface="Arial"/>
                <a:cs typeface="Arial"/>
              </a:rPr>
              <a:t>scan</a:t>
            </a:r>
            <a:r>
              <a:rPr lang="en-US" dirty="0">
                <a:latin typeface="Arial"/>
                <a:cs typeface="Arial"/>
              </a:rPr>
              <a:t>)</a:t>
            </a:r>
          </a:p>
        </p:txBody>
      </p:sp>
      <p:sp>
        <p:nvSpPr>
          <p:cNvPr id="559123" name="Text Box 19"/>
          <p:cNvSpPr txBox="1">
            <a:spLocks noChangeArrowheads="1"/>
          </p:cNvSpPr>
          <p:nvPr/>
        </p:nvSpPr>
        <p:spPr bwMode="auto">
          <a:xfrm>
            <a:off x="381000" y="4038600"/>
            <a:ext cx="203222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Nested loop</a:t>
            </a:r>
            <a:r>
              <a:rPr lang="en-US">
                <a:latin typeface="Arial"/>
                <a:cs typeface="Arial"/>
              </a:rPr>
              <a:t>)</a:t>
            </a: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2" name="TextBox 1"/>
          <p:cNvSpPr txBox="1"/>
          <p:nvPr/>
        </p:nvSpPr>
        <p:spPr>
          <a:xfrm>
            <a:off x="4648200" y="1447800"/>
            <a:ext cx="1074333" cy="461665"/>
          </a:xfrm>
          <a:prstGeom prst="rect">
            <a:avLst/>
          </a:prstGeom>
          <a:noFill/>
        </p:spPr>
        <p:txBody>
          <a:bodyPr wrap="none" rtlCol="0">
            <a:spAutoFit/>
          </a:bodyPr>
          <a:lstStyle/>
          <a:p>
            <a:pPr>
              <a:buNone/>
            </a:pPr>
            <a:r>
              <a:rPr lang="en-US" dirty="0">
                <a:solidFill>
                  <a:srgbClr val="FF0000"/>
                </a:solidFill>
                <a:latin typeface="Arial"/>
                <a:cs typeface="Arial"/>
              </a:rPr>
              <a:t>o</a:t>
            </a:r>
            <a:r>
              <a:rPr lang="en-US" dirty="0" smtClean="0">
                <a:solidFill>
                  <a:srgbClr val="FF0000"/>
                </a:solidFill>
                <a:latin typeface="Arial"/>
                <a:cs typeface="Arial"/>
              </a:rPr>
              <a:t>pen()</a:t>
            </a:r>
            <a:endParaRPr lang="en-US" dirty="0">
              <a:solidFill>
                <a:srgbClr val="FF0000"/>
              </a:solidFill>
              <a:latin typeface="Arial"/>
              <a:cs typeface="Arial"/>
            </a:endParaRPr>
          </a:p>
        </p:txBody>
      </p:sp>
      <p:sp>
        <p:nvSpPr>
          <p:cNvPr id="25" name="TextBox 24"/>
          <p:cNvSpPr txBox="1"/>
          <p:nvPr/>
        </p:nvSpPr>
        <p:spPr>
          <a:xfrm>
            <a:off x="4800600" y="2590800"/>
            <a:ext cx="1074333" cy="461665"/>
          </a:xfrm>
          <a:prstGeom prst="rect">
            <a:avLst/>
          </a:prstGeom>
          <a:noFill/>
        </p:spPr>
        <p:txBody>
          <a:bodyPr wrap="none" rtlCol="0">
            <a:spAutoFit/>
          </a:bodyPr>
          <a:lstStyle/>
          <a:p>
            <a:pPr>
              <a:buNone/>
            </a:pPr>
            <a:r>
              <a:rPr lang="en-US" dirty="0">
                <a:solidFill>
                  <a:srgbClr val="FF0000"/>
                </a:solidFill>
                <a:latin typeface="Arial"/>
                <a:cs typeface="Arial"/>
              </a:rPr>
              <a:t>o</a:t>
            </a:r>
            <a:r>
              <a:rPr lang="en-US" dirty="0" smtClean="0">
                <a:solidFill>
                  <a:srgbClr val="FF0000"/>
                </a:solidFill>
                <a:latin typeface="Arial"/>
                <a:cs typeface="Arial"/>
              </a:rPr>
              <a:t>pen()</a:t>
            </a:r>
            <a:endParaRPr lang="en-US" dirty="0">
              <a:solidFill>
                <a:srgbClr val="FF0000"/>
              </a:solidFill>
              <a:latin typeface="Arial"/>
              <a:cs typeface="Arial"/>
            </a:endParaRPr>
          </a:p>
        </p:txBody>
      </p:sp>
      <p:sp>
        <p:nvSpPr>
          <p:cNvPr id="26" name="TextBox 25"/>
          <p:cNvSpPr txBox="1"/>
          <p:nvPr/>
        </p:nvSpPr>
        <p:spPr>
          <a:xfrm>
            <a:off x="4800600" y="3657600"/>
            <a:ext cx="1074333" cy="461665"/>
          </a:xfrm>
          <a:prstGeom prst="rect">
            <a:avLst/>
          </a:prstGeom>
          <a:noFill/>
        </p:spPr>
        <p:txBody>
          <a:bodyPr wrap="none" rtlCol="0">
            <a:spAutoFit/>
          </a:bodyPr>
          <a:lstStyle/>
          <a:p>
            <a:pPr>
              <a:buNone/>
            </a:pPr>
            <a:r>
              <a:rPr lang="en-US" dirty="0">
                <a:solidFill>
                  <a:srgbClr val="FF0000"/>
                </a:solidFill>
                <a:latin typeface="Arial"/>
                <a:cs typeface="Arial"/>
              </a:rPr>
              <a:t>o</a:t>
            </a:r>
            <a:r>
              <a:rPr lang="en-US" dirty="0" smtClean="0">
                <a:solidFill>
                  <a:srgbClr val="FF0000"/>
                </a:solidFill>
                <a:latin typeface="Arial"/>
                <a:cs typeface="Arial"/>
              </a:rPr>
              <a:t>pen()</a:t>
            </a:r>
            <a:endParaRPr lang="en-US" dirty="0">
              <a:solidFill>
                <a:srgbClr val="FF0000"/>
              </a:solidFill>
              <a:latin typeface="Arial"/>
              <a:cs typeface="Arial"/>
            </a:endParaRPr>
          </a:p>
        </p:txBody>
      </p:sp>
      <p:sp>
        <p:nvSpPr>
          <p:cNvPr id="29" name="TextBox 28"/>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28" name="TextBox 27"/>
          <p:cNvSpPr txBox="1"/>
          <p:nvPr/>
        </p:nvSpPr>
        <p:spPr>
          <a:xfrm>
            <a:off x="6324600" y="1295400"/>
            <a:ext cx="2737912"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800" dirty="0" smtClean="0">
                <a:latin typeface="+mn-lt"/>
              </a:rPr>
              <a:t>Discuss: open/next/close</a:t>
            </a:r>
            <a:br>
              <a:rPr lang="en-US" sz="1800" dirty="0" smtClean="0">
                <a:latin typeface="+mn-lt"/>
              </a:rPr>
            </a:br>
            <a:r>
              <a:rPr lang="en-US" sz="1800" dirty="0" smtClean="0">
                <a:latin typeface="+mn-lt"/>
              </a:rPr>
              <a:t>for nested loop join</a:t>
            </a:r>
          </a:p>
        </p:txBody>
      </p:sp>
    </p:spTree>
    <p:extLst>
      <p:ext uri="{BB962C8B-B14F-4D97-AF65-F5344CB8AC3E}">
        <p14:creationId xmlns:p14="http://schemas.microsoft.com/office/powerpoint/2010/main" val="5615547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a:xfrm>
            <a:off x="685800" y="76200"/>
            <a:ext cx="7772400" cy="1143000"/>
          </a:xfrm>
        </p:spPr>
        <p:txBody>
          <a:bodyPr/>
          <a:lstStyle/>
          <a:p>
            <a:r>
              <a:rPr lang="en-US" dirty="0" smtClean="0"/>
              <a:t>Pipelining</a:t>
            </a:r>
            <a:endParaRPr lang="en-US" dirty="0"/>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File </a:t>
            </a:r>
            <a:r>
              <a:rPr lang="en-US" dirty="0">
                <a:solidFill>
                  <a:srgbClr val="0000FF"/>
                </a:solidFill>
                <a:latin typeface="Arial"/>
                <a:cs typeface="Arial"/>
              </a:rPr>
              <a:t>scan</a:t>
            </a:r>
            <a:r>
              <a:rPr lang="en-US" dirty="0">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File </a:t>
            </a:r>
            <a:r>
              <a:rPr lang="en-US" dirty="0">
                <a:solidFill>
                  <a:srgbClr val="0000FF"/>
                </a:solidFill>
                <a:latin typeface="Arial"/>
                <a:cs typeface="Arial"/>
              </a:rPr>
              <a:t>scan</a:t>
            </a:r>
            <a:r>
              <a:rPr lang="en-US" dirty="0">
                <a:latin typeface="Arial"/>
                <a:cs typeface="Arial"/>
              </a:rPr>
              <a:t>)</a:t>
            </a:r>
          </a:p>
        </p:txBody>
      </p:sp>
      <p:sp>
        <p:nvSpPr>
          <p:cNvPr id="559123" name="Text Box 19"/>
          <p:cNvSpPr txBox="1">
            <a:spLocks noChangeArrowheads="1"/>
          </p:cNvSpPr>
          <p:nvPr/>
        </p:nvSpPr>
        <p:spPr bwMode="auto">
          <a:xfrm>
            <a:off x="381000" y="4038600"/>
            <a:ext cx="203222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Nested loop</a:t>
            </a:r>
            <a:r>
              <a:rPr lang="en-US">
                <a:latin typeface="Arial"/>
                <a:cs typeface="Arial"/>
              </a:rPr>
              <a:t>)</a:t>
            </a: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2" name="TextBox 1"/>
          <p:cNvSpPr txBox="1"/>
          <p:nvPr/>
        </p:nvSpPr>
        <p:spPr>
          <a:xfrm>
            <a:off x="4648200" y="1447800"/>
            <a:ext cx="1074333" cy="461665"/>
          </a:xfrm>
          <a:prstGeom prst="rect">
            <a:avLst/>
          </a:prstGeom>
          <a:noFill/>
        </p:spPr>
        <p:txBody>
          <a:bodyPr wrap="none" rtlCol="0">
            <a:spAutoFit/>
          </a:bodyPr>
          <a:lstStyle/>
          <a:p>
            <a:pPr>
              <a:buNone/>
            </a:pPr>
            <a:r>
              <a:rPr lang="en-US" dirty="0">
                <a:solidFill>
                  <a:srgbClr val="FF0000"/>
                </a:solidFill>
                <a:latin typeface="Arial"/>
                <a:cs typeface="Arial"/>
              </a:rPr>
              <a:t>o</a:t>
            </a:r>
            <a:r>
              <a:rPr lang="en-US" dirty="0" smtClean="0">
                <a:solidFill>
                  <a:srgbClr val="FF0000"/>
                </a:solidFill>
                <a:latin typeface="Arial"/>
                <a:cs typeface="Arial"/>
              </a:rPr>
              <a:t>pen()</a:t>
            </a:r>
            <a:endParaRPr lang="en-US" dirty="0">
              <a:solidFill>
                <a:srgbClr val="FF0000"/>
              </a:solidFill>
              <a:latin typeface="Arial"/>
              <a:cs typeface="Arial"/>
            </a:endParaRPr>
          </a:p>
        </p:txBody>
      </p:sp>
      <p:sp>
        <p:nvSpPr>
          <p:cNvPr id="25" name="TextBox 24"/>
          <p:cNvSpPr txBox="1"/>
          <p:nvPr/>
        </p:nvSpPr>
        <p:spPr>
          <a:xfrm>
            <a:off x="4800600" y="2590800"/>
            <a:ext cx="1074333" cy="461665"/>
          </a:xfrm>
          <a:prstGeom prst="rect">
            <a:avLst/>
          </a:prstGeom>
          <a:noFill/>
        </p:spPr>
        <p:txBody>
          <a:bodyPr wrap="none" rtlCol="0">
            <a:spAutoFit/>
          </a:bodyPr>
          <a:lstStyle/>
          <a:p>
            <a:pPr>
              <a:buNone/>
            </a:pPr>
            <a:r>
              <a:rPr lang="en-US" dirty="0">
                <a:solidFill>
                  <a:srgbClr val="FF0000"/>
                </a:solidFill>
                <a:latin typeface="Arial"/>
                <a:cs typeface="Arial"/>
              </a:rPr>
              <a:t>o</a:t>
            </a:r>
            <a:r>
              <a:rPr lang="en-US" dirty="0" smtClean="0">
                <a:solidFill>
                  <a:srgbClr val="FF0000"/>
                </a:solidFill>
                <a:latin typeface="Arial"/>
                <a:cs typeface="Arial"/>
              </a:rPr>
              <a:t>pen()</a:t>
            </a:r>
            <a:endParaRPr lang="en-US" dirty="0">
              <a:solidFill>
                <a:srgbClr val="FF0000"/>
              </a:solidFill>
              <a:latin typeface="Arial"/>
              <a:cs typeface="Arial"/>
            </a:endParaRPr>
          </a:p>
        </p:txBody>
      </p:sp>
      <p:sp>
        <p:nvSpPr>
          <p:cNvPr id="26" name="TextBox 25"/>
          <p:cNvSpPr txBox="1"/>
          <p:nvPr/>
        </p:nvSpPr>
        <p:spPr>
          <a:xfrm>
            <a:off x="4800600" y="3657600"/>
            <a:ext cx="1074333" cy="461665"/>
          </a:xfrm>
          <a:prstGeom prst="rect">
            <a:avLst/>
          </a:prstGeom>
          <a:noFill/>
        </p:spPr>
        <p:txBody>
          <a:bodyPr wrap="none" rtlCol="0">
            <a:spAutoFit/>
          </a:bodyPr>
          <a:lstStyle/>
          <a:p>
            <a:pPr>
              <a:buNone/>
            </a:pPr>
            <a:r>
              <a:rPr lang="en-US" dirty="0">
                <a:solidFill>
                  <a:srgbClr val="FF0000"/>
                </a:solidFill>
                <a:latin typeface="Arial"/>
                <a:cs typeface="Arial"/>
              </a:rPr>
              <a:t>o</a:t>
            </a:r>
            <a:r>
              <a:rPr lang="en-US" dirty="0" smtClean="0">
                <a:solidFill>
                  <a:srgbClr val="FF0000"/>
                </a:solidFill>
                <a:latin typeface="Arial"/>
                <a:cs typeface="Arial"/>
              </a:rPr>
              <a:t>pen()</a:t>
            </a:r>
            <a:endParaRPr lang="en-US" dirty="0">
              <a:solidFill>
                <a:srgbClr val="FF0000"/>
              </a:solidFill>
              <a:latin typeface="Arial"/>
              <a:cs typeface="Arial"/>
            </a:endParaRPr>
          </a:p>
        </p:txBody>
      </p:sp>
      <p:sp>
        <p:nvSpPr>
          <p:cNvPr id="27" name="TextBox 26"/>
          <p:cNvSpPr txBox="1"/>
          <p:nvPr/>
        </p:nvSpPr>
        <p:spPr>
          <a:xfrm>
            <a:off x="1981200" y="4953000"/>
            <a:ext cx="1074333" cy="461665"/>
          </a:xfrm>
          <a:prstGeom prst="rect">
            <a:avLst/>
          </a:prstGeom>
          <a:noFill/>
        </p:spPr>
        <p:txBody>
          <a:bodyPr wrap="none" rtlCol="0">
            <a:spAutoFit/>
          </a:bodyPr>
          <a:lstStyle/>
          <a:p>
            <a:pPr>
              <a:buNone/>
            </a:pPr>
            <a:r>
              <a:rPr lang="en-US" dirty="0">
                <a:solidFill>
                  <a:srgbClr val="FF0000"/>
                </a:solidFill>
                <a:latin typeface="Arial"/>
                <a:cs typeface="Arial"/>
              </a:rPr>
              <a:t>o</a:t>
            </a:r>
            <a:r>
              <a:rPr lang="en-US" dirty="0" smtClean="0">
                <a:solidFill>
                  <a:srgbClr val="FF0000"/>
                </a:solidFill>
                <a:latin typeface="Arial"/>
                <a:cs typeface="Arial"/>
              </a:rPr>
              <a:t>pen()</a:t>
            </a:r>
            <a:endParaRPr lang="en-US" dirty="0">
              <a:solidFill>
                <a:srgbClr val="FF0000"/>
              </a:solidFill>
              <a:latin typeface="Arial"/>
              <a:cs typeface="Arial"/>
            </a:endParaRPr>
          </a:p>
        </p:txBody>
      </p:sp>
      <p:sp>
        <p:nvSpPr>
          <p:cNvPr id="29" name="TextBox 28"/>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30" name="TextBox 29"/>
          <p:cNvSpPr txBox="1"/>
          <p:nvPr/>
        </p:nvSpPr>
        <p:spPr>
          <a:xfrm>
            <a:off x="6324600" y="1295400"/>
            <a:ext cx="2737912"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800" dirty="0" smtClean="0">
                <a:latin typeface="+mn-lt"/>
              </a:rPr>
              <a:t>Discuss: open/next/close</a:t>
            </a:r>
            <a:br>
              <a:rPr lang="en-US" sz="1800" dirty="0" smtClean="0">
                <a:latin typeface="+mn-lt"/>
              </a:rPr>
            </a:br>
            <a:r>
              <a:rPr lang="en-US" sz="1800" dirty="0" smtClean="0">
                <a:latin typeface="+mn-lt"/>
              </a:rPr>
              <a:t>for nested loop join</a:t>
            </a:r>
          </a:p>
        </p:txBody>
      </p:sp>
    </p:spTree>
    <p:extLst>
      <p:ext uri="{BB962C8B-B14F-4D97-AF65-F5344CB8AC3E}">
        <p14:creationId xmlns:p14="http://schemas.microsoft.com/office/powerpoint/2010/main" val="788221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10597487" cy="1371600"/>
          </a:xfrm>
        </p:spPr>
        <p:txBody>
          <a:bodyPr/>
          <a:lstStyle/>
          <a:p>
            <a:r>
              <a:rPr lang="en-US" dirty="0" smtClean="0"/>
              <a:t>Today</a:t>
            </a:r>
            <a:endParaRPr lang="en-US" dirty="0"/>
          </a:p>
        </p:txBody>
      </p:sp>
      <p:sp>
        <p:nvSpPr>
          <p:cNvPr id="3" name="Content Placeholder 2"/>
          <p:cNvSpPr>
            <a:spLocks noGrp="1"/>
          </p:cNvSpPr>
          <p:nvPr>
            <p:ph idx="1"/>
          </p:nvPr>
        </p:nvSpPr>
        <p:spPr/>
        <p:txBody>
          <a:bodyPr>
            <a:normAutofit/>
          </a:bodyPr>
          <a:lstStyle/>
          <a:p>
            <a:pPr marL="342900" indent="-342900">
              <a:buFont typeface="Arial" charset="0"/>
              <a:buChar char="•"/>
            </a:pPr>
            <a:r>
              <a:rPr lang="en-US" sz="2800" dirty="0" smtClean="0"/>
              <a:t>Back to RDBMS</a:t>
            </a:r>
          </a:p>
          <a:p>
            <a:pPr marL="800100" lvl="1" indent="-342900">
              <a:buFont typeface="Arial" charset="0"/>
              <a:buChar char="•"/>
            </a:pPr>
            <a:r>
              <a:rPr lang="en-US" sz="2800" dirty="0" smtClean="0"/>
              <a:t>”Query plans” and DBMS planning</a:t>
            </a:r>
          </a:p>
          <a:p>
            <a:pPr marL="800100" lvl="1" indent="-342900">
              <a:buFont typeface="Arial" charset="0"/>
              <a:buChar char="•"/>
            </a:pPr>
            <a:r>
              <a:rPr lang="en-US" sz="2800" dirty="0" smtClean="0"/>
              <a:t>Management between SQL and execution</a:t>
            </a:r>
          </a:p>
          <a:p>
            <a:pPr marL="800100" lvl="1" indent="-342900">
              <a:buFont typeface="Arial" charset="0"/>
              <a:buChar char="•"/>
            </a:pPr>
            <a:r>
              <a:rPr lang="en-US" sz="2800" dirty="0" smtClean="0"/>
              <a:t>Optimization techniques</a:t>
            </a:r>
          </a:p>
          <a:p>
            <a:pPr marL="800100" lvl="1" indent="-342900">
              <a:buFont typeface="Arial" charset="0"/>
              <a:buChar char="•"/>
            </a:pPr>
            <a:r>
              <a:rPr lang="en-US" sz="2800" dirty="0" smtClean="0"/>
              <a:t>Indexing and data arrangement</a:t>
            </a:r>
          </a:p>
          <a:p>
            <a:pPr marL="800100" lvl="1" indent="-342900">
              <a:buFont typeface="Arial" charset="0"/>
              <a:buChar char="•"/>
            </a:pPr>
            <a:endParaRPr lang="en-US" sz="2800" dirty="0" smtClean="0"/>
          </a:p>
          <a:p>
            <a:pPr marL="342900" indent="-342900">
              <a:buFont typeface="Arial" charset="0"/>
              <a:buChar char="•"/>
            </a:pPr>
            <a:endParaRPr lang="en-US" sz="2800" dirty="0" smtClean="0"/>
          </a:p>
        </p:txBody>
      </p:sp>
    </p:spTree>
    <p:extLst>
      <p:ext uri="{BB962C8B-B14F-4D97-AF65-F5344CB8AC3E}">
        <p14:creationId xmlns:p14="http://schemas.microsoft.com/office/powerpoint/2010/main" val="6201719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a:xfrm>
            <a:off x="685800" y="76200"/>
            <a:ext cx="7772400" cy="1143000"/>
          </a:xfrm>
        </p:spPr>
        <p:txBody>
          <a:bodyPr/>
          <a:lstStyle/>
          <a:p>
            <a:r>
              <a:rPr lang="en-US" dirty="0" smtClean="0"/>
              <a:t>Pipelining</a:t>
            </a:r>
            <a:endParaRPr lang="en-US" dirty="0"/>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File </a:t>
            </a:r>
            <a:r>
              <a:rPr lang="en-US" dirty="0">
                <a:solidFill>
                  <a:srgbClr val="0000FF"/>
                </a:solidFill>
                <a:latin typeface="Arial"/>
                <a:cs typeface="Arial"/>
              </a:rPr>
              <a:t>scan</a:t>
            </a:r>
            <a:r>
              <a:rPr lang="en-US" dirty="0">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File </a:t>
            </a:r>
            <a:r>
              <a:rPr lang="en-US" dirty="0">
                <a:solidFill>
                  <a:srgbClr val="0000FF"/>
                </a:solidFill>
                <a:latin typeface="Arial"/>
                <a:cs typeface="Arial"/>
              </a:rPr>
              <a:t>scan</a:t>
            </a:r>
            <a:r>
              <a:rPr lang="en-US" dirty="0">
                <a:latin typeface="Arial"/>
                <a:cs typeface="Arial"/>
              </a:rPr>
              <a:t>)</a:t>
            </a:r>
          </a:p>
        </p:txBody>
      </p:sp>
      <p:sp>
        <p:nvSpPr>
          <p:cNvPr id="559123" name="Text Box 19"/>
          <p:cNvSpPr txBox="1">
            <a:spLocks noChangeArrowheads="1"/>
          </p:cNvSpPr>
          <p:nvPr/>
        </p:nvSpPr>
        <p:spPr bwMode="auto">
          <a:xfrm>
            <a:off x="381000" y="4038600"/>
            <a:ext cx="203222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Nested loop</a:t>
            </a:r>
            <a:r>
              <a:rPr lang="en-US">
                <a:latin typeface="Arial"/>
                <a:cs typeface="Arial"/>
              </a:rPr>
              <a:t>)</a:t>
            </a: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2" name="TextBox 1"/>
          <p:cNvSpPr txBox="1"/>
          <p:nvPr/>
        </p:nvSpPr>
        <p:spPr>
          <a:xfrm>
            <a:off x="4648200" y="1447800"/>
            <a:ext cx="1074333" cy="461665"/>
          </a:xfrm>
          <a:prstGeom prst="rect">
            <a:avLst/>
          </a:prstGeom>
          <a:noFill/>
        </p:spPr>
        <p:txBody>
          <a:bodyPr wrap="none" rtlCol="0">
            <a:spAutoFit/>
          </a:bodyPr>
          <a:lstStyle/>
          <a:p>
            <a:pPr>
              <a:buNone/>
            </a:pPr>
            <a:r>
              <a:rPr lang="en-US" dirty="0">
                <a:solidFill>
                  <a:srgbClr val="FF0000"/>
                </a:solidFill>
                <a:latin typeface="Arial"/>
                <a:cs typeface="Arial"/>
              </a:rPr>
              <a:t>o</a:t>
            </a:r>
            <a:r>
              <a:rPr lang="en-US" dirty="0" smtClean="0">
                <a:solidFill>
                  <a:srgbClr val="FF0000"/>
                </a:solidFill>
                <a:latin typeface="Arial"/>
                <a:cs typeface="Arial"/>
              </a:rPr>
              <a:t>pen()</a:t>
            </a:r>
            <a:endParaRPr lang="en-US" dirty="0">
              <a:solidFill>
                <a:srgbClr val="FF0000"/>
              </a:solidFill>
              <a:latin typeface="Arial"/>
              <a:cs typeface="Arial"/>
            </a:endParaRPr>
          </a:p>
        </p:txBody>
      </p:sp>
      <p:sp>
        <p:nvSpPr>
          <p:cNvPr id="25" name="TextBox 24"/>
          <p:cNvSpPr txBox="1"/>
          <p:nvPr/>
        </p:nvSpPr>
        <p:spPr>
          <a:xfrm>
            <a:off x="4800600" y="2590800"/>
            <a:ext cx="1074333" cy="461665"/>
          </a:xfrm>
          <a:prstGeom prst="rect">
            <a:avLst/>
          </a:prstGeom>
          <a:noFill/>
        </p:spPr>
        <p:txBody>
          <a:bodyPr wrap="none" rtlCol="0">
            <a:spAutoFit/>
          </a:bodyPr>
          <a:lstStyle/>
          <a:p>
            <a:pPr>
              <a:buNone/>
            </a:pPr>
            <a:r>
              <a:rPr lang="en-US" dirty="0">
                <a:solidFill>
                  <a:srgbClr val="FF0000"/>
                </a:solidFill>
                <a:latin typeface="Arial"/>
                <a:cs typeface="Arial"/>
              </a:rPr>
              <a:t>o</a:t>
            </a:r>
            <a:r>
              <a:rPr lang="en-US" dirty="0" smtClean="0">
                <a:solidFill>
                  <a:srgbClr val="FF0000"/>
                </a:solidFill>
                <a:latin typeface="Arial"/>
                <a:cs typeface="Arial"/>
              </a:rPr>
              <a:t>pen()</a:t>
            </a:r>
            <a:endParaRPr lang="en-US" dirty="0">
              <a:solidFill>
                <a:srgbClr val="FF0000"/>
              </a:solidFill>
              <a:latin typeface="Arial"/>
              <a:cs typeface="Arial"/>
            </a:endParaRPr>
          </a:p>
        </p:txBody>
      </p:sp>
      <p:sp>
        <p:nvSpPr>
          <p:cNvPr id="26" name="TextBox 25"/>
          <p:cNvSpPr txBox="1"/>
          <p:nvPr/>
        </p:nvSpPr>
        <p:spPr>
          <a:xfrm>
            <a:off x="4800600" y="3657600"/>
            <a:ext cx="1074333" cy="461665"/>
          </a:xfrm>
          <a:prstGeom prst="rect">
            <a:avLst/>
          </a:prstGeom>
          <a:noFill/>
        </p:spPr>
        <p:txBody>
          <a:bodyPr wrap="none" rtlCol="0">
            <a:spAutoFit/>
          </a:bodyPr>
          <a:lstStyle/>
          <a:p>
            <a:pPr>
              <a:buNone/>
            </a:pPr>
            <a:r>
              <a:rPr lang="en-US" dirty="0">
                <a:solidFill>
                  <a:srgbClr val="FF0000"/>
                </a:solidFill>
                <a:latin typeface="Arial"/>
                <a:cs typeface="Arial"/>
              </a:rPr>
              <a:t>o</a:t>
            </a:r>
            <a:r>
              <a:rPr lang="en-US" dirty="0" smtClean="0">
                <a:solidFill>
                  <a:srgbClr val="FF0000"/>
                </a:solidFill>
                <a:latin typeface="Arial"/>
                <a:cs typeface="Arial"/>
              </a:rPr>
              <a:t>pen()</a:t>
            </a:r>
            <a:endParaRPr lang="en-US" dirty="0">
              <a:solidFill>
                <a:srgbClr val="FF0000"/>
              </a:solidFill>
              <a:latin typeface="Arial"/>
              <a:cs typeface="Arial"/>
            </a:endParaRPr>
          </a:p>
        </p:txBody>
      </p:sp>
      <p:sp>
        <p:nvSpPr>
          <p:cNvPr id="27" name="TextBox 26"/>
          <p:cNvSpPr txBox="1"/>
          <p:nvPr/>
        </p:nvSpPr>
        <p:spPr>
          <a:xfrm>
            <a:off x="1981200" y="4953000"/>
            <a:ext cx="1074333" cy="461665"/>
          </a:xfrm>
          <a:prstGeom prst="rect">
            <a:avLst/>
          </a:prstGeom>
          <a:noFill/>
        </p:spPr>
        <p:txBody>
          <a:bodyPr wrap="none" rtlCol="0">
            <a:spAutoFit/>
          </a:bodyPr>
          <a:lstStyle/>
          <a:p>
            <a:pPr>
              <a:buNone/>
            </a:pPr>
            <a:r>
              <a:rPr lang="en-US" dirty="0">
                <a:solidFill>
                  <a:srgbClr val="FF0000"/>
                </a:solidFill>
                <a:latin typeface="Arial"/>
                <a:cs typeface="Arial"/>
              </a:rPr>
              <a:t>o</a:t>
            </a:r>
            <a:r>
              <a:rPr lang="en-US" dirty="0" smtClean="0">
                <a:solidFill>
                  <a:srgbClr val="FF0000"/>
                </a:solidFill>
                <a:latin typeface="Arial"/>
                <a:cs typeface="Arial"/>
              </a:rPr>
              <a:t>pen()</a:t>
            </a:r>
            <a:endParaRPr lang="en-US" dirty="0">
              <a:solidFill>
                <a:srgbClr val="FF0000"/>
              </a:solidFill>
              <a:latin typeface="Arial"/>
              <a:cs typeface="Arial"/>
            </a:endParaRPr>
          </a:p>
        </p:txBody>
      </p:sp>
      <p:sp>
        <p:nvSpPr>
          <p:cNvPr id="28" name="TextBox 27"/>
          <p:cNvSpPr txBox="1"/>
          <p:nvPr/>
        </p:nvSpPr>
        <p:spPr>
          <a:xfrm>
            <a:off x="6172200" y="4948535"/>
            <a:ext cx="1074333" cy="461665"/>
          </a:xfrm>
          <a:prstGeom prst="rect">
            <a:avLst/>
          </a:prstGeom>
          <a:noFill/>
        </p:spPr>
        <p:txBody>
          <a:bodyPr wrap="none" rtlCol="0">
            <a:spAutoFit/>
          </a:bodyPr>
          <a:lstStyle/>
          <a:p>
            <a:pPr>
              <a:buNone/>
            </a:pPr>
            <a:r>
              <a:rPr lang="en-US" dirty="0">
                <a:solidFill>
                  <a:srgbClr val="FF0000"/>
                </a:solidFill>
                <a:latin typeface="Arial"/>
                <a:cs typeface="Arial"/>
              </a:rPr>
              <a:t>o</a:t>
            </a:r>
            <a:r>
              <a:rPr lang="en-US" dirty="0" smtClean="0">
                <a:solidFill>
                  <a:srgbClr val="FF0000"/>
                </a:solidFill>
                <a:latin typeface="Arial"/>
                <a:cs typeface="Arial"/>
              </a:rPr>
              <a:t>pen()</a:t>
            </a:r>
            <a:endParaRPr lang="en-US" dirty="0">
              <a:solidFill>
                <a:srgbClr val="FF0000"/>
              </a:solidFill>
              <a:latin typeface="Arial"/>
              <a:cs typeface="Arial"/>
            </a:endParaRPr>
          </a:p>
        </p:txBody>
      </p:sp>
      <p:sp>
        <p:nvSpPr>
          <p:cNvPr id="29" name="TextBox 28"/>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30" name="TextBox 29"/>
          <p:cNvSpPr txBox="1"/>
          <p:nvPr/>
        </p:nvSpPr>
        <p:spPr>
          <a:xfrm>
            <a:off x="6324600" y="1295400"/>
            <a:ext cx="2737912"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800" dirty="0" smtClean="0">
                <a:latin typeface="+mn-lt"/>
              </a:rPr>
              <a:t>Discuss: open/next/close</a:t>
            </a:r>
            <a:br>
              <a:rPr lang="en-US" sz="1800" dirty="0" smtClean="0">
                <a:latin typeface="+mn-lt"/>
              </a:rPr>
            </a:br>
            <a:r>
              <a:rPr lang="en-US" sz="1800" dirty="0" smtClean="0">
                <a:latin typeface="+mn-lt"/>
              </a:rPr>
              <a:t>for nested loop join</a:t>
            </a:r>
          </a:p>
        </p:txBody>
      </p:sp>
    </p:spTree>
    <p:extLst>
      <p:ext uri="{BB962C8B-B14F-4D97-AF65-F5344CB8AC3E}">
        <p14:creationId xmlns:p14="http://schemas.microsoft.com/office/powerpoint/2010/main" val="7360333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
          <p:cNvSpPr>
            <a:spLocks noGrp="1" noChangeArrowheads="1"/>
          </p:cNvSpPr>
          <p:nvPr>
            <p:ph type="title"/>
          </p:nvPr>
        </p:nvSpPr>
        <p:spPr>
          <a:xfrm>
            <a:off x="685800" y="76200"/>
            <a:ext cx="7772400" cy="1143000"/>
          </a:xfrm>
        </p:spPr>
        <p:txBody>
          <a:bodyPr/>
          <a:lstStyle/>
          <a:p>
            <a:r>
              <a:rPr lang="en-US" dirty="0"/>
              <a:t>Pipelining</a:t>
            </a:r>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dirty="0">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3" name="Text Box 19"/>
          <p:cNvSpPr txBox="1">
            <a:spLocks noChangeArrowheads="1"/>
          </p:cNvSpPr>
          <p:nvPr/>
        </p:nvSpPr>
        <p:spPr bwMode="auto">
          <a:xfrm>
            <a:off x="381000" y="4038600"/>
            <a:ext cx="203222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Nested loop</a:t>
            </a:r>
            <a:r>
              <a:rPr lang="en-US">
                <a:latin typeface="Arial"/>
                <a:cs typeface="Arial"/>
              </a:rPr>
              <a:t>)</a:t>
            </a: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2" name="TextBox 1"/>
          <p:cNvSpPr txBox="1"/>
          <p:nvPr/>
        </p:nvSpPr>
        <p:spPr>
          <a:xfrm>
            <a:off x="4648200" y="1447800"/>
            <a:ext cx="971390" cy="461665"/>
          </a:xfrm>
          <a:prstGeom prst="rect">
            <a:avLst/>
          </a:prstGeom>
          <a:noFill/>
        </p:spPr>
        <p:txBody>
          <a:bodyPr wrap="none" rtlCol="0">
            <a:spAutoFit/>
          </a:bodyPr>
          <a:lstStyle/>
          <a:p>
            <a:pPr>
              <a:buNone/>
            </a:pPr>
            <a:r>
              <a:rPr lang="en-US" smtClean="0">
                <a:solidFill>
                  <a:srgbClr val="FF0000"/>
                </a:solidFill>
                <a:latin typeface="Arial"/>
                <a:cs typeface="Arial"/>
              </a:rPr>
              <a:t>next(</a:t>
            </a:r>
            <a:r>
              <a:rPr lang="en-US" dirty="0" smtClean="0">
                <a:solidFill>
                  <a:srgbClr val="FF0000"/>
                </a:solidFill>
                <a:latin typeface="Arial"/>
                <a:cs typeface="Arial"/>
              </a:rPr>
              <a:t>)</a:t>
            </a:r>
            <a:endParaRPr lang="en-US" dirty="0">
              <a:solidFill>
                <a:srgbClr val="FF0000"/>
              </a:solidFill>
              <a:latin typeface="Arial"/>
              <a:cs typeface="Arial"/>
            </a:endParaRPr>
          </a:p>
        </p:txBody>
      </p:sp>
      <p:sp>
        <p:nvSpPr>
          <p:cNvPr id="30" name="TextBox 29"/>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32" name="TextBox 31"/>
          <p:cNvSpPr txBox="1"/>
          <p:nvPr/>
        </p:nvSpPr>
        <p:spPr>
          <a:xfrm>
            <a:off x="6324600" y="1295400"/>
            <a:ext cx="2737912"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800" dirty="0" smtClean="0">
                <a:latin typeface="+mn-lt"/>
              </a:rPr>
              <a:t>Discuss: open/next/close</a:t>
            </a:r>
            <a:br>
              <a:rPr lang="en-US" sz="1800" dirty="0" smtClean="0">
                <a:latin typeface="+mn-lt"/>
              </a:rPr>
            </a:br>
            <a:r>
              <a:rPr lang="en-US" sz="1800" dirty="0" smtClean="0">
                <a:latin typeface="+mn-lt"/>
              </a:rPr>
              <a:t>for nested loop join</a:t>
            </a:r>
          </a:p>
        </p:txBody>
      </p:sp>
    </p:spTree>
    <p:extLst>
      <p:ext uri="{BB962C8B-B14F-4D97-AF65-F5344CB8AC3E}">
        <p14:creationId xmlns:p14="http://schemas.microsoft.com/office/powerpoint/2010/main" val="11120914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
          <p:cNvSpPr>
            <a:spLocks noGrp="1" noChangeArrowheads="1"/>
          </p:cNvSpPr>
          <p:nvPr>
            <p:ph type="title"/>
          </p:nvPr>
        </p:nvSpPr>
        <p:spPr>
          <a:xfrm>
            <a:off x="685800" y="76200"/>
            <a:ext cx="7772400" cy="1143000"/>
          </a:xfrm>
        </p:spPr>
        <p:txBody>
          <a:bodyPr/>
          <a:lstStyle/>
          <a:p>
            <a:r>
              <a:rPr lang="en-US" dirty="0"/>
              <a:t>Pipelining</a:t>
            </a:r>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dirty="0">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3" name="Text Box 19"/>
          <p:cNvSpPr txBox="1">
            <a:spLocks noChangeArrowheads="1"/>
          </p:cNvSpPr>
          <p:nvPr/>
        </p:nvSpPr>
        <p:spPr bwMode="auto">
          <a:xfrm>
            <a:off x="381000" y="4038600"/>
            <a:ext cx="203222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Nested loop</a:t>
            </a:r>
            <a:r>
              <a:rPr lang="en-US">
                <a:latin typeface="Arial"/>
                <a:cs typeface="Arial"/>
              </a:rPr>
              <a:t>)</a:t>
            </a: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2" name="TextBox 1"/>
          <p:cNvSpPr txBox="1"/>
          <p:nvPr/>
        </p:nvSpPr>
        <p:spPr>
          <a:xfrm>
            <a:off x="4648200" y="1447800"/>
            <a:ext cx="971390" cy="461665"/>
          </a:xfrm>
          <a:prstGeom prst="rect">
            <a:avLst/>
          </a:prstGeom>
          <a:noFill/>
        </p:spPr>
        <p:txBody>
          <a:bodyPr wrap="none" rtlCol="0">
            <a:spAutoFit/>
          </a:bodyPr>
          <a:lstStyle/>
          <a:p>
            <a:pPr>
              <a:buNone/>
            </a:pPr>
            <a:r>
              <a:rPr lang="en-US" smtClean="0">
                <a:solidFill>
                  <a:srgbClr val="FF0000"/>
                </a:solidFill>
                <a:latin typeface="Arial"/>
                <a:cs typeface="Arial"/>
              </a:rPr>
              <a:t>next(</a:t>
            </a:r>
            <a:r>
              <a:rPr lang="en-US" dirty="0" smtClean="0">
                <a:solidFill>
                  <a:srgbClr val="FF0000"/>
                </a:solidFill>
                <a:latin typeface="Arial"/>
                <a:cs typeface="Arial"/>
              </a:rPr>
              <a:t>)</a:t>
            </a:r>
            <a:endParaRPr lang="en-US" dirty="0">
              <a:solidFill>
                <a:srgbClr val="FF0000"/>
              </a:solidFill>
              <a:latin typeface="Arial"/>
              <a:cs typeface="Arial"/>
            </a:endParaRPr>
          </a:p>
        </p:txBody>
      </p:sp>
      <p:sp>
        <p:nvSpPr>
          <p:cNvPr id="25" name="TextBox 24"/>
          <p:cNvSpPr txBox="1"/>
          <p:nvPr/>
        </p:nvSpPr>
        <p:spPr>
          <a:xfrm>
            <a:off x="4800600" y="2667000"/>
            <a:ext cx="971390" cy="461665"/>
          </a:xfrm>
          <a:prstGeom prst="rect">
            <a:avLst/>
          </a:prstGeom>
          <a:noFill/>
        </p:spPr>
        <p:txBody>
          <a:bodyPr wrap="none" rtlCol="0">
            <a:spAutoFit/>
          </a:bodyPr>
          <a:lstStyle/>
          <a:p>
            <a:pPr>
              <a:buNone/>
            </a:pPr>
            <a:r>
              <a:rPr lang="en-US" dirty="0" smtClean="0">
                <a:solidFill>
                  <a:srgbClr val="FF0000"/>
                </a:solidFill>
                <a:latin typeface="Arial"/>
                <a:cs typeface="Arial"/>
              </a:rPr>
              <a:t>next()</a:t>
            </a:r>
            <a:endParaRPr lang="en-US" dirty="0">
              <a:solidFill>
                <a:srgbClr val="FF0000"/>
              </a:solidFill>
              <a:latin typeface="Arial"/>
              <a:cs typeface="Arial"/>
            </a:endParaRPr>
          </a:p>
        </p:txBody>
      </p:sp>
      <p:sp>
        <p:nvSpPr>
          <p:cNvPr id="30" name="TextBox 29"/>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27" name="TextBox 26"/>
          <p:cNvSpPr txBox="1"/>
          <p:nvPr/>
        </p:nvSpPr>
        <p:spPr>
          <a:xfrm>
            <a:off x="6324600" y="1295400"/>
            <a:ext cx="2737912"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800" dirty="0" smtClean="0">
                <a:latin typeface="+mn-lt"/>
              </a:rPr>
              <a:t>Discuss: open/next/close</a:t>
            </a:r>
            <a:br>
              <a:rPr lang="en-US" sz="1800" dirty="0" smtClean="0">
                <a:latin typeface="+mn-lt"/>
              </a:rPr>
            </a:br>
            <a:r>
              <a:rPr lang="en-US" sz="1800" dirty="0" smtClean="0">
                <a:latin typeface="+mn-lt"/>
              </a:rPr>
              <a:t>for nested loop join</a:t>
            </a:r>
          </a:p>
        </p:txBody>
      </p:sp>
    </p:spTree>
    <p:extLst>
      <p:ext uri="{BB962C8B-B14F-4D97-AF65-F5344CB8AC3E}">
        <p14:creationId xmlns:p14="http://schemas.microsoft.com/office/powerpoint/2010/main" val="20231528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
          <p:cNvSpPr>
            <a:spLocks noGrp="1" noChangeArrowheads="1"/>
          </p:cNvSpPr>
          <p:nvPr>
            <p:ph type="title"/>
          </p:nvPr>
        </p:nvSpPr>
        <p:spPr>
          <a:xfrm>
            <a:off x="685800" y="76200"/>
            <a:ext cx="7772400" cy="1143000"/>
          </a:xfrm>
        </p:spPr>
        <p:txBody>
          <a:bodyPr/>
          <a:lstStyle/>
          <a:p>
            <a:r>
              <a:rPr lang="en-US" dirty="0"/>
              <a:t>Pipelining</a:t>
            </a:r>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dirty="0">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3" name="Text Box 19"/>
          <p:cNvSpPr txBox="1">
            <a:spLocks noChangeArrowheads="1"/>
          </p:cNvSpPr>
          <p:nvPr/>
        </p:nvSpPr>
        <p:spPr bwMode="auto">
          <a:xfrm>
            <a:off x="381000" y="4038600"/>
            <a:ext cx="203222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Nested loop</a:t>
            </a:r>
            <a:r>
              <a:rPr lang="en-US">
                <a:latin typeface="Arial"/>
                <a:cs typeface="Arial"/>
              </a:rPr>
              <a:t>)</a:t>
            </a: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2" name="TextBox 1"/>
          <p:cNvSpPr txBox="1"/>
          <p:nvPr/>
        </p:nvSpPr>
        <p:spPr>
          <a:xfrm>
            <a:off x="4648200" y="1447800"/>
            <a:ext cx="971390" cy="461665"/>
          </a:xfrm>
          <a:prstGeom prst="rect">
            <a:avLst/>
          </a:prstGeom>
          <a:noFill/>
        </p:spPr>
        <p:txBody>
          <a:bodyPr wrap="none" rtlCol="0">
            <a:spAutoFit/>
          </a:bodyPr>
          <a:lstStyle/>
          <a:p>
            <a:pPr>
              <a:buNone/>
            </a:pPr>
            <a:r>
              <a:rPr lang="en-US" smtClean="0">
                <a:solidFill>
                  <a:srgbClr val="FF0000"/>
                </a:solidFill>
                <a:latin typeface="Arial"/>
                <a:cs typeface="Arial"/>
              </a:rPr>
              <a:t>next(</a:t>
            </a:r>
            <a:r>
              <a:rPr lang="en-US" dirty="0" smtClean="0">
                <a:solidFill>
                  <a:srgbClr val="FF0000"/>
                </a:solidFill>
                <a:latin typeface="Arial"/>
                <a:cs typeface="Arial"/>
              </a:rPr>
              <a:t>)</a:t>
            </a:r>
            <a:endParaRPr lang="en-US" dirty="0">
              <a:solidFill>
                <a:srgbClr val="FF0000"/>
              </a:solidFill>
              <a:latin typeface="Arial"/>
              <a:cs typeface="Arial"/>
            </a:endParaRPr>
          </a:p>
        </p:txBody>
      </p:sp>
      <p:sp>
        <p:nvSpPr>
          <p:cNvPr id="25" name="TextBox 24"/>
          <p:cNvSpPr txBox="1"/>
          <p:nvPr/>
        </p:nvSpPr>
        <p:spPr>
          <a:xfrm>
            <a:off x="4800600" y="2667000"/>
            <a:ext cx="971390" cy="461665"/>
          </a:xfrm>
          <a:prstGeom prst="rect">
            <a:avLst/>
          </a:prstGeom>
          <a:noFill/>
        </p:spPr>
        <p:txBody>
          <a:bodyPr wrap="none" rtlCol="0">
            <a:spAutoFit/>
          </a:bodyPr>
          <a:lstStyle/>
          <a:p>
            <a:pPr>
              <a:buNone/>
            </a:pPr>
            <a:r>
              <a:rPr lang="en-US" dirty="0" smtClean="0">
                <a:solidFill>
                  <a:srgbClr val="FF0000"/>
                </a:solidFill>
                <a:latin typeface="Arial"/>
                <a:cs typeface="Arial"/>
              </a:rPr>
              <a:t>next()</a:t>
            </a:r>
            <a:endParaRPr lang="en-US" dirty="0">
              <a:solidFill>
                <a:srgbClr val="FF0000"/>
              </a:solidFill>
              <a:latin typeface="Arial"/>
              <a:cs typeface="Arial"/>
            </a:endParaRPr>
          </a:p>
        </p:txBody>
      </p:sp>
      <p:sp>
        <p:nvSpPr>
          <p:cNvPr id="26" name="TextBox 25"/>
          <p:cNvSpPr txBox="1"/>
          <p:nvPr/>
        </p:nvSpPr>
        <p:spPr>
          <a:xfrm>
            <a:off x="4800600" y="3657600"/>
            <a:ext cx="971390" cy="461665"/>
          </a:xfrm>
          <a:prstGeom prst="rect">
            <a:avLst/>
          </a:prstGeom>
          <a:noFill/>
        </p:spPr>
        <p:txBody>
          <a:bodyPr wrap="none" rtlCol="0">
            <a:spAutoFit/>
          </a:bodyPr>
          <a:lstStyle/>
          <a:p>
            <a:pPr>
              <a:buNone/>
            </a:pPr>
            <a:r>
              <a:rPr lang="en-US" dirty="0" smtClean="0">
                <a:solidFill>
                  <a:srgbClr val="FF0000"/>
                </a:solidFill>
                <a:latin typeface="Arial"/>
                <a:cs typeface="Arial"/>
              </a:rPr>
              <a:t>next()</a:t>
            </a:r>
            <a:endParaRPr lang="en-US" dirty="0">
              <a:solidFill>
                <a:srgbClr val="FF0000"/>
              </a:solidFill>
              <a:latin typeface="Arial"/>
              <a:cs typeface="Arial"/>
            </a:endParaRPr>
          </a:p>
        </p:txBody>
      </p:sp>
      <p:sp>
        <p:nvSpPr>
          <p:cNvPr id="30" name="TextBox 29"/>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28" name="TextBox 27"/>
          <p:cNvSpPr txBox="1"/>
          <p:nvPr/>
        </p:nvSpPr>
        <p:spPr>
          <a:xfrm>
            <a:off x="6324600" y="1295400"/>
            <a:ext cx="2737912"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800" dirty="0" smtClean="0">
                <a:latin typeface="+mn-lt"/>
              </a:rPr>
              <a:t>Discuss: open/next/close</a:t>
            </a:r>
            <a:br>
              <a:rPr lang="en-US" sz="1800" dirty="0" smtClean="0">
                <a:latin typeface="+mn-lt"/>
              </a:rPr>
            </a:br>
            <a:r>
              <a:rPr lang="en-US" sz="1800" dirty="0" smtClean="0">
                <a:latin typeface="+mn-lt"/>
              </a:rPr>
              <a:t>for nested loop join</a:t>
            </a:r>
          </a:p>
        </p:txBody>
      </p:sp>
    </p:spTree>
    <p:extLst>
      <p:ext uri="{BB962C8B-B14F-4D97-AF65-F5344CB8AC3E}">
        <p14:creationId xmlns:p14="http://schemas.microsoft.com/office/powerpoint/2010/main" val="4309685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
          <p:cNvSpPr>
            <a:spLocks noGrp="1" noChangeArrowheads="1"/>
          </p:cNvSpPr>
          <p:nvPr>
            <p:ph type="title"/>
          </p:nvPr>
        </p:nvSpPr>
        <p:spPr>
          <a:xfrm>
            <a:off x="685800" y="76200"/>
            <a:ext cx="7772400" cy="1143000"/>
          </a:xfrm>
        </p:spPr>
        <p:txBody>
          <a:bodyPr/>
          <a:lstStyle/>
          <a:p>
            <a:r>
              <a:rPr lang="en-US" dirty="0"/>
              <a:t>Pipelining</a:t>
            </a:r>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dirty="0">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3" name="Text Box 19"/>
          <p:cNvSpPr txBox="1">
            <a:spLocks noChangeArrowheads="1"/>
          </p:cNvSpPr>
          <p:nvPr/>
        </p:nvSpPr>
        <p:spPr bwMode="auto">
          <a:xfrm>
            <a:off x="381000" y="4038600"/>
            <a:ext cx="203222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Nested loop</a:t>
            </a:r>
            <a:r>
              <a:rPr lang="en-US">
                <a:latin typeface="Arial"/>
                <a:cs typeface="Arial"/>
              </a:rPr>
              <a:t>)</a:t>
            </a: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2" name="TextBox 1"/>
          <p:cNvSpPr txBox="1"/>
          <p:nvPr/>
        </p:nvSpPr>
        <p:spPr>
          <a:xfrm>
            <a:off x="4648200" y="1447800"/>
            <a:ext cx="971390" cy="461665"/>
          </a:xfrm>
          <a:prstGeom prst="rect">
            <a:avLst/>
          </a:prstGeom>
          <a:noFill/>
        </p:spPr>
        <p:txBody>
          <a:bodyPr wrap="none" rtlCol="0">
            <a:spAutoFit/>
          </a:bodyPr>
          <a:lstStyle/>
          <a:p>
            <a:pPr>
              <a:buNone/>
            </a:pPr>
            <a:r>
              <a:rPr lang="en-US" smtClean="0">
                <a:solidFill>
                  <a:srgbClr val="FF0000"/>
                </a:solidFill>
                <a:latin typeface="Arial"/>
                <a:cs typeface="Arial"/>
              </a:rPr>
              <a:t>next(</a:t>
            </a:r>
            <a:r>
              <a:rPr lang="en-US" dirty="0" smtClean="0">
                <a:solidFill>
                  <a:srgbClr val="FF0000"/>
                </a:solidFill>
                <a:latin typeface="Arial"/>
                <a:cs typeface="Arial"/>
              </a:rPr>
              <a:t>)</a:t>
            </a:r>
            <a:endParaRPr lang="en-US" dirty="0">
              <a:solidFill>
                <a:srgbClr val="FF0000"/>
              </a:solidFill>
              <a:latin typeface="Arial"/>
              <a:cs typeface="Arial"/>
            </a:endParaRPr>
          </a:p>
        </p:txBody>
      </p:sp>
      <p:sp>
        <p:nvSpPr>
          <p:cNvPr id="25" name="TextBox 24"/>
          <p:cNvSpPr txBox="1"/>
          <p:nvPr/>
        </p:nvSpPr>
        <p:spPr>
          <a:xfrm>
            <a:off x="4800600" y="2667000"/>
            <a:ext cx="971390" cy="461665"/>
          </a:xfrm>
          <a:prstGeom prst="rect">
            <a:avLst/>
          </a:prstGeom>
          <a:noFill/>
        </p:spPr>
        <p:txBody>
          <a:bodyPr wrap="none" rtlCol="0">
            <a:spAutoFit/>
          </a:bodyPr>
          <a:lstStyle/>
          <a:p>
            <a:pPr>
              <a:buNone/>
            </a:pPr>
            <a:r>
              <a:rPr lang="en-US" dirty="0" smtClean="0">
                <a:solidFill>
                  <a:srgbClr val="FF0000"/>
                </a:solidFill>
                <a:latin typeface="Arial"/>
                <a:cs typeface="Arial"/>
              </a:rPr>
              <a:t>next()</a:t>
            </a:r>
            <a:endParaRPr lang="en-US" dirty="0">
              <a:solidFill>
                <a:srgbClr val="FF0000"/>
              </a:solidFill>
              <a:latin typeface="Arial"/>
              <a:cs typeface="Arial"/>
            </a:endParaRPr>
          </a:p>
        </p:txBody>
      </p:sp>
      <p:sp>
        <p:nvSpPr>
          <p:cNvPr id="26" name="TextBox 25"/>
          <p:cNvSpPr txBox="1"/>
          <p:nvPr/>
        </p:nvSpPr>
        <p:spPr>
          <a:xfrm>
            <a:off x="4800600" y="3657600"/>
            <a:ext cx="971390" cy="461665"/>
          </a:xfrm>
          <a:prstGeom prst="rect">
            <a:avLst/>
          </a:prstGeom>
          <a:noFill/>
        </p:spPr>
        <p:txBody>
          <a:bodyPr wrap="none" rtlCol="0">
            <a:spAutoFit/>
          </a:bodyPr>
          <a:lstStyle/>
          <a:p>
            <a:pPr>
              <a:buNone/>
            </a:pPr>
            <a:r>
              <a:rPr lang="en-US" dirty="0" smtClean="0">
                <a:solidFill>
                  <a:srgbClr val="FF0000"/>
                </a:solidFill>
                <a:latin typeface="Arial"/>
                <a:cs typeface="Arial"/>
              </a:rPr>
              <a:t>next()</a:t>
            </a:r>
            <a:endParaRPr lang="en-US" dirty="0">
              <a:solidFill>
                <a:srgbClr val="FF0000"/>
              </a:solidFill>
              <a:latin typeface="Arial"/>
              <a:cs typeface="Arial"/>
            </a:endParaRPr>
          </a:p>
        </p:txBody>
      </p:sp>
      <p:sp>
        <p:nvSpPr>
          <p:cNvPr id="27" name="TextBox 26"/>
          <p:cNvSpPr txBox="1"/>
          <p:nvPr/>
        </p:nvSpPr>
        <p:spPr>
          <a:xfrm>
            <a:off x="1981200" y="4953000"/>
            <a:ext cx="971390" cy="461665"/>
          </a:xfrm>
          <a:prstGeom prst="rect">
            <a:avLst/>
          </a:prstGeom>
          <a:noFill/>
        </p:spPr>
        <p:txBody>
          <a:bodyPr wrap="none" rtlCol="0">
            <a:spAutoFit/>
          </a:bodyPr>
          <a:lstStyle/>
          <a:p>
            <a:pPr>
              <a:buNone/>
            </a:pPr>
            <a:r>
              <a:rPr lang="en-US" dirty="0" smtClean="0">
                <a:solidFill>
                  <a:srgbClr val="FF0000"/>
                </a:solidFill>
                <a:latin typeface="Arial"/>
                <a:cs typeface="Arial"/>
              </a:rPr>
              <a:t>next()</a:t>
            </a:r>
            <a:endParaRPr lang="en-US" dirty="0">
              <a:solidFill>
                <a:srgbClr val="FF0000"/>
              </a:solidFill>
              <a:latin typeface="Arial"/>
              <a:cs typeface="Arial"/>
            </a:endParaRPr>
          </a:p>
        </p:txBody>
      </p:sp>
      <p:sp>
        <p:nvSpPr>
          <p:cNvPr id="30" name="TextBox 29"/>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32" name="TextBox 31"/>
          <p:cNvSpPr txBox="1"/>
          <p:nvPr/>
        </p:nvSpPr>
        <p:spPr>
          <a:xfrm>
            <a:off x="6324600" y="1295400"/>
            <a:ext cx="2737912"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800" dirty="0" smtClean="0">
                <a:latin typeface="+mn-lt"/>
              </a:rPr>
              <a:t>Discuss: open/next/close</a:t>
            </a:r>
            <a:br>
              <a:rPr lang="en-US" sz="1800" dirty="0" smtClean="0">
                <a:latin typeface="+mn-lt"/>
              </a:rPr>
            </a:br>
            <a:r>
              <a:rPr lang="en-US" sz="1800" dirty="0" smtClean="0">
                <a:latin typeface="+mn-lt"/>
              </a:rPr>
              <a:t>for nested loop join</a:t>
            </a:r>
          </a:p>
        </p:txBody>
      </p:sp>
    </p:spTree>
    <p:extLst>
      <p:ext uri="{BB962C8B-B14F-4D97-AF65-F5344CB8AC3E}">
        <p14:creationId xmlns:p14="http://schemas.microsoft.com/office/powerpoint/2010/main" val="7534546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
          <p:cNvSpPr>
            <a:spLocks noGrp="1" noChangeArrowheads="1"/>
          </p:cNvSpPr>
          <p:nvPr>
            <p:ph type="title"/>
          </p:nvPr>
        </p:nvSpPr>
        <p:spPr>
          <a:xfrm>
            <a:off x="685800" y="76200"/>
            <a:ext cx="7772400" cy="1143000"/>
          </a:xfrm>
        </p:spPr>
        <p:txBody>
          <a:bodyPr/>
          <a:lstStyle/>
          <a:p>
            <a:r>
              <a:rPr lang="en-US" dirty="0"/>
              <a:t>Pipelining</a:t>
            </a:r>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dirty="0">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3" name="Text Box 19"/>
          <p:cNvSpPr txBox="1">
            <a:spLocks noChangeArrowheads="1"/>
          </p:cNvSpPr>
          <p:nvPr/>
        </p:nvSpPr>
        <p:spPr bwMode="auto">
          <a:xfrm>
            <a:off x="381000" y="4038600"/>
            <a:ext cx="203222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Nested loop</a:t>
            </a:r>
            <a:r>
              <a:rPr lang="en-US">
                <a:latin typeface="Arial"/>
                <a:cs typeface="Arial"/>
              </a:rPr>
              <a:t>)</a:t>
            </a: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2" name="TextBox 1"/>
          <p:cNvSpPr txBox="1"/>
          <p:nvPr/>
        </p:nvSpPr>
        <p:spPr>
          <a:xfrm>
            <a:off x="4648200" y="1447800"/>
            <a:ext cx="971390" cy="461665"/>
          </a:xfrm>
          <a:prstGeom prst="rect">
            <a:avLst/>
          </a:prstGeom>
          <a:noFill/>
        </p:spPr>
        <p:txBody>
          <a:bodyPr wrap="none" rtlCol="0">
            <a:spAutoFit/>
          </a:bodyPr>
          <a:lstStyle/>
          <a:p>
            <a:pPr>
              <a:buNone/>
            </a:pPr>
            <a:r>
              <a:rPr lang="en-US" smtClean="0">
                <a:solidFill>
                  <a:srgbClr val="FF0000"/>
                </a:solidFill>
                <a:latin typeface="Arial"/>
                <a:cs typeface="Arial"/>
              </a:rPr>
              <a:t>next(</a:t>
            </a:r>
            <a:r>
              <a:rPr lang="en-US" dirty="0" smtClean="0">
                <a:solidFill>
                  <a:srgbClr val="FF0000"/>
                </a:solidFill>
                <a:latin typeface="Arial"/>
                <a:cs typeface="Arial"/>
              </a:rPr>
              <a:t>)</a:t>
            </a:r>
            <a:endParaRPr lang="en-US" dirty="0">
              <a:solidFill>
                <a:srgbClr val="FF0000"/>
              </a:solidFill>
              <a:latin typeface="Arial"/>
              <a:cs typeface="Arial"/>
            </a:endParaRPr>
          </a:p>
        </p:txBody>
      </p:sp>
      <p:sp>
        <p:nvSpPr>
          <p:cNvPr id="25" name="TextBox 24"/>
          <p:cNvSpPr txBox="1"/>
          <p:nvPr/>
        </p:nvSpPr>
        <p:spPr>
          <a:xfrm>
            <a:off x="4800600" y="2667000"/>
            <a:ext cx="971390" cy="461665"/>
          </a:xfrm>
          <a:prstGeom prst="rect">
            <a:avLst/>
          </a:prstGeom>
          <a:noFill/>
        </p:spPr>
        <p:txBody>
          <a:bodyPr wrap="none" rtlCol="0">
            <a:spAutoFit/>
          </a:bodyPr>
          <a:lstStyle/>
          <a:p>
            <a:pPr>
              <a:buNone/>
            </a:pPr>
            <a:r>
              <a:rPr lang="en-US" dirty="0" smtClean="0">
                <a:solidFill>
                  <a:srgbClr val="FF0000"/>
                </a:solidFill>
                <a:latin typeface="Arial"/>
                <a:cs typeface="Arial"/>
              </a:rPr>
              <a:t>next()</a:t>
            </a:r>
            <a:endParaRPr lang="en-US" dirty="0">
              <a:solidFill>
                <a:srgbClr val="FF0000"/>
              </a:solidFill>
              <a:latin typeface="Arial"/>
              <a:cs typeface="Arial"/>
            </a:endParaRPr>
          </a:p>
        </p:txBody>
      </p:sp>
      <p:sp>
        <p:nvSpPr>
          <p:cNvPr id="26" name="TextBox 25"/>
          <p:cNvSpPr txBox="1"/>
          <p:nvPr/>
        </p:nvSpPr>
        <p:spPr>
          <a:xfrm>
            <a:off x="4800600" y="3657600"/>
            <a:ext cx="971390" cy="461665"/>
          </a:xfrm>
          <a:prstGeom prst="rect">
            <a:avLst/>
          </a:prstGeom>
          <a:noFill/>
        </p:spPr>
        <p:txBody>
          <a:bodyPr wrap="none" rtlCol="0">
            <a:spAutoFit/>
          </a:bodyPr>
          <a:lstStyle/>
          <a:p>
            <a:pPr>
              <a:buNone/>
            </a:pPr>
            <a:r>
              <a:rPr lang="en-US" dirty="0" smtClean="0">
                <a:solidFill>
                  <a:srgbClr val="FF0000"/>
                </a:solidFill>
                <a:latin typeface="Arial"/>
                <a:cs typeface="Arial"/>
              </a:rPr>
              <a:t>next()</a:t>
            </a:r>
            <a:endParaRPr lang="en-US" dirty="0">
              <a:solidFill>
                <a:srgbClr val="FF0000"/>
              </a:solidFill>
              <a:latin typeface="Arial"/>
              <a:cs typeface="Arial"/>
            </a:endParaRPr>
          </a:p>
        </p:txBody>
      </p:sp>
      <p:sp>
        <p:nvSpPr>
          <p:cNvPr id="27" name="TextBox 26"/>
          <p:cNvSpPr txBox="1"/>
          <p:nvPr/>
        </p:nvSpPr>
        <p:spPr>
          <a:xfrm>
            <a:off x="1981200" y="4953000"/>
            <a:ext cx="971390" cy="461665"/>
          </a:xfrm>
          <a:prstGeom prst="rect">
            <a:avLst/>
          </a:prstGeom>
          <a:noFill/>
        </p:spPr>
        <p:txBody>
          <a:bodyPr wrap="none" rtlCol="0">
            <a:spAutoFit/>
          </a:bodyPr>
          <a:lstStyle/>
          <a:p>
            <a:pPr>
              <a:buNone/>
            </a:pPr>
            <a:r>
              <a:rPr lang="en-US" dirty="0" smtClean="0">
                <a:solidFill>
                  <a:srgbClr val="FF0000"/>
                </a:solidFill>
                <a:latin typeface="Arial"/>
                <a:cs typeface="Arial"/>
              </a:rPr>
              <a:t>next()</a:t>
            </a:r>
            <a:endParaRPr lang="en-US" dirty="0">
              <a:solidFill>
                <a:srgbClr val="FF0000"/>
              </a:solidFill>
              <a:latin typeface="Arial"/>
              <a:cs typeface="Arial"/>
            </a:endParaRPr>
          </a:p>
        </p:txBody>
      </p:sp>
      <p:sp>
        <p:nvSpPr>
          <p:cNvPr id="29" name="TextBox 28"/>
          <p:cNvSpPr txBox="1"/>
          <p:nvPr/>
        </p:nvSpPr>
        <p:spPr>
          <a:xfrm>
            <a:off x="6324600" y="4953000"/>
            <a:ext cx="971390" cy="461665"/>
          </a:xfrm>
          <a:prstGeom prst="rect">
            <a:avLst/>
          </a:prstGeom>
          <a:noFill/>
        </p:spPr>
        <p:txBody>
          <a:bodyPr wrap="none" rtlCol="0">
            <a:spAutoFit/>
          </a:bodyPr>
          <a:lstStyle/>
          <a:p>
            <a:pPr>
              <a:buNone/>
            </a:pPr>
            <a:r>
              <a:rPr lang="en-US" dirty="0" smtClean="0">
                <a:solidFill>
                  <a:srgbClr val="FF0000"/>
                </a:solidFill>
                <a:latin typeface="Arial"/>
                <a:cs typeface="Arial"/>
              </a:rPr>
              <a:t>next()</a:t>
            </a:r>
            <a:endParaRPr lang="en-US" dirty="0">
              <a:solidFill>
                <a:srgbClr val="FF0000"/>
              </a:solidFill>
              <a:latin typeface="Arial"/>
              <a:cs typeface="Arial"/>
            </a:endParaRPr>
          </a:p>
        </p:txBody>
      </p:sp>
      <p:sp>
        <p:nvSpPr>
          <p:cNvPr id="30" name="TextBox 29"/>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32" name="TextBox 31"/>
          <p:cNvSpPr txBox="1"/>
          <p:nvPr/>
        </p:nvSpPr>
        <p:spPr>
          <a:xfrm>
            <a:off x="6324600" y="1295400"/>
            <a:ext cx="2737912"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800" dirty="0" smtClean="0">
                <a:latin typeface="+mn-lt"/>
              </a:rPr>
              <a:t>Discuss: open/next/close</a:t>
            </a:r>
            <a:br>
              <a:rPr lang="en-US" sz="1800" dirty="0" smtClean="0">
                <a:latin typeface="+mn-lt"/>
              </a:rPr>
            </a:br>
            <a:r>
              <a:rPr lang="en-US" sz="1800" dirty="0" smtClean="0">
                <a:latin typeface="+mn-lt"/>
              </a:rPr>
              <a:t>for nested loop join</a:t>
            </a:r>
          </a:p>
        </p:txBody>
      </p:sp>
    </p:spTree>
    <p:extLst>
      <p:ext uri="{BB962C8B-B14F-4D97-AF65-F5344CB8AC3E}">
        <p14:creationId xmlns:p14="http://schemas.microsoft.com/office/powerpoint/2010/main" val="12362272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
          <p:cNvSpPr>
            <a:spLocks noGrp="1" noChangeArrowheads="1"/>
          </p:cNvSpPr>
          <p:nvPr>
            <p:ph type="title"/>
          </p:nvPr>
        </p:nvSpPr>
        <p:spPr>
          <a:xfrm>
            <a:off x="685800" y="76200"/>
            <a:ext cx="7772400" cy="1143000"/>
          </a:xfrm>
        </p:spPr>
        <p:txBody>
          <a:bodyPr/>
          <a:lstStyle/>
          <a:p>
            <a:r>
              <a:rPr lang="en-US" dirty="0"/>
              <a:t>Pipelining</a:t>
            </a:r>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dirty="0">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3" name="Text Box 19"/>
          <p:cNvSpPr txBox="1">
            <a:spLocks noChangeArrowheads="1"/>
          </p:cNvSpPr>
          <p:nvPr/>
        </p:nvSpPr>
        <p:spPr bwMode="auto">
          <a:xfrm>
            <a:off x="381000" y="4038600"/>
            <a:ext cx="203222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Nested loop</a:t>
            </a:r>
            <a:r>
              <a:rPr lang="en-US">
                <a:latin typeface="Arial"/>
                <a:cs typeface="Arial"/>
              </a:rPr>
              <a:t>)</a:t>
            </a: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2" name="TextBox 1"/>
          <p:cNvSpPr txBox="1"/>
          <p:nvPr/>
        </p:nvSpPr>
        <p:spPr>
          <a:xfrm>
            <a:off x="4648200" y="1447800"/>
            <a:ext cx="971390" cy="461665"/>
          </a:xfrm>
          <a:prstGeom prst="rect">
            <a:avLst/>
          </a:prstGeom>
          <a:noFill/>
        </p:spPr>
        <p:txBody>
          <a:bodyPr wrap="none" rtlCol="0">
            <a:spAutoFit/>
          </a:bodyPr>
          <a:lstStyle/>
          <a:p>
            <a:pPr>
              <a:buNone/>
            </a:pPr>
            <a:r>
              <a:rPr lang="en-US" smtClean="0">
                <a:solidFill>
                  <a:srgbClr val="FF0000"/>
                </a:solidFill>
                <a:latin typeface="Arial"/>
                <a:cs typeface="Arial"/>
              </a:rPr>
              <a:t>next(</a:t>
            </a:r>
            <a:r>
              <a:rPr lang="en-US" dirty="0" smtClean="0">
                <a:solidFill>
                  <a:srgbClr val="FF0000"/>
                </a:solidFill>
                <a:latin typeface="Arial"/>
                <a:cs typeface="Arial"/>
              </a:rPr>
              <a:t>)</a:t>
            </a:r>
            <a:endParaRPr lang="en-US" dirty="0">
              <a:solidFill>
                <a:srgbClr val="FF0000"/>
              </a:solidFill>
              <a:latin typeface="Arial"/>
              <a:cs typeface="Arial"/>
            </a:endParaRPr>
          </a:p>
        </p:txBody>
      </p:sp>
      <p:sp>
        <p:nvSpPr>
          <p:cNvPr id="25" name="TextBox 24"/>
          <p:cNvSpPr txBox="1"/>
          <p:nvPr/>
        </p:nvSpPr>
        <p:spPr>
          <a:xfrm>
            <a:off x="4800600" y="2667000"/>
            <a:ext cx="971390" cy="461665"/>
          </a:xfrm>
          <a:prstGeom prst="rect">
            <a:avLst/>
          </a:prstGeom>
          <a:noFill/>
        </p:spPr>
        <p:txBody>
          <a:bodyPr wrap="none" rtlCol="0">
            <a:spAutoFit/>
          </a:bodyPr>
          <a:lstStyle/>
          <a:p>
            <a:pPr>
              <a:buNone/>
            </a:pPr>
            <a:r>
              <a:rPr lang="en-US" dirty="0" smtClean="0">
                <a:solidFill>
                  <a:srgbClr val="FF0000"/>
                </a:solidFill>
                <a:latin typeface="Arial"/>
                <a:cs typeface="Arial"/>
              </a:rPr>
              <a:t>next()</a:t>
            </a:r>
            <a:endParaRPr lang="en-US" dirty="0">
              <a:solidFill>
                <a:srgbClr val="FF0000"/>
              </a:solidFill>
              <a:latin typeface="Arial"/>
              <a:cs typeface="Arial"/>
            </a:endParaRPr>
          </a:p>
        </p:txBody>
      </p:sp>
      <p:sp>
        <p:nvSpPr>
          <p:cNvPr id="26" name="TextBox 25"/>
          <p:cNvSpPr txBox="1"/>
          <p:nvPr/>
        </p:nvSpPr>
        <p:spPr>
          <a:xfrm>
            <a:off x="4800600" y="3657600"/>
            <a:ext cx="971390" cy="461665"/>
          </a:xfrm>
          <a:prstGeom prst="rect">
            <a:avLst/>
          </a:prstGeom>
          <a:noFill/>
        </p:spPr>
        <p:txBody>
          <a:bodyPr wrap="none" rtlCol="0">
            <a:spAutoFit/>
          </a:bodyPr>
          <a:lstStyle/>
          <a:p>
            <a:pPr>
              <a:buNone/>
            </a:pPr>
            <a:r>
              <a:rPr lang="en-US" dirty="0" smtClean="0">
                <a:solidFill>
                  <a:srgbClr val="FF0000"/>
                </a:solidFill>
                <a:latin typeface="Arial"/>
                <a:cs typeface="Arial"/>
              </a:rPr>
              <a:t>next()</a:t>
            </a:r>
            <a:endParaRPr lang="en-US" dirty="0">
              <a:solidFill>
                <a:srgbClr val="FF0000"/>
              </a:solidFill>
              <a:latin typeface="Arial"/>
              <a:cs typeface="Arial"/>
            </a:endParaRPr>
          </a:p>
        </p:txBody>
      </p:sp>
      <p:sp>
        <p:nvSpPr>
          <p:cNvPr id="27" name="TextBox 26"/>
          <p:cNvSpPr txBox="1"/>
          <p:nvPr/>
        </p:nvSpPr>
        <p:spPr>
          <a:xfrm>
            <a:off x="1981200" y="4953000"/>
            <a:ext cx="971390" cy="461665"/>
          </a:xfrm>
          <a:prstGeom prst="rect">
            <a:avLst/>
          </a:prstGeom>
          <a:noFill/>
        </p:spPr>
        <p:txBody>
          <a:bodyPr wrap="none" rtlCol="0">
            <a:spAutoFit/>
          </a:bodyPr>
          <a:lstStyle/>
          <a:p>
            <a:pPr>
              <a:buNone/>
            </a:pPr>
            <a:r>
              <a:rPr lang="en-US" dirty="0" smtClean="0">
                <a:solidFill>
                  <a:srgbClr val="FF0000"/>
                </a:solidFill>
                <a:latin typeface="Arial"/>
                <a:cs typeface="Arial"/>
              </a:rPr>
              <a:t>next()</a:t>
            </a:r>
            <a:endParaRPr lang="en-US" dirty="0">
              <a:solidFill>
                <a:srgbClr val="FF0000"/>
              </a:solidFill>
              <a:latin typeface="Arial"/>
              <a:cs typeface="Arial"/>
            </a:endParaRPr>
          </a:p>
        </p:txBody>
      </p:sp>
      <p:sp>
        <p:nvSpPr>
          <p:cNvPr id="28" name="TextBox 27"/>
          <p:cNvSpPr txBox="1"/>
          <p:nvPr/>
        </p:nvSpPr>
        <p:spPr>
          <a:xfrm>
            <a:off x="5791200" y="4572000"/>
            <a:ext cx="971390" cy="461665"/>
          </a:xfrm>
          <a:prstGeom prst="rect">
            <a:avLst/>
          </a:prstGeom>
          <a:noFill/>
        </p:spPr>
        <p:txBody>
          <a:bodyPr wrap="none" rtlCol="0">
            <a:spAutoFit/>
          </a:bodyPr>
          <a:lstStyle/>
          <a:p>
            <a:pPr>
              <a:buNone/>
            </a:pPr>
            <a:r>
              <a:rPr lang="en-US" dirty="0" smtClean="0">
                <a:solidFill>
                  <a:srgbClr val="FF0000"/>
                </a:solidFill>
                <a:latin typeface="Arial"/>
                <a:cs typeface="Arial"/>
              </a:rPr>
              <a:t>next()</a:t>
            </a:r>
            <a:endParaRPr lang="en-US" dirty="0">
              <a:solidFill>
                <a:srgbClr val="FF0000"/>
              </a:solidFill>
              <a:latin typeface="Arial"/>
              <a:cs typeface="Arial"/>
            </a:endParaRPr>
          </a:p>
        </p:txBody>
      </p:sp>
      <p:sp>
        <p:nvSpPr>
          <p:cNvPr id="29" name="TextBox 28"/>
          <p:cNvSpPr txBox="1"/>
          <p:nvPr/>
        </p:nvSpPr>
        <p:spPr>
          <a:xfrm>
            <a:off x="6324600" y="4953000"/>
            <a:ext cx="971390" cy="461665"/>
          </a:xfrm>
          <a:prstGeom prst="rect">
            <a:avLst/>
          </a:prstGeom>
          <a:noFill/>
        </p:spPr>
        <p:txBody>
          <a:bodyPr wrap="none" rtlCol="0">
            <a:spAutoFit/>
          </a:bodyPr>
          <a:lstStyle/>
          <a:p>
            <a:pPr>
              <a:buNone/>
            </a:pPr>
            <a:r>
              <a:rPr lang="en-US" dirty="0" smtClean="0">
                <a:solidFill>
                  <a:srgbClr val="FF0000"/>
                </a:solidFill>
                <a:latin typeface="Arial"/>
                <a:cs typeface="Arial"/>
              </a:rPr>
              <a:t>next()</a:t>
            </a:r>
            <a:endParaRPr lang="en-US" dirty="0">
              <a:solidFill>
                <a:srgbClr val="FF0000"/>
              </a:solidFill>
              <a:latin typeface="Arial"/>
              <a:cs typeface="Arial"/>
            </a:endParaRPr>
          </a:p>
        </p:txBody>
      </p:sp>
      <p:sp>
        <p:nvSpPr>
          <p:cNvPr id="30" name="TextBox 29"/>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32" name="TextBox 31"/>
          <p:cNvSpPr txBox="1"/>
          <p:nvPr/>
        </p:nvSpPr>
        <p:spPr>
          <a:xfrm>
            <a:off x="6324600" y="1295400"/>
            <a:ext cx="2737912"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800" dirty="0" smtClean="0">
                <a:latin typeface="+mn-lt"/>
              </a:rPr>
              <a:t>Discuss: open/next/close</a:t>
            </a:r>
            <a:br>
              <a:rPr lang="en-US" sz="1800" dirty="0" smtClean="0">
                <a:latin typeface="+mn-lt"/>
              </a:rPr>
            </a:br>
            <a:r>
              <a:rPr lang="en-US" sz="1800" dirty="0" smtClean="0">
                <a:latin typeface="+mn-lt"/>
              </a:rPr>
              <a:t>for nested loop join</a:t>
            </a:r>
          </a:p>
        </p:txBody>
      </p:sp>
    </p:spTree>
    <p:extLst>
      <p:ext uri="{BB962C8B-B14F-4D97-AF65-F5344CB8AC3E}">
        <p14:creationId xmlns:p14="http://schemas.microsoft.com/office/powerpoint/2010/main" val="5095608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
          <p:cNvSpPr>
            <a:spLocks noGrp="1" noChangeArrowheads="1"/>
          </p:cNvSpPr>
          <p:nvPr>
            <p:ph type="title"/>
          </p:nvPr>
        </p:nvSpPr>
        <p:spPr>
          <a:xfrm>
            <a:off x="685800" y="76200"/>
            <a:ext cx="7772400" cy="1143000"/>
          </a:xfrm>
        </p:spPr>
        <p:txBody>
          <a:bodyPr/>
          <a:lstStyle/>
          <a:p>
            <a:r>
              <a:rPr lang="en-US" dirty="0"/>
              <a:t>Pipelining</a:t>
            </a:r>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dirty="0">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3" name="Text Box 19"/>
          <p:cNvSpPr txBox="1">
            <a:spLocks noChangeArrowheads="1"/>
          </p:cNvSpPr>
          <p:nvPr/>
        </p:nvSpPr>
        <p:spPr bwMode="auto">
          <a:xfrm>
            <a:off x="381000" y="4038600"/>
            <a:ext cx="1758264"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Hash Join</a:t>
            </a:r>
            <a:r>
              <a:rPr lang="en-US" dirty="0" smtClean="0">
                <a:latin typeface="Arial"/>
                <a:cs typeface="Arial"/>
              </a:rPr>
              <a:t>)</a:t>
            </a:r>
            <a:endParaRPr lang="en-US" dirty="0">
              <a:latin typeface="Arial"/>
              <a:cs typeface="Arial"/>
            </a:endParaRP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30" name="TextBox 29"/>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3" name="TextBox 2"/>
          <p:cNvSpPr txBox="1"/>
          <p:nvPr/>
        </p:nvSpPr>
        <p:spPr>
          <a:xfrm>
            <a:off x="6019800" y="1295400"/>
            <a:ext cx="2596534" cy="830997"/>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dirty="0" smtClean="0">
                <a:latin typeface="+mn-lt"/>
              </a:rPr>
              <a:t>Discuss hash-join</a:t>
            </a:r>
            <a:br>
              <a:rPr lang="en-US" dirty="0" smtClean="0">
                <a:latin typeface="+mn-lt"/>
              </a:rPr>
            </a:br>
            <a:r>
              <a:rPr lang="en-US" dirty="0" smtClean="0">
                <a:latin typeface="+mn-lt"/>
              </a:rPr>
              <a:t>in class</a:t>
            </a:r>
          </a:p>
        </p:txBody>
      </p:sp>
    </p:spTree>
    <p:extLst>
      <p:ext uri="{BB962C8B-B14F-4D97-AF65-F5344CB8AC3E}">
        <p14:creationId xmlns:p14="http://schemas.microsoft.com/office/powerpoint/2010/main" val="40204773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
          <p:cNvSpPr>
            <a:spLocks noGrp="1" noChangeArrowheads="1"/>
          </p:cNvSpPr>
          <p:nvPr>
            <p:ph type="title"/>
          </p:nvPr>
        </p:nvSpPr>
        <p:spPr>
          <a:xfrm>
            <a:off x="685800" y="76200"/>
            <a:ext cx="7772400" cy="1143000"/>
          </a:xfrm>
        </p:spPr>
        <p:txBody>
          <a:bodyPr/>
          <a:lstStyle/>
          <a:p>
            <a:r>
              <a:rPr lang="en-US" dirty="0"/>
              <a:t>Pipelining</a:t>
            </a:r>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dirty="0">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3" name="Text Box 19"/>
          <p:cNvSpPr txBox="1">
            <a:spLocks noChangeArrowheads="1"/>
          </p:cNvSpPr>
          <p:nvPr/>
        </p:nvSpPr>
        <p:spPr bwMode="auto">
          <a:xfrm>
            <a:off x="381000" y="4038600"/>
            <a:ext cx="1758264"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Hash Join</a:t>
            </a:r>
            <a:r>
              <a:rPr lang="en-US" dirty="0" smtClean="0">
                <a:latin typeface="Arial"/>
                <a:cs typeface="Arial"/>
              </a:rPr>
              <a:t>)</a:t>
            </a:r>
            <a:endParaRPr lang="en-US" dirty="0">
              <a:latin typeface="Arial"/>
              <a:cs typeface="Arial"/>
            </a:endParaRP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30" name="TextBox 29"/>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3" name="TextBox 2"/>
          <p:cNvSpPr txBox="1"/>
          <p:nvPr/>
        </p:nvSpPr>
        <p:spPr>
          <a:xfrm>
            <a:off x="6019800" y="1295400"/>
            <a:ext cx="2596534" cy="830997"/>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dirty="0" smtClean="0">
                <a:latin typeface="+mn-lt"/>
              </a:rPr>
              <a:t>Discuss hash-join</a:t>
            </a:r>
            <a:br>
              <a:rPr lang="en-US" dirty="0" smtClean="0">
                <a:latin typeface="+mn-lt"/>
              </a:rPr>
            </a:br>
            <a:r>
              <a:rPr lang="en-US" dirty="0" smtClean="0">
                <a:latin typeface="+mn-lt"/>
              </a:rPr>
              <a:t>in class</a:t>
            </a:r>
          </a:p>
        </p:txBody>
      </p:sp>
      <p:sp>
        <p:nvSpPr>
          <p:cNvPr id="32" name="Oval Callout 31"/>
          <p:cNvSpPr/>
          <p:nvPr/>
        </p:nvSpPr>
        <p:spPr bwMode="auto">
          <a:xfrm>
            <a:off x="0" y="4800600"/>
            <a:ext cx="1583129" cy="1038701"/>
          </a:xfrm>
          <a:prstGeom prst="wedgeEllipseCallout">
            <a:avLst>
              <a:gd name="adj1" fmla="val 65506"/>
              <a:gd name="adj2" fmla="val 26702"/>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400" dirty="0" smtClean="0">
                <a:solidFill>
                  <a:schemeClr val="dk1"/>
                </a:solidFill>
                <a:latin typeface="+mn-lt"/>
              </a:rPr>
              <a:t>Tuples from</a:t>
            </a:r>
            <a:br>
              <a:rPr lang="en-US" sz="1400" dirty="0" smtClean="0">
                <a:solidFill>
                  <a:schemeClr val="dk1"/>
                </a:solidFill>
                <a:latin typeface="+mn-lt"/>
              </a:rPr>
            </a:br>
            <a:r>
              <a:rPr lang="en-US" sz="1400" dirty="0" smtClean="0">
                <a:solidFill>
                  <a:schemeClr val="dk1"/>
                </a:solidFill>
                <a:latin typeface="+mn-lt"/>
              </a:rPr>
              <a:t>here are</a:t>
            </a:r>
            <a:br>
              <a:rPr lang="en-US" sz="1400" dirty="0" smtClean="0">
                <a:solidFill>
                  <a:schemeClr val="dk1"/>
                </a:solidFill>
                <a:latin typeface="+mn-lt"/>
              </a:rPr>
            </a:br>
            <a:r>
              <a:rPr lang="en-US" sz="1400" dirty="0" smtClean="0">
                <a:solidFill>
                  <a:schemeClr val="dk1"/>
                </a:solidFill>
                <a:latin typeface="+mn-lt"/>
              </a:rPr>
              <a:t>pipelined</a:t>
            </a:r>
            <a:endParaRPr lang="en-US" sz="1400" dirty="0">
              <a:solidFill>
                <a:schemeClr val="dk1"/>
              </a:solidFill>
              <a:latin typeface="+mn-lt"/>
            </a:endParaRPr>
          </a:p>
        </p:txBody>
      </p:sp>
    </p:spTree>
    <p:extLst>
      <p:ext uri="{BB962C8B-B14F-4D97-AF65-F5344CB8AC3E}">
        <p14:creationId xmlns:p14="http://schemas.microsoft.com/office/powerpoint/2010/main" val="67864992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
          <p:cNvSpPr>
            <a:spLocks noGrp="1" noChangeArrowheads="1"/>
          </p:cNvSpPr>
          <p:nvPr>
            <p:ph type="title"/>
          </p:nvPr>
        </p:nvSpPr>
        <p:spPr>
          <a:xfrm>
            <a:off x="685800" y="76200"/>
            <a:ext cx="7772400" cy="1143000"/>
          </a:xfrm>
        </p:spPr>
        <p:txBody>
          <a:bodyPr/>
          <a:lstStyle/>
          <a:p>
            <a:r>
              <a:rPr lang="en-US" dirty="0"/>
              <a:t>Pipelining</a:t>
            </a:r>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dirty="0">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3" name="Text Box 19"/>
          <p:cNvSpPr txBox="1">
            <a:spLocks noChangeArrowheads="1"/>
          </p:cNvSpPr>
          <p:nvPr/>
        </p:nvSpPr>
        <p:spPr bwMode="auto">
          <a:xfrm>
            <a:off x="381000" y="4038600"/>
            <a:ext cx="1758264"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Hash Join</a:t>
            </a:r>
            <a:r>
              <a:rPr lang="en-US" dirty="0" smtClean="0">
                <a:latin typeface="Arial"/>
                <a:cs typeface="Arial"/>
              </a:rPr>
              <a:t>)</a:t>
            </a:r>
            <a:endParaRPr lang="en-US" dirty="0">
              <a:latin typeface="Arial"/>
              <a:cs typeface="Arial"/>
            </a:endParaRP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30" name="TextBox 29"/>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3" name="TextBox 2"/>
          <p:cNvSpPr txBox="1"/>
          <p:nvPr/>
        </p:nvSpPr>
        <p:spPr>
          <a:xfrm>
            <a:off x="6019800" y="1295400"/>
            <a:ext cx="2596534" cy="830997"/>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dirty="0" smtClean="0">
                <a:latin typeface="+mn-lt"/>
              </a:rPr>
              <a:t>Discuss hash-join</a:t>
            </a:r>
            <a:br>
              <a:rPr lang="en-US" dirty="0" smtClean="0">
                <a:latin typeface="+mn-lt"/>
              </a:rPr>
            </a:br>
            <a:r>
              <a:rPr lang="en-US" dirty="0" smtClean="0">
                <a:latin typeface="+mn-lt"/>
              </a:rPr>
              <a:t>in class</a:t>
            </a:r>
          </a:p>
        </p:txBody>
      </p:sp>
      <p:sp>
        <p:nvSpPr>
          <p:cNvPr id="32" name="Oval Callout 31"/>
          <p:cNvSpPr/>
          <p:nvPr/>
        </p:nvSpPr>
        <p:spPr bwMode="auto">
          <a:xfrm>
            <a:off x="0" y="4800600"/>
            <a:ext cx="1583129" cy="1038701"/>
          </a:xfrm>
          <a:prstGeom prst="wedgeEllipseCallout">
            <a:avLst>
              <a:gd name="adj1" fmla="val 65506"/>
              <a:gd name="adj2" fmla="val 26702"/>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400" dirty="0" smtClean="0">
                <a:solidFill>
                  <a:schemeClr val="dk1"/>
                </a:solidFill>
                <a:latin typeface="+mn-lt"/>
              </a:rPr>
              <a:t>Tuples from</a:t>
            </a:r>
            <a:br>
              <a:rPr lang="en-US" sz="1400" dirty="0" smtClean="0">
                <a:solidFill>
                  <a:schemeClr val="dk1"/>
                </a:solidFill>
                <a:latin typeface="+mn-lt"/>
              </a:rPr>
            </a:br>
            <a:r>
              <a:rPr lang="en-US" sz="1400" dirty="0" smtClean="0">
                <a:solidFill>
                  <a:schemeClr val="dk1"/>
                </a:solidFill>
                <a:latin typeface="+mn-lt"/>
              </a:rPr>
              <a:t>here are</a:t>
            </a:r>
            <a:br>
              <a:rPr lang="en-US" sz="1400" dirty="0" smtClean="0">
                <a:solidFill>
                  <a:schemeClr val="dk1"/>
                </a:solidFill>
                <a:latin typeface="+mn-lt"/>
              </a:rPr>
            </a:br>
            <a:r>
              <a:rPr lang="en-US" sz="1400" dirty="0" smtClean="0">
                <a:solidFill>
                  <a:schemeClr val="dk1"/>
                </a:solidFill>
                <a:latin typeface="+mn-lt"/>
              </a:rPr>
              <a:t>pipelined</a:t>
            </a:r>
            <a:endParaRPr lang="en-US" sz="1400" dirty="0">
              <a:solidFill>
                <a:schemeClr val="dk1"/>
              </a:solidFill>
              <a:latin typeface="+mn-lt"/>
            </a:endParaRPr>
          </a:p>
        </p:txBody>
      </p:sp>
      <p:sp>
        <p:nvSpPr>
          <p:cNvPr id="33" name="Oval Callout 32"/>
          <p:cNvSpPr/>
          <p:nvPr/>
        </p:nvSpPr>
        <p:spPr bwMode="auto">
          <a:xfrm>
            <a:off x="7086600" y="3657600"/>
            <a:ext cx="1583129" cy="1038701"/>
          </a:xfrm>
          <a:prstGeom prst="wedgeEllipseCallout">
            <a:avLst>
              <a:gd name="adj1" fmla="val -71250"/>
              <a:gd name="adj2" fmla="val 19336"/>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400" dirty="0" smtClean="0">
                <a:solidFill>
                  <a:schemeClr val="dk1"/>
                </a:solidFill>
                <a:latin typeface="+mn-lt"/>
              </a:rPr>
              <a:t>Tuples from</a:t>
            </a:r>
            <a:br>
              <a:rPr lang="en-US" sz="1400" dirty="0" smtClean="0">
                <a:solidFill>
                  <a:schemeClr val="dk1"/>
                </a:solidFill>
                <a:latin typeface="+mn-lt"/>
              </a:rPr>
            </a:br>
            <a:r>
              <a:rPr lang="en-US" sz="1400" dirty="0" smtClean="0">
                <a:solidFill>
                  <a:schemeClr val="dk1"/>
                </a:solidFill>
                <a:latin typeface="+mn-lt"/>
              </a:rPr>
              <a:t>here are</a:t>
            </a:r>
            <a:br>
              <a:rPr lang="en-US" sz="1400" dirty="0" smtClean="0">
                <a:solidFill>
                  <a:schemeClr val="dk1"/>
                </a:solidFill>
                <a:latin typeface="+mn-lt"/>
              </a:rPr>
            </a:br>
            <a:r>
              <a:rPr lang="en-US" sz="1400" dirty="0" smtClean="0">
                <a:solidFill>
                  <a:schemeClr val="dk1"/>
                </a:solidFill>
                <a:latin typeface="+mn-lt"/>
              </a:rPr>
              <a:t>“blocked”</a:t>
            </a:r>
            <a:endParaRPr lang="en-US" sz="1400" dirty="0">
              <a:solidFill>
                <a:schemeClr val="dk1"/>
              </a:solidFill>
              <a:latin typeface="+mn-lt"/>
            </a:endParaRPr>
          </a:p>
        </p:txBody>
      </p:sp>
      <p:sp>
        <p:nvSpPr>
          <p:cNvPr id="2" name="Minus 1"/>
          <p:cNvSpPr/>
          <p:nvPr/>
        </p:nvSpPr>
        <p:spPr bwMode="auto">
          <a:xfrm>
            <a:off x="5334000" y="4648200"/>
            <a:ext cx="914400" cy="914400"/>
          </a:xfrm>
          <a:prstGeom prst="mathMinus">
            <a:avLst>
              <a:gd name="adj1" fmla="val 6786"/>
            </a:avLst>
          </a:prstGeom>
          <a:solidFill>
            <a:srgbClr val="C0C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1142191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Grp="1" noChangeArrowheads="1"/>
          </p:cNvSpPr>
          <p:nvPr>
            <p:ph type="title"/>
          </p:nvPr>
        </p:nvSpPr>
        <p:spPr>
          <a:xfrm>
            <a:off x="381000" y="381000"/>
            <a:ext cx="8077200" cy="1143000"/>
          </a:xfrm>
        </p:spPr>
        <p:txBody>
          <a:bodyPr>
            <a:normAutofit/>
          </a:bodyPr>
          <a:lstStyle/>
          <a:p>
            <a:r>
              <a:rPr lang="en-US" dirty="0"/>
              <a:t>Query Evaluation </a:t>
            </a:r>
            <a:r>
              <a:rPr lang="en-US" dirty="0" smtClean="0"/>
              <a:t>Steps</a:t>
            </a:r>
            <a:endParaRPr lang="en-US" dirty="0"/>
          </a:p>
        </p:txBody>
      </p:sp>
      <p:sp>
        <p:nvSpPr>
          <p:cNvPr id="400387" name="AutoShape 3"/>
          <p:cNvSpPr>
            <a:spLocks noChangeArrowheads="1"/>
          </p:cNvSpPr>
          <p:nvPr/>
        </p:nvSpPr>
        <p:spPr bwMode="auto">
          <a:xfrm>
            <a:off x="2811377" y="2208411"/>
            <a:ext cx="3364085" cy="510778"/>
          </a:xfrm>
          <a:prstGeom prst="roundRect">
            <a:avLst>
              <a:gd name="adj" fmla="val 16667"/>
            </a:avLst>
          </a:prstGeom>
          <a:ln>
            <a:headEnd/>
            <a:tailEnd/>
          </a:ln>
        </p:spPr>
        <p:style>
          <a:lnRef idx="1">
            <a:schemeClr val="dk1"/>
          </a:lnRef>
          <a:fillRef idx="2">
            <a:schemeClr val="dk1"/>
          </a:fillRef>
          <a:effectRef idx="1">
            <a:schemeClr val="dk1"/>
          </a:effectRef>
          <a:fontRef idx="minor">
            <a:schemeClr val="dk1"/>
          </a:fontRef>
        </p:style>
        <p:txBody>
          <a:bodyPr wrap="none" anchor="ctr">
            <a:prstTxWarp prst="textNoShape">
              <a:avLst/>
            </a:prstTxWarp>
            <a:spAutoFit/>
          </a:bodyPr>
          <a:lstStyle/>
          <a:p>
            <a:pPr algn="ctr" eaLnBrk="1" hangingPunct="1">
              <a:buNone/>
            </a:pPr>
            <a:r>
              <a:rPr lang="en-US" sz="2400" dirty="0">
                <a:latin typeface="Arial"/>
                <a:cs typeface="Arial"/>
              </a:rPr>
              <a:t>Parse &amp; Rewrite Query</a:t>
            </a:r>
          </a:p>
        </p:txBody>
      </p:sp>
      <p:sp>
        <p:nvSpPr>
          <p:cNvPr id="400388" name="AutoShape 4"/>
          <p:cNvSpPr>
            <a:spLocks noChangeArrowheads="1"/>
          </p:cNvSpPr>
          <p:nvPr/>
        </p:nvSpPr>
        <p:spPr bwMode="auto">
          <a:xfrm>
            <a:off x="3064371" y="3065661"/>
            <a:ext cx="2829522" cy="510778"/>
          </a:xfrm>
          <a:prstGeom prst="roundRect">
            <a:avLst>
              <a:gd name="adj" fmla="val 16667"/>
            </a:avLst>
          </a:prstGeom>
          <a:ln>
            <a:headEnd/>
            <a:tailEnd/>
          </a:ln>
        </p:spPr>
        <p:style>
          <a:lnRef idx="1">
            <a:schemeClr val="dk1"/>
          </a:lnRef>
          <a:fillRef idx="2">
            <a:schemeClr val="dk1"/>
          </a:fillRef>
          <a:effectRef idx="1">
            <a:schemeClr val="dk1"/>
          </a:effectRef>
          <a:fontRef idx="minor">
            <a:schemeClr val="dk1"/>
          </a:fontRef>
        </p:style>
        <p:txBody>
          <a:bodyPr wrap="none" anchor="ctr">
            <a:prstTxWarp prst="textNoShape">
              <a:avLst/>
            </a:prstTxWarp>
            <a:spAutoFit/>
          </a:bodyPr>
          <a:lstStyle/>
          <a:p>
            <a:pPr algn="ctr" eaLnBrk="1" hangingPunct="1">
              <a:buNone/>
            </a:pPr>
            <a:r>
              <a:rPr lang="en-US" sz="2400">
                <a:latin typeface="Arial"/>
                <a:cs typeface="Arial"/>
              </a:rPr>
              <a:t>Select Logical Plan</a:t>
            </a:r>
          </a:p>
        </p:txBody>
      </p:sp>
      <p:sp>
        <p:nvSpPr>
          <p:cNvPr id="400389" name="AutoShape 5"/>
          <p:cNvSpPr>
            <a:spLocks noChangeArrowheads="1"/>
          </p:cNvSpPr>
          <p:nvPr/>
        </p:nvSpPr>
        <p:spPr bwMode="auto">
          <a:xfrm>
            <a:off x="2978978" y="3922911"/>
            <a:ext cx="3001893" cy="510778"/>
          </a:xfrm>
          <a:prstGeom prst="roundRect">
            <a:avLst>
              <a:gd name="adj" fmla="val 16667"/>
            </a:avLst>
          </a:prstGeom>
          <a:ln>
            <a:headEnd/>
            <a:tailEnd/>
          </a:ln>
        </p:spPr>
        <p:style>
          <a:lnRef idx="1">
            <a:schemeClr val="dk1"/>
          </a:lnRef>
          <a:fillRef idx="2">
            <a:schemeClr val="dk1"/>
          </a:fillRef>
          <a:effectRef idx="1">
            <a:schemeClr val="dk1"/>
          </a:effectRef>
          <a:fontRef idx="minor">
            <a:schemeClr val="dk1"/>
          </a:fontRef>
        </p:style>
        <p:txBody>
          <a:bodyPr wrap="none" anchor="ctr">
            <a:prstTxWarp prst="textNoShape">
              <a:avLst/>
            </a:prstTxWarp>
            <a:spAutoFit/>
          </a:bodyPr>
          <a:lstStyle/>
          <a:p>
            <a:pPr algn="ctr" eaLnBrk="1" hangingPunct="1">
              <a:buNone/>
            </a:pPr>
            <a:r>
              <a:rPr lang="en-US" sz="2400">
                <a:latin typeface="Arial"/>
                <a:cs typeface="Arial"/>
              </a:rPr>
              <a:t>Select Physical Plan</a:t>
            </a:r>
          </a:p>
        </p:txBody>
      </p:sp>
      <p:sp>
        <p:nvSpPr>
          <p:cNvPr id="400390" name="AutoShape 6"/>
          <p:cNvSpPr>
            <a:spLocks noChangeArrowheads="1"/>
          </p:cNvSpPr>
          <p:nvPr/>
        </p:nvSpPr>
        <p:spPr bwMode="auto">
          <a:xfrm>
            <a:off x="3151163" y="4875411"/>
            <a:ext cx="2655938" cy="510778"/>
          </a:xfrm>
          <a:prstGeom prst="roundRect">
            <a:avLst>
              <a:gd name="adj" fmla="val 16667"/>
            </a:avLst>
          </a:prstGeom>
          <a:ln>
            <a:headEnd/>
            <a:tailEnd/>
          </a:ln>
        </p:spPr>
        <p:style>
          <a:lnRef idx="1">
            <a:schemeClr val="dk1"/>
          </a:lnRef>
          <a:fillRef idx="2">
            <a:schemeClr val="dk1"/>
          </a:fillRef>
          <a:effectRef idx="1">
            <a:schemeClr val="dk1"/>
          </a:effectRef>
          <a:fontRef idx="minor">
            <a:schemeClr val="dk1"/>
          </a:fontRef>
        </p:style>
        <p:txBody>
          <a:bodyPr wrap="none" anchor="ctr">
            <a:prstTxWarp prst="textNoShape">
              <a:avLst/>
            </a:prstTxWarp>
            <a:spAutoFit/>
          </a:bodyPr>
          <a:lstStyle/>
          <a:p>
            <a:pPr algn="ctr" eaLnBrk="1" hangingPunct="1">
              <a:buNone/>
            </a:pPr>
            <a:r>
              <a:rPr lang="en-US" sz="2400" b="1" dirty="0">
                <a:latin typeface="Arial"/>
                <a:cs typeface="Arial"/>
              </a:rPr>
              <a:t>Query Execution</a:t>
            </a:r>
          </a:p>
        </p:txBody>
      </p:sp>
      <p:sp>
        <p:nvSpPr>
          <p:cNvPr id="400391" name="AutoShape 7"/>
          <p:cNvSpPr>
            <a:spLocks noChangeArrowheads="1"/>
          </p:cNvSpPr>
          <p:nvPr/>
        </p:nvSpPr>
        <p:spPr bwMode="auto">
          <a:xfrm>
            <a:off x="3581400" y="5685235"/>
            <a:ext cx="1828800" cy="992981"/>
          </a:xfrm>
          <a:prstGeom prst="can">
            <a:avLst>
              <a:gd name="adj" fmla="val 35940"/>
            </a:avLst>
          </a:prstGeom>
          <a:ln>
            <a:headEnd/>
            <a:tailEnd/>
          </a:ln>
        </p:spPr>
        <p:style>
          <a:lnRef idx="1">
            <a:schemeClr val="dk1"/>
          </a:lnRef>
          <a:fillRef idx="2">
            <a:schemeClr val="dk1"/>
          </a:fillRef>
          <a:effectRef idx="1">
            <a:schemeClr val="dk1"/>
          </a:effectRef>
          <a:fontRef idx="minor">
            <a:schemeClr val="dk1"/>
          </a:fontRef>
        </p:style>
        <p:txBody>
          <a:bodyPr anchor="ctr">
            <a:prstTxWarp prst="textNoShape">
              <a:avLst/>
            </a:prstTxWarp>
            <a:spAutoFit/>
          </a:bodyPr>
          <a:lstStyle/>
          <a:p>
            <a:pPr algn="ctr">
              <a:buNone/>
            </a:pPr>
            <a:r>
              <a:rPr lang="en-US" sz="2400">
                <a:latin typeface="Arial"/>
                <a:cs typeface="Arial"/>
              </a:rPr>
              <a:t>Disk</a:t>
            </a:r>
          </a:p>
        </p:txBody>
      </p:sp>
      <p:cxnSp>
        <p:nvCxnSpPr>
          <p:cNvPr id="400392" name="AutoShape 8"/>
          <p:cNvCxnSpPr>
            <a:cxnSpLocks noChangeShapeType="1"/>
            <a:stCxn id="400387" idx="2"/>
            <a:endCxn id="400388" idx="0"/>
          </p:cNvCxnSpPr>
          <p:nvPr/>
        </p:nvCxnSpPr>
        <p:spPr bwMode="auto">
          <a:xfrm flipH="1">
            <a:off x="4479132" y="2719189"/>
            <a:ext cx="14288" cy="346472"/>
          </a:xfrm>
          <a:prstGeom prst="straightConnector1">
            <a:avLst/>
          </a:prstGeom>
          <a:noFill/>
          <a:ln w="9525">
            <a:solidFill>
              <a:schemeClr val="tx1"/>
            </a:solidFill>
            <a:round/>
            <a:headEnd/>
            <a:tailEnd type="triangle" w="med" len="med"/>
          </a:ln>
          <a:effectLst/>
        </p:spPr>
      </p:cxnSp>
      <p:cxnSp>
        <p:nvCxnSpPr>
          <p:cNvPr id="400393" name="AutoShape 9"/>
          <p:cNvCxnSpPr>
            <a:cxnSpLocks noChangeShapeType="1"/>
            <a:stCxn id="400388" idx="2"/>
            <a:endCxn id="400389" idx="0"/>
          </p:cNvCxnSpPr>
          <p:nvPr/>
        </p:nvCxnSpPr>
        <p:spPr bwMode="auto">
          <a:xfrm>
            <a:off x="4479132" y="3576439"/>
            <a:ext cx="793" cy="346472"/>
          </a:xfrm>
          <a:prstGeom prst="straightConnector1">
            <a:avLst/>
          </a:prstGeom>
          <a:noFill/>
          <a:ln w="9525">
            <a:solidFill>
              <a:schemeClr val="tx1"/>
            </a:solidFill>
            <a:round/>
            <a:headEnd/>
            <a:tailEnd type="triangle" w="med" len="med"/>
          </a:ln>
          <a:effectLst/>
        </p:spPr>
      </p:cxnSp>
      <p:cxnSp>
        <p:nvCxnSpPr>
          <p:cNvPr id="400394" name="AutoShape 10"/>
          <p:cNvCxnSpPr>
            <a:cxnSpLocks noChangeShapeType="1"/>
            <a:stCxn id="400389" idx="2"/>
            <a:endCxn id="400390" idx="0"/>
          </p:cNvCxnSpPr>
          <p:nvPr/>
        </p:nvCxnSpPr>
        <p:spPr bwMode="auto">
          <a:xfrm flipH="1">
            <a:off x="4479132" y="4433689"/>
            <a:ext cx="793" cy="441722"/>
          </a:xfrm>
          <a:prstGeom prst="straightConnector1">
            <a:avLst/>
          </a:prstGeom>
          <a:noFill/>
          <a:ln w="9525">
            <a:solidFill>
              <a:schemeClr val="tx1"/>
            </a:solidFill>
            <a:round/>
            <a:headEnd/>
            <a:tailEnd type="triangle" w="med" len="med"/>
          </a:ln>
          <a:effectLst/>
        </p:spPr>
      </p:cxnSp>
      <p:cxnSp>
        <p:nvCxnSpPr>
          <p:cNvPr id="400395" name="AutoShape 11"/>
          <p:cNvCxnSpPr>
            <a:cxnSpLocks noChangeShapeType="1"/>
            <a:stCxn id="400390" idx="2"/>
            <a:endCxn id="400391" idx="1"/>
          </p:cNvCxnSpPr>
          <p:nvPr/>
        </p:nvCxnSpPr>
        <p:spPr bwMode="auto">
          <a:xfrm>
            <a:off x="4479132" y="5386189"/>
            <a:ext cx="16668" cy="299046"/>
          </a:xfrm>
          <a:prstGeom prst="straightConnector1">
            <a:avLst/>
          </a:prstGeom>
          <a:noFill/>
          <a:ln w="9525">
            <a:solidFill>
              <a:schemeClr val="tx1"/>
            </a:solidFill>
            <a:round/>
            <a:headEnd/>
            <a:tailEnd type="triangle" w="med" len="med"/>
          </a:ln>
          <a:effectLst/>
        </p:spPr>
      </p:cxnSp>
      <p:sp>
        <p:nvSpPr>
          <p:cNvPr id="400396" name="Text Box 12"/>
          <p:cNvSpPr txBox="1">
            <a:spLocks noChangeArrowheads="1"/>
          </p:cNvSpPr>
          <p:nvPr/>
        </p:nvSpPr>
        <p:spPr bwMode="auto">
          <a:xfrm>
            <a:off x="3657600" y="1443038"/>
            <a:ext cx="1644501" cy="461665"/>
          </a:xfrm>
          <a:prstGeom prst="rect">
            <a:avLst/>
          </a:prstGeom>
          <a:noFill/>
          <a:ln w="9525">
            <a:noFill/>
            <a:miter lim="800000"/>
            <a:headEnd/>
            <a:tailEnd/>
          </a:ln>
          <a:effectLst/>
        </p:spPr>
        <p:txBody>
          <a:bodyPr wrap="none">
            <a:prstTxWarp prst="textNoShape">
              <a:avLst/>
            </a:prstTxWarp>
            <a:spAutoFit/>
          </a:bodyPr>
          <a:lstStyle/>
          <a:p>
            <a:pPr eaLnBrk="1" hangingPunct="1">
              <a:buNone/>
            </a:pPr>
            <a:r>
              <a:rPr lang="en-US" sz="2400">
                <a:latin typeface="Arial"/>
                <a:cs typeface="Arial"/>
              </a:rPr>
              <a:t>SQL query</a:t>
            </a:r>
          </a:p>
        </p:txBody>
      </p:sp>
      <p:cxnSp>
        <p:nvCxnSpPr>
          <p:cNvPr id="400397" name="AutoShape 13"/>
          <p:cNvCxnSpPr>
            <a:cxnSpLocks noChangeShapeType="1"/>
            <a:stCxn id="400396" idx="2"/>
            <a:endCxn id="400387" idx="0"/>
          </p:cNvCxnSpPr>
          <p:nvPr/>
        </p:nvCxnSpPr>
        <p:spPr bwMode="auto">
          <a:xfrm>
            <a:off x="4479851" y="1904703"/>
            <a:ext cx="13569" cy="303708"/>
          </a:xfrm>
          <a:prstGeom prst="straightConnector1">
            <a:avLst/>
          </a:prstGeom>
          <a:noFill/>
          <a:ln w="9525">
            <a:solidFill>
              <a:schemeClr val="tx1"/>
            </a:solidFill>
            <a:round/>
            <a:headEnd/>
            <a:tailEnd type="triangle" w="med" len="med"/>
          </a:ln>
          <a:effectLst/>
        </p:spPr>
      </p:cxnSp>
      <p:sp>
        <p:nvSpPr>
          <p:cNvPr id="400398" name="AutoShape 14"/>
          <p:cNvSpPr>
            <a:spLocks/>
          </p:cNvSpPr>
          <p:nvPr/>
        </p:nvSpPr>
        <p:spPr bwMode="auto">
          <a:xfrm>
            <a:off x="2530475" y="2895600"/>
            <a:ext cx="533400" cy="1752599"/>
          </a:xfrm>
          <a:prstGeom prst="leftBrace">
            <a:avLst>
              <a:gd name="adj1" fmla="val 23810"/>
              <a:gd name="adj2" fmla="val 50000"/>
            </a:avLst>
          </a:prstGeom>
          <a:noFill/>
          <a:ln w="9525">
            <a:solidFill>
              <a:schemeClr val="tx1"/>
            </a:solidFill>
            <a:round/>
            <a:headEnd/>
            <a:tailEnd/>
          </a:ln>
          <a:effectLst/>
        </p:spPr>
        <p:txBody>
          <a:bodyPr anchor="ctr">
            <a:prstTxWarp prst="textNoShape">
              <a:avLst/>
            </a:prstTxWarp>
            <a:normAutofit/>
          </a:bodyPr>
          <a:lstStyle/>
          <a:p>
            <a:pPr>
              <a:buNone/>
            </a:pPr>
            <a:endParaRPr lang="en-US" dirty="0">
              <a:latin typeface="Arial"/>
              <a:cs typeface="Arial"/>
            </a:endParaRPr>
          </a:p>
        </p:txBody>
      </p:sp>
      <p:sp>
        <p:nvSpPr>
          <p:cNvPr id="400399" name="Text Box 15"/>
          <p:cNvSpPr txBox="1">
            <a:spLocks noChangeArrowheads="1"/>
          </p:cNvSpPr>
          <p:nvPr/>
        </p:nvSpPr>
        <p:spPr bwMode="auto">
          <a:xfrm>
            <a:off x="838200" y="3236913"/>
            <a:ext cx="1826942" cy="830997"/>
          </a:xfrm>
          <a:prstGeom prst="rect">
            <a:avLst/>
          </a:prstGeom>
          <a:noFill/>
          <a:ln w="9525">
            <a:noFill/>
            <a:miter lim="800000"/>
            <a:headEnd/>
            <a:tailEnd/>
          </a:ln>
          <a:effectLst/>
        </p:spPr>
        <p:txBody>
          <a:bodyPr wrap="none">
            <a:prstTxWarp prst="textNoShape">
              <a:avLst/>
            </a:prstTxWarp>
            <a:spAutoFit/>
          </a:bodyPr>
          <a:lstStyle/>
          <a:p>
            <a:pPr eaLnBrk="1" hangingPunct="1">
              <a:buNone/>
            </a:pPr>
            <a:r>
              <a:rPr lang="en-US" sz="2400" dirty="0">
                <a:latin typeface="Arial"/>
                <a:cs typeface="Arial"/>
              </a:rPr>
              <a:t>Query</a:t>
            </a:r>
            <a:br>
              <a:rPr lang="en-US" sz="2400" dirty="0">
                <a:latin typeface="Arial"/>
                <a:cs typeface="Arial"/>
              </a:rPr>
            </a:br>
            <a:r>
              <a:rPr lang="en-US" sz="2400" dirty="0">
                <a:latin typeface="Arial"/>
                <a:cs typeface="Arial"/>
              </a:rPr>
              <a:t>optimization</a:t>
            </a:r>
          </a:p>
        </p:txBody>
      </p:sp>
      <p:sp>
        <p:nvSpPr>
          <p:cNvPr id="400400" name="AutoShape 16"/>
          <p:cNvSpPr>
            <a:spLocks noChangeArrowheads="1"/>
          </p:cNvSpPr>
          <p:nvPr/>
        </p:nvSpPr>
        <p:spPr bwMode="auto">
          <a:xfrm>
            <a:off x="6873439" y="2727256"/>
            <a:ext cx="2090026" cy="1168539"/>
          </a:xfrm>
          <a:prstGeom prst="wedgeEllipseCallout">
            <a:avLst>
              <a:gd name="adj1" fmla="val -165352"/>
              <a:gd name="adj2" fmla="val 37991"/>
            </a:avLst>
          </a:prstGeom>
          <a:noFill/>
          <a:ln w="9525">
            <a:solidFill>
              <a:schemeClr val="tx1"/>
            </a:solidFill>
            <a:miter lim="800000"/>
            <a:headEnd/>
            <a:tailEnd/>
          </a:ln>
          <a:effectLst/>
        </p:spPr>
        <p:txBody>
          <a:bodyPr wrap="none" anchor="ctr">
            <a:prstTxWarp prst="textNoShape">
              <a:avLst/>
            </a:prstTxWarp>
            <a:spAutoFit/>
          </a:bodyPr>
          <a:lstStyle/>
          <a:p>
            <a:pPr algn="ctr" eaLnBrk="1" hangingPunct="1">
              <a:buNone/>
            </a:pPr>
            <a:r>
              <a:rPr lang="en-US" sz="2400" dirty="0">
                <a:latin typeface="Arial"/>
                <a:cs typeface="Arial"/>
              </a:rPr>
              <a:t>Logical</a:t>
            </a:r>
            <a:br>
              <a:rPr lang="en-US" sz="2400" dirty="0">
                <a:latin typeface="Arial"/>
                <a:cs typeface="Arial"/>
              </a:rPr>
            </a:br>
            <a:r>
              <a:rPr lang="en-US" sz="2400" dirty="0" smtClean="0">
                <a:latin typeface="Arial"/>
                <a:cs typeface="Arial"/>
              </a:rPr>
              <a:t>plan (RA)</a:t>
            </a:r>
            <a:endParaRPr lang="en-US" sz="2400" dirty="0">
              <a:latin typeface="Arial"/>
              <a:cs typeface="Arial"/>
            </a:endParaRPr>
          </a:p>
        </p:txBody>
      </p:sp>
      <p:sp>
        <p:nvSpPr>
          <p:cNvPr id="400401" name="AutoShape 17"/>
          <p:cNvSpPr>
            <a:spLocks noChangeArrowheads="1"/>
          </p:cNvSpPr>
          <p:nvPr/>
        </p:nvSpPr>
        <p:spPr bwMode="auto">
          <a:xfrm>
            <a:off x="6901741" y="4098856"/>
            <a:ext cx="2038180" cy="1168539"/>
          </a:xfrm>
          <a:prstGeom prst="wedgeEllipseCallout">
            <a:avLst>
              <a:gd name="adj1" fmla="val -163773"/>
              <a:gd name="adj2" fmla="val -6005"/>
            </a:avLst>
          </a:prstGeom>
          <a:noFill/>
          <a:ln w="9525">
            <a:solidFill>
              <a:schemeClr val="tx1"/>
            </a:solidFill>
            <a:miter lim="800000"/>
            <a:headEnd/>
            <a:tailEnd/>
          </a:ln>
          <a:effectLst/>
        </p:spPr>
        <p:txBody>
          <a:bodyPr wrap="none" anchor="ctr">
            <a:prstTxWarp prst="textNoShape">
              <a:avLst/>
            </a:prstTxWarp>
            <a:spAutoFit/>
          </a:bodyPr>
          <a:lstStyle/>
          <a:p>
            <a:pPr algn="ctr" eaLnBrk="1" hangingPunct="1">
              <a:buNone/>
            </a:pPr>
            <a:r>
              <a:rPr lang="en-US" sz="2400" b="1" dirty="0">
                <a:solidFill>
                  <a:srgbClr val="FF0000"/>
                </a:solidFill>
                <a:latin typeface="Arial"/>
                <a:cs typeface="Arial"/>
              </a:rPr>
              <a:t>Physical</a:t>
            </a:r>
            <a:br>
              <a:rPr lang="en-US" sz="2400" b="1" dirty="0">
                <a:solidFill>
                  <a:srgbClr val="FF0000"/>
                </a:solidFill>
                <a:latin typeface="Arial"/>
                <a:cs typeface="Arial"/>
              </a:rPr>
            </a:br>
            <a:r>
              <a:rPr lang="en-US" sz="2400" b="1" dirty="0" smtClean="0">
                <a:solidFill>
                  <a:srgbClr val="FF0000"/>
                </a:solidFill>
                <a:latin typeface="Arial"/>
                <a:cs typeface="Arial"/>
              </a:rPr>
              <a:t>plan</a:t>
            </a:r>
            <a:endParaRPr lang="en-US" sz="2400" b="1" dirty="0">
              <a:solidFill>
                <a:srgbClr val="FF0000"/>
              </a:solidFill>
              <a:latin typeface="Arial"/>
              <a:cs typeface="Arial"/>
            </a:endParaRPr>
          </a:p>
        </p:txBody>
      </p:sp>
    </p:spTree>
    <p:extLst>
      <p:ext uri="{BB962C8B-B14F-4D97-AF65-F5344CB8AC3E}">
        <p14:creationId xmlns:p14="http://schemas.microsoft.com/office/powerpoint/2010/main" val="1160782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04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04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0400" grpId="0" animBg="1"/>
      <p:bldP spid="400401"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
          <p:cNvSpPr>
            <a:spLocks noGrp="1" noChangeArrowheads="1"/>
          </p:cNvSpPr>
          <p:nvPr>
            <p:ph type="title"/>
          </p:nvPr>
        </p:nvSpPr>
        <p:spPr>
          <a:xfrm>
            <a:off x="685800" y="76200"/>
            <a:ext cx="7772400" cy="1143000"/>
          </a:xfrm>
        </p:spPr>
        <p:txBody>
          <a:bodyPr/>
          <a:lstStyle/>
          <a:p>
            <a:r>
              <a:rPr lang="en-US" dirty="0"/>
              <a:t>Blocked Execution</a:t>
            </a:r>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dirty="0">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3" name="Text Box 19"/>
          <p:cNvSpPr txBox="1">
            <a:spLocks noChangeArrowheads="1"/>
          </p:cNvSpPr>
          <p:nvPr/>
        </p:nvSpPr>
        <p:spPr bwMode="auto">
          <a:xfrm>
            <a:off x="381000" y="4038600"/>
            <a:ext cx="1912152"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Merge Join</a:t>
            </a:r>
            <a:r>
              <a:rPr lang="en-US" dirty="0" smtClean="0">
                <a:latin typeface="Arial"/>
                <a:cs typeface="Arial"/>
              </a:rPr>
              <a:t>)</a:t>
            </a:r>
            <a:endParaRPr lang="en-US" dirty="0">
              <a:latin typeface="Arial"/>
              <a:cs typeface="Arial"/>
            </a:endParaRP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30" name="TextBox 29"/>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3" name="TextBox 2"/>
          <p:cNvSpPr txBox="1"/>
          <p:nvPr/>
        </p:nvSpPr>
        <p:spPr>
          <a:xfrm>
            <a:off x="6319244" y="2057400"/>
            <a:ext cx="2801518" cy="830997"/>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dirty="0" smtClean="0">
                <a:latin typeface="+mn-lt"/>
              </a:rPr>
              <a:t>Discuss merge-join</a:t>
            </a:r>
            <a:br>
              <a:rPr lang="en-US" dirty="0" smtClean="0">
                <a:latin typeface="+mn-lt"/>
              </a:rPr>
            </a:br>
            <a:r>
              <a:rPr lang="en-US" dirty="0" smtClean="0">
                <a:latin typeface="+mn-lt"/>
              </a:rPr>
              <a:t>in class</a:t>
            </a:r>
          </a:p>
        </p:txBody>
      </p:sp>
    </p:spTree>
    <p:extLst>
      <p:ext uri="{BB962C8B-B14F-4D97-AF65-F5344CB8AC3E}">
        <p14:creationId xmlns:p14="http://schemas.microsoft.com/office/powerpoint/2010/main" val="17104458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
          <p:cNvSpPr>
            <a:spLocks noGrp="1" noChangeArrowheads="1"/>
          </p:cNvSpPr>
          <p:nvPr>
            <p:ph type="title"/>
          </p:nvPr>
        </p:nvSpPr>
        <p:spPr>
          <a:xfrm>
            <a:off x="685800" y="76200"/>
            <a:ext cx="7772400" cy="1143000"/>
          </a:xfrm>
        </p:spPr>
        <p:txBody>
          <a:bodyPr/>
          <a:lstStyle/>
          <a:p>
            <a:r>
              <a:rPr lang="en-US" dirty="0" smtClean="0"/>
              <a:t>Blocked Execution</a:t>
            </a:r>
            <a:endParaRPr lang="en-US" dirty="0"/>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dirty="0">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3" name="Text Box 19"/>
          <p:cNvSpPr txBox="1">
            <a:spLocks noChangeArrowheads="1"/>
          </p:cNvSpPr>
          <p:nvPr/>
        </p:nvSpPr>
        <p:spPr bwMode="auto">
          <a:xfrm>
            <a:off x="381000" y="4038600"/>
            <a:ext cx="1912152"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Merge Join</a:t>
            </a:r>
            <a:r>
              <a:rPr lang="en-US" dirty="0" smtClean="0">
                <a:latin typeface="Arial"/>
                <a:cs typeface="Arial"/>
              </a:rPr>
              <a:t>)</a:t>
            </a:r>
            <a:endParaRPr lang="en-US" dirty="0">
              <a:latin typeface="Arial"/>
              <a:cs typeface="Arial"/>
            </a:endParaRP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30" name="TextBox 29"/>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32" name="Oval Callout 31"/>
          <p:cNvSpPr/>
          <p:nvPr/>
        </p:nvSpPr>
        <p:spPr bwMode="auto">
          <a:xfrm>
            <a:off x="212646" y="4800600"/>
            <a:ext cx="1157839" cy="432792"/>
          </a:xfrm>
          <a:prstGeom prst="wedgeEllipseCallout">
            <a:avLst>
              <a:gd name="adj1" fmla="val 65506"/>
              <a:gd name="adj2" fmla="val 26702"/>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400" dirty="0" smtClean="0">
                <a:solidFill>
                  <a:schemeClr val="dk1"/>
                </a:solidFill>
                <a:latin typeface="+mn-lt"/>
              </a:rPr>
              <a:t>Blocked</a:t>
            </a:r>
            <a:endParaRPr lang="en-US" sz="1400" dirty="0">
              <a:solidFill>
                <a:schemeClr val="dk1"/>
              </a:solidFill>
              <a:latin typeface="+mn-lt"/>
            </a:endParaRPr>
          </a:p>
        </p:txBody>
      </p:sp>
      <p:sp>
        <p:nvSpPr>
          <p:cNvPr id="33" name="Oval Callout 32"/>
          <p:cNvSpPr/>
          <p:nvPr/>
        </p:nvSpPr>
        <p:spPr bwMode="auto">
          <a:xfrm>
            <a:off x="6781800" y="4800600"/>
            <a:ext cx="1157839" cy="432792"/>
          </a:xfrm>
          <a:prstGeom prst="wedgeEllipseCallout">
            <a:avLst>
              <a:gd name="adj1" fmla="val -71250"/>
              <a:gd name="adj2" fmla="val 19336"/>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400" dirty="0" smtClean="0">
                <a:solidFill>
                  <a:schemeClr val="dk1"/>
                </a:solidFill>
                <a:latin typeface="+mn-lt"/>
              </a:rPr>
              <a:t>Blocked</a:t>
            </a:r>
            <a:endParaRPr lang="en-US" sz="1400" dirty="0">
              <a:solidFill>
                <a:schemeClr val="dk1"/>
              </a:solidFill>
              <a:latin typeface="+mn-lt"/>
            </a:endParaRPr>
          </a:p>
        </p:txBody>
      </p:sp>
      <p:sp>
        <p:nvSpPr>
          <p:cNvPr id="28" name="TextBox 27"/>
          <p:cNvSpPr txBox="1"/>
          <p:nvPr/>
        </p:nvSpPr>
        <p:spPr>
          <a:xfrm>
            <a:off x="6319244" y="2057400"/>
            <a:ext cx="2801518" cy="830997"/>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dirty="0" smtClean="0">
                <a:latin typeface="+mn-lt"/>
              </a:rPr>
              <a:t>Discuss merge-join</a:t>
            </a:r>
            <a:br>
              <a:rPr lang="en-US" dirty="0" smtClean="0">
                <a:latin typeface="+mn-lt"/>
              </a:rPr>
            </a:br>
            <a:r>
              <a:rPr lang="en-US" dirty="0" smtClean="0">
                <a:latin typeface="+mn-lt"/>
              </a:rPr>
              <a:t>in class</a:t>
            </a:r>
          </a:p>
        </p:txBody>
      </p:sp>
      <p:sp>
        <p:nvSpPr>
          <p:cNvPr id="29" name="Minus 28"/>
          <p:cNvSpPr/>
          <p:nvPr/>
        </p:nvSpPr>
        <p:spPr bwMode="auto">
          <a:xfrm>
            <a:off x="5334000" y="4648200"/>
            <a:ext cx="914400" cy="914400"/>
          </a:xfrm>
          <a:prstGeom prst="mathMinus">
            <a:avLst>
              <a:gd name="adj1" fmla="val 6786"/>
            </a:avLst>
          </a:prstGeom>
          <a:solidFill>
            <a:srgbClr val="C0C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34" name="Minus 33"/>
          <p:cNvSpPr/>
          <p:nvPr/>
        </p:nvSpPr>
        <p:spPr bwMode="auto">
          <a:xfrm>
            <a:off x="3048000" y="4648200"/>
            <a:ext cx="914400" cy="914400"/>
          </a:xfrm>
          <a:prstGeom prst="mathMinus">
            <a:avLst>
              <a:gd name="adj1" fmla="val 6786"/>
            </a:avLst>
          </a:prstGeom>
          <a:solidFill>
            <a:srgbClr val="C0C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10818653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p:txBody>
          <a:bodyPr/>
          <a:lstStyle/>
          <a:p>
            <a:r>
              <a:rPr lang="en-US"/>
              <a:t>Pipelined Execution</a:t>
            </a:r>
          </a:p>
        </p:txBody>
      </p:sp>
      <p:sp>
        <p:nvSpPr>
          <p:cNvPr id="576515" name="Rectangle 3"/>
          <p:cNvSpPr>
            <a:spLocks noGrp="1" noChangeArrowheads="1"/>
          </p:cNvSpPr>
          <p:nvPr>
            <p:ph idx="1"/>
          </p:nvPr>
        </p:nvSpPr>
        <p:spPr>
          <a:xfrm>
            <a:off x="304800" y="1981200"/>
            <a:ext cx="8305800" cy="4114800"/>
          </a:xfrm>
        </p:spPr>
        <p:txBody>
          <a:bodyPr/>
          <a:lstStyle/>
          <a:p>
            <a:r>
              <a:rPr lang="en-US" sz="2800" dirty="0" smtClean="0">
                <a:solidFill>
                  <a:srgbClr val="0000FF"/>
                </a:solidFill>
              </a:rPr>
              <a:t>Tuples generated by an operator are immediately sent to the parent</a:t>
            </a:r>
            <a:endParaRPr lang="en-US" sz="2800" dirty="0" smtClean="0"/>
          </a:p>
          <a:p>
            <a:r>
              <a:rPr lang="en-US" sz="2800" dirty="0" smtClean="0"/>
              <a:t>Benefits:</a:t>
            </a:r>
            <a:endParaRPr lang="en-US" sz="2800" dirty="0"/>
          </a:p>
          <a:p>
            <a:pPr lvl="1"/>
            <a:r>
              <a:rPr lang="en-US" sz="2400" dirty="0"/>
              <a:t>No operator synchronization </a:t>
            </a:r>
            <a:r>
              <a:rPr lang="en-US" sz="2400" dirty="0" smtClean="0"/>
              <a:t>issues</a:t>
            </a:r>
          </a:p>
          <a:p>
            <a:pPr lvl="1"/>
            <a:r>
              <a:rPr lang="en-US" sz="2400" dirty="0"/>
              <a:t>No need to buffer tuples between </a:t>
            </a:r>
            <a:r>
              <a:rPr lang="en-US" sz="2400" dirty="0" smtClean="0"/>
              <a:t>operators</a:t>
            </a:r>
            <a:endParaRPr lang="en-US" sz="2400" dirty="0"/>
          </a:p>
          <a:p>
            <a:pPr lvl="1"/>
            <a:r>
              <a:rPr lang="en-US" sz="2400" dirty="0"/>
              <a:t>Saves cost of writing intermediate data to disk</a:t>
            </a:r>
          </a:p>
          <a:p>
            <a:pPr lvl="1"/>
            <a:r>
              <a:rPr lang="en-US" sz="2400" dirty="0"/>
              <a:t>Saves cost of reading intermediate data from </a:t>
            </a:r>
            <a:r>
              <a:rPr lang="en-US" sz="2400" dirty="0" smtClean="0"/>
              <a:t>disk</a:t>
            </a:r>
          </a:p>
          <a:p>
            <a:r>
              <a:rPr lang="en-US" sz="2800" dirty="0" smtClean="0"/>
              <a:t>This </a:t>
            </a:r>
            <a:r>
              <a:rPr lang="en-US" sz="2800" dirty="0"/>
              <a:t>approach is used whenever </a:t>
            </a:r>
            <a:r>
              <a:rPr lang="en-US" sz="2800" dirty="0" smtClean="0"/>
              <a:t>possible</a:t>
            </a:r>
          </a:p>
        </p:txBody>
      </p:sp>
    </p:spTree>
    <p:extLst>
      <p:ext uri="{BB962C8B-B14F-4D97-AF65-F5344CB8AC3E}">
        <p14:creationId xmlns:p14="http://schemas.microsoft.com/office/powerpoint/2010/main" val="101441119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Grp="1" noChangeArrowheads="1"/>
          </p:cNvSpPr>
          <p:nvPr>
            <p:ph type="title"/>
          </p:nvPr>
        </p:nvSpPr>
        <p:spPr/>
        <p:txBody>
          <a:bodyPr/>
          <a:lstStyle/>
          <a:p>
            <a:r>
              <a:rPr lang="en-US" dirty="0" smtClean="0"/>
              <a:t>Query Execution Bottom Line</a:t>
            </a:r>
            <a:endParaRPr lang="en-US" dirty="0"/>
          </a:p>
        </p:txBody>
      </p:sp>
      <p:sp>
        <p:nvSpPr>
          <p:cNvPr id="568323" name="Rectangle 3"/>
          <p:cNvSpPr>
            <a:spLocks noGrp="1" noChangeArrowheads="1"/>
          </p:cNvSpPr>
          <p:nvPr>
            <p:ph idx="1"/>
          </p:nvPr>
        </p:nvSpPr>
        <p:spPr>
          <a:xfrm>
            <a:off x="685800" y="1981200"/>
            <a:ext cx="8458200" cy="4114800"/>
          </a:xfrm>
        </p:spPr>
        <p:txBody>
          <a:bodyPr/>
          <a:lstStyle/>
          <a:p>
            <a:r>
              <a:rPr lang="en-US" dirty="0" smtClean="0"/>
              <a:t>SQL query transformed into </a:t>
            </a:r>
            <a:r>
              <a:rPr lang="en-US" dirty="0" smtClean="0">
                <a:solidFill>
                  <a:srgbClr val="0000FF"/>
                </a:solidFill>
              </a:rPr>
              <a:t>physical plan</a:t>
            </a:r>
            <a:endParaRPr lang="en-US" dirty="0">
              <a:solidFill>
                <a:srgbClr val="0000FF"/>
              </a:solidFill>
            </a:endParaRPr>
          </a:p>
          <a:p>
            <a:pPr lvl="1"/>
            <a:r>
              <a:rPr lang="en-US" b="1" dirty="0" smtClean="0">
                <a:solidFill>
                  <a:srgbClr val="0000FF"/>
                </a:solidFill>
              </a:rPr>
              <a:t>Access </a:t>
            </a:r>
            <a:r>
              <a:rPr lang="en-US" b="1" dirty="0">
                <a:solidFill>
                  <a:srgbClr val="0000FF"/>
                </a:solidFill>
              </a:rPr>
              <a:t>path selection</a:t>
            </a:r>
            <a:r>
              <a:rPr lang="en-US" dirty="0"/>
              <a:t> for each </a:t>
            </a:r>
            <a:r>
              <a:rPr lang="en-US" dirty="0" smtClean="0"/>
              <a:t>relation</a:t>
            </a:r>
          </a:p>
          <a:p>
            <a:pPr lvl="2"/>
            <a:r>
              <a:rPr lang="en-US" dirty="0" smtClean="0"/>
              <a:t>Scan the relation or use an index (next lecture)</a:t>
            </a:r>
            <a:endParaRPr lang="en-US" dirty="0"/>
          </a:p>
          <a:p>
            <a:pPr lvl="1"/>
            <a:r>
              <a:rPr lang="en-US" b="1" dirty="0" smtClean="0">
                <a:solidFill>
                  <a:srgbClr val="0000FF"/>
                </a:solidFill>
              </a:rPr>
              <a:t>Implementation </a:t>
            </a:r>
            <a:r>
              <a:rPr lang="en-US" b="1" dirty="0">
                <a:solidFill>
                  <a:srgbClr val="0000FF"/>
                </a:solidFill>
              </a:rPr>
              <a:t>choice</a:t>
            </a:r>
            <a:r>
              <a:rPr lang="en-US" dirty="0"/>
              <a:t> for each </a:t>
            </a:r>
            <a:r>
              <a:rPr lang="en-US" dirty="0" smtClean="0"/>
              <a:t>operator</a:t>
            </a:r>
          </a:p>
          <a:p>
            <a:pPr lvl="2"/>
            <a:r>
              <a:rPr lang="en-US" dirty="0" smtClean="0"/>
              <a:t>Nested loop join, hash join, etc.</a:t>
            </a:r>
          </a:p>
          <a:p>
            <a:pPr lvl="1"/>
            <a:r>
              <a:rPr lang="en-US" b="1" dirty="0" smtClean="0">
                <a:solidFill>
                  <a:srgbClr val="0000FF"/>
                </a:solidFill>
              </a:rPr>
              <a:t>Scheduling </a:t>
            </a:r>
            <a:r>
              <a:rPr lang="en-US" b="1" dirty="0">
                <a:solidFill>
                  <a:srgbClr val="0000FF"/>
                </a:solidFill>
              </a:rPr>
              <a:t>decisions</a:t>
            </a:r>
            <a:r>
              <a:rPr lang="en-US" dirty="0"/>
              <a:t> for </a:t>
            </a:r>
            <a:r>
              <a:rPr lang="en-US" dirty="0" smtClean="0"/>
              <a:t>operators</a:t>
            </a:r>
          </a:p>
          <a:p>
            <a:pPr lvl="2"/>
            <a:r>
              <a:rPr lang="en-US" dirty="0" smtClean="0"/>
              <a:t>Pipelined execution or intermediate materialization</a:t>
            </a:r>
            <a:endParaRPr lang="en-US" dirty="0"/>
          </a:p>
          <a:p>
            <a:r>
              <a:rPr lang="en-US" dirty="0" smtClean="0"/>
              <a:t>Pipelined execution of physical plan</a:t>
            </a:r>
          </a:p>
          <a:p>
            <a:endParaRPr lang="en-US" dirty="0"/>
          </a:p>
        </p:txBody>
      </p:sp>
    </p:spTree>
    <p:extLst>
      <p:ext uri="{BB962C8B-B14F-4D97-AF65-F5344CB8AC3E}">
        <p14:creationId xmlns:p14="http://schemas.microsoft.com/office/powerpoint/2010/main" val="212494341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Recall: Physical Data Independence</a:t>
            </a:r>
            <a:endParaRPr lang="en-US" sz="4000" dirty="0"/>
          </a:p>
        </p:txBody>
      </p:sp>
      <p:sp>
        <p:nvSpPr>
          <p:cNvPr id="3" name="Content Placeholder 2"/>
          <p:cNvSpPr>
            <a:spLocks noGrp="1"/>
          </p:cNvSpPr>
          <p:nvPr>
            <p:ph idx="1"/>
          </p:nvPr>
        </p:nvSpPr>
        <p:spPr>
          <a:xfrm>
            <a:off x="685800" y="1981200"/>
            <a:ext cx="8153400" cy="4114800"/>
          </a:xfrm>
        </p:spPr>
        <p:txBody>
          <a:bodyPr/>
          <a:lstStyle/>
          <a:p>
            <a:r>
              <a:rPr lang="en-US" sz="2800" dirty="0" smtClean="0"/>
              <a:t>Applications </a:t>
            </a:r>
            <a:r>
              <a:rPr lang="en-US" sz="2800" dirty="0"/>
              <a:t>are insulated </a:t>
            </a:r>
            <a:r>
              <a:rPr lang="en-US" sz="2800" dirty="0" smtClean="0"/>
              <a:t>from </a:t>
            </a:r>
            <a:r>
              <a:rPr lang="en-US" sz="2800" dirty="0"/>
              <a:t>changes in physical storage </a:t>
            </a:r>
            <a:r>
              <a:rPr lang="en-US" sz="2800" dirty="0" smtClean="0"/>
              <a:t>details</a:t>
            </a:r>
          </a:p>
          <a:p>
            <a:pPr lvl="1"/>
            <a:endParaRPr lang="en-US" sz="2400" dirty="0"/>
          </a:p>
          <a:p>
            <a:r>
              <a:rPr lang="en-US" sz="2800" dirty="0" smtClean="0"/>
              <a:t>SQL and relational algebra facilitate physical data independence </a:t>
            </a:r>
          </a:p>
          <a:p>
            <a:pPr lvl="1"/>
            <a:r>
              <a:rPr lang="en-US" sz="2400" dirty="0" smtClean="0"/>
              <a:t>Both languages input and output relations</a:t>
            </a:r>
          </a:p>
          <a:p>
            <a:pPr lvl="1"/>
            <a:r>
              <a:rPr lang="en-US" sz="2400" dirty="0" smtClean="0"/>
              <a:t>Can choose different implementations for operators</a:t>
            </a:r>
          </a:p>
          <a:p>
            <a:pPr lvl="1"/>
            <a:endParaRPr lang="en-US" sz="2400" dirty="0" smtClean="0"/>
          </a:p>
          <a:p>
            <a:endParaRPr lang="en-US" sz="2800" dirty="0"/>
          </a:p>
        </p:txBody>
      </p:sp>
    </p:spTree>
    <p:extLst>
      <p:ext uri="{BB962C8B-B14F-4D97-AF65-F5344CB8AC3E}">
        <p14:creationId xmlns:p14="http://schemas.microsoft.com/office/powerpoint/2010/main" val="186836225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Query Performance</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My database application is too slow… why?</a:t>
            </a:r>
          </a:p>
          <a:p>
            <a:r>
              <a:rPr lang="en-US" dirty="0" smtClean="0"/>
              <a:t>One of the queries is very slow… why?</a:t>
            </a:r>
            <a:endParaRPr lang="is-IS" dirty="0" smtClean="0"/>
          </a:p>
          <a:p>
            <a:endParaRPr lang="en-US" dirty="0"/>
          </a:p>
          <a:p>
            <a:r>
              <a:rPr lang="en-US" dirty="0" smtClean="0"/>
              <a:t>To understand performance, we need to understand:</a:t>
            </a:r>
          </a:p>
          <a:p>
            <a:pPr lvl="1"/>
            <a:r>
              <a:rPr lang="en-US" dirty="0" smtClean="0"/>
              <a:t>How is data organized on disk</a:t>
            </a:r>
          </a:p>
          <a:p>
            <a:pPr lvl="1"/>
            <a:r>
              <a:rPr lang="en-US" dirty="0" smtClean="0"/>
              <a:t>How to estimate query costs</a:t>
            </a:r>
          </a:p>
          <a:p>
            <a:pPr lvl="1"/>
            <a:endParaRPr lang="en-US" dirty="0" smtClean="0"/>
          </a:p>
          <a:p>
            <a:pPr lvl="1"/>
            <a:r>
              <a:rPr lang="en-US" dirty="0" smtClean="0">
                <a:solidFill>
                  <a:srgbClr val="FF0000"/>
                </a:solidFill>
              </a:rPr>
              <a:t>In this course we will focus on </a:t>
            </a:r>
            <a:r>
              <a:rPr lang="en-US" b="1" dirty="0" smtClean="0">
                <a:solidFill>
                  <a:srgbClr val="FF0000"/>
                </a:solidFill>
              </a:rPr>
              <a:t>disk-based </a:t>
            </a:r>
            <a:r>
              <a:rPr lang="en-US" dirty="0" smtClean="0">
                <a:solidFill>
                  <a:srgbClr val="FF0000"/>
                </a:solidFill>
              </a:rPr>
              <a:t>DBMSs</a:t>
            </a:r>
            <a:endParaRPr lang="en-US" dirty="0">
              <a:solidFill>
                <a:srgbClr val="FF0000"/>
              </a:solidFill>
            </a:endParaRPr>
          </a:p>
        </p:txBody>
      </p:sp>
    </p:spTree>
    <p:extLst>
      <p:ext uri="{BB962C8B-B14F-4D97-AF65-F5344CB8AC3E}">
        <p14:creationId xmlns:p14="http://schemas.microsoft.com/office/powerpoint/2010/main" val="168169609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Storage</a:t>
            </a:r>
            <a:endParaRPr lang="en-US" dirty="0"/>
          </a:p>
        </p:txBody>
      </p:sp>
      <p:sp>
        <p:nvSpPr>
          <p:cNvPr id="3" name="Content Placeholder 2"/>
          <p:cNvSpPr>
            <a:spLocks noGrp="1"/>
          </p:cNvSpPr>
          <p:nvPr>
            <p:ph idx="1"/>
          </p:nvPr>
        </p:nvSpPr>
        <p:spPr>
          <a:xfrm>
            <a:off x="685800" y="1981200"/>
            <a:ext cx="8077200" cy="4343400"/>
          </a:xfrm>
        </p:spPr>
        <p:txBody>
          <a:bodyPr/>
          <a:lstStyle/>
          <a:p>
            <a:r>
              <a:rPr lang="en-US" dirty="0" err="1" smtClean="0"/>
              <a:t>DBMSs</a:t>
            </a:r>
            <a:r>
              <a:rPr lang="en-US" dirty="0" smtClean="0"/>
              <a:t> store data in </a:t>
            </a:r>
            <a:r>
              <a:rPr lang="en-US" b="1" dirty="0" smtClean="0"/>
              <a:t>files</a:t>
            </a:r>
          </a:p>
          <a:p>
            <a:r>
              <a:rPr lang="en-US" dirty="0" smtClean="0"/>
              <a:t>Most common organization is row-wise storage</a:t>
            </a:r>
          </a:p>
          <a:p>
            <a:r>
              <a:rPr lang="en-US" dirty="0" smtClean="0"/>
              <a:t>On disk, a file is split into </a:t>
            </a:r>
            <a:br>
              <a:rPr lang="en-US" dirty="0" smtClean="0"/>
            </a:br>
            <a:r>
              <a:rPr lang="en-US" dirty="0" smtClean="0">
                <a:solidFill>
                  <a:srgbClr val="FF0000"/>
                </a:solidFill>
              </a:rPr>
              <a:t>blocks</a:t>
            </a:r>
          </a:p>
          <a:p>
            <a:r>
              <a:rPr lang="en-US" dirty="0" smtClean="0"/>
              <a:t>Each block contains </a:t>
            </a:r>
            <a:br>
              <a:rPr lang="en-US" dirty="0" smtClean="0"/>
            </a:br>
            <a:r>
              <a:rPr lang="en-US" dirty="0" smtClean="0"/>
              <a:t>a set of tuples</a:t>
            </a:r>
          </a:p>
          <a:p>
            <a:pPr>
              <a:buNone/>
            </a:pPr>
            <a:endParaRPr lang="en-US" sz="2400" dirty="0" smtClean="0"/>
          </a:p>
          <a:p>
            <a:pPr>
              <a:buNone/>
            </a:pPr>
            <a:endParaRPr lang="en-US" sz="2000" dirty="0" smtClean="0"/>
          </a:p>
          <a:p>
            <a:pPr>
              <a:buNone/>
            </a:pPr>
            <a:endParaRPr lang="en-US" sz="2000" dirty="0" smtClean="0"/>
          </a:p>
          <a:p>
            <a:pPr>
              <a:buNone/>
            </a:pPr>
            <a:r>
              <a:rPr lang="en-US" sz="2000" dirty="0" smtClean="0"/>
              <a:t>In </a:t>
            </a:r>
            <a:r>
              <a:rPr lang="en-US" sz="2000" dirty="0" smtClean="0"/>
              <a:t>the example, we have </a:t>
            </a:r>
            <a:r>
              <a:rPr lang="en-US" sz="2000" dirty="0" smtClean="0">
                <a:solidFill>
                  <a:srgbClr val="FF0000"/>
                </a:solidFill>
              </a:rPr>
              <a:t>4 blocks </a:t>
            </a:r>
            <a:r>
              <a:rPr lang="en-US" sz="2000" dirty="0" smtClean="0"/>
              <a:t>with 2 tuples each</a:t>
            </a:r>
          </a:p>
        </p:txBody>
      </p:sp>
      <p:graphicFrame>
        <p:nvGraphicFramePr>
          <p:cNvPr id="6" name="Group 38"/>
          <p:cNvGraphicFramePr>
            <a:graphicFrameLocks noGrp="1"/>
          </p:cNvGraphicFramePr>
          <p:nvPr>
            <p:extLst/>
          </p:nvPr>
        </p:nvGraphicFramePr>
        <p:xfrm>
          <a:off x="5181600" y="3048000"/>
          <a:ext cx="2823376" cy="609600"/>
        </p:xfrm>
        <a:graphic>
          <a:graphicData uri="http://schemas.openxmlformats.org/drawingml/2006/table">
            <a:tbl>
              <a:tblPr/>
              <a:tblGrid>
                <a:gridCol w="533400"/>
                <a:gridCol w="982428"/>
                <a:gridCol w="1307548"/>
              </a:tblGrid>
              <a:tr h="292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Tom</a:t>
                      </a: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Hanks</a:t>
                      </a: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a:rPr>
                        <a:t>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Amy</a:t>
                      </a: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Hanks</a:t>
                      </a: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 name="Group 49"/>
          <p:cNvGraphicFramePr>
            <a:graphicFrameLocks noGrp="1"/>
          </p:cNvGraphicFramePr>
          <p:nvPr>
            <p:extLst/>
          </p:nvPr>
        </p:nvGraphicFramePr>
        <p:xfrm>
          <a:off x="5181600" y="3733799"/>
          <a:ext cx="2823376" cy="609600"/>
        </p:xfrm>
        <a:graphic>
          <a:graphicData uri="http://schemas.openxmlformats.org/drawingml/2006/table">
            <a:tbl>
              <a:tblPr/>
              <a:tblGrid>
                <a:gridCol w="533400"/>
                <a:gridCol w="982428"/>
                <a:gridCol w="1307548"/>
              </a:tblGrid>
              <a:tr h="292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50</a:t>
                      </a:r>
                      <a:endParaRPr kumimoji="0" lang="en-US" sz="14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a:t>
                      </a: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a:t>
                      </a: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200</a:t>
                      </a:r>
                      <a:endParaRPr kumimoji="0" lang="en-US" sz="14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a:t>
                      </a: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 name="Group 60"/>
          <p:cNvGraphicFramePr>
            <a:graphicFrameLocks noGrp="1"/>
          </p:cNvGraphicFramePr>
          <p:nvPr>
            <p:extLst/>
          </p:nvPr>
        </p:nvGraphicFramePr>
        <p:xfrm>
          <a:off x="5181600" y="4419599"/>
          <a:ext cx="2823376" cy="609600"/>
        </p:xfrm>
        <a:graphic>
          <a:graphicData uri="http://schemas.openxmlformats.org/drawingml/2006/table">
            <a:tbl>
              <a:tblPr/>
              <a:tblGrid>
                <a:gridCol w="533400"/>
                <a:gridCol w="982428"/>
                <a:gridCol w="1307548"/>
              </a:tblGrid>
              <a:tr h="292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220</a:t>
                      </a:r>
                      <a:endParaRPr kumimoji="0" lang="en-US" sz="14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240</a:t>
                      </a:r>
                      <a:endParaRPr kumimoji="0" lang="en-US" sz="14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 name="Group 71"/>
          <p:cNvGraphicFramePr>
            <a:graphicFrameLocks noGrp="1"/>
          </p:cNvGraphicFramePr>
          <p:nvPr>
            <p:extLst/>
          </p:nvPr>
        </p:nvGraphicFramePr>
        <p:xfrm>
          <a:off x="5181600" y="5105399"/>
          <a:ext cx="2823376" cy="609600"/>
        </p:xfrm>
        <a:graphic>
          <a:graphicData uri="http://schemas.openxmlformats.org/drawingml/2006/table">
            <a:tbl>
              <a:tblPr/>
              <a:tblGrid>
                <a:gridCol w="533400"/>
                <a:gridCol w="982428"/>
                <a:gridCol w="1307548"/>
              </a:tblGrid>
              <a:tr h="292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420</a:t>
                      </a:r>
                      <a:endParaRPr kumimoji="0" lang="en-US" sz="14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800</a:t>
                      </a:r>
                      <a:endParaRPr kumimoji="0" lang="en-US" sz="14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Text Box 3"/>
          <p:cNvSpPr txBox="1">
            <a:spLocks noChangeArrowheads="1"/>
          </p:cNvSpPr>
          <p:nvPr/>
        </p:nvSpPr>
        <p:spPr bwMode="auto">
          <a:xfrm>
            <a:off x="6629400" y="76200"/>
            <a:ext cx="948296" cy="338554"/>
          </a:xfrm>
          <a:prstGeom prst="rect">
            <a:avLst/>
          </a:prstGeom>
          <a:noFill/>
          <a:ln w="9525">
            <a:noFill/>
            <a:miter lim="800000"/>
            <a:headEnd/>
            <a:tailEnd/>
          </a:ln>
          <a:effectLst/>
        </p:spPr>
        <p:txBody>
          <a:bodyPr wrap="none">
            <a:prstTxWarp prst="textNoShape">
              <a:avLst/>
            </a:prstTxWarp>
            <a:spAutoFit/>
          </a:bodyPr>
          <a:lstStyle/>
          <a:p>
            <a:pPr eaLnBrk="1" hangingPunct="1">
              <a:spcBef>
                <a:spcPct val="0"/>
              </a:spcBef>
              <a:buFontTx/>
              <a:buNone/>
            </a:pPr>
            <a:r>
              <a:rPr lang="en-US" sz="1600" b="1" dirty="0" smtClean="0">
                <a:solidFill>
                  <a:prstClr val="black"/>
                </a:solidFill>
                <a:latin typeface="Arial"/>
                <a:cs typeface="Arial"/>
              </a:rPr>
              <a:t>Student</a:t>
            </a:r>
            <a:endParaRPr lang="en-US" sz="1600" b="1" dirty="0">
              <a:solidFill>
                <a:prstClr val="black"/>
              </a:solidFill>
              <a:latin typeface="Arial"/>
              <a:cs typeface="Arial"/>
            </a:endParaRPr>
          </a:p>
        </p:txBody>
      </p:sp>
      <p:graphicFrame>
        <p:nvGraphicFramePr>
          <p:cNvPr id="11" name="Group 126"/>
          <p:cNvGraphicFramePr>
            <a:graphicFrameLocks noGrp="1"/>
          </p:cNvGraphicFramePr>
          <p:nvPr>
            <p:extLst/>
          </p:nvPr>
        </p:nvGraphicFramePr>
        <p:xfrm>
          <a:off x="6629399" y="609600"/>
          <a:ext cx="2286000" cy="1653224"/>
        </p:xfrm>
        <a:graphic>
          <a:graphicData uri="http://schemas.openxmlformats.org/drawingml/2006/table">
            <a:tbl>
              <a:tblPr/>
              <a:tblGrid>
                <a:gridCol w="436880"/>
                <a:gridCol w="858520"/>
                <a:gridCol w="990600"/>
              </a:tblGrid>
              <a:tr h="4175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a:cs typeface="Calibri"/>
                        </a:rPr>
                        <a:t>ID</a:t>
                      </a:r>
                      <a:endParaRPr kumimoji="0" lang="en-US" sz="1400" b="1" i="0" u="none" strike="noStrike" cap="none" normalizeH="0" baseline="0" dirty="0">
                        <a:ln>
                          <a:noFill/>
                        </a:ln>
                        <a:solidFill>
                          <a:schemeClr val="tx1"/>
                        </a:solidFill>
                        <a:effectLst/>
                        <a:latin typeface="Calibri"/>
                        <a:cs typeface="Calibri"/>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err="1">
                          <a:ln>
                            <a:noFill/>
                          </a:ln>
                          <a:solidFill>
                            <a:schemeClr val="tx1"/>
                          </a:solidFill>
                          <a:effectLst/>
                          <a:latin typeface="Calibri"/>
                          <a:cs typeface="Calibri"/>
                        </a:rPr>
                        <a:t>fName</a:t>
                      </a:r>
                      <a:endParaRPr kumimoji="0" lang="en-US" sz="1400" b="1" i="0" u="none" strike="noStrike" cap="none" normalizeH="0" baseline="0" dirty="0">
                        <a:ln>
                          <a:noFill/>
                        </a:ln>
                        <a:solidFill>
                          <a:schemeClr val="tx1"/>
                        </a:solidFill>
                        <a:effectLst/>
                        <a:latin typeface="Calibri"/>
                        <a:cs typeface="Calibri"/>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err="1">
                          <a:ln>
                            <a:noFill/>
                          </a:ln>
                          <a:solidFill>
                            <a:schemeClr val="tx1"/>
                          </a:solidFill>
                          <a:effectLst/>
                          <a:latin typeface="Calibri"/>
                          <a:cs typeface="Calibri"/>
                        </a:rPr>
                        <a:t>lName</a:t>
                      </a:r>
                      <a:endParaRPr kumimoji="0" lang="en-US" sz="1400" b="1" i="0" u="none" strike="noStrike" cap="none" normalizeH="0" baseline="0" dirty="0">
                        <a:ln>
                          <a:noFill/>
                        </a:ln>
                        <a:solidFill>
                          <a:schemeClr val="tx1"/>
                        </a:solidFill>
                        <a:effectLst/>
                        <a:latin typeface="Calibri"/>
                        <a:cs typeface="Calibri"/>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r>
              <a:tr h="4143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a:cs typeface="Calibri"/>
                        </a:rPr>
                        <a:t>10</a:t>
                      </a:r>
                      <a:endParaRPr kumimoji="0" lang="en-US" sz="1800" b="0" i="0" u="none" strike="noStrike" cap="none" normalizeH="0" baseline="0" dirty="0">
                        <a:ln>
                          <a:noFill/>
                        </a:ln>
                        <a:solidFill>
                          <a:schemeClr val="tx1"/>
                        </a:solidFill>
                        <a:effectLst/>
                        <a:latin typeface="Calibri"/>
                        <a:cs typeface="Calibri"/>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Calibri"/>
                          <a:cs typeface="Calibri"/>
                        </a:rPr>
                        <a:t>Tom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Calibri"/>
                          <a:cs typeface="Calibri"/>
                        </a:rPr>
                        <a:t>Hanks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56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a:cs typeface="Calibri"/>
                        </a:rPr>
                        <a:t>20</a:t>
                      </a:r>
                      <a:endParaRPr kumimoji="0" lang="en-US" sz="1800" b="0" i="0" u="none" strike="noStrike" cap="none" normalizeH="0" baseline="0" dirty="0">
                        <a:ln>
                          <a:noFill/>
                        </a:ln>
                        <a:solidFill>
                          <a:schemeClr val="tx1"/>
                        </a:solidFill>
                        <a:effectLst/>
                        <a:latin typeface="Calibri"/>
                        <a:cs typeface="Calibri"/>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Calibri"/>
                          <a:cs typeface="Calibri"/>
                        </a:rPr>
                        <a:t>Amy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alibri"/>
                          <a:cs typeface="Calibri"/>
                        </a:rPr>
                        <a:t>Hanks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9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a:cs typeface="Calibri"/>
                        </a:rPr>
                        <a:t>…</a:t>
                      </a:r>
                      <a:endParaRPr kumimoji="0" lang="en-US" sz="1800" b="0" i="0" u="none" strike="noStrike" cap="none" normalizeH="0" baseline="0" dirty="0">
                        <a:ln>
                          <a:noFill/>
                        </a:ln>
                        <a:solidFill>
                          <a:schemeClr val="tx1"/>
                        </a:solidFill>
                        <a:effectLst/>
                        <a:latin typeface="Calibri"/>
                        <a:cs typeface="Calibri"/>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Calibri"/>
                        <a:cs typeface="Calibri"/>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a:ln>
                          <a:noFill/>
                        </a:ln>
                        <a:solidFill>
                          <a:schemeClr val="tx1"/>
                        </a:solidFill>
                        <a:effectLst/>
                        <a:latin typeface="Calibri"/>
                        <a:cs typeface="Calibri"/>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 name="TextBox 11"/>
          <p:cNvSpPr txBox="1"/>
          <p:nvPr/>
        </p:nvSpPr>
        <p:spPr>
          <a:xfrm>
            <a:off x="8077200" y="3124200"/>
            <a:ext cx="916049" cy="369332"/>
          </a:xfrm>
          <a:prstGeom prst="rect">
            <a:avLst/>
          </a:prstGeom>
          <a:noFill/>
        </p:spPr>
        <p:txBody>
          <a:bodyPr wrap="none" rtlCol="0">
            <a:spAutoFit/>
          </a:bodyPr>
          <a:lstStyle/>
          <a:p>
            <a:pPr eaLnBrk="1" hangingPunct="1">
              <a:spcBef>
                <a:spcPct val="0"/>
              </a:spcBef>
              <a:buFontTx/>
              <a:buNone/>
            </a:pPr>
            <a:r>
              <a:rPr lang="en-US" sz="1800" dirty="0" smtClean="0">
                <a:solidFill>
                  <a:srgbClr val="FF0000"/>
                </a:solidFill>
                <a:latin typeface="Arial"/>
              </a:rPr>
              <a:t>block 1</a:t>
            </a:r>
            <a:endParaRPr lang="en-US" sz="1800" dirty="0">
              <a:solidFill>
                <a:srgbClr val="FF0000"/>
              </a:solidFill>
              <a:latin typeface="Arial"/>
            </a:endParaRPr>
          </a:p>
        </p:txBody>
      </p:sp>
      <p:sp>
        <p:nvSpPr>
          <p:cNvPr id="13" name="TextBox 12"/>
          <p:cNvSpPr txBox="1"/>
          <p:nvPr/>
        </p:nvSpPr>
        <p:spPr>
          <a:xfrm>
            <a:off x="8077200" y="3810000"/>
            <a:ext cx="916049" cy="369332"/>
          </a:xfrm>
          <a:prstGeom prst="rect">
            <a:avLst/>
          </a:prstGeom>
          <a:noFill/>
        </p:spPr>
        <p:txBody>
          <a:bodyPr wrap="none" rtlCol="0">
            <a:spAutoFit/>
          </a:bodyPr>
          <a:lstStyle/>
          <a:p>
            <a:pPr eaLnBrk="1" hangingPunct="1">
              <a:spcBef>
                <a:spcPct val="0"/>
              </a:spcBef>
              <a:buFontTx/>
              <a:buNone/>
            </a:pPr>
            <a:r>
              <a:rPr lang="en-US" sz="1800" dirty="0" smtClean="0">
                <a:solidFill>
                  <a:srgbClr val="FF0000"/>
                </a:solidFill>
                <a:latin typeface="Arial"/>
              </a:rPr>
              <a:t>block 2</a:t>
            </a:r>
            <a:endParaRPr lang="en-US" sz="1800" dirty="0">
              <a:solidFill>
                <a:srgbClr val="FF0000"/>
              </a:solidFill>
              <a:latin typeface="Arial"/>
            </a:endParaRPr>
          </a:p>
        </p:txBody>
      </p:sp>
      <p:sp>
        <p:nvSpPr>
          <p:cNvPr id="14" name="TextBox 13"/>
          <p:cNvSpPr txBox="1"/>
          <p:nvPr/>
        </p:nvSpPr>
        <p:spPr>
          <a:xfrm>
            <a:off x="8077200" y="4495800"/>
            <a:ext cx="916049" cy="369332"/>
          </a:xfrm>
          <a:prstGeom prst="rect">
            <a:avLst/>
          </a:prstGeom>
          <a:noFill/>
        </p:spPr>
        <p:txBody>
          <a:bodyPr wrap="none" rtlCol="0">
            <a:spAutoFit/>
          </a:bodyPr>
          <a:lstStyle/>
          <a:p>
            <a:pPr eaLnBrk="1" hangingPunct="1">
              <a:spcBef>
                <a:spcPct val="0"/>
              </a:spcBef>
              <a:buFontTx/>
              <a:buNone/>
            </a:pPr>
            <a:r>
              <a:rPr lang="en-US" sz="1800" dirty="0" smtClean="0">
                <a:solidFill>
                  <a:srgbClr val="FF0000"/>
                </a:solidFill>
                <a:latin typeface="Arial"/>
              </a:rPr>
              <a:t>block 3</a:t>
            </a:r>
            <a:endParaRPr lang="en-US" sz="1800" dirty="0">
              <a:solidFill>
                <a:srgbClr val="FF0000"/>
              </a:solidFill>
              <a:latin typeface="Arial"/>
            </a:endParaRPr>
          </a:p>
        </p:txBody>
      </p:sp>
    </p:spTree>
    <p:extLst>
      <p:ext uri="{BB962C8B-B14F-4D97-AF65-F5344CB8AC3E}">
        <p14:creationId xmlns:p14="http://schemas.microsoft.com/office/powerpoint/2010/main" val="1233940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P spid="12" grpId="0"/>
      <p:bldP spid="13" grpId="0"/>
      <p:bldP spid="1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eaLnBrk="1" hangingPunct="1"/>
            <a:r>
              <a:rPr lang="en-US" dirty="0" smtClean="0"/>
              <a:t>Data File </a:t>
            </a:r>
            <a:r>
              <a:rPr lang="en-US" dirty="0"/>
              <a:t>Types</a:t>
            </a:r>
          </a:p>
        </p:txBody>
      </p:sp>
      <p:sp>
        <p:nvSpPr>
          <p:cNvPr id="19460" name="Rectangle 3"/>
          <p:cNvSpPr>
            <a:spLocks noGrp="1" noChangeArrowheads="1"/>
          </p:cNvSpPr>
          <p:nvPr>
            <p:ph idx="1"/>
          </p:nvPr>
        </p:nvSpPr>
        <p:spPr/>
        <p:txBody>
          <a:bodyPr/>
          <a:lstStyle/>
          <a:p>
            <a:pPr eaLnBrk="1" hangingPunct="1">
              <a:buFontTx/>
              <a:buNone/>
            </a:pPr>
            <a:r>
              <a:rPr lang="en-US" dirty="0" smtClean="0"/>
              <a:t>The data file can be one of:</a:t>
            </a:r>
          </a:p>
          <a:p>
            <a:pPr eaLnBrk="1" hangingPunct="1"/>
            <a:r>
              <a:rPr lang="en-US" dirty="0" smtClean="0">
                <a:solidFill>
                  <a:srgbClr val="FF0000"/>
                </a:solidFill>
              </a:rPr>
              <a:t>Heap file</a:t>
            </a:r>
            <a:endParaRPr lang="en-US" dirty="0" smtClean="0"/>
          </a:p>
          <a:p>
            <a:pPr lvl="1" eaLnBrk="1" hangingPunct="1"/>
            <a:r>
              <a:rPr lang="en-US" dirty="0" smtClean="0"/>
              <a:t>Unsorted</a:t>
            </a:r>
          </a:p>
          <a:p>
            <a:pPr eaLnBrk="1" hangingPunct="1"/>
            <a:r>
              <a:rPr lang="en-US" dirty="0" smtClean="0">
                <a:solidFill>
                  <a:srgbClr val="FF0000"/>
                </a:solidFill>
              </a:rPr>
              <a:t>Sequential file</a:t>
            </a:r>
            <a:endParaRPr lang="en-US" dirty="0" smtClean="0"/>
          </a:p>
          <a:p>
            <a:pPr lvl="1" eaLnBrk="1" hangingPunct="1"/>
            <a:r>
              <a:rPr lang="en-US" dirty="0" smtClean="0"/>
              <a:t>Sorted according to some attribute(s) called </a:t>
            </a:r>
            <a:r>
              <a:rPr lang="en-US" i="1" u="sng" dirty="0" smtClean="0"/>
              <a:t>key</a:t>
            </a:r>
          </a:p>
        </p:txBody>
      </p:sp>
      <p:sp>
        <p:nvSpPr>
          <p:cNvPr id="7" name="Text Box 3"/>
          <p:cNvSpPr txBox="1">
            <a:spLocks noChangeArrowheads="1"/>
          </p:cNvSpPr>
          <p:nvPr/>
        </p:nvSpPr>
        <p:spPr bwMode="auto">
          <a:xfrm>
            <a:off x="6629400" y="76200"/>
            <a:ext cx="948296" cy="338554"/>
          </a:xfrm>
          <a:prstGeom prst="rect">
            <a:avLst/>
          </a:prstGeom>
          <a:noFill/>
          <a:ln w="9525">
            <a:noFill/>
            <a:miter lim="800000"/>
            <a:headEnd/>
            <a:tailEnd/>
          </a:ln>
          <a:effectLst/>
        </p:spPr>
        <p:txBody>
          <a:bodyPr wrap="none">
            <a:prstTxWarp prst="textNoShape">
              <a:avLst/>
            </a:prstTxWarp>
            <a:spAutoFit/>
          </a:bodyPr>
          <a:lstStyle/>
          <a:p>
            <a:pPr eaLnBrk="1" hangingPunct="1">
              <a:spcBef>
                <a:spcPct val="0"/>
              </a:spcBef>
              <a:buFontTx/>
              <a:buNone/>
            </a:pPr>
            <a:r>
              <a:rPr lang="en-US" sz="1600" b="1" dirty="0" smtClean="0">
                <a:solidFill>
                  <a:prstClr val="black"/>
                </a:solidFill>
                <a:latin typeface="Arial"/>
                <a:cs typeface="Arial"/>
              </a:rPr>
              <a:t>Student</a:t>
            </a:r>
            <a:endParaRPr lang="en-US" sz="1600" b="1" dirty="0">
              <a:solidFill>
                <a:prstClr val="black"/>
              </a:solidFill>
              <a:latin typeface="Arial"/>
              <a:cs typeface="Arial"/>
            </a:endParaRPr>
          </a:p>
        </p:txBody>
      </p:sp>
      <p:graphicFrame>
        <p:nvGraphicFramePr>
          <p:cNvPr id="8" name="Group 126"/>
          <p:cNvGraphicFramePr>
            <a:graphicFrameLocks noGrp="1"/>
          </p:cNvGraphicFramePr>
          <p:nvPr>
            <p:extLst/>
          </p:nvPr>
        </p:nvGraphicFramePr>
        <p:xfrm>
          <a:off x="6629399" y="609600"/>
          <a:ext cx="2286000" cy="1653224"/>
        </p:xfrm>
        <a:graphic>
          <a:graphicData uri="http://schemas.openxmlformats.org/drawingml/2006/table">
            <a:tbl>
              <a:tblPr/>
              <a:tblGrid>
                <a:gridCol w="436880"/>
                <a:gridCol w="858520"/>
                <a:gridCol w="990600"/>
              </a:tblGrid>
              <a:tr h="4175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a:cs typeface="Calibri"/>
                        </a:rPr>
                        <a:t>ID</a:t>
                      </a:r>
                      <a:endParaRPr kumimoji="0" lang="en-US" sz="1400" b="1" i="0" u="none" strike="noStrike" cap="none" normalizeH="0" baseline="0" dirty="0">
                        <a:ln>
                          <a:noFill/>
                        </a:ln>
                        <a:solidFill>
                          <a:schemeClr val="tx1"/>
                        </a:solidFill>
                        <a:effectLst/>
                        <a:latin typeface="Calibri"/>
                        <a:cs typeface="Calibri"/>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err="1">
                          <a:ln>
                            <a:noFill/>
                          </a:ln>
                          <a:solidFill>
                            <a:schemeClr val="tx1"/>
                          </a:solidFill>
                          <a:effectLst/>
                          <a:latin typeface="Calibri"/>
                          <a:cs typeface="Calibri"/>
                        </a:rPr>
                        <a:t>fName</a:t>
                      </a:r>
                      <a:endParaRPr kumimoji="0" lang="en-US" sz="1400" b="1" i="0" u="none" strike="noStrike" cap="none" normalizeH="0" baseline="0" dirty="0">
                        <a:ln>
                          <a:noFill/>
                        </a:ln>
                        <a:solidFill>
                          <a:schemeClr val="tx1"/>
                        </a:solidFill>
                        <a:effectLst/>
                        <a:latin typeface="Calibri"/>
                        <a:cs typeface="Calibri"/>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err="1">
                          <a:ln>
                            <a:noFill/>
                          </a:ln>
                          <a:solidFill>
                            <a:schemeClr val="tx1"/>
                          </a:solidFill>
                          <a:effectLst/>
                          <a:latin typeface="Calibri"/>
                          <a:cs typeface="Calibri"/>
                        </a:rPr>
                        <a:t>lName</a:t>
                      </a:r>
                      <a:endParaRPr kumimoji="0" lang="en-US" sz="1400" b="1" i="0" u="none" strike="noStrike" cap="none" normalizeH="0" baseline="0" dirty="0">
                        <a:ln>
                          <a:noFill/>
                        </a:ln>
                        <a:solidFill>
                          <a:schemeClr val="tx1"/>
                        </a:solidFill>
                        <a:effectLst/>
                        <a:latin typeface="Calibri"/>
                        <a:cs typeface="Calibri"/>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r>
              <a:tr h="4143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a:cs typeface="Calibri"/>
                        </a:rPr>
                        <a:t>10</a:t>
                      </a:r>
                      <a:endParaRPr kumimoji="0" lang="en-US" sz="1800" b="0" i="0" u="none" strike="noStrike" cap="none" normalizeH="0" baseline="0" dirty="0">
                        <a:ln>
                          <a:noFill/>
                        </a:ln>
                        <a:solidFill>
                          <a:schemeClr val="tx1"/>
                        </a:solidFill>
                        <a:effectLst/>
                        <a:latin typeface="Calibri"/>
                        <a:cs typeface="Calibri"/>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Calibri"/>
                          <a:cs typeface="Calibri"/>
                        </a:rPr>
                        <a:t>Tom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Calibri"/>
                          <a:cs typeface="Calibri"/>
                        </a:rPr>
                        <a:t>Hanks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56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a:cs typeface="Calibri"/>
                        </a:rPr>
                        <a:t>20</a:t>
                      </a:r>
                      <a:endParaRPr kumimoji="0" lang="en-US" sz="1800" b="0" i="0" u="none" strike="noStrike" cap="none" normalizeH="0" baseline="0" dirty="0">
                        <a:ln>
                          <a:noFill/>
                        </a:ln>
                        <a:solidFill>
                          <a:schemeClr val="tx1"/>
                        </a:solidFill>
                        <a:effectLst/>
                        <a:latin typeface="Calibri"/>
                        <a:cs typeface="Calibri"/>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alibri"/>
                          <a:cs typeface="Calibri"/>
                        </a:rPr>
                        <a:t>Amy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alibri"/>
                          <a:cs typeface="Calibri"/>
                        </a:rPr>
                        <a:t>Hanks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9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a:cs typeface="Calibri"/>
                        </a:rPr>
                        <a:t>…</a:t>
                      </a:r>
                      <a:endParaRPr kumimoji="0" lang="en-US" sz="1800" b="0" i="0" u="none" strike="noStrike" cap="none" normalizeH="0" baseline="0" dirty="0">
                        <a:ln>
                          <a:noFill/>
                        </a:ln>
                        <a:solidFill>
                          <a:schemeClr val="tx1"/>
                        </a:solidFill>
                        <a:effectLst/>
                        <a:latin typeface="Calibri"/>
                        <a:cs typeface="Calibri"/>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Calibri"/>
                        <a:cs typeface="Calibri"/>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a:ln>
                          <a:noFill/>
                        </a:ln>
                        <a:solidFill>
                          <a:schemeClr val="tx1"/>
                        </a:solidFill>
                        <a:effectLst/>
                        <a:latin typeface="Calibri"/>
                        <a:cs typeface="Calibri"/>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92296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60">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60">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460">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46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eaLnBrk="1" hangingPunct="1"/>
            <a:r>
              <a:rPr lang="en-US" dirty="0" smtClean="0"/>
              <a:t>Data File </a:t>
            </a:r>
            <a:r>
              <a:rPr lang="en-US" dirty="0"/>
              <a:t>Types</a:t>
            </a:r>
          </a:p>
        </p:txBody>
      </p:sp>
      <p:sp>
        <p:nvSpPr>
          <p:cNvPr id="19460" name="Rectangle 3"/>
          <p:cNvSpPr>
            <a:spLocks noGrp="1" noChangeArrowheads="1"/>
          </p:cNvSpPr>
          <p:nvPr>
            <p:ph idx="1"/>
          </p:nvPr>
        </p:nvSpPr>
        <p:spPr/>
        <p:txBody>
          <a:bodyPr/>
          <a:lstStyle/>
          <a:p>
            <a:pPr eaLnBrk="1" hangingPunct="1">
              <a:buFontTx/>
              <a:buNone/>
            </a:pPr>
            <a:r>
              <a:rPr lang="en-US" dirty="0" smtClean="0"/>
              <a:t>The data file can be one of:</a:t>
            </a:r>
          </a:p>
          <a:p>
            <a:pPr eaLnBrk="1" hangingPunct="1"/>
            <a:r>
              <a:rPr lang="en-US" dirty="0" smtClean="0">
                <a:solidFill>
                  <a:srgbClr val="FF0000"/>
                </a:solidFill>
              </a:rPr>
              <a:t>Heap file</a:t>
            </a:r>
            <a:endParaRPr lang="en-US" dirty="0" smtClean="0"/>
          </a:p>
          <a:p>
            <a:pPr lvl="1" eaLnBrk="1" hangingPunct="1"/>
            <a:r>
              <a:rPr lang="en-US" dirty="0" smtClean="0"/>
              <a:t>Unsorted</a:t>
            </a:r>
          </a:p>
          <a:p>
            <a:pPr eaLnBrk="1" hangingPunct="1"/>
            <a:r>
              <a:rPr lang="en-US" dirty="0" smtClean="0">
                <a:solidFill>
                  <a:srgbClr val="FF0000"/>
                </a:solidFill>
              </a:rPr>
              <a:t>Sequential file</a:t>
            </a:r>
            <a:endParaRPr lang="en-US" dirty="0" smtClean="0"/>
          </a:p>
          <a:p>
            <a:pPr lvl="1" eaLnBrk="1" hangingPunct="1"/>
            <a:r>
              <a:rPr lang="en-US" dirty="0" smtClean="0"/>
              <a:t>Sorted according to some attribute(s) called </a:t>
            </a:r>
            <a:r>
              <a:rPr lang="en-US" i="1" u="sng" dirty="0" smtClean="0"/>
              <a:t>key</a:t>
            </a:r>
          </a:p>
        </p:txBody>
      </p:sp>
      <p:sp>
        <p:nvSpPr>
          <p:cNvPr id="19458" name="Slide Number Placeholder 5"/>
          <p:cNvSpPr>
            <a:spLocks noGrp="1"/>
          </p:cNvSpPr>
          <p:nvPr>
            <p:ph type="sldNum" sz="quarter" idx="12"/>
          </p:nvPr>
        </p:nvSpPr>
        <p:spPr>
          <a:noFill/>
        </p:spPr>
        <p:txBody>
          <a:bodyPr/>
          <a:lstStyle/>
          <a:p>
            <a:fld id="{5101E664-74FC-5941-AF98-3E5E9FA6876A}" type="slidenum">
              <a:rPr lang="en-US" smtClean="0">
                <a:solidFill>
                  <a:prstClr val="black"/>
                </a:solidFill>
              </a:rPr>
              <a:pPr/>
              <a:t>48</a:t>
            </a:fld>
            <a:endParaRPr lang="en-US" smtClean="0">
              <a:solidFill>
                <a:prstClr val="black"/>
              </a:solidFill>
            </a:endParaRPr>
          </a:p>
        </p:txBody>
      </p:sp>
      <p:sp>
        <p:nvSpPr>
          <p:cNvPr id="7" name="Text Box 3"/>
          <p:cNvSpPr txBox="1">
            <a:spLocks noChangeArrowheads="1"/>
          </p:cNvSpPr>
          <p:nvPr/>
        </p:nvSpPr>
        <p:spPr bwMode="auto">
          <a:xfrm>
            <a:off x="6629400" y="76200"/>
            <a:ext cx="948296" cy="338554"/>
          </a:xfrm>
          <a:prstGeom prst="rect">
            <a:avLst/>
          </a:prstGeom>
          <a:noFill/>
          <a:ln w="9525">
            <a:noFill/>
            <a:miter lim="800000"/>
            <a:headEnd/>
            <a:tailEnd/>
          </a:ln>
          <a:effectLst/>
        </p:spPr>
        <p:txBody>
          <a:bodyPr wrap="none">
            <a:prstTxWarp prst="textNoShape">
              <a:avLst/>
            </a:prstTxWarp>
            <a:spAutoFit/>
          </a:bodyPr>
          <a:lstStyle/>
          <a:p>
            <a:pPr eaLnBrk="1" hangingPunct="1">
              <a:spcBef>
                <a:spcPct val="0"/>
              </a:spcBef>
              <a:buFontTx/>
              <a:buNone/>
            </a:pPr>
            <a:r>
              <a:rPr lang="en-US" sz="1600" b="1" dirty="0" smtClean="0">
                <a:solidFill>
                  <a:prstClr val="black"/>
                </a:solidFill>
                <a:latin typeface="Arial"/>
                <a:cs typeface="Arial"/>
              </a:rPr>
              <a:t>Student</a:t>
            </a:r>
            <a:endParaRPr lang="en-US" sz="1600" b="1" dirty="0">
              <a:solidFill>
                <a:prstClr val="black"/>
              </a:solidFill>
              <a:latin typeface="Arial"/>
              <a:cs typeface="Arial"/>
            </a:endParaRPr>
          </a:p>
        </p:txBody>
      </p:sp>
      <p:graphicFrame>
        <p:nvGraphicFramePr>
          <p:cNvPr id="8" name="Group 126"/>
          <p:cNvGraphicFramePr>
            <a:graphicFrameLocks noGrp="1"/>
          </p:cNvGraphicFramePr>
          <p:nvPr>
            <p:extLst/>
          </p:nvPr>
        </p:nvGraphicFramePr>
        <p:xfrm>
          <a:off x="6629399" y="609600"/>
          <a:ext cx="2286000" cy="1653224"/>
        </p:xfrm>
        <a:graphic>
          <a:graphicData uri="http://schemas.openxmlformats.org/drawingml/2006/table">
            <a:tbl>
              <a:tblPr/>
              <a:tblGrid>
                <a:gridCol w="436880"/>
                <a:gridCol w="858520"/>
                <a:gridCol w="990600"/>
              </a:tblGrid>
              <a:tr h="4175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a:cs typeface="Calibri"/>
                        </a:rPr>
                        <a:t>ID</a:t>
                      </a:r>
                      <a:endParaRPr kumimoji="0" lang="en-US" sz="1400" b="1" i="0" u="none" strike="noStrike" cap="none" normalizeH="0" baseline="0" dirty="0">
                        <a:ln>
                          <a:noFill/>
                        </a:ln>
                        <a:solidFill>
                          <a:schemeClr val="tx1"/>
                        </a:solidFill>
                        <a:effectLst/>
                        <a:latin typeface="Calibri"/>
                        <a:cs typeface="Calibri"/>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err="1">
                          <a:ln>
                            <a:noFill/>
                          </a:ln>
                          <a:solidFill>
                            <a:schemeClr val="tx1"/>
                          </a:solidFill>
                          <a:effectLst/>
                          <a:latin typeface="Calibri"/>
                          <a:cs typeface="Calibri"/>
                        </a:rPr>
                        <a:t>fName</a:t>
                      </a:r>
                      <a:endParaRPr kumimoji="0" lang="en-US" sz="1400" b="1" i="0" u="none" strike="noStrike" cap="none" normalizeH="0" baseline="0" dirty="0">
                        <a:ln>
                          <a:noFill/>
                        </a:ln>
                        <a:solidFill>
                          <a:schemeClr val="tx1"/>
                        </a:solidFill>
                        <a:effectLst/>
                        <a:latin typeface="Calibri"/>
                        <a:cs typeface="Calibri"/>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err="1">
                          <a:ln>
                            <a:noFill/>
                          </a:ln>
                          <a:solidFill>
                            <a:schemeClr val="tx1"/>
                          </a:solidFill>
                          <a:effectLst/>
                          <a:latin typeface="Calibri"/>
                          <a:cs typeface="Calibri"/>
                        </a:rPr>
                        <a:t>lName</a:t>
                      </a:r>
                      <a:endParaRPr kumimoji="0" lang="en-US" sz="1400" b="1" i="0" u="none" strike="noStrike" cap="none" normalizeH="0" baseline="0" dirty="0">
                        <a:ln>
                          <a:noFill/>
                        </a:ln>
                        <a:solidFill>
                          <a:schemeClr val="tx1"/>
                        </a:solidFill>
                        <a:effectLst/>
                        <a:latin typeface="Calibri"/>
                        <a:cs typeface="Calibri"/>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r>
              <a:tr h="4143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a:cs typeface="Calibri"/>
                        </a:rPr>
                        <a:t>10</a:t>
                      </a:r>
                      <a:endParaRPr kumimoji="0" lang="en-US" sz="1800" b="0" i="0" u="none" strike="noStrike" cap="none" normalizeH="0" baseline="0" dirty="0">
                        <a:ln>
                          <a:noFill/>
                        </a:ln>
                        <a:solidFill>
                          <a:schemeClr val="tx1"/>
                        </a:solidFill>
                        <a:effectLst/>
                        <a:latin typeface="Calibri"/>
                        <a:cs typeface="Calibri"/>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Calibri"/>
                          <a:cs typeface="Calibri"/>
                        </a:rPr>
                        <a:t>Tom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Calibri"/>
                          <a:cs typeface="Calibri"/>
                        </a:rPr>
                        <a:t>Hanks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56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a:cs typeface="Calibri"/>
                        </a:rPr>
                        <a:t>20</a:t>
                      </a:r>
                      <a:endParaRPr kumimoji="0" lang="en-US" sz="1800" b="0" i="0" u="none" strike="noStrike" cap="none" normalizeH="0" baseline="0" dirty="0">
                        <a:ln>
                          <a:noFill/>
                        </a:ln>
                        <a:solidFill>
                          <a:schemeClr val="tx1"/>
                        </a:solidFill>
                        <a:effectLst/>
                        <a:latin typeface="Calibri"/>
                        <a:cs typeface="Calibri"/>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alibri"/>
                          <a:cs typeface="Calibri"/>
                        </a:rPr>
                        <a:t>Amy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alibri"/>
                          <a:cs typeface="Calibri"/>
                        </a:rPr>
                        <a:t>Hanks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9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a:cs typeface="Calibri"/>
                        </a:rPr>
                        <a:t>…</a:t>
                      </a:r>
                      <a:endParaRPr kumimoji="0" lang="en-US" sz="1800" b="0" i="0" u="none" strike="noStrike" cap="none" normalizeH="0" baseline="0" dirty="0">
                        <a:ln>
                          <a:noFill/>
                        </a:ln>
                        <a:solidFill>
                          <a:schemeClr val="tx1"/>
                        </a:solidFill>
                        <a:effectLst/>
                        <a:latin typeface="Calibri"/>
                        <a:cs typeface="Calibri"/>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Calibri"/>
                        <a:cs typeface="Calibri"/>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a:ln>
                          <a:noFill/>
                        </a:ln>
                        <a:solidFill>
                          <a:schemeClr val="tx1"/>
                        </a:solidFill>
                        <a:effectLst/>
                        <a:latin typeface="Calibri"/>
                        <a:cs typeface="Calibri"/>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 name="Footer Placeholder 2"/>
          <p:cNvSpPr>
            <a:spLocks noGrp="1"/>
          </p:cNvSpPr>
          <p:nvPr>
            <p:ph type="ftr" sz="quarter" idx="11"/>
          </p:nvPr>
        </p:nvSpPr>
        <p:spPr/>
        <p:txBody>
          <a:bodyPr/>
          <a:lstStyle/>
          <a:p>
            <a:pPr>
              <a:defRPr/>
            </a:pPr>
            <a:r>
              <a:rPr lang="de-DE" dirty="0" smtClean="0">
                <a:solidFill>
                  <a:prstClr val="black"/>
                </a:solidFill>
              </a:rPr>
              <a:t>CSE 344 - </a:t>
            </a:r>
            <a:r>
              <a:rPr lang="is-IS" dirty="0" smtClean="0">
                <a:solidFill>
                  <a:prstClr val="black"/>
                </a:solidFill>
              </a:rPr>
              <a:t>2017au</a:t>
            </a:r>
            <a:endParaRPr lang="en-US" dirty="0">
              <a:solidFill>
                <a:prstClr val="black"/>
              </a:solidFill>
            </a:endParaRPr>
          </a:p>
        </p:txBody>
      </p:sp>
      <p:sp>
        <p:nvSpPr>
          <p:cNvPr id="9" name="TextBox 8"/>
          <p:cNvSpPr txBox="1"/>
          <p:nvPr/>
        </p:nvSpPr>
        <p:spPr>
          <a:xfrm>
            <a:off x="102729" y="4724400"/>
            <a:ext cx="9011451" cy="193899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eaLnBrk="1" hangingPunct="1">
              <a:spcBef>
                <a:spcPct val="0"/>
              </a:spcBef>
              <a:buFontTx/>
              <a:buNone/>
            </a:pPr>
            <a:r>
              <a:rPr lang="en-US" dirty="0">
                <a:solidFill>
                  <a:prstClr val="black"/>
                </a:solidFill>
              </a:rPr>
              <a:t>Note: </a:t>
            </a:r>
            <a:r>
              <a:rPr lang="en-US" i="1" u="sng" dirty="0">
                <a:solidFill>
                  <a:prstClr val="black"/>
                </a:solidFill>
              </a:rPr>
              <a:t>key</a:t>
            </a:r>
            <a:r>
              <a:rPr lang="en-US" dirty="0">
                <a:solidFill>
                  <a:prstClr val="black"/>
                </a:solidFill>
              </a:rPr>
              <a:t> here means something different from primary key: </a:t>
            </a:r>
            <a:br>
              <a:rPr lang="en-US" dirty="0">
                <a:solidFill>
                  <a:prstClr val="black"/>
                </a:solidFill>
              </a:rPr>
            </a:br>
            <a:r>
              <a:rPr lang="en-US" dirty="0" smtClean="0">
                <a:solidFill>
                  <a:prstClr val="black"/>
                </a:solidFill>
              </a:rPr>
              <a:t>it </a:t>
            </a:r>
            <a:r>
              <a:rPr lang="en-US" dirty="0">
                <a:solidFill>
                  <a:prstClr val="black"/>
                </a:solidFill>
              </a:rPr>
              <a:t>just means that we order the file according to that attribute.  </a:t>
            </a:r>
            <a:r>
              <a:rPr lang="en-US" dirty="0" smtClean="0">
                <a:solidFill>
                  <a:prstClr val="black"/>
                </a:solidFill>
              </a:rPr>
              <a:t/>
            </a:r>
            <a:br>
              <a:rPr lang="en-US" dirty="0" smtClean="0">
                <a:solidFill>
                  <a:prstClr val="black"/>
                </a:solidFill>
              </a:rPr>
            </a:br>
            <a:r>
              <a:rPr lang="en-US" dirty="0" smtClean="0">
                <a:solidFill>
                  <a:prstClr val="black"/>
                </a:solidFill>
              </a:rPr>
              <a:t>In </a:t>
            </a:r>
            <a:r>
              <a:rPr lang="en-US" dirty="0">
                <a:solidFill>
                  <a:prstClr val="black"/>
                </a:solidFill>
              </a:rPr>
              <a:t>our example we ordered by </a:t>
            </a:r>
            <a:r>
              <a:rPr lang="en-US" b="1" dirty="0">
                <a:solidFill>
                  <a:prstClr val="black"/>
                </a:solidFill>
              </a:rPr>
              <a:t>ID</a:t>
            </a:r>
            <a:r>
              <a:rPr lang="en-US" dirty="0">
                <a:solidFill>
                  <a:prstClr val="black"/>
                </a:solidFill>
              </a:rPr>
              <a:t>.  Might as well order by </a:t>
            </a:r>
            <a:r>
              <a:rPr lang="en-US" b="1" dirty="0" err="1" smtClean="0">
                <a:solidFill>
                  <a:prstClr val="black"/>
                </a:solidFill>
              </a:rPr>
              <a:t>fName</a:t>
            </a:r>
            <a:r>
              <a:rPr lang="en-US" b="1" dirty="0" smtClean="0">
                <a:solidFill>
                  <a:prstClr val="black"/>
                </a:solidFill>
              </a:rPr>
              <a:t>, </a:t>
            </a:r>
            <a:br>
              <a:rPr lang="en-US" b="1" dirty="0" smtClean="0">
                <a:solidFill>
                  <a:prstClr val="black"/>
                </a:solidFill>
              </a:rPr>
            </a:br>
            <a:r>
              <a:rPr lang="en-US" dirty="0" smtClean="0">
                <a:solidFill>
                  <a:prstClr val="black"/>
                </a:solidFill>
              </a:rPr>
              <a:t>if </a:t>
            </a:r>
            <a:r>
              <a:rPr lang="en-US" dirty="0">
                <a:solidFill>
                  <a:prstClr val="black"/>
                </a:solidFill>
              </a:rPr>
              <a:t>that seems a better idea for the applications running </a:t>
            </a:r>
            <a:r>
              <a:rPr lang="en-US" dirty="0" smtClean="0">
                <a:solidFill>
                  <a:prstClr val="black"/>
                </a:solidFill>
              </a:rPr>
              <a:t>on</a:t>
            </a:r>
            <a:br>
              <a:rPr lang="en-US" dirty="0" smtClean="0">
                <a:solidFill>
                  <a:prstClr val="black"/>
                </a:solidFill>
              </a:rPr>
            </a:br>
            <a:r>
              <a:rPr lang="en-US" dirty="0" smtClean="0">
                <a:solidFill>
                  <a:prstClr val="black"/>
                </a:solidFill>
              </a:rPr>
              <a:t>our </a:t>
            </a:r>
            <a:r>
              <a:rPr lang="en-US" dirty="0">
                <a:solidFill>
                  <a:prstClr val="black"/>
                </a:solidFill>
              </a:rPr>
              <a:t>database. </a:t>
            </a:r>
          </a:p>
        </p:txBody>
      </p:sp>
    </p:spTree>
    <p:extLst>
      <p:ext uri="{BB962C8B-B14F-4D97-AF65-F5344CB8AC3E}">
        <p14:creationId xmlns:p14="http://schemas.microsoft.com/office/powerpoint/2010/main" val="96840583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t>Index</a:t>
            </a:r>
          </a:p>
        </p:txBody>
      </p:sp>
      <p:sp>
        <p:nvSpPr>
          <p:cNvPr id="20483" name="Content Placeholder 2"/>
          <p:cNvSpPr>
            <a:spLocks noGrp="1"/>
          </p:cNvSpPr>
          <p:nvPr>
            <p:ph idx="1"/>
          </p:nvPr>
        </p:nvSpPr>
        <p:spPr>
          <a:xfrm>
            <a:off x="685800" y="1981200"/>
            <a:ext cx="8458200" cy="4114800"/>
          </a:xfrm>
        </p:spPr>
        <p:txBody>
          <a:bodyPr/>
          <a:lstStyle/>
          <a:p>
            <a:pPr eaLnBrk="1" hangingPunct="1"/>
            <a:r>
              <a:rPr lang="en-US" dirty="0" smtClean="0">
                <a:solidFill>
                  <a:srgbClr val="0000FF"/>
                </a:solidFill>
              </a:rPr>
              <a:t>An </a:t>
            </a:r>
            <a:r>
              <a:rPr lang="en-US" b="1" dirty="0" smtClean="0">
                <a:solidFill>
                  <a:srgbClr val="0000FF"/>
                </a:solidFill>
              </a:rPr>
              <a:t>additional </a:t>
            </a:r>
            <a:r>
              <a:rPr lang="en-US" dirty="0" smtClean="0">
                <a:solidFill>
                  <a:srgbClr val="0000FF"/>
                </a:solidFill>
              </a:rPr>
              <a:t>file, that allows fast access to records in the data file given a search key</a:t>
            </a:r>
          </a:p>
        </p:txBody>
      </p:sp>
    </p:spTree>
    <p:extLst>
      <p:ext uri="{BB962C8B-B14F-4D97-AF65-F5344CB8AC3E}">
        <p14:creationId xmlns:p14="http://schemas.microsoft.com/office/powerpoint/2010/main" val="218358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vs Physical Plans</a:t>
            </a:r>
            <a:endParaRPr lang="en-US" dirty="0"/>
          </a:p>
        </p:txBody>
      </p:sp>
      <p:sp>
        <p:nvSpPr>
          <p:cNvPr id="3" name="Content Placeholder 2"/>
          <p:cNvSpPr>
            <a:spLocks noGrp="1"/>
          </p:cNvSpPr>
          <p:nvPr>
            <p:ph idx="1"/>
          </p:nvPr>
        </p:nvSpPr>
        <p:spPr>
          <a:xfrm>
            <a:off x="685800" y="1524000"/>
            <a:ext cx="8153400" cy="4114800"/>
          </a:xfrm>
        </p:spPr>
        <p:txBody>
          <a:bodyPr>
            <a:normAutofit lnSpcReduction="10000"/>
          </a:bodyPr>
          <a:lstStyle/>
          <a:p>
            <a:r>
              <a:rPr lang="en-US" sz="2800" dirty="0" smtClean="0"/>
              <a:t>Logical plans:</a:t>
            </a:r>
          </a:p>
          <a:p>
            <a:pPr lvl="1"/>
            <a:r>
              <a:rPr lang="en-US" sz="2400" dirty="0" smtClean="0"/>
              <a:t>Created by the parser from the input SQL text</a:t>
            </a:r>
          </a:p>
          <a:p>
            <a:pPr lvl="1"/>
            <a:r>
              <a:rPr lang="en-US" sz="2400" dirty="0"/>
              <a:t>Expressed as a relational algebra </a:t>
            </a:r>
            <a:r>
              <a:rPr lang="en-US" sz="2400" dirty="0" smtClean="0"/>
              <a:t>tree</a:t>
            </a:r>
          </a:p>
          <a:p>
            <a:pPr lvl="1"/>
            <a:r>
              <a:rPr lang="en-US" sz="2400" dirty="0" smtClean="0"/>
              <a:t>Each SQL query has many possible logical plans</a:t>
            </a:r>
          </a:p>
          <a:p>
            <a:pPr lvl="1"/>
            <a:endParaRPr lang="en-US" sz="2400" dirty="0"/>
          </a:p>
          <a:p>
            <a:r>
              <a:rPr lang="en-US" sz="2800" dirty="0" smtClean="0"/>
              <a:t>Physical plans:</a:t>
            </a:r>
          </a:p>
          <a:p>
            <a:pPr lvl="1"/>
            <a:r>
              <a:rPr lang="en-US" sz="2400" dirty="0" smtClean="0"/>
              <a:t>Goal is to choose an efficient implementation for each operator in the RA tree</a:t>
            </a:r>
          </a:p>
          <a:p>
            <a:pPr lvl="1"/>
            <a:r>
              <a:rPr lang="en-US" sz="2400" dirty="0" smtClean="0"/>
              <a:t>Each logical plan has many possible physical plans</a:t>
            </a:r>
            <a:endParaRPr lang="en-US" sz="2400" dirty="0">
              <a:solidFill>
                <a:srgbClr val="FF0000"/>
              </a:solidFill>
            </a:endParaRPr>
          </a:p>
        </p:txBody>
      </p:sp>
    </p:spTree>
    <p:extLst>
      <p:ext uri="{BB962C8B-B14F-4D97-AF65-F5344CB8AC3E}">
        <p14:creationId xmlns:p14="http://schemas.microsoft.com/office/powerpoint/2010/main" val="727741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t>Index</a:t>
            </a:r>
          </a:p>
        </p:txBody>
      </p:sp>
      <p:sp>
        <p:nvSpPr>
          <p:cNvPr id="20483" name="Content Placeholder 2"/>
          <p:cNvSpPr>
            <a:spLocks noGrp="1"/>
          </p:cNvSpPr>
          <p:nvPr>
            <p:ph idx="1"/>
          </p:nvPr>
        </p:nvSpPr>
        <p:spPr>
          <a:xfrm>
            <a:off x="685800" y="1981200"/>
            <a:ext cx="8458200" cy="4114800"/>
          </a:xfrm>
        </p:spPr>
        <p:txBody>
          <a:bodyPr/>
          <a:lstStyle/>
          <a:p>
            <a:pPr eaLnBrk="1" hangingPunct="1"/>
            <a:r>
              <a:rPr lang="en-US" dirty="0" smtClean="0">
                <a:solidFill>
                  <a:srgbClr val="0000FF"/>
                </a:solidFill>
              </a:rPr>
              <a:t>An </a:t>
            </a:r>
            <a:r>
              <a:rPr lang="en-US" b="1" dirty="0" smtClean="0">
                <a:solidFill>
                  <a:srgbClr val="0000FF"/>
                </a:solidFill>
              </a:rPr>
              <a:t>additional </a:t>
            </a:r>
            <a:r>
              <a:rPr lang="en-US" dirty="0" smtClean="0">
                <a:solidFill>
                  <a:srgbClr val="0000FF"/>
                </a:solidFill>
              </a:rPr>
              <a:t>file, that allows fast access to records in the data file given a search key</a:t>
            </a:r>
          </a:p>
          <a:p>
            <a:pPr eaLnBrk="1" hangingPunct="1"/>
            <a:r>
              <a:rPr lang="en-US" dirty="0" smtClean="0"/>
              <a:t>The index contains (key, value) pairs:</a:t>
            </a:r>
          </a:p>
          <a:p>
            <a:pPr lvl="1" eaLnBrk="1" hangingPunct="1"/>
            <a:r>
              <a:rPr lang="en-US" dirty="0" smtClean="0"/>
              <a:t>The key = an attribute value (e.g., student ID or name)</a:t>
            </a:r>
          </a:p>
          <a:p>
            <a:pPr lvl="1" eaLnBrk="1" hangingPunct="1"/>
            <a:r>
              <a:rPr lang="en-US" dirty="0" smtClean="0"/>
              <a:t>The value = a pointer to the record</a:t>
            </a:r>
          </a:p>
        </p:txBody>
      </p:sp>
    </p:spTree>
    <p:extLst>
      <p:ext uri="{BB962C8B-B14F-4D97-AF65-F5344CB8AC3E}">
        <p14:creationId xmlns:p14="http://schemas.microsoft.com/office/powerpoint/2010/main" val="205181189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t>Index</a:t>
            </a:r>
          </a:p>
        </p:txBody>
      </p:sp>
      <p:sp>
        <p:nvSpPr>
          <p:cNvPr id="20483" name="Content Placeholder 2"/>
          <p:cNvSpPr>
            <a:spLocks noGrp="1"/>
          </p:cNvSpPr>
          <p:nvPr>
            <p:ph idx="1"/>
          </p:nvPr>
        </p:nvSpPr>
        <p:spPr>
          <a:xfrm>
            <a:off x="685800" y="1981200"/>
            <a:ext cx="8458200" cy="4114800"/>
          </a:xfrm>
        </p:spPr>
        <p:txBody>
          <a:bodyPr/>
          <a:lstStyle/>
          <a:p>
            <a:pPr eaLnBrk="1" hangingPunct="1"/>
            <a:r>
              <a:rPr lang="en-US" dirty="0" smtClean="0">
                <a:solidFill>
                  <a:srgbClr val="0000FF"/>
                </a:solidFill>
              </a:rPr>
              <a:t>An </a:t>
            </a:r>
            <a:r>
              <a:rPr lang="en-US" b="1" dirty="0" smtClean="0">
                <a:solidFill>
                  <a:srgbClr val="0000FF"/>
                </a:solidFill>
              </a:rPr>
              <a:t>additional </a:t>
            </a:r>
            <a:r>
              <a:rPr lang="en-US" dirty="0" smtClean="0">
                <a:solidFill>
                  <a:srgbClr val="0000FF"/>
                </a:solidFill>
              </a:rPr>
              <a:t>file, that allows fast access to records in the data file given a search key</a:t>
            </a:r>
          </a:p>
          <a:p>
            <a:pPr eaLnBrk="1" hangingPunct="1"/>
            <a:r>
              <a:rPr lang="en-US" dirty="0" smtClean="0"/>
              <a:t>The index contains (key, value) pairs:</a:t>
            </a:r>
          </a:p>
          <a:p>
            <a:pPr lvl="1" eaLnBrk="1" hangingPunct="1"/>
            <a:r>
              <a:rPr lang="en-US" dirty="0" smtClean="0"/>
              <a:t>The key = an attribute value (e.g., student ID or name)</a:t>
            </a:r>
          </a:p>
          <a:p>
            <a:pPr lvl="1" eaLnBrk="1" hangingPunct="1"/>
            <a:r>
              <a:rPr lang="en-US" dirty="0" smtClean="0"/>
              <a:t>The value = a pointer to the record</a:t>
            </a:r>
          </a:p>
          <a:p>
            <a:pPr eaLnBrk="1" hangingPunct="1"/>
            <a:r>
              <a:rPr lang="en-US" dirty="0" smtClean="0"/>
              <a:t>Could have many indexes for one table</a:t>
            </a:r>
          </a:p>
        </p:txBody>
      </p:sp>
      <p:sp>
        <p:nvSpPr>
          <p:cNvPr id="20485" name="Rounded Rectangle 5"/>
          <p:cNvSpPr>
            <a:spLocks noChangeArrowheads="1"/>
          </p:cNvSpPr>
          <p:nvPr/>
        </p:nvSpPr>
        <p:spPr bwMode="auto">
          <a:xfrm>
            <a:off x="1066800" y="5105400"/>
            <a:ext cx="4992656" cy="578882"/>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prstTxWarp prst="textNoShape">
              <a:avLst/>
            </a:prstTxWarp>
            <a:spAutoFit/>
          </a:bodyPr>
          <a:lstStyle/>
          <a:p>
            <a:pPr eaLnBrk="1" hangingPunct="1">
              <a:spcBef>
                <a:spcPct val="0"/>
              </a:spcBef>
              <a:buFontTx/>
              <a:buNone/>
            </a:pPr>
            <a:r>
              <a:rPr lang="en-US" sz="2800" dirty="0" smtClean="0">
                <a:solidFill>
                  <a:prstClr val="black"/>
                </a:solidFill>
                <a:cs typeface="Arial"/>
              </a:rPr>
              <a:t>Key = means here search key</a:t>
            </a:r>
            <a:endParaRPr lang="en-US" sz="2800" dirty="0">
              <a:solidFill>
                <a:prstClr val="black"/>
              </a:solidFill>
              <a:cs typeface="Arial"/>
            </a:endParaRPr>
          </a:p>
        </p:txBody>
      </p:sp>
    </p:spTree>
    <p:extLst>
      <p:ext uri="{BB962C8B-B14F-4D97-AF65-F5344CB8AC3E}">
        <p14:creationId xmlns:p14="http://schemas.microsoft.com/office/powerpoint/2010/main" val="51011573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Keys in indexing</a:t>
            </a:r>
            <a:endParaRPr lang="en-US" dirty="0"/>
          </a:p>
        </p:txBody>
      </p:sp>
      <p:sp>
        <p:nvSpPr>
          <p:cNvPr id="3" name="Content Placeholder 2"/>
          <p:cNvSpPr>
            <a:spLocks noGrp="1"/>
          </p:cNvSpPr>
          <p:nvPr>
            <p:ph idx="1"/>
          </p:nvPr>
        </p:nvSpPr>
        <p:spPr/>
        <p:txBody>
          <a:bodyPr/>
          <a:lstStyle/>
          <a:p>
            <a:pPr marL="0" indent="0">
              <a:buNone/>
            </a:pPr>
            <a:r>
              <a:rPr lang="en-US" dirty="0" smtClean="0"/>
              <a:t>Different keys:</a:t>
            </a:r>
          </a:p>
          <a:p>
            <a:r>
              <a:rPr lang="en-US" dirty="0" smtClean="0">
                <a:solidFill>
                  <a:srgbClr val="0000FF"/>
                </a:solidFill>
              </a:rPr>
              <a:t>Primary key </a:t>
            </a:r>
            <a:r>
              <a:rPr lang="en-US" dirty="0" smtClean="0"/>
              <a:t>– uniquely identifies a tuple</a:t>
            </a:r>
            <a:endParaRPr lang="en-US" dirty="0"/>
          </a:p>
          <a:p>
            <a:r>
              <a:rPr lang="en-US" dirty="0" smtClean="0">
                <a:solidFill>
                  <a:srgbClr val="0000FF"/>
                </a:solidFill>
              </a:rPr>
              <a:t>Key of the sequential file</a:t>
            </a:r>
            <a:r>
              <a:rPr lang="en-US" dirty="0" smtClean="0"/>
              <a:t> – how the data file is sorted, if at all</a:t>
            </a:r>
            <a:endParaRPr lang="en-US" dirty="0"/>
          </a:p>
          <a:p>
            <a:r>
              <a:rPr lang="en-US" dirty="0">
                <a:solidFill>
                  <a:srgbClr val="0000FF"/>
                </a:solidFill>
              </a:rPr>
              <a:t>I</a:t>
            </a:r>
            <a:r>
              <a:rPr lang="en-US" dirty="0" smtClean="0">
                <a:solidFill>
                  <a:srgbClr val="0000FF"/>
                </a:solidFill>
              </a:rPr>
              <a:t>ndex key </a:t>
            </a:r>
            <a:r>
              <a:rPr lang="en-US" dirty="0" smtClean="0"/>
              <a:t>– how the index is organized</a:t>
            </a:r>
            <a:endParaRPr lang="en-US" dirty="0"/>
          </a:p>
        </p:txBody>
      </p:sp>
    </p:spTree>
    <p:extLst>
      <p:ext uri="{BB962C8B-B14F-4D97-AF65-F5344CB8AC3E}">
        <p14:creationId xmlns:p14="http://schemas.microsoft.com/office/powerpoint/2010/main" val="760506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pPr eaLnBrk="1" hangingPunct="1"/>
            <a:r>
              <a:rPr lang="en-US" dirty="0" smtClean="0"/>
              <a:t>Example 1:</a:t>
            </a:r>
            <a:br>
              <a:rPr lang="en-US" dirty="0" smtClean="0"/>
            </a:br>
            <a:r>
              <a:rPr lang="en-US" dirty="0" smtClean="0"/>
              <a:t>Index on ID</a:t>
            </a:r>
            <a:endParaRPr lang="en-US" dirty="0"/>
          </a:p>
        </p:txBody>
      </p:sp>
      <p:graphicFrame>
        <p:nvGraphicFramePr>
          <p:cNvPr id="399364" name="Group 4"/>
          <p:cNvGraphicFramePr>
            <a:graphicFrameLocks noGrp="1"/>
          </p:cNvGraphicFramePr>
          <p:nvPr>
            <p:extLst/>
          </p:nvPr>
        </p:nvGraphicFramePr>
        <p:xfrm>
          <a:off x="1828800" y="2743200"/>
          <a:ext cx="914400" cy="1981200"/>
        </p:xfrm>
        <a:graphic>
          <a:graphicData uri="http://schemas.openxmlformats.org/drawingml/2006/table">
            <a:tbl>
              <a:tblPr/>
              <a:tblGrid>
                <a:gridCol w="457200"/>
                <a:gridCol w="457200"/>
              </a:tblGrid>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chemeClr val="tx1"/>
                          </a:solidFill>
                          <a:effectLst/>
                          <a:latin typeface="Arial"/>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a:rPr>
                        <a:t>20</a:t>
                      </a: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a:rPr>
                        <a:t>50</a:t>
                      </a: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a:rPr>
                        <a:t>200</a:t>
                      </a: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a:rPr>
                        <a:t>220</a:t>
                      </a: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a:rPr>
                        <a:t>240</a:t>
                      </a: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a:rPr>
                        <a:t>420</a:t>
                      </a: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a:rPr>
                        <a:t>800</a:t>
                      </a: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 name="AutoShape 95"/>
          <p:cNvSpPr>
            <a:spLocks/>
          </p:cNvSpPr>
          <p:nvPr/>
        </p:nvSpPr>
        <p:spPr bwMode="auto">
          <a:xfrm rot="5399890" flipH="1">
            <a:off x="2171697" y="2261427"/>
            <a:ext cx="152400" cy="506313"/>
          </a:xfrm>
          <a:prstGeom prst="rightBrace">
            <a:avLst>
              <a:gd name="adj1" fmla="val 54167"/>
              <a:gd name="adj2" fmla="val 50153"/>
            </a:avLst>
          </a:prstGeom>
          <a:noFill/>
          <a:ln w="9525">
            <a:solidFill>
              <a:schemeClr val="tx1"/>
            </a:solidFill>
            <a:round/>
            <a:headEnd/>
            <a:tailEnd/>
          </a:ln>
          <a:effectLst/>
        </p:spPr>
        <p:txBody>
          <a:bodyPr anchor="ctr">
            <a:prstTxWarp prst="textNoShape">
              <a:avLst/>
            </a:prstTxWarp>
            <a:spAutoFit/>
          </a:bodyPr>
          <a:lstStyle/>
          <a:p>
            <a:pPr eaLnBrk="1" hangingPunct="1">
              <a:spcBef>
                <a:spcPct val="0"/>
              </a:spcBef>
              <a:buFontTx/>
              <a:buNone/>
            </a:pPr>
            <a:endParaRPr lang="en-US" dirty="0">
              <a:solidFill>
                <a:prstClr val="black"/>
              </a:solidFill>
              <a:latin typeface="Arial"/>
            </a:endParaRPr>
          </a:p>
        </p:txBody>
      </p:sp>
      <p:sp>
        <p:nvSpPr>
          <p:cNvPr id="22" name="AutoShape 97"/>
          <p:cNvSpPr>
            <a:spLocks/>
          </p:cNvSpPr>
          <p:nvPr/>
        </p:nvSpPr>
        <p:spPr bwMode="auto">
          <a:xfrm rot="5399890" flipH="1">
            <a:off x="5638003" y="2093463"/>
            <a:ext cx="152400" cy="537567"/>
          </a:xfrm>
          <a:prstGeom prst="rightBrace">
            <a:avLst>
              <a:gd name="adj1" fmla="val 158420"/>
              <a:gd name="adj2" fmla="val 50153"/>
            </a:avLst>
          </a:prstGeom>
          <a:noFill/>
          <a:ln w="9525">
            <a:solidFill>
              <a:schemeClr val="tx1"/>
            </a:solidFill>
            <a:round/>
            <a:headEnd/>
            <a:tailEnd/>
          </a:ln>
          <a:effectLst/>
        </p:spPr>
        <p:txBody>
          <a:bodyPr anchor="ctr">
            <a:prstTxWarp prst="textNoShape">
              <a:avLst/>
            </a:prstTxWarp>
            <a:spAutoFit/>
          </a:bodyPr>
          <a:lstStyle/>
          <a:p>
            <a:pPr eaLnBrk="1" hangingPunct="1">
              <a:spcBef>
                <a:spcPct val="0"/>
              </a:spcBef>
              <a:buFontTx/>
              <a:buNone/>
            </a:pPr>
            <a:endParaRPr lang="en-US" dirty="0">
              <a:solidFill>
                <a:prstClr val="black"/>
              </a:solidFill>
              <a:latin typeface="Arial"/>
            </a:endParaRPr>
          </a:p>
        </p:txBody>
      </p:sp>
      <p:sp>
        <p:nvSpPr>
          <p:cNvPr id="23" name="Rectangle 98"/>
          <p:cNvSpPr>
            <a:spLocks noChangeArrowheads="1"/>
          </p:cNvSpPr>
          <p:nvPr/>
        </p:nvSpPr>
        <p:spPr bwMode="auto">
          <a:xfrm flipH="1">
            <a:off x="4419600" y="1905000"/>
            <a:ext cx="2236760" cy="374461"/>
          </a:xfrm>
          <a:prstGeom prst="rect">
            <a:avLst/>
          </a:prstGeom>
          <a:noFill/>
          <a:ln w="9525">
            <a:noFill/>
            <a:miter lim="800000"/>
            <a:headEnd/>
            <a:tailEnd/>
          </a:ln>
          <a:effectLst/>
        </p:spPr>
        <p:txBody>
          <a:bodyPr wrap="none">
            <a:prstTxWarp prst="textNoShape">
              <a:avLst/>
            </a:prstTxWarp>
            <a:spAutoFit/>
          </a:bodyPr>
          <a:lstStyle/>
          <a:p>
            <a:pPr marL="342900" indent="-342900" algn="r" eaLnBrk="1" hangingPunct="1">
              <a:lnSpc>
                <a:spcPct val="90000"/>
              </a:lnSpc>
              <a:buFontTx/>
              <a:buNone/>
            </a:pPr>
            <a:r>
              <a:rPr lang="en-US" sz="2000" dirty="0">
                <a:solidFill>
                  <a:prstClr val="black"/>
                </a:solidFill>
                <a:latin typeface="Arial"/>
                <a:ea typeface="Osaka" charset="-128"/>
                <a:cs typeface="Arial"/>
              </a:rPr>
              <a:t>Data </a:t>
            </a:r>
            <a:r>
              <a:rPr lang="en-US" sz="2000" dirty="0" smtClean="0">
                <a:solidFill>
                  <a:prstClr val="black"/>
                </a:solidFill>
                <a:latin typeface="Arial"/>
                <a:ea typeface="Osaka" charset="-128"/>
                <a:cs typeface="Arial"/>
              </a:rPr>
              <a:t>File </a:t>
            </a:r>
            <a:r>
              <a:rPr lang="en-US" sz="2000" b="1" dirty="0" smtClean="0">
                <a:solidFill>
                  <a:prstClr val="black"/>
                </a:solidFill>
                <a:latin typeface="Arial"/>
                <a:ea typeface="Osaka" charset="-128"/>
                <a:cs typeface="Arial"/>
              </a:rPr>
              <a:t>Student</a:t>
            </a:r>
            <a:endParaRPr lang="en-US" sz="2000" b="1" dirty="0">
              <a:solidFill>
                <a:prstClr val="black"/>
              </a:solidFill>
              <a:latin typeface="Arial"/>
              <a:ea typeface="Osaka" charset="-128"/>
              <a:cs typeface="Arial"/>
            </a:endParaRPr>
          </a:p>
        </p:txBody>
      </p:sp>
      <p:sp>
        <p:nvSpPr>
          <p:cNvPr id="28" name="Text Box 3"/>
          <p:cNvSpPr txBox="1">
            <a:spLocks noChangeArrowheads="1"/>
          </p:cNvSpPr>
          <p:nvPr/>
        </p:nvSpPr>
        <p:spPr bwMode="auto">
          <a:xfrm>
            <a:off x="6629400" y="76200"/>
            <a:ext cx="948296" cy="338554"/>
          </a:xfrm>
          <a:prstGeom prst="rect">
            <a:avLst/>
          </a:prstGeom>
          <a:noFill/>
          <a:ln w="9525">
            <a:noFill/>
            <a:miter lim="800000"/>
            <a:headEnd/>
            <a:tailEnd/>
          </a:ln>
          <a:effectLst/>
        </p:spPr>
        <p:txBody>
          <a:bodyPr wrap="none">
            <a:prstTxWarp prst="textNoShape">
              <a:avLst/>
            </a:prstTxWarp>
            <a:spAutoFit/>
          </a:bodyPr>
          <a:lstStyle/>
          <a:p>
            <a:pPr eaLnBrk="1" hangingPunct="1">
              <a:spcBef>
                <a:spcPct val="0"/>
              </a:spcBef>
              <a:buFontTx/>
              <a:buNone/>
            </a:pPr>
            <a:r>
              <a:rPr lang="en-US" sz="1600" b="1" dirty="0" smtClean="0">
                <a:solidFill>
                  <a:prstClr val="black"/>
                </a:solidFill>
                <a:latin typeface="Arial"/>
                <a:cs typeface="Arial"/>
              </a:rPr>
              <a:t>Student</a:t>
            </a:r>
            <a:endParaRPr lang="en-US" sz="1600" b="1" dirty="0">
              <a:solidFill>
                <a:prstClr val="black"/>
              </a:solidFill>
              <a:latin typeface="Arial"/>
              <a:cs typeface="Arial"/>
            </a:endParaRPr>
          </a:p>
        </p:txBody>
      </p:sp>
      <p:graphicFrame>
        <p:nvGraphicFramePr>
          <p:cNvPr id="29" name="Group 126"/>
          <p:cNvGraphicFramePr>
            <a:graphicFrameLocks noGrp="1"/>
          </p:cNvGraphicFramePr>
          <p:nvPr>
            <p:extLst/>
          </p:nvPr>
        </p:nvGraphicFramePr>
        <p:xfrm>
          <a:off x="6629399" y="609600"/>
          <a:ext cx="2286000" cy="1653224"/>
        </p:xfrm>
        <a:graphic>
          <a:graphicData uri="http://schemas.openxmlformats.org/drawingml/2006/table">
            <a:tbl>
              <a:tblPr/>
              <a:tblGrid>
                <a:gridCol w="436880"/>
                <a:gridCol w="858520"/>
                <a:gridCol w="990600"/>
              </a:tblGrid>
              <a:tr h="4175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a:cs typeface="Calibri"/>
                        </a:rPr>
                        <a:t>ID</a:t>
                      </a:r>
                      <a:endParaRPr kumimoji="0" lang="en-US" sz="1400" b="1" i="0" u="none" strike="noStrike" cap="none" normalizeH="0" baseline="0" dirty="0">
                        <a:ln>
                          <a:noFill/>
                        </a:ln>
                        <a:solidFill>
                          <a:schemeClr val="tx1"/>
                        </a:solidFill>
                        <a:effectLst/>
                        <a:latin typeface="Calibri"/>
                        <a:cs typeface="Calibri"/>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err="1">
                          <a:ln>
                            <a:noFill/>
                          </a:ln>
                          <a:solidFill>
                            <a:schemeClr val="tx1"/>
                          </a:solidFill>
                          <a:effectLst/>
                          <a:latin typeface="Calibri"/>
                          <a:cs typeface="Calibri"/>
                        </a:rPr>
                        <a:t>fName</a:t>
                      </a:r>
                      <a:endParaRPr kumimoji="0" lang="en-US" sz="1400" b="1" i="0" u="none" strike="noStrike" cap="none" normalizeH="0" baseline="0" dirty="0">
                        <a:ln>
                          <a:noFill/>
                        </a:ln>
                        <a:solidFill>
                          <a:schemeClr val="tx1"/>
                        </a:solidFill>
                        <a:effectLst/>
                        <a:latin typeface="Calibri"/>
                        <a:cs typeface="Calibri"/>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err="1">
                          <a:ln>
                            <a:noFill/>
                          </a:ln>
                          <a:solidFill>
                            <a:schemeClr val="tx1"/>
                          </a:solidFill>
                          <a:effectLst/>
                          <a:latin typeface="Calibri"/>
                          <a:cs typeface="Calibri"/>
                        </a:rPr>
                        <a:t>lName</a:t>
                      </a:r>
                      <a:endParaRPr kumimoji="0" lang="en-US" sz="1400" b="1" i="0" u="none" strike="noStrike" cap="none" normalizeH="0" baseline="0" dirty="0">
                        <a:ln>
                          <a:noFill/>
                        </a:ln>
                        <a:solidFill>
                          <a:schemeClr val="tx1"/>
                        </a:solidFill>
                        <a:effectLst/>
                        <a:latin typeface="Calibri"/>
                        <a:cs typeface="Calibri"/>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r>
              <a:tr h="4143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a:cs typeface="Calibri"/>
                        </a:rPr>
                        <a:t>10</a:t>
                      </a:r>
                      <a:endParaRPr kumimoji="0" lang="en-US" sz="1800" b="0" i="0" u="none" strike="noStrike" cap="none" normalizeH="0" baseline="0" dirty="0">
                        <a:ln>
                          <a:noFill/>
                        </a:ln>
                        <a:solidFill>
                          <a:schemeClr val="tx1"/>
                        </a:solidFill>
                        <a:effectLst/>
                        <a:latin typeface="Calibri"/>
                        <a:cs typeface="Calibri"/>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Calibri"/>
                          <a:cs typeface="Calibri"/>
                        </a:rPr>
                        <a:t>Tom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Calibri"/>
                          <a:cs typeface="Calibri"/>
                        </a:rPr>
                        <a:t>Hanks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56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a:cs typeface="Calibri"/>
                        </a:rPr>
                        <a:t>20</a:t>
                      </a:r>
                      <a:endParaRPr kumimoji="0" lang="en-US" sz="1800" b="0" i="0" u="none" strike="noStrike" cap="none" normalizeH="0" baseline="0" dirty="0">
                        <a:ln>
                          <a:noFill/>
                        </a:ln>
                        <a:solidFill>
                          <a:schemeClr val="tx1"/>
                        </a:solidFill>
                        <a:effectLst/>
                        <a:latin typeface="Calibri"/>
                        <a:cs typeface="Calibri"/>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alibri"/>
                          <a:cs typeface="Calibri"/>
                        </a:rPr>
                        <a:t>Amy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alibri"/>
                          <a:cs typeface="Calibri"/>
                        </a:rPr>
                        <a:t>Hanks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9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a:cs typeface="Calibri"/>
                        </a:rPr>
                        <a:t>…</a:t>
                      </a:r>
                      <a:endParaRPr kumimoji="0" lang="en-US" sz="1800" b="0" i="0" u="none" strike="noStrike" cap="none" normalizeH="0" baseline="0" dirty="0">
                        <a:ln>
                          <a:noFill/>
                        </a:ln>
                        <a:solidFill>
                          <a:schemeClr val="tx1"/>
                        </a:solidFill>
                        <a:effectLst/>
                        <a:latin typeface="Calibri"/>
                        <a:cs typeface="Calibri"/>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Calibri"/>
                        <a:cs typeface="Calibri"/>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a:ln>
                          <a:noFill/>
                        </a:ln>
                        <a:solidFill>
                          <a:schemeClr val="tx1"/>
                        </a:solidFill>
                        <a:effectLst/>
                        <a:latin typeface="Calibri"/>
                        <a:cs typeface="Calibri"/>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0" name="Group 38"/>
          <p:cNvGraphicFramePr>
            <a:graphicFrameLocks noGrp="1"/>
          </p:cNvGraphicFramePr>
          <p:nvPr>
            <p:extLst/>
          </p:nvPr>
        </p:nvGraphicFramePr>
        <p:xfrm>
          <a:off x="4267200" y="2590800"/>
          <a:ext cx="2823376" cy="609600"/>
        </p:xfrm>
        <a:graphic>
          <a:graphicData uri="http://schemas.openxmlformats.org/drawingml/2006/table">
            <a:tbl>
              <a:tblPr/>
              <a:tblGrid>
                <a:gridCol w="533400"/>
                <a:gridCol w="982428"/>
                <a:gridCol w="1307548"/>
              </a:tblGrid>
              <a:tr h="292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Tom</a:t>
                      </a: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Hanks</a:t>
                      </a: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a:rPr>
                        <a:t>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Amy</a:t>
                      </a: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Hanks</a:t>
                      </a: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1" name="Group 49"/>
          <p:cNvGraphicFramePr>
            <a:graphicFrameLocks noGrp="1"/>
          </p:cNvGraphicFramePr>
          <p:nvPr>
            <p:extLst/>
          </p:nvPr>
        </p:nvGraphicFramePr>
        <p:xfrm>
          <a:off x="4267200" y="3276599"/>
          <a:ext cx="2823376" cy="609600"/>
        </p:xfrm>
        <a:graphic>
          <a:graphicData uri="http://schemas.openxmlformats.org/drawingml/2006/table">
            <a:tbl>
              <a:tblPr/>
              <a:tblGrid>
                <a:gridCol w="533400"/>
                <a:gridCol w="982428"/>
                <a:gridCol w="1307548"/>
              </a:tblGrid>
              <a:tr h="292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50</a:t>
                      </a:r>
                      <a:endParaRPr kumimoji="0" lang="en-US" sz="14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a:t>
                      </a: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a:t>
                      </a: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200</a:t>
                      </a:r>
                      <a:endParaRPr kumimoji="0" lang="en-US" sz="14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a:t>
                      </a: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2" name="Group 60"/>
          <p:cNvGraphicFramePr>
            <a:graphicFrameLocks noGrp="1"/>
          </p:cNvGraphicFramePr>
          <p:nvPr>
            <p:extLst/>
          </p:nvPr>
        </p:nvGraphicFramePr>
        <p:xfrm>
          <a:off x="4267200" y="3962399"/>
          <a:ext cx="2823376" cy="609600"/>
        </p:xfrm>
        <a:graphic>
          <a:graphicData uri="http://schemas.openxmlformats.org/drawingml/2006/table">
            <a:tbl>
              <a:tblPr/>
              <a:tblGrid>
                <a:gridCol w="533400"/>
                <a:gridCol w="982428"/>
                <a:gridCol w="1307548"/>
              </a:tblGrid>
              <a:tr h="292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220</a:t>
                      </a:r>
                      <a:endParaRPr kumimoji="0" lang="en-US" sz="14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240</a:t>
                      </a:r>
                      <a:endParaRPr kumimoji="0" lang="en-US" sz="14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3" name="Group 71"/>
          <p:cNvGraphicFramePr>
            <a:graphicFrameLocks noGrp="1"/>
          </p:cNvGraphicFramePr>
          <p:nvPr>
            <p:extLst/>
          </p:nvPr>
        </p:nvGraphicFramePr>
        <p:xfrm>
          <a:off x="4267200" y="4648199"/>
          <a:ext cx="2823376" cy="609600"/>
        </p:xfrm>
        <a:graphic>
          <a:graphicData uri="http://schemas.openxmlformats.org/drawingml/2006/table">
            <a:tbl>
              <a:tblPr/>
              <a:tblGrid>
                <a:gridCol w="533400"/>
                <a:gridCol w="982428"/>
                <a:gridCol w="1307548"/>
              </a:tblGrid>
              <a:tr h="292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420</a:t>
                      </a:r>
                      <a:endParaRPr kumimoji="0" lang="en-US" sz="14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800</a:t>
                      </a:r>
                      <a:endParaRPr kumimoji="0" lang="en-US" sz="14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4" name="Group 4"/>
          <p:cNvGraphicFramePr>
            <a:graphicFrameLocks noGrp="1"/>
          </p:cNvGraphicFramePr>
          <p:nvPr>
            <p:extLst/>
          </p:nvPr>
        </p:nvGraphicFramePr>
        <p:xfrm>
          <a:off x="1828800" y="4800600"/>
          <a:ext cx="914400" cy="1981200"/>
        </p:xfrm>
        <a:graphic>
          <a:graphicData uri="http://schemas.openxmlformats.org/drawingml/2006/table">
            <a:tbl>
              <a:tblPr/>
              <a:tblGrid>
                <a:gridCol w="457200"/>
                <a:gridCol w="457200"/>
              </a:tblGrid>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a:rPr>
                        <a:t>950</a:t>
                      </a: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a:rPr>
                        <a:t>…</a:t>
                      </a: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 name="Line 84"/>
          <p:cNvSpPr>
            <a:spLocks noChangeShapeType="1"/>
          </p:cNvSpPr>
          <p:nvPr/>
        </p:nvSpPr>
        <p:spPr bwMode="auto">
          <a:xfrm flipV="1">
            <a:off x="2514600" y="2743200"/>
            <a:ext cx="1752600" cy="1524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36" name="Line 84"/>
          <p:cNvSpPr>
            <a:spLocks noChangeShapeType="1"/>
          </p:cNvSpPr>
          <p:nvPr/>
        </p:nvSpPr>
        <p:spPr bwMode="auto">
          <a:xfrm flipV="1">
            <a:off x="2514600" y="3048000"/>
            <a:ext cx="1676400" cy="762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37" name="Line 84"/>
          <p:cNvSpPr>
            <a:spLocks noChangeShapeType="1"/>
          </p:cNvSpPr>
          <p:nvPr/>
        </p:nvSpPr>
        <p:spPr bwMode="auto">
          <a:xfrm>
            <a:off x="2514600" y="3352800"/>
            <a:ext cx="1676400" cy="762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38" name="Line 84"/>
          <p:cNvSpPr>
            <a:spLocks noChangeShapeType="1"/>
          </p:cNvSpPr>
          <p:nvPr/>
        </p:nvSpPr>
        <p:spPr bwMode="auto">
          <a:xfrm>
            <a:off x="2514600" y="3581400"/>
            <a:ext cx="1676400" cy="1524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40" name="Rectangle 96"/>
          <p:cNvSpPr>
            <a:spLocks noChangeArrowheads="1"/>
          </p:cNvSpPr>
          <p:nvPr/>
        </p:nvSpPr>
        <p:spPr bwMode="auto">
          <a:xfrm flipH="1">
            <a:off x="240236" y="1981200"/>
            <a:ext cx="3947089" cy="374461"/>
          </a:xfrm>
          <a:prstGeom prst="rect">
            <a:avLst/>
          </a:prstGeom>
          <a:noFill/>
          <a:ln w="9525">
            <a:noFill/>
            <a:miter lim="800000"/>
            <a:headEnd/>
            <a:tailEnd/>
          </a:ln>
          <a:effectLst/>
        </p:spPr>
        <p:txBody>
          <a:bodyPr wrap="none">
            <a:prstTxWarp prst="textNoShape">
              <a:avLst/>
            </a:prstTxWarp>
            <a:spAutoFit/>
          </a:bodyPr>
          <a:lstStyle/>
          <a:p>
            <a:pPr marL="342900" indent="-342900" eaLnBrk="1" hangingPunct="1">
              <a:lnSpc>
                <a:spcPct val="90000"/>
              </a:lnSpc>
              <a:buFontTx/>
              <a:buNone/>
            </a:pPr>
            <a:r>
              <a:rPr lang="en-US" sz="2000" dirty="0">
                <a:solidFill>
                  <a:prstClr val="black"/>
                </a:solidFill>
                <a:latin typeface="Arial"/>
                <a:ea typeface="Osaka" charset="-128"/>
                <a:cs typeface="Arial"/>
              </a:rPr>
              <a:t>Index </a:t>
            </a:r>
            <a:r>
              <a:rPr lang="en-US" sz="2000" b="1" dirty="0" err="1" smtClean="0">
                <a:solidFill>
                  <a:prstClr val="black"/>
                </a:solidFill>
                <a:latin typeface="Arial"/>
                <a:ea typeface="Osaka" charset="-128"/>
                <a:cs typeface="Arial"/>
              </a:rPr>
              <a:t>Student_ID</a:t>
            </a:r>
            <a:r>
              <a:rPr lang="en-US" sz="2000" dirty="0" smtClean="0">
                <a:solidFill>
                  <a:prstClr val="black"/>
                </a:solidFill>
                <a:latin typeface="Arial"/>
                <a:ea typeface="Osaka" charset="-128"/>
                <a:cs typeface="Arial"/>
              </a:rPr>
              <a:t> on </a:t>
            </a:r>
            <a:r>
              <a:rPr lang="en-US" sz="2000" b="1" dirty="0" err="1" smtClean="0">
                <a:solidFill>
                  <a:prstClr val="black"/>
                </a:solidFill>
                <a:latin typeface="Arial"/>
                <a:ea typeface="Osaka" charset="-128"/>
                <a:cs typeface="Arial"/>
              </a:rPr>
              <a:t>Student.ID</a:t>
            </a:r>
            <a:endParaRPr lang="en-US" sz="2000" b="1" dirty="0">
              <a:solidFill>
                <a:prstClr val="black"/>
              </a:solidFill>
              <a:latin typeface="Arial"/>
              <a:ea typeface="Osaka" charset="-128"/>
              <a:cs typeface="Arial"/>
            </a:endParaRPr>
          </a:p>
        </p:txBody>
      </p:sp>
    </p:spTree>
    <p:extLst>
      <p:ext uri="{BB962C8B-B14F-4D97-AF65-F5344CB8AC3E}">
        <p14:creationId xmlns:p14="http://schemas.microsoft.com/office/powerpoint/2010/main" val="10902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p:bldP spid="35" grpId="0" animBg="1"/>
      <p:bldP spid="36" grpId="0" animBg="1"/>
      <p:bldP spid="37" grpId="0" animBg="1"/>
      <p:bldP spid="38"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lstStyle/>
          <a:p>
            <a:pPr eaLnBrk="1" hangingPunct="1"/>
            <a:r>
              <a:rPr lang="en-US" dirty="0" smtClean="0"/>
              <a:t>Example 2:</a:t>
            </a:r>
            <a:br>
              <a:rPr lang="en-US" dirty="0" smtClean="0"/>
            </a:br>
            <a:r>
              <a:rPr lang="en-US" dirty="0" smtClean="0"/>
              <a:t>Index on </a:t>
            </a:r>
            <a:r>
              <a:rPr lang="en-US" dirty="0" err="1" smtClean="0"/>
              <a:t>fName</a:t>
            </a:r>
            <a:endParaRPr lang="en-US" dirty="0"/>
          </a:p>
        </p:txBody>
      </p:sp>
      <p:sp>
        <p:nvSpPr>
          <p:cNvPr id="23635" name="Line 82"/>
          <p:cNvSpPr>
            <a:spLocks noChangeShapeType="1"/>
          </p:cNvSpPr>
          <p:nvPr/>
        </p:nvSpPr>
        <p:spPr bwMode="auto">
          <a:xfrm>
            <a:off x="2514600" y="2895600"/>
            <a:ext cx="1752600" cy="1524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3636" name="Line 83"/>
          <p:cNvSpPr>
            <a:spLocks noChangeShapeType="1"/>
          </p:cNvSpPr>
          <p:nvPr/>
        </p:nvSpPr>
        <p:spPr bwMode="auto">
          <a:xfrm>
            <a:off x="2514600" y="3124200"/>
            <a:ext cx="1676400" cy="19812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3637" name="Line 84"/>
          <p:cNvSpPr>
            <a:spLocks noChangeShapeType="1"/>
          </p:cNvSpPr>
          <p:nvPr/>
        </p:nvSpPr>
        <p:spPr bwMode="auto">
          <a:xfrm flipV="1">
            <a:off x="2514600" y="3429000"/>
            <a:ext cx="1676400" cy="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3638" name="Line 85"/>
          <p:cNvSpPr>
            <a:spLocks noChangeShapeType="1"/>
          </p:cNvSpPr>
          <p:nvPr/>
        </p:nvSpPr>
        <p:spPr bwMode="auto">
          <a:xfrm>
            <a:off x="2514600" y="3657600"/>
            <a:ext cx="1676400" cy="7620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3642" name="Line 89"/>
          <p:cNvSpPr>
            <a:spLocks noChangeShapeType="1"/>
          </p:cNvSpPr>
          <p:nvPr/>
        </p:nvSpPr>
        <p:spPr bwMode="auto">
          <a:xfrm flipV="1">
            <a:off x="2514600" y="3733800"/>
            <a:ext cx="1676400" cy="1524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0" name="AutoShape 95"/>
          <p:cNvSpPr>
            <a:spLocks/>
          </p:cNvSpPr>
          <p:nvPr/>
        </p:nvSpPr>
        <p:spPr bwMode="auto">
          <a:xfrm rot="5399890" flipH="1">
            <a:off x="2171697" y="2261427"/>
            <a:ext cx="152400" cy="506313"/>
          </a:xfrm>
          <a:prstGeom prst="rightBrace">
            <a:avLst>
              <a:gd name="adj1" fmla="val 54167"/>
              <a:gd name="adj2" fmla="val 50153"/>
            </a:avLst>
          </a:prstGeom>
          <a:noFill/>
          <a:ln w="9525">
            <a:solidFill>
              <a:schemeClr val="tx1"/>
            </a:solidFill>
            <a:round/>
            <a:headEnd/>
            <a:tailEnd/>
          </a:ln>
          <a:effectLst/>
        </p:spPr>
        <p:txBody>
          <a:bodyPr anchor="ctr">
            <a:prstTxWarp prst="textNoShape">
              <a:avLst/>
            </a:prstTxWarp>
            <a:spAutoFit/>
          </a:bodyPr>
          <a:lstStyle/>
          <a:p>
            <a:pPr eaLnBrk="1" hangingPunct="1">
              <a:spcBef>
                <a:spcPct val="0"/>
              </a:spcBef>
              <a:buFontTx/>
              <a:buNone/>
            </a:pPr>
            <a:endParaRPr lang="en-US" dirty="0">
              <a:solidFill>
                <a:prstClr val="black"/>
              </a:solidFill>
              <a:latin typeface="Arial"/>
            </a:endParaRPr>
          </a:p>
        </p:txBody>
      </p:sp>
      <p:sp>
        <p:nvSpPr>
          <p:cNvPr id="21" name="Rectangle 96"/>
          <p:cNvSpPr>
            <a:spLocks noChangeArrowheads="1"/>
          </p:cNvSpPr>
          <p:nvPr/>
        </p:nvSpPr>
        <p:spPr bwMode="auto">
          <a:xfrm flipH="1">
            <a:off x="685800" y="1676400"/>
            <a:ext cx="2764499" cy="651460"/>
          </a:xfrm>
          <a:prstGeom prst="rect">
            <a:avLst/>
          </a:prstGeom>
          <a:noFill/>
          <a:ln w="9525">
            <a:noFill/>
            <a:miter lim="800000"/>
            <a:headEnd/>
            <a:tailEnd/>
          </a:ln>
          <a:effectLst/>
        </p:spPr>
        <p:txBody>
          <a:bodyPr wrap="none">
            <a:prstTxWarp prst="textNoShape">
              <a:avLst/>
            </a:prstTxWarp>
            <a:spAutoFit/>
          </a:bodyPr>
          <a:lstStyle/>
          <a:p>
            <a:pPr marL="342900" indent="-342900" eaLnBrk="1" hangingPunct="1">
              <a:lnSpc>
                <a:spcPct val="90000"/>
              </a:lnSpc>
              <a:buFontTx/>
              <a:buNone/>
            </a:pPr>
            <a:r>
              <a:rPr lang="en-US" sz="2000" dirty="0">
                <a:solidFill>
                  <a:prstClr val="black"/>
                </a:solidFill>
                <a:latin typeface="Arial"/>
                <a:ea typeface="Osaka" charset="-128"/>
                <a:cs typeface="Arial"/>
              </a:rPr>
              <a:t>Index </a:t>
            </a:r>
            <a:r>
              <a:rPr lang="en-US" sz="2000" b="1" dirty="0" err="1" smtClean="0">
                <a:solidFill>
                  <a:prstClr val="black"/>
                </a:solidFill>
                <a:latin typeface="Arial"/>
                <a:ea typeface="Osaka" charset="-128"/>
                <a:cs typeface="Arial"/>
              </a:rPr>
              <a:t>Student_fName</a:t>
            </a:r>
            <a:r>
              <a:rPr lang="en-US" sz="2000" dirty="0" smtClean="0">
                <a:solidFill>
                  <a:prstClr val="black"/>
                </a:solidFill>
                <a:latin typeface="Arial"/>
                <a:ea typeface="Osaka" charset="-128"/>
                <a:cs typeface="Arial"/>
              </a:rPr>
              <a:t> </a:t>
            </a:r>
            <a:br>
              <a:rPr lang="en-US" sz="2000" dirty="0" smtClean="0">
                <a:solidFill>
                  <a:prstClr val="black"/>
                </a:solidFill>
                <a:latin typeface="Arial"/>
                <a:ea typeface="Osaka" charset="-128"/>
                <a:cs typeface="Arial"/>
              </a:rPr>
            </a:br>
            <a:r>
              <a:rPr lang="en-US" sz="2000" dirty="0" smtClean="0">
                <a:solidFill>
                  <a:prstClr val="black"/>
                </a:solidFill>
                <a:latin typeface="Arial"/>
                <a:ea typeface="Osaka" charset="-128"/>
                <a:cs typeface="Arial"/>
              </a:rPr>
              <a:t>on </a:t>
            </a:r>
            <a:r>
              <a:rPr lang="en-US" sz="2000" b="1" dirty="0" err="1" smtClean="0">
                <a:solidFill>
                  <a:prstClr val="black"/>
                </a:solidFill>
                <a:latin typeface="Arial"/>
                <a:ea typeface="Osaka" charset="-128"/>
                <a:cs typeface="Arial"/>
              </a:rPr>
              <a:t>Student.fName</a:t>
            </a:r>
            <a:endParaRPr lang="en-US" sz="2000" b="1" dirty="0">
              <a:solidFill>
                <a:prstClr val="black"/>
              </a:solidFill>
              <a:latin typeface="Arial"/>
              <a:ea typeface="Osaka" charset="-128"/>
              <a:cs typeface="Arial"/>
            </a:endParaRPr>
          </a:p>
        </p:txBody>
      </p:sp>
      <p:sp>
        <p:nvSpPr>
          <p:cNvPr id="22" name="AutoShape 97"/>
          <p:cNvSpPr>
            <a:spLocks/>
          </p:cNvSpPr>
          <p:nvPr/>
        </p:nvSpPr>
        <p:spPr bwMode="auto">
          <a:xfrm rot="5399890" flipH="1">
            <a:off x="5638003" y="2093463"/>
            <a:ext cx="152400" cy="537567"/>
          </a:xfrm>
          <a:prstGeom prst="rightBrace">
            <a:avLst>
              <a:gd name="adj1" fmla="val 158420"/>
              <a:gd name="adj2" fmla="val 50153"/>
            </a:avLst>
          </a:prstGeom>
          <a:noFill/>
          <a:ln w="9525">
            <a:solidFill>
              <a:schemeClr val="tx1"/>
            </a:solidFill>
            <a:round/>
            <a:headEnd/>
            <a:tailEnd/>
          </a:ln>
          <a:effectLst/>
        </p:spPr>
        <p:txBody>
          <a:bodyPr anchor="ctr">
            <a:prstTxWarp prst="textNoShape">
              <a:avLst/>
            </a:prstTxWarp>
            <a:spAutoFit/>
          </a:bodyPr>
          <a:lstStyle/>
          <a:p>
            <a:pPr eaLnBrk="1" hangingPunct="1">
              <a:spcBef>
                <a:spcPct val="0"/>
              </a:spcBef>
              <a:buFontTx/>
              <a:buNone/>
            </a:pPr>
            <a:endParaRPr lang="en-US" dirty="0">
              <a:solidFill>
                <a:prstClr val="black"/>
              </a:solidFill>
              <a:latin typeface="Arial"/>
            </a:endParaRPr>
          </a:p>
        </p:txBody>
      </p:sp>
      <p:sp>
        <p:nvSpPr>
          <p:cNvPr id="28" name="Text Box 3"/>
          <p:cNvSpPr txBox="1">
            <a:spLocks noChangeArrowheads="1"/>
          </p:cNvSpPr>
          <p:nvPr/>
        </p:nvSpPr>
        <p:spPr bwMode="auto">
          <a:xfrm>
            <a:off x="6629400" y="76200"/>
            <a:ext cx="948296" cy="338554"/>
          </a:xfrm>
          <a:prstGeom prst="rect">
            <a:avLst/>
          </a:prstGeom>
          <a:noFill/>
          <a:ln w="9525">
            <a:noFill/>
            <a:miter lim="800000"/>
            <a:headEnd/>
            <a:tailEnd/>
          </a:ln>
          <a:effectLst/>
        </p:spPr>
        <p:txBody>
          <a:bodyPr wrap="none">
            <a:prstTxWarp prst="textNoShape">
              <a:avLst/>
            </a:prstTxWarp>
            <a:spAutoFit/>
          </a:bodyPr>
          <a:lstStyle/>
          <a:p>
            <a:pPr eaLnBrk="1" hangingPunct="1">
              <a:spcBef>
                <a:spcPct val="0"/>
              </a:spcBef>
              <a:buFontTx/>
              <a:buNone/>
            </a:pPr>
            <a:r>
              <a:rPr lang="en-US" sz="1600" b="1" dirty="0" smtClean="0">
                <a:solidFill>
                  <a:prstClr val="black"/>
                </a:solidFill>
                <a:latin typeface="Arial"/>
                <a:cs typeface="Arial"/>
              </a:rPr>
              <a:t>Student</a:t>
            </a:r>
            <a:endParaRPr lang="en-US" sz="1600" b="1" dirty="0">
              <a:solidFill>
                <a:prstClr val="black"/>
              </a:solidFill>
              <a:latin typeface="Arial"/>
              <a:cs typeface="Arial"/>
            </a:endParaRPr>
          </a:p>
        </p:txBody>
      </p:sp>
      <p:graphicFrame>
        <p:nvGraphicFramePr>
          <p:cNvPr id="29" name="Group 126"/>
          <p:cNvGraphicFramePr>
            <a:graphicFrameLocks noGrp="1"/>
          </p:cNvGraphicFramePr>
          <p:nvPr>
            <p:extLst/>
          </p:nvPr>
        </p:nvGraphicFramePr>
        <p:xfrm>
          <a:off x="6629399" y="609600"/>
          <a:ext cx="2286000" cy="1653224"/>
        </p:xfrm>
        <a:graphic>
          <a:graphicData uri="http://schemas.openxmlformats.org/drawingml/2006/table">
            <a:tbl>
              <a:tblPr/>
              <a:tblGrid>
                <a:gridCol w="436880"/>
                <a:gridCol w="858520"/>
                <a:gridCol w="990600"/>
              </a:tblGrid>
              <a:tr h="4175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a:cs typeface="Calibri"/>
                        </a:rPr>
                        <a:t>ID</a:t>
                      </a:r>
                      <a:endParaRPr kumimoji="0" lang="en-US" sz="1400" b="1" i="0" u="none" strike="noStrike" cap="none" normalizeH="0" baseline="0" dirty="0">
                        <a:ln>
                          <a:noFill/>
                        </a:ln>
                        <a:solidFill>
                          <a:schemeClr val="tx1"/>
                        </a:solidFill>
                        <a:effectLst/>
                        <a:latin typeface="Calibri"/>
                        <a:cs typeface="Calibri"/>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err="1">
                          <a:ln>
                            <a:noFill/>
                          </a:ln>
                          <a:solidFill>
                            <a:schemeClr val="tx1"/>
                          </a:solidFill>
                          <a:effectLst/>
                          <a:latin typeface="Calibri"/>
                          <a:cs typeface="Calibri"/>
                        </a:rPr>
                        <a:t>fName</a:t>
                      </a:r>
                      <a:endParaRPr kumimoji="0" lang="en-US" sz="1400" b="1" i="0" u="none" strike="noStrike" cap="none" normalizeH="0" baseline="0" dirty="0">
                        <a:ln>
                          <a:noFill/>
                        </a:ln>
                        <a:solidFill>
                          <a:schemeClr val="tx1"/>
                        </a:solidFill>
                        <a:effectLst/>
                        <a:latin typeface="Calibri"/>
                        <a:cs typeface="Calibri"/>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err="1">
                          <a:ln>
                            <a:noFill/>
                          </a:ln>
                          <a:solidFill>
                            <a:schemeClr val="tx1"/>
                          </a:solidFill>
                          <a:effectLst/>
                          <a:latin typeface="Calibri"/>
                          <a:cs typeface="Calibri"/>
                        </a:rPr>
                        <a:t>lName</a:t>
                      </a:r>
                      <a:endParaRPr kumimoji="0" lang="en-US" sz="1400" b="1" i="0" u="none" strike="noStrike" cap="none" normalizeH="0" baseline="0" dirty="0">
                        <a:ln>
                          <a:noFill/>
                        </a:ln>
                        <a:solidFill>
                          <a:schemeClr val="tx1"/>
                        </a:solidFill>
                        <a:effectLst/>
                        <a:latin typeface="Calibri"/>
                        <a:cs typeface="Calibri"/>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r>
              <a:tr h="4143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a:cs typeface="Calibri"/>
                        </a:rPr>
                        <a:t>10</a:t>
                      </a:r>
                      <a:endParaRPr kumimoji="0" lang="en-US" sz="1800" b="0" i="0" u="none" strike="noStrike" cap="none" normalizeH="0" baseline="0" dirty="0">
                        <a:ln>
                          <a:noFill/>
                        </a:ln>
                        <a:solidFill>
                          <a:schemeClr val="tx1"/>
                        </a:solidFill>
                        <a:effectLst/>
                        <a:latin typeface="Calibri"/>
                        <a:cs typeface="Calibri"/>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Calibri"/>
                          <a:cs typeface="Calibri"/>
                        </a:rPr>
                        <a:t>Tom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Calibri"/>
                          <a:cs typeface="Calibri"/>
                        </a:rPr>
                        <a:t>Hanks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56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a:cs typeface="Calibri"/>
                        </a:rPr>
                        <a:t>20</a:t>
                      </a:r>
                      <a:endParaRPr kumimoji="0" lang="en-US" sz="1800" b="0" i="0" u="none" strike="noStrike" cap="none" normalizeH="0" baseline="0" dirty="0">
                        <a:ln>
                          <a:noFill/>
                        </a:ln>
                        <a:solidFill>
                          <a:schemeClr val="tx1"/>
                        </a:solidFill>
                        <a:effectLst/>
                        <a:latin typeface="Calibri"/>
                        <a:cs typeface="Calibri"/>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alibri"/>
                          <a:cs typeface="Calibri"/>
                        </a:rPr>
                        <a:t>Amy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alibri"/>
                          <a:cs typeface="Calibri"/>
                        </a:rPr>
                        <a:t>Hanks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9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a:cs typeface="Calibri"/>
                        </a:rPr>
                        <a:t>…</a:t>
                      </a:r>
                      <a:endParaRPr kumimoji="0" lang="en-US" sz="1800" b="0" i="0" u="none" strike="noStrike" cap="none" normalizeH="0" baseline="0" dirty="0">
                        <a:ln>
                          <a:noFill/>
                        </a:ln>
                        <a:solidFill>
                          <a:schemeClr val="tx1"/>
                        </a:solidFill>
                        <a:effectLst/>
                        <a:latin typeface="Calibri"/>
                        <a:cs typeface="Calibri"/>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Calibri"/>
                        <a:cs typeface="Calibri"/>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a:ln>
                          <a:noFill/>
                        </a:ln>
                        <a:solidFill>
                          <a:schemeClr val="tx1"/>
                        </a:solidFill>
                        <a:effectLst/>
                        <a:latin typeface="Calibri"/>
                        <a:cs typeface="Calibri"/>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0" name="Group 4"/>
          <p:cNvGraphicFramePr>
            <a:graphicFrameLocks noGrp="1"/>
          </p:cNvGraphicFramePr>
          <p:nvPr>
            <p:extLst/>
          </p:nvPr>
        </p:nvGraphicFramePr>
        <p:xfrm>
          <a:off x="1828800" y="2743200"/>
          <a:ext cx="914400" cy="1981200"/>
        </p:xfrm>
        <a:graphic>
          <a:graphicData uri="http://schemas.openxmlformats.org/drawingml/2006/table">
            <a:tbl>
              <a:tblPr/>
              <a:tblGrid>
                <a:gridCol w="457200"/>
                <a:gridCol w="457200"/>
              </a:tblGrid>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a:rPr>
                        <a:t>Amy</a:t>
                      </a: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a:rPr>
                        <a:t>Ann</a:t>
                      </a: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a:rPr>
                        <a:t>Bob</a:t>
                      </a: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a:rPr>
                        <a:t>Cho</a:t>
                      </a: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a:rPr>
                        <a:t>…</a:t>
                      </a: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a:rPr>
                        <a:t>…</a:t>
                      </a: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a:rPr>
                        <a:t>…</a:t>
                      </a: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a:rPr>
                        <a:t>…</a:t>
                      </a: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1" name="Group 4"/>
          <p:cNvGraphicFramePr>
            <a:graphicFrameLocks noGrp="1"/>
          </p:cNvGraphicFramePr>
          <p:nvPr>
            <p:extLst/>
          </p:nvPr>
        </p:nvGraphicFramePr>
        <p:xfrm>
          <a:off x="1828800" y="4800600"/>
          <a:ext cx="914400" cy="1981200"/>
        </p:xfrm>
        <a:graphic>
          <a:graphicData uri="http://schemas.openxmlformats.org/drawingml/2006/table">
            <a:tbl>
              <a:tblPr/>
              <a:tblGrid>
                <a:gridCol w="457200"/>
                <a:gridCol w="457200"/>
              </a:tblGrid>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a:rPr>
                        <a:t>…</a:t>
                      </a: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a:rPr>
                        <a:t>…</a:t>
                      </a: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a:rPr>
                        <a:t>Tom</a:t>
                      </a: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2" name="Group 38"/>
          <p:cNvGraphicFramePr>
            <a:graphicFrameLocks noGrp="1"/>
          </p:cNvGraphicFramePr>
          <p:nvPr>
            <p:extLst/>
          </p:nvPr>
        </p:nvGraphicFramePr>
        <p:xfrm>
          <a:off x="4267200" y="2590800"/>
          <a:ext cx="2823376" cy="609600"/>
        </p:xfrm>
        <a:graphic>
          <a:graphicData uri="http://schemas.openxmlformats.org/drawingml/2006/table">
            <a:tbl>
              <a:tblPr/>
              <a:tblGrid>
                <a:gridCol w="533400"/>
                <a:gridCol w="982428"/>
                <a:gridCol w="1307548"/>
              </a:tblGrid>
              <a:tr h="292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Tom</a:t>
                      </a: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Hanks</a:t>
                      </a: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a:rPr>
                        <a:t>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Amy</a:t>
                      </a: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Hanks</a:t>
                      </a: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3" name="Group 49"/>
          <p:cNvGraphicFramePr>
            <a:graphicFrameLocks noGrp="1"/>
          </p:cNvGraphicFramePr>
          <p:nvPr>
            <p:extLst/>
          </p:nvPr>
        </p:nvGraphicFramePr>
        <p:xfrm>
          <a:off x="4267200" y="3276599"/>
          <a:ext cx="2823376" cy="609600"/>
        </p:xfrm>
        <a:graphic>
          <a:graphicData uri="http://schemas.openxmlformats.org/drawingml/2006/table">
            <a:tbl>
              <a:tblPr/>
              <a:tblGrid>
                <a:gridCol w="533400"/>
                <a:gridCol w="982428"/>
                <a:gridCol w="1307548"/>
              </a:tblGrid>
              <a:tr h="292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50</a:t>
                      </a:r>
                      <a:endParaRPr kumimoji="0" lang="en-US" sz="14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a:t>
                      </a: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a:t>
                      </a: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200</a:t>
                      </a:r>
                      <a:endParaRPr kumimoji="0" lang="en-US" sz="14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a:t>
                      </a: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4" name="Group 60"/>
          <p:cNvGraphicFramePr>
            <a:graphicFrameLocks noGrp="1"/>
          </p:cNvGraphicFramePr>
          <p:nvPr>
            <p:extLst/>
          </p:nvPr>
        </p:nvGraphicFramePr>
        <p:xfrm>
          <a:off x="4267200" y="3962399"/>
          <a:ext cx="2823376" cy="609600"/>
        </p:xfrm>
        <a:graphic>
          <a:graphicData uri="http://schemas.openxmlformats.org/drawingml/2006/table">
            <a:tbl>
              <a:tblPr/>
              <a:tblGrid>
                <a:gridCol w="533400"/>
                <a:gridCol w="982428"/>
                <a:gridCol w="1307548"/>
              </a:tblGrid>
              <a:tr h="292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220</a:t>
                      </a:r>
                      <a:endParaRPr kumimoji="0" lang="en-US" sz="14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240</a:t>
                      </a:r>
                      <a:endParaRPr kumimoji="0" lang="en-US" sz="14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5" name="Group 71"/>
          <p:cNvGraphicFramePr>
            <a:graphicFrameLocks noGrp="1"/>
          </p:cNvGraphicFramePr>
          <p:nvPr>
            <p:extLst/>
          </p:nvPr>
        </p:nvGraphicFramePr>
        <p:xfrm>
          <a:off x="4267200" y="4648199"/>
          <a:ext cx="2823376" cy="609600"/>
        </p:xfrm>
        <a:graphic>
          <a:graphicData uri="http://schemas.openxmlformats.org/drawingml/2006/table">
            <a:tbl>
              <a:tblPr/>
              <a:tblGrid>
                <a:gridCol w="533400"/>
                <a:gridCol w="982428"/>
                <a:gridCol w="1307548"/>
              </a:tblGrid>
              <a:tr h="292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420</a:t>
                      </a:r>
                      <a:endParaRPr kumimoji="0" lang="en-US" sz="14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800</a:t>
                      </a:r>
                      <a:endParaRPr kumimoji="0" lang="en-US" sz="14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 name="Line 89"/>
          <p:cNvSpPr>
            <a:spLocks noChangeShapeType="1"/>
          </p:cNvSpPr>
          <p:nvPr/>
        </p:nvSpPr>
        <p:spPr bwMode="auto">
          <a:xfrm flipV="1">
            <a:off x="2514600" y="2743200"/>
            <a:ext cx="1676400" cy="27432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37" name="Rectangle 98"/>
          <p:cNvSpPr>
            <a:spLocks noChangeArrowheads="1"/>
          </p:cNvSpPr>
          <p:nvPr/>
        </p:nvSpPr>
        <p:spPr bwMode="auto">
          <a:xfrm flipH="1">
            <a:off x="4419600" y="1905000"/>
            <a:ext cx="2236760" cy="374461"/>
          </a:xfrm>
          <a:prstGeom prst="rect">
            <a:avLst/>
          </a:prstGeom>
          <a:noFill/>
          <a:ln w="9525">
            <a:noFill/>
            <a:miter lim="800000"/>
            <a:headEnd/>
            <a:tailEnd/>
          </a:ln>
          <a:effectLst/>
        </p:spPr>
        <p:txBody>
          <a:bodyPr wrap="none">
            <a:prstTxWarp prst="textNoShape">
              <a:avLst/>
            </a:prstTxWarp>
            <a:spAutoFit/>
          </a:bodyPr>
          <a:lstStyle/>
          <a:p>
            <a:pPr marL="342900" indent="-342900" algn="r" eaLnBrk="1" hangingPunct="1">
              <a:lnSpc>
                <a:spcPct val="90000"/>
              </a:lnSpc>
              <a:buFontTx/>
              <a:buNone/>
            </a:pPr>
            <a:r>
              <a:rPr lang="en-US" sz="2000" dirty="0">
                <a:solidFill>
                  <a:prstClr val="black"/>
                </a:solidFill>
                <a:latin typeface="Arial"/>
                <a:ea typeface="Osaka" charset="-128"/>
                <a:cs typeface="Arial"/>
              </a:rPr>
              <a:t>Data </a:t>
            </a:r>
            <a:r>
              <a:rPr lang="en-US" sz="2000" dirty="0" smtClean="0">
                <a:solidFill>
                  <a:prstClr val="black"/>
                </a:solidFill>
                <a:latin typeface="Arial"/>
                <a:ea typeface="Osaka" charset="-128"/>
                <a:cs typeface="Arial"/>
              </a:rPr>
              <a:t>File </a:t>
            </a:r>
            <a:r>
              <a:rPr lang="en-US" sz="2000" b="1" dirty="0" smtClean="0">
                <a:solidFill>
                  <a:prstClr val="black"/>
                </a:solidFill>
                <a:latin typeface="Arial"/>
                <a:ea typeface="Osaka" charset="-128"/>
                <a:cs typeface="Arial"/>
              </a:rPr>
              <a:t>Student</a:t>
            </a:r>
            <a:endParaRPr lang="en-US" sz="2000" b="1" dirty="0">
              <a:solidFill>
                <a:prstClr val="black"/>
              </a:solidFill>
              <a:latin typeface="Arial"/>
              <a:ea typeface="Osaka" charset="-128"/>
              <a:cs typeface="Arial"/>
            </a:endParaRPr>
          </a:p>
        </p:txBody>
      </p:sp>
    </p:spTree>
    <p:extLst>
      <p:ext uri="{BB962C8B-B14F-4D97-AF65-F5344CB8AC3E}">
        <p14:creationId xmlns:p14="http://schemas.microsoft.com/office/powerpoint/2010/main" val="212295471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 Organization</a:t>
            </a:r>
            <a:endParaRPr lang="en-US" dirty="0"/>
          </a:p>
        </p:txBody>
      </p:sp>
      <p:sp>
        <p:nvSpPr>
          <p:cNvPr id="3" name="Content Placeholder 2"/>
          <p:cNvSpPr>
            <a:spLocks noGrp="1"/>
          </p:cNvSpPr>
          <p:nvPr>
            <p:ph idx="1"/>
          </p:nvPr>
        </p:nvSpPr>
        <p:spPr>
          <a:xfrm>
            <a:off x="685800" y="1600200"/>
            <a:ext cx="7772400" cy="4114800"/>
          </a:xfrm>
        </p:spPr>
        <p:txBody>
          <a:bodyPr/>
          <a:lstStyle/>
          <a:p>
            <a:pPr marL="0" indent="0">
              <a:buNone/>
            </a:pPr>
            <a:r>
              <a:rPr lang="en-US" dirty="0" smtClean="0"/>
              <a:t>We need a way to represent indexes after loading into memory so that they can be used</a:t>
            </a:r>
          </a:p>
          <a:p>
            <a:pPr marL="0" indent="0">
              <a:buNone/>
            </a:pPr>
            <a:r>
              <a:rPr lang="en-US" dirty="0" smtClean="0"/>
              <a:t>Several ways to do this:</a:t>
            </a:r>
          </a:p>
          <a:p>
            <a:r>
              <a:rPr lang="en-US" dirty="0" smtClean="0"/>
              <a:t>Hash table</a:t>
            </a:r>
          </a:p>
          <a:p>
            <a:r>
              <a:rPr lang="en-US" dirty="0" smtClean="0"/>
              <a:t>B+ trees – most popular</a:t>
            </a:r>
          </a:p>
          <a:p>
            <a:pPr lvl="1"/>
            <a:r>
              <a:rPr lang="en-US" dirty="0" smtClean="0"/>
              <a:t>They are search trees, but they are not binary instead have higher </a:t>
            </a:r>
            <a:r>
              <a:rPr lang="en-US" dirty="0" err="1" smtClean="0"/>
              <a:t>fanout</a:t>
            </a:r>
            <a:endParaRPr lang="en-US" dirty="0" smtClean="0"/>
          </a:p>
          <a:p>
            <a:pPr lvl="1"/>
            <a:r>
              <a:rPr lang="en-US" dirty="0"/>
              <a:t>W</a:t>
            </a:r>
            <a:r>
              <a:rPr lang="en-US" dirty="0" smtClean="0"/>
              <a:t>ill discuss them briefly next</a:t>
            </a:r>
            <a:endParaRPr lang="en-US" dirty="0"/>
          </a:p>
          <a:p>
            <a:r>
              <a:rPr lang="en-US" dirty="0" smtClean="0"/>
              <a:t>Specialized indexes: bit maps, R-trees, inverted index</a:t>
            </a:r>
            <a:endParaRPr lang="en-US" dirty="0"/>
          </a:p>
        </p:txBody>
      </p:sp>
    </p:spTree>
    <p:extLst>
      <p:ext uri="{BB962C8B-B14F-4D97-AF65-F5344CB8AC3E}">
        <p14:creationId xmlns:p14="http://schemas.microsoft.com/office/powerpoint/2010/main" val="59049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1" y="609575"/>
            <a:ext cx="7772400" cy="1143000"/>
          </a:xfrm>
        </p:spPr>
        <p:txBody>
          <a:bodyPr/>
          <a:lstStyle/>
          <a:p>
            <a:pPr eaLnBrk="1" hangingPunct="1"/>
            <a:r>
              <a:rPr lang="en-US" dirty="0" smtClean="0"/>
              <a:t>Hash table example</a:t>
            </a:r>
            <a:endParaRPr lang="en-US" dirty="0"/>
          </a:p>
        </p:txBody>
      </p:sp>
      <p:graphicFrame>
        <p:nvGraphicFramePr>
          <p:cNvPr id="399364" name="Group 4"/>
          <p:cNvGraphicFramePr>
            <a:graphicFrameLocks noGrp="1"/>
          </p:cNvGraphicFramePr>
          <p:nvPr>
            <p:extLst/>
          </p:nvPr>
        </p:nvGraphicFramePr>
        <p:xfrm>
          <a:off x="1828800" y="2743200"/>
          <a:ext cx="914400" cy="2476500"/>
        </p:xfrm>
        <a:graphic>
          <a:graphicData uri="http://schemas.openxmlformats.org/drawingml/2006/table">
            <a:tbl>
              <a:tblPr/>
              <a:tblGrid>
                <a:gridCol w="457200"/>
                <a:gridCol w="457200"/>
              </a:tblGrid>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a:ln>
                            <a:noFill/>
                          </a:ln>
                          <a:solidFill>
                            <a:schemeClr val="tx1"/>
                          </a:solidFill>
                          <a:effectLst/>
                          <a:latin typeface="Arial"/>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a:rPr>
                        <a:t>20</a:t>
                      </a: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a:rPr>
                        <a:t>50</a:t>
                      </a: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a:rPr>
                        <a:t>200</a:t>
                      </a: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a:rPr>
                        <a:t>220</a:t>
                      </a: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a:rPr>
                        <a:t>240</a:t>
                      </a: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a:rPr>
                        <a:t>420</a:t>
                      </a: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a:rPr>
                        <a:t>800</a:t>
                      </a: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s-IS" sz="1000" b="0" i="0" u="none" strike="noStrike" cap="none" normalizeH="0" baseline="0" dirty="0" smtClean="0">
                          <a:ln>
                            <a:noFill/>
                          </a:ln>
                          <a:solidFill>
                            <a:schemeClr val="tx1"/>
                          </a:solidFill>
                          <a:effectLst/>
                          <a:latin typeface="Arial"/>
                        </a:rPr>
                        <a:t>…</a:t>
                      </a: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s-IS" sz="1000" b="0" i="0" u="none" strike="noStrike" cap="none" normalizeH="0" baseline="0" dirty="0" smtClean="0">
                          <a:ln>
                            <a:noFill/>
                          </a:ln>
                          <a:solidFill>
                            <a:schemeClr val="tx1"/>
                          </a:solidFill>
                          <a:effectLst/>
                          <a:latin typeface="Arial"/>
                        </a:rPr>
                        <a:t>…</a:t>
                      </a: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s-IS" sz="1000" b="0" i="0" u="none" strike="noStrike" cap="none" normalizeH="0" baseline="0" dirty="0" smtClean="0">
                          <a:ln>
                            <a:noFill/>
                          </a:ln>
                          <a:solidFill>
                            <a:schemeClr val="tx1"/>
                          </a:solidFill>
                          <a:effectLst/>
                          <a:latin typeface="Arial"/>
                        </a:rPr>
                        <a:t>…</a:t>
                      </a:r>
                      <a:endParaRPr kumimoji="0" lang="en-US" sz="10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s-IS" sz="1000" b="0" i="0" u="none" strike="noStrike" cap="none" normalizeH="0" baseline="0" dirty="0" smtClean="0">
                          <a:ln>
                            <a:noFill/>
                          </a:ln>
                          <a:solidFill>
                            <a:schemeClr val="tx1"/>
                          </a:solidFill>
                          <a:effectLst/>
                          <a:latin typeface="Arial"/>
                        </a:rPr>
                        <a:t>…</a:t>
                      </a:r>
                      <a:endParaRPr kumimoji="0" lang="en-US" sz="10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 name="AutoShape 95"/>
          <p:cNvSpPr>
            <a:spLocks/>
          </p:cNvSpPr>
          <p:nvPr/>
        </p:nvSpPr>
        <p:spPr bwMode="auto">
          <a:xfrm rot="5399890" flipH="1">
            <a:off x="2171697" y="2261427"/>
            <a:ext cx="152400" cy="506313"/>
          </a:xfrm>
          <a:prstGeom prst="rightBrace">
            <a:avLst>
              <a:gd name="adj1" fmla="val 54167"/>
              <a:gd name="adj2" fmla="val 50153"/>
            </a:avLst>
          </a:prstGeom>
          <a:noFill/>
          <a:ln w="9525">
            <a:solidFill>
              <a:schemeClr val="tx1"/>
            </a:solidFill>
            <a:round/>
            <a:headEnd/>
            <a:tailEnd/>
          </a:ln>
          <a:effectLst/>
        </p:spPr>
        <p:txBody>
          <a:bodyPr anchor="ctr">
            <a:prstTxWarp prst="textNoShape">
              <a:avLst/>
            </a:prstTxWarp>
            <a:spAutoFit/>
          </a:bodyPr>
          <a:lstStyle/>
          <a:p>
            <a:pPr eaLnBrk="1" hangingPunct="1">
              <a:spcBef>
                <a:spcPct val="0"/>
              </a:spcBef>
              <a:buFontTx/>
              <a:buNone/>
            </a:pPr>
            <a:endParaRPr lang="en-US" dirty="0">
              <a:solidFill>
                <a:prstClr val="black"/>
              </a:solidFill>
              <a:latin typeface="Arial"/>
            </a:endParaRPr>
          </a:p>
        </p:txBody>
      </p:sp>
      <p:sp>
        <p:nvSpPr>
          <p:cNvPr id="22" name="AutoShape 97"/>
          <p:cNvSpPr>
            <a:spLocks/>
          </p:cNvSpPr>
          <p:nvPr/>
        </p:nvSpPr>
        <p:spPr bwMode="auto">
          <a:xfrm rot="5399890" flipH="1">
            <a:off x="5638003" y="2093463"/>
            <a:ext cx="152400" cy="537567"/>
          </a:xfrm>
          <a:prstGeom prst="rightBrace">
            <a:avLst>
              <a:gd name="adj1" fmla="val 158420"/>
              <a:gd name="adj2" fmla="val 50153"/>
            </a:avLst>
          </a:prstGeom>
          <a:noFill/>
          <a:ln w="9525">
            <a:solidFill>
              <a:schemeClr val="tx1"/>
            </a:solidFill>
            <a:round/>
            <a:headEnd/>
            <a:tailEnd/>
          </a:ln>
          <a:effectLst/>
        </p:spPr>
        <p:txBody>
          <a:bodyPr anchor="ctr">
            <a:prstTxWarp prst="textNoShape">
              <a:avLst/>
            </a:prstTxWarp>
            <a:spAutoFit/>
          </a:bodyPr>
          <a:lstStyle/>
          <a:p>
            <a:pPr eaLnBrk="1" hangingPunct="1">
              <a:spcBef>
                <a:spcPct val="0"/>
              </a:spcBef>
              <a:buFontTx/>
              <a:buNone/>
            </a:pPr>
            <a:endParaRPr lang="en-US" dirty="0">
              <a:solidFill>
                <a:prstClr val="black"/>
              </a:solidFill>
              <a:latin typeface="Arial"/>
            </a:endParaRPr>
          </a:p>
        </p:txBody>
      </p:sp>
      <p:sp>
        <p:nvSpPr>
          <p:cNvPr id="23" name="Rectangle 98"/>
          <p:cNvSpPr>
            <a:spLocks noChangeArrowheads="1"/>
          </p:cNvSpPr>
          <p:nvPr/>
        </p:nvSpPr>
        <p:spPr bwMode="auto">
          <a:xfrm flipH="1">
            <a:off x="4419600" y="1905000"/>
            <a:ext cx="2236760" cy="374461"/>
          </a:xfrm>
          <a:prstGeom prst="rect">
            <a:avLst/>
          </a:prstGeom>
          <a:noFill/>
          <a:ln w="9525">
            <a:noFill/>
            <a:miter lim="800000"/>
            <a:headEnd/>
            <a:tailEnd/>
          </a:ln>
          <a:effectLst/>
        </p:spPr>
        <p:txBody>
          <a:bodyPr wrap="none">
            <a:prstTxWarp prst="textNoShape">
              <a:avLst/>
            </a:prstTxWarp>
            <a:spAutoFit/>
          </a:bodyPr>
          <a:lstStyle/>
          <a:p>
            <a:pPr marL="342900" indent="-342900" algn="r" eaLnBrk="1" hangingPunct="1">
              <a:lnSpc>
                <a:spcPct val="90000"/>
              </a:lnSpc>
              <a:buFontTx/>
              <a:buNone/>
            </a:pPr>
            <a:r>
              <a:rPr lang="en-US" sz="2000" dirty="0">
                <a:solidFill>
                  <a:prstClr val="black"/>
                </a:solidFill>
                <a:latin typeface="Arial"/>
                <a:ea typeface="Osaka" charset="-128"/>
                <a:cs typeface="Arial"/>
              </a:rPr>
              <a:t>Data </a:t>
            </a:r>
            <a:r>
              <a:rPr lang="en-US" sz="2000" dirty="0" smtClean="0">
                <a:solidFill>
                  <a:prstClr val="black"/>
                </a:solidFill>
                <a:latin typeface="Arial"/>
                <a:ea typeface="Osaka" charset="-128"/>
                <a:cs typeface="Arial"/>
              </a:rPr>
              <a:t>File </a:t>
            </a:r>
            <a:r>
              <a:rPr lang="en-US" sz="2000" b="1" dirty="0" smtClean="0">
                <a:solidFill>
                  <a:prstClr val="black"/>
                </a:solidFill>
                <a:latin typeface="Arial"/>
                <a:ea typeface="Osaka" charset="-128"/>
                <a:cs typeface="Arial"/>
              </a:rPr>
              <a:t>Student</a:t>
            </a:r>
            <a:endParaRPr lang="en-US" sz="2000" b="1" dirty="0">
              <a:solidFill>
                <a:prstClr val="black"/>
              </a:solidFill>
              <a:latin typeface="Arial"/>
              <a:ea typeface="Osaka" charset="-128"/>
              <a:cs typeface="Arial"/>
            </a:endParaRPr>
          </a:p>
        </p:txBody>
      </p:sp>
      <p:sp>
        <p:nvSpPr>
          <p:cNvPr id="28" name="Text Box 3"/>
          <p:cNvSpPr txBox="1">
            <a:spLocks noChangeArrowheads="1"/>
          </p:cNvSpPr>
          <p:nvPr/>
        </p:nvSpPr>
        <p:spPr bwMode="auto">
          <a:xfrm>
            <a:off x="6629400" y="76200"/>
            <a:ext cx="948296" cy="338554"/>
          </a:xfrm>
          <a:prstGeom prst="rect">
            <a:avLst/>
          </a:prstGeom>
          <a:noFill/>
          <a:ln w="9525">
            <a:noFill/>
            <a:miter lim="800000"/>
            <a:headEnd/>
            <a:tailEnd/>
          </a:ln>
          <a:effectLst/>
        </p:spPr>
        <p:txBody>
          <a:bodyPr wrap="none">
            <a:prstTxWarp prst="textNoShape">
              <a:avLst/>
            </a:prstTxWarp>
            <a:spAutoFit/>
          </a:bodyPr>
          <a:lstStyle/>
          <a:p>
            <a:pPr eaLnBrk="1" hangingPunct="1">
              <a:spcBef>
                <a:spcPct val="0"/>
              </a:spcBef>
              <a:buFontTx/>
              <a:buNone/>
            </a:pPr>
            <a:r>
              <a:rPr lang="en-US" sz="1600" b="1" dirty="0" smtClean="0">
                <a:solidFill>
                  <a:prstClr val="black"/>
                </a:solidFill>
                <a:latin typeface="Arial"/>
                <a:cs typeface="Arial"/>
              </a:rPr>
              <a:t>Student</a:t>
            </a:r>
            <a:endParaRPr lang="en-US" sz="1600" b="1" dirty="0">
              <a:solidFill>
                <a:prstClr val="black"/>
              </a:solidFill>
              <a:latin typeface="Arial"/>
              <a:cs typeface="Arial"/>
            </a:endParaRPr>
          </a:p>
        </p:txBody>
      </p:sp>
      <p:graphicFrame>
        <p:nvGraphicFramePr>
          <p:cNvPr id="29" name="Group 126"/>
          <p:cNvGraphicFramePr>
            <a:graphicFrameLocks noGrp="1"/>
          </p:cNvGraphicFramePr>
          <p:nvPr>
            <p:extLst/>
          </p:nvPr>
        </p:nvGraphicFramePr>
        <p:xfrm>
          <a:off x="6629399" y="609600"/>
          <a:ext cx="2286000" cy="1653224"/>
        </p:xfrm>
        <a:graphic>
          <a:graphicData uri="http://schemas.openxmlformats.org/drawingml/2006/table">
            <a:tbl>
              <a:tblPr/>
              <a:tblGrid>
                <a:gridCol w="436880"/>
                <a:gridCol w="858520"/>
                <a:gridCol w="990600"/>
              </a:tblGrid>
              <a:tr h="4175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a:cs typeface="Calibri"/>
                        </a:rPr>
                        <a:t>ID</a:t>
                      </a:r>
                      <a:endParaRPr kumimoji="0" lang="en-US" sz="1400" b="1" i="0" u="none" strike="noStrike" cap="none" normalizeH="0" baseline="0" dirty="0">
                        <a:ln>
                          <a:noFill/>
                        </a:ln>
                        <a:solidFill>
                          <a:schemeClr val="tx1"/>
                        </a:solidFill>
                        <a:effectLst/>
                        <a:latin typeface="Calibri"/>
                        <a:cs typeface="Calibri"/>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err="1">
                          <a:ln>
                            <a:noFill/>
                          </a:ln>
                          <a:solidFill>
                            <a:schemeClr val="tx1"/>
                          </a:solidFill>
                          <a:effectLst/>
                          <a:latin typeface="Calibri"/>
                          <a:cs typeface="Calibri"/>
                        </a:rPr>
                        <a:t>fName</a:t>
                      </a:r>
                      <a:endParaRPr kumimoji="0" lang="en-US" sz="1400" b="1" i="0" u="none" strike="noStrike" cap="none" normalizeH="0" baseline="0" dirty="0">
                        <a:ln>
                          <a:noFill/>
                        </a:ln>
                        <a:solidFill>
                          <a:schemeClr val="tx1"/>
                        </a:solidFill>
                        <a:effectLst/>
                        <a:latin typeface="Calibri"/>
                        <a:cs typeface="Calibri"/>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err="1">
                          <a:ln>
                            <a:noFill/>
                          </a:ln>
                          <a:solidFill>
                            <a:schemeClr val="tx1"/>
                          </a:solidFill>
                          <a:effectLst/>
                          <a:latin typeface="Calibri"/>
                          <a:cs typeface="Calibri"/>
                        </a:rPr>
                        <a:t>lName</a:t>
                      </a:r>
                      <a:endParaRPr kumimoji="0" lang="en-US" sz="1400" b="1" i="0" u="none" strike="noStrike" cap="none" normalizeH="0" baseline="0" dirty="0">
                        <a:ln>
                          <a:noFill/>
                        </a:ln>
                        <a:solidFill>
                          <a:schemeClr val="tx1"/>
                        </a:solidFill>
                        <a:effectLst/>
                        <a:latin typeface="Calibri"/>
                        <a:cs typeface="Calibri"/>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r>
              <a:tr h="4143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a:cs typeface="Calibri"/>
                        </a:rPr>
                        <a:t>10</a:t>
                      </a:r>
                      <a:endParaRPr kumimoji="0" lang="en-US" sz="1800" b="0" i="0" u="none" strike="noStrike" cap="none" normalizeH="0" baseline="0" dirty="0">
                        <a:ln>
                          <a:noFill/>
                        </a:ln>
                        <a:solidFill>
                          <a:schemeClr val="tx1"/>
                        </a:solidFill>
                        <a:effectLst/>
                        <a:latin typeface="Calibri"/>
                        <a:cs typeface="Calibri"/>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Calibri"/>
                          <a:cs typeface="Calibri"/>
                        </a:rPr>
                        <a:t>Tom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Calibri"/>
                          <a:cs typeface="Calibri"/>
                        </a:rPr>
                        <a:t>Hanks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56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a:cs typeface="Calibri"/>
                        </a:rPr>
                        <a:t>20</a:t>
                      </a:r>
                      <a:endParaRPr kumimoji="0" lang="en-US" sz="1800" b="0" i="0" u="none" strike="noStrike" cap="none" normalizeH="0" baseline="0" dirty="0">
                        <a:ln>
                          <a:noFill/>
                        </a:ln>
                        <a:solidFill>
                          <a:schemeClr val="tx1"/>
                        </a:solidFill>
                        <a:effectLst/>
                        <a:latin typeface="Calibri"/>
                        <a:cs typeface="Calibri"/>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alibri"/>
                          <a:cs typeface="Calibri"/>
                        </a:rPr>
                        <a:t>Amy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Calibri"/>
                          <a:cs typeface="Calibri"/>
                        </a:rPr>
                        <a:t>Hanks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9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a:cs typeface="Calibri"/>
                        </a:rPr>
                        <a:t>…</a:t>
                      </a:r>
                      <a:endParaRPr kumimoji="0" lang="en-US" sz="1800" b="0" i="0" u="none" strike="noStrike" cap="none" normalizeH="0" baseline="0" dirty="0">
                        <a:ln>
                          <a:noFill/>
                        </a:ln>
                        <a:solidFill>
                          <a:schemeClr val="tx1"/>
                        </a:solidFill>
                        <a:effectLst/>
                        <a:latin typeface="Calibri"/>
                        <a:cs typeface="Calibri"/>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Calibri"/>
                        <a:cs typeface="Calibri"/>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a:ln>
                          <a:noFill/>
                        </a:ln>
                        <a:solidFill>
                          <a:schemeClr val="tx1"/>
                        </a:solidFill>
                        <a:effectLst/>
                        <a:latin typeface="Calibri"/>
                        <a:cs typeface="Calibri"/>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0" name="Group 38"/>
          <p:cNvGraphicFramePr>
            <a:graphicFrameLocks noGrp="1"/>
          </p:cNvGraphicFramePr>
          <p:nvPr>
            <p:extLst/>
          </p:nvPr>
        </p:nvGraphicFramePr>
        <p:xfrm>
          <a:off x="4267200" y="2590800"/>
          <a:ext cx="2823376" cy="609600"/>
        </p:xfrm>
        <a:graphic>
          <a:graphicData uri="http://schemas.openxmlformats.org/drawingml/2006/table">
            <a:tbl>
              <a:tblPr/>
              <a:tblGrid>
                <a:gridCol w="533400"/>
                <a:gridCol w="982428"/>
                <a:gridCol w="1307548"/>
              </a:tblGrid>
              <a:tr h="292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Tom</a:t>
                      </a: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Hanks</a:t>
                      </a: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a:rPr>
                        <a:t>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Amy</a:t>
                      </a: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Hanks</a:t>
                      </a: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1" name="Group 49"/>
          <p:cNvGraphicFramePr>
            <a:graphicFrameLocks noGrp="1"/>
          </p:cNvGraphicFramePr>
          <p:nvPr>
            <p:extLst/>
          </p:nvPr>
        </p:nvGraphicFramePr>
        <p:xfrm>
          <a:off x="4267200" y="3276599"/>
          <a:ext cx="2823376" cy="609600"/>
        </p:xfrm>
        <a:graphic>
          <a:graphicData uri="http://schemas.openxmlformats.org/drawingml/2006/table">
            <a:tbl>
              <a:tblPr/>
              <a:tblGrid>
                <a:gridCol w="533400"/>
                <a:gridCol w="982428"/>
                <a:gridCol w="1307548"/>
              </a:tblGrid>
              <a:tr h="292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50</a:t>
                      </a:r>
                      <a:endParaRPr kumimoji="0" lang="en-US" sz="14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a:t>
                      </a: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a:t>
                      </a: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200</a:t>
                      </a:r>
                      <a:endParaRPr kumimoji="0" lang="en-US" sz="14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a:t>
                      </a: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2" name="Group 60"/>
          <p:cNvGraphicFramePr>
            <a:graphicFrameLocks noGrp="1"/>
          </p:cNvGraphicFramePr>
          <p:nvPr>
            <p:extLst/>
          </p:nvPr>
        </p:nvGraphicFramePr>
        <p:xfrm>
          <a:off x="4267200" y="3962399"/>
          <a:ext cx="2823376" cy="609600"/>
        </p:xfrm>
        <a:graphic>
          <a:graphicData uri="http://schemas.openxmlformats.org/drawingml/2006/table">
            <a:tbl>
              <a:tblPr/>
              <a:tblGrid>
                <a:gridCol w="533400"/>
                <a:gridCol w="982428"/>
                <a:gridCol w="1307548"/>
              </a:tblGrid>
              <a:tr h="292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220</a:t>
                      </a:r>
                      <a:endParaRPr kumimoji="0" lang="en-US" sz="14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240</a:t>
                      </a:r>
                      <a:endParaRPr kumimoji="0" lang="en-US" sz="14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3" name="Group 71"/>
          <p:cNvGraphicFramePr>
            <a:graphicFrameLocks noGrp="1"/>
          </p:cNvGraphicFramePr>
          <p:nvPr>
            <p:extLst/>
          </p:nvPr>
        </p:nvGraphicFramePr>
        <p:xfrm>
          <a:off x="4267200" y="4648199"/>
          <a:ext cx="2823376" cy="609600"/>
        </p:xfrm>
        <a:graphic>
          <a:graphicData uri="http://schemas.openxmlformats.org/drawingml/2006/table">
            <a:tbl>
              <a:tblPr/>
              <a:tblGrid>
                <a:gridCol w="533400"/>
                <a:gridCol w="982428"/>
                <a:gridCol w="1307548"/>
              </a:tblGrid>
              <a:tr h="292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420</a:t>
                      </a:r>
                      <a:endParaRPr kumimoji="0" lang="en-US" sz="14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a:rPr>
                        <a:t>800</a:t>
                      </a:r>
                      <a:endParaRPr kumimoji="0" lang="en-US" sz="14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 name="Line 84"/>
          <p:cNvSpPr>
            <a:spLocks noChangeShapeType="1"/>
          </p:cNvSpPr>
          <p:nvPr/>
        </p:nvSpPr>
        <p:spPr bwMode="auto">
          <a:xfrm flipV="1">
            <a:off x="2514600" y="2743200"/>
            <a:ext cx="1752600" cy="1524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36" name="Line 84"/>
          <p:cNvSpPr>
            <a:spLocks noChangeShapeType="1"/>
          </p:cNvSpPr>
          <p:nvPr/>
        </p:nvSpPr>
        <p:spPr bwMode="auto">
          <a:xfrm flipV="1">
            <a:off x="2514600" y="3048000"/>
            <a:ext cx="1676400" cy="762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37" name="Line 84"/>
          <p:cNvSpPr>
            <a:spLocks noChangeShapeType="1"/>
          </p:cNvSpPr>
          <p:nvPr/>
        </p:nvSpPr>
        <p:spPr bwMode="auto">
          <a:xfrm>
            <a:off x="2514600" y="3352800"/>
            <a:ext cx="1676400" cy="762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38" name="Line 84"/>
          <p:cNvSpPr>
            <a:spLocks noChangeShapeType="1"/>
          </p:cNvSpPr>
          <p:nvPr/>
        </p:nvSpPr>
        <p:spPr bwMode="auto">
          <a:xfrm>
            <a:off x="2514600" y="3581400"/>
            <a:ext cx="1676400" cy="1524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40" name="Rectangle 96"/>
          <p:cNvSpPr>
            <a:spLocks noChangeArrowheads="1"/>
          </p:cNvSpPr>
          <p:nvPr/>
        </p:nvSpPr>
        <p:spPr bwMode="auto">
          <a:xfrm flipH="1">
            <a:off x="240236" y="1981200"/>
            <a:ext cx="3947089" cy="374461"/>
          </a:xfrm>
          <a:prstGeom prst="rect">
            <a:avLst/>
          </a:prstGeom>
          <a:noFill/>
          <a:ln w="9525">
            <a:noFill/>
            <a:miter lim="800000"/>
            <a:headEnd/>
            <a:tailEnd/>
          </a:ln>
          <a:effectLst/>
        </p:spPr>
        <p:txBody>
          <a:bodyPr wrap="none">
            <a:prstTxWarp prst="textNoShape">
              <a:avLst/>
            </a:prstTxWarp>
            <a:spAutoFit/>
          </a:bodyPr>
          <a:lstStyle/>
          <a:p>
            <a:pPr marL="342900" indent="-342900" eaLnBrk="1" hangingPunct="1">
              <a:lnSpc>
                <a:spcPct val="90000"/>
              </a:lnSpc>
              <a:buFontTx/>
              <a:buNone/>
            </a:pPr>
            <a:r>
              <a:rPr lang="en-US" sz="2000" dirty="0">
                <a:solidFill>
                  <a:prstClr val="black"/>
                </a:solidFill>
                <a:latin typeface="Arial"/>
                <a:ea typeface="Osaka" charset="-128"/>
                <a:cs typeface="Arial"/>
              </a:rPr>
              <a:t>Index </a:t>
            </a:r>
            <a:r>
              <a:rPr lang="en-US" sz="2000" b="1" dirty="0" err="1" smtClean="0">
                <a:solidFill>
                  <a:prstClr val="black"/>
                </a:solidFill>
                <a:latin typeface="Arial"/>
                <a:ea typeface="Osaka" charset="-128"/>
                <a:cs typeface="Arial"/>
              </a:rPr>
              <a:t>Student_ID</a:t>
            </a:r>
            <a:r>
              <a:rPr lang="en-US" sz="2000" dirty="0" smtClean="0">
                <a:solidFill>
                  <a:prstClr val="black"/>
                </a:solidFill>
                <a:latin typeface="Arial"/>
                <a:ea typeface="Osaka" charset="-128"/>
                <a:cs typeface="Arial"/>
              </a:rPr>
              <a:t> on </a:t>
            </a:r>
            <a:r>
              <a:rPr lang="en-US" sz="2000" b="1" dirty="0" err="1" smtClean="0">
                <a:solidFill>
                  <a:prstClr val="black"/>
                </a:solidFill>
                <a:latin typeface="Arial"/>
                <a:ea typeface="Osaka" charset="-128"/>
                <a:cs typeface="Arial"/>
              </a:rPr>
              <a:t>Student.ID</a:t>
            </a:r>
            <a:endParaRPr lang="en-US" sz="2000" b="1" dirty="0">
              <a:solidFill>
                <a:prstClr val="black"/>
              </a:solidFill>
              <a:latin typeface="Arial"/>
              <a:ea typeface="Osaka" charset="-128"/>
              <a:cs typeface="Arial"/>
            </a:endParaRPr>
          </a:p>
        </p:txBody>
      </p:sp>
      <p:sp>
        <p:nvSpPr>
          <p:cNvPr id="21" name="Rectangle 64"/>
          <p:cNvSpPr>
            <a:spLocks noChangeArrowheads="1"/>
          </p:cNvSpPr>
          <p:nvPr/>
        </p:nvSpPr>
        <p:spPr bwMode="auto">
          <a:xfrm>
            <a:off x="1651359" y="5386463"/>
            <a:ext cx="1667574" cy="831639"/>
          </a:xfrm>
          <a:prstGeom prst="rect">
            <a:avLst/>
          </a:prstGeom>
          <a:noFill/>
          <a:ln w="9525">
            <a:noFill/>
            <a:miter lim="800000"/>
            <a:headEnd/>
            <a:tailEnd/>
          </a:ln>
        </p:spPr>
        <p:txBody>
          <a:bodyPr wrap="square" lIns="92075" tIns="46038" rIns="92075" bIns="46038">
            <a:prstTxWarp prst="textNoShape">
              <a:avLst/>
            </a:prstTxWarp>
            <a:spAutoFit/>
          </a:bodyPr>
          <a:lstStyle/>
          <a:p>
            <a:pPr algn="ctr">
              <a:spcBef>
                <a:spcPct val="0"/>
              </a:spcBef>
              <a:buFontTx/>
              <a:buNone/>
            </a:pPr>
            <a:r>
              <a:rPr lang="en-US" sz="1600" b="1" dirty="0" smtClean="0">
                <a:solidFill>
                  <a:srgbClr val="00B0F0"/>
                </a:solidFill>
                <a:latin typeface="Arial" charset="0"/>
              </a:rPr>
              <a:t>Index File</a:t>
            </a:r>
          </a:p>
          <a:p>
            <a:pPr algn="ctr">
              <a:spcBef>
                <a:spcPct val="0"/>
              </a:spcBef>
              <a:buFontTx/>
              <a:buNone/>
            </a:pPr>
            <a:r>
              <a:rPr lang="en-US" sz="1600" b="1" dirty="0" smtClean="0">
                <a:solidFill>
                  <a:srgbClr val="00B0F0"/>
                </a:solidFill>
                <a:latin typeface="Arial" charset="0"/>
              </a:rPr>
              <a:t>(preferably</a:t>
            </a:r>
            <a:br>
              <a:rPr lang="en-US" sz="1600" b="1" dirty="0" smtClean="0">
                <a:solidFill>
                  <a:srgbClr val="00B0F0"/>
                </a:solidFill>
                <a:latin typeface="Arial" charset="0"/>
              </a:rPr>
            </a:br>
            <a:r>
              <a:rPr lang="en-US" sz="1600" b="1" dirty="0" smtClean="0">
                <a:solidFill>
                  <a:srgbClr val="00B0F0"/>
                </a:solidFill>
                <a:latin typeface="Arial" charset="0"/>
              </a:rPr>
              <a:t>in memory)</a:t>
            </a:r>
            <a:endParaRPr lang="en-US" sz="1200" b="1" dirty="0">
              <a:solidFill>
                <a:srgbClr val="00B0F0"/>
              </a:solidFill>
              <a:latin typeface="Arial" charset="0"/>
            </a:endParaRPr>
          </a:p>
        </p:txBody>
      </p:sp>
      <p:sp>
        <p:nvSpPr>
          <p:cNvPr id="24" name="Rectangle 65"/>
          <p:cNvSpPr>
            <a:spLocks noChangeArrowheads="1"/>
          </p:cNvSpPr>
          <p:nvPr/>
        </p:nvSpPr>
        <p:spPr bwMode="auto">
          <a:xfrm>
            <a:off x="3729037" y="5410200"/>
            <a:ext cx="1076325" cy="585418"/>
          </a:xfrm>
          <a:prstGeom prst="rect">
            <a:avLst/>
          </a:prstGeom>
          <a:noFill/>
          <a:ln w="9525">
            <a:noFill/>
            <a:miter lim="800000"/>
            <a:headEnd/>
            <a:tailEnd/>
          </a:ln>
        </p:spPr>
        <p:txBody>
          <a:bodyPr wrap="square" lIns="92075" tIns="46038" rIns="92075" bIns="46038">
            <a:prstTxWarp prst="textNoShape">
              <a:avLst/>
            </a:prstTxWarp>
            <a:spAutoFit/>
          </a:bodyPr>
          <a:lstStyle/>
          <a:p>
            <a:pPr algn="ctr">
              <a:spcBef>
                <a:spcPct val="0"/>
              </a:spcBef>
              <a:buFontTx/>
              <a:buNone/>
            </a:pPr>
            <a:r>
              <a:rPr lang="en-US" sz="1600" b="1" dirty="0" smtClean="0">
                <a:solidFill>
                  <a:srgbClr val="2C7C9F"/>
                </a:solidFill>
                <a:latin typeface="Arial" charset="0"/>
              </a:rPr>
              <a:t>Data file</a:t>
            </a:r>
            <a:r>
              <a:rPr lang="en-US" sz="1600" b="1" dirty="0">
                <a:solidFill>
                  <a:srgbClr val="2C7C9F"/>
                </a:solidFill>
                <a:latin typeface="Arial" charset="0"/>
              </a:rPr>
              <a:t/>
            </a:r>
            <a:br>
              <a:rPr lang="en-US" sz="1600" b="1" dirty="0">
                <a:solidFill>
                  <a:srgbClr val="2C7C9F"/>
                </a:solidFill>
                <a:latin typeface="Arial" charset="0"/>
              </a:rPr>
            </a:br>
            <a:r>
              <a:rPr lang="en-US" sz="1600" b="1" dirty="0" smtClean="0">
                <a:solidFill>
                  <a:srgbClr val="2C7C9F"/>
                </a:solidFill>
                <a:latin typeface="Arial" charset="0"/>
              </a:rPr>
              <a:t>(on disk)</a:t>
            </a:r>
            <a:endParaRPr lang="en-US" sz="1600" b="1" dirty="0">
              <a:solidFill>
                <a:srgbClr val="2C7C9F"/>
              </a:solidFill>
              <a:latin typeface="Arial" charset="0"/>
            </a:endParaRPr>
          </a:p>
        </p:txBody>
      </p:sp>
      <p:sp>
        <p:nvSpPr>
          <p:cNvPr id="25" name="Line 123"/>
          <p:cNvSpPr>
            <a:spLocks noChangeShapeType="1"/>
          </p:cNvSpPr>
          <p:nvPr/>
        </p:nvSpPr>
        <p:spPr bwMode="auto">
          <a:xfrm>
            <a:off x="3465992" y="2262824"/>
            <a:ext cx="0" cy="3293237"/>
          </a:xfrm>
          <a:prstGeom prst="line">
            <a:avLst/>
          </a:prstGeom>
          <a:noFill/>
          <a:ln w="12700">
            <a:solidFill>
              <a:schemeClr val="accent1"/>
            </a:solidFill>
            <a:round/>
            <a:headEnd type="none" w="sm" len="sm"/>
            <a:tailEnd type="none" w="sm" len="sm"/>
          </a:ln>
        </p:spPr>
        <p:txBody>
          <a:bodyPr wrap="none" anchor="ctr">
            <a:prstTxWarp prst="textNoShape">
              <a:avLst/>
            </a:prstTxWarp>
          </a:bodyPr>
          <a:lstStyle/>
          <a:p>
            <a:pPr eaLnBrk="1" hangingPunct="1">
              <a:spcBef>
                <a:spcPct val="0"/>
              </a:spcBef>
              <a:buFontTx/>
              <a:buNone/>
            </a:pPr>
            <a:endParaRPr lang="en-US" dirty="0">
              <a:solidFill>
                <a:prstClr val="black"/>
              </a:solidFill>
              <a:latin typeface="Arial"/>
            </a:endParaRPr>
          </a:p>
        </p:txBody>
      </p:sp>
    </p:spTree>
    <p:extLst>
      <p:ext uri="{BB962C8B-B14F-4D97-AF65-F5344CB8AC3E}">
        <p14:creationId xmlns:p14="http://schemas.microsoft.com/office/powerpoint/2010/main" val="356963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p:bldP spid="25"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pPr eaLnBrk="1" hangingPunct="1"/>
            <a:r>
              <a:rPr lang="en-US" dirty="0"/>
              <a:t>B+ Tree</a:t>
            </a:r>
            <a:r>
              <a:rPr lang="en-US" dirty="0" smtClean="0"/>
              <a:t> Index by Example</a:t>
            </a:r>
            <a:endParaRPr lang="en-US" dirty="0"/>
          </a:p>
        </p:txBody>
      </p:sp>
      <p:graphicFrame>
        <p:nvGraphicFramePr>
          <p:cNvPr id="411651" name="Group 3"/>
          <p:cNvGraphicFramePr>
            <a:graphicFrameLocks noGrp="1"/>
          </p:cNvGraphicFramePr>
          <p:nvPr/>
        </p:nvGraphicFramePr>
        <p:xfrm>
          <a:off x="3352800" y="2209800"/>
          <a:ext cx="2133600" cy="685800"/>
        </p:xfrm>
        <a:graphic>
          <a:graphicData uri="http://schemas.openxmlformats.org/drawingml/2006/table">
            <a:tbl>
              <a:tblPr/>
              <a:tblGrid>
                <a:gridCol w="298450"/>
                <a:gridCol w="246063"/>
                <a:gridCol w="249237"/>
                <a:gridCol w="247650"/>
                <a:gridCol w="298450"/>
                <a:gridCol w="249238"/>
                <a:gridCol w="246062"/>
                <a:gridCol w="298450"/>
              </a:tblGrid>
              <a:tr h="34290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a:rPr>
                        <a:t>80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42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11673" name="Group 25"/>
          <p:cNvGraphicFramePr>
            <a:graphicFrameLocks noGrp="1"/>
          </p:cNvGraphicFramePr>
          <p:nvPr/>
        </p:nvGraphicFramePr>
        <p:xfrm>
          <a:off x="1524000" y="3124200"/>
          <a:ext cx="2133600" cy="685800"/>
        </p:xfrm>
        <a:graphic>
          <a:graphicData uri="http://schemas.openxmlformats.org/drawingml/2006/table">
            <a:tbl>
              <a:tblPr/>
              <a:tblGrid>
                <a:gridCol w="298450"/>
                <a:gridCol w="246063"/>
                <a:gridCol w="249237"/>
                <a:gridCol w="247650"/>
                <a:gridCol w="298450"/>
                <a:gridCol w="249238"/>
                <a:gridCol w="246062"/>
                <a:gridCol w="298450"/>
              </a:tblGrid>
              <a:tr h="34290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a:rPr>
                        <a:t>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42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11695" name="Group 47"/>
          <p:cNvGraphicFramePr>
            <a:graphicFrameLocks noGrp="1"/>
          </p:cNvGraphicFramePr>
          <p:nvPr>
            <p:extLst/>
          </p:nvPr>
        </p:nvGraphicFramePr>
        <p:xfrm>
          <a:off x="4953000" y="3124200"/>
          <a:ext cx="2362201" cy="685800"/>
        </p:xfrm>
        <a:graphic>
          <a:graphicData uri="http://schemas.openxmlformats.org/drawingml/2006/table">
            <a:tbl>
              <a:tblPr/>
              <a:tblGrid>
                <a:gridCol w="330427"/>
                <a:gridCol w="272427"/>
                <a:gridCol w="275941"/>
                <a:gridCol w="274184"/>
                <a:gridCol w="330427"/>
                <a:gridCol w="275942"/>
                <a:gridCol w="272426"/>
                <a:gridCol w="330427"/>
              </a:tblGrid>
              <a:tr h="34290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a:rPr>
                        <a:t>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a:rPr>
                        <a:t>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Arial"/>
                        </a:rPr>
                        <a:t>140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42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11717" name="Group 69"/>
          <p:cNvGraphicFramePr>
            <a:graphicFrameLocks noGrp="1"/>
          </p:cNvGraphicFramePr>
          <p:nvPr>
            <p:extLst/>
          </p:nvPr>
        </p:nvGraphicFramePr>
        <p:xfrm>
          <a:off x="228600" y="4572000"/>
          <a:ext cx="1828801" cy="685800"/>
        </p:xfrm>
        <a:graphic>
          <a:graphicData uri="http://schemas.openxmlformats.org/drawingml/2006/table">
            <a:tbl>
              <a:tblPr/>
              <a:tblGrid>
                <a:gridCol w="255815"/>
                <a:gridCol w="212271"/>
                <a:gridCol w="212272"/>
                <a:gridCol w="212271"/>
                <a:gridCol w="255815"/>
                <a:gridCol w="212271"/>
                <a:gridCol w="212272"/>
                <a:gridCol w="255814"/>
              </a:tblGrid>
              <a:tr h="34290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42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11739" name="Group 91"/>
          <p:cNvGraphicFramePr>
            <a:graphicFrameLocks noGrp="1"/>
          </p:cNvGraphicFramePr>
          <p:nvPr>
            <p:extLst/>
          </p:nvPr>
        </p:nvGraphicFramePr>
        <p:xfrm>
          <a:off x="2286001" y="4572000"/>
          <a:ext cx="1752599" cy="685800"/>
        </p:xfrm>
        <a:graphic>
          <a:graphicData uri="http://schemas.openxmlformats.org/drawingml/2006/table">
            <a:tbl>
              <a:tblPr/>
              <a:tblGrid>
                <a:gridCol w="245156"/>
                <a:gridCol w="203426"/>
                <a:gridCol w="203427"/>
                <a:gridCol w="203426"/>
                <a:gridCol w="245156"/>
                <a:gridCol w="203426"/>
                <a:gridCol w="203427"/>
                <a:gridCol w="245155"/>
              </a:tblGrid>
              <a:tr h="34290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a:rPr>
                        <a:t>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a:rPr>
                        <a:t>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42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11761" name="Group 113"/>
          <p:cNvGraphicFramePr>
            <a:graphicFrameLocks noGrp="1"/>
          </p:cNvGraphicFramePr>
          <p:nvPr>
            <p:extLst/>
          </p:nvPr>
        </p:nvGraphicFramePr>
        <p:xfrm>
          <a:off x="4191000" y="4572000"/>
          <a:ext cx="1752599" cy="685800"/>
        </p:xfrm>
        <a:graphic>
          <a:graphicData uri="http://schemas.openxmlformats.org/drawingml/2006/table">
            <a:tbl>
              <a:tblPr/>
              <a:tblGrid>
                <a:gridCol w="245156"/>
                <a:gridCol w="203426"/>
                <a:gridCol w="203427"/>
                <a:gridCol w="203426"/>
                <a:gridCol w="245156"/>
                <a:gridCol w="203426"/>
                <a:gridCol w="203427"/>
                <a:gridCol w="245155"/>
              </a:tblGrid>
              <a:tr h="34290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a:rPr>
                        <a:t>60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42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11783" name="Group 135"/>
          <p:cNvGraphicFramePr>
            <a:graphicFrameLocks noGrp="1"/>
          </p:cNvGraphicFramePr>
          <p:nvPr>
            <p:extLst/>
          </p:nvPr>
        </p:nvGraphicFramePr>
        <p:xfrm>
          <a:off x="6172199" y="4572000"/>
          <a:ext cx="1828801" cy="685800"/>
        </p:xfrm>
        <a:graphic>
          <a:graphicData uri="http://schemas.openxmlformats.org/drawingml/2006/table">
            <a:tbl>
              <a:tblPr/>
              <a:tblGrid>
                <a:gridCol w="255815"/>
                <a:gridCol w="212271"/>
                <a:gridCol w="212272"/>
                <a:gridCol w="212271"/>
                <a:gridCol w="255815"/>
                <a:gridCol w="212271"/>
                <a:gridCol w="212272"/>
                <a:gridCol w="255814"/>
              </a:tblGrid>
              <a:tr h="342900">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a:rPr>
                        <a:t>80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a:rPr>
                        <a:t>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Arial"/>
                        </a:rPr>
                        <a:t>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342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Arial"/>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830" name="Line 157"/>
          <p:cNvSpPr>
            <a:spLocks noChangeShapeType="1"/>
          </p:cNvSpPr>
          <p:nvPr/>
        </p:nvSpPr>
        <p:spPr bwMode="auto">
          <a:xfrm flipH="1">
            <a:off x="1524000" y="2743200"/>
            <a:ext cx="1981200" cy="3810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8831" name="Line 158"/>
          <p:cNvSpPr>
            <a:spLocks noChangeShapeType="1"/>
          </p:cNvSpPr>
          <p:nvPr/>
        </p:nvSpPr>
        <p:spPr bwMode="auto">
          <a:xfrm>
            <a:off x="3886200" y="2743200"/>
            <a:ext cx="1066800" cy="3810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8832" name="Line 159"/>
          <p:cNvSpPr>
            <a:spLocks noChangeShapeType="1"/>
          </p:cNvSpPr>
          <p:nvPr/>
        </p:nvSpPr>
        <p:spPr bwMode="auto">
          <a:xfrm flipH="1">
            <a:off x="609600" y="3657600"/>
            <a:ext cx="1066800" cy="9144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8833" name="Line 160"/>
          <p:cNvSpPr>
            <a:spLocks noChangeShapeType="1"/>
          </p:cNvSpPr>
          <p:nvPr/>
        </p:nvSpPr>
        <p:spPr bwMode="auto">
          <a:xfrm>
            <a:off x="2057400" y="3657600"/>
            <a:ext cx="381000" cy="9144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8834" name="Line 161"/>
          <p:cNvSpPr>
            <a:spLocks noChangeShapeType="1"/>
          </p:cNvSpPr>
          <p:nvPr/>
        </p:nvSpPr>
        <p:spPr bwMode="auto">
          <a:xfrm>
            <a:off x="2514600" y="3657600"/>
            <a:ext cx="1676400" cy="9144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8835" name="Line 162"/>
          <p:cNvSpPr>
            <a:spLocks noChangeShapeType="1"/>
          </p:cNvSpPr>
          <p:nvPr/>
        </p:nvSpPr>
        <p:spPr bwMode="auto">
          <a:xfrm>
            <a:off x="5105400" y="3657600"/>
            <a:ext cx="1143000" cy="911126"/>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8836" name="Line 163"/>
          <p:cNvSpPr>
            <a:spLocks noChangeShapeType="1"/>
          </p:cNvSpPr>
          <p:nvPr/>
        </p:nvSpPr>
        <p:spPr bwMode="auto">
          <a:xfrm>
            <a:off x="5486400" y="3657600"/>
            <a:ext cx="2438400" cy="8382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8837" name="Line 164"/>
          <p:cNvSpPr>
            <a:spLocks noChangeShapeType="1"/>
          </p:cNvSpPr>
          <p:nvPr/>
        </p:nvSpPr>
        <p:spPr bwMode="auto">
          <a:xfrm>
            <a:off x="6096000" y="3733800"/>
            <a:ext cx="2362200" cy="8382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8838" name="Line 165"/>
          <p:cNvSpPr>
            <a:spLocks noChangeShapeType="1"/>
          </p:cNvSpPr>
          <p:nvPr/>
        </p:nvSpPr>
        <p:spPr bwMode="auto">
          <a:xfrm>
            <a:off x="6629400" y="3657600"/>
            <a:ext cx="2209800" cy="8382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8839" name="Line 166"/>
          <p:cNvSpPr>
            <a:spLocks noChangeShapeType="1"/>
          </p:cNvSpPr>
          <p:nvPr/>
        </p:nvSpPr>
        <p:spPr bwMode="auto">
          <a:xfrm>
            <a:off x="1981200" y="5105400"/>
            <a:ext cx="304800" cy="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8840" name="Line 167"/>
          <p:cNvSpPr>
            <a:spLocks noChangeShapeType="1"/>
          </p:cNvSpPr>
          <p:nvPr/>
        </p:nvSpPr>
        <p:spPr bwMode="auto">
          <a:xfrm>
            <a:off x="3962400" y="5105400"/>
            <a:ext cx="304800" cy="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8841" name="Line 168"/>
          <p:cNvSpPr>
            <a:spLocks noChangeShapeType="1"/>
          </p:cNvSpPr>
          <p:nvPr/>
        </p:nvSpPr>
        <p:spPr bwMode="auto">
          <a:xfrm>
            <a:off x="5943600" y="5105400"/>
            <a:ext cx="228600" cy="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8842" name="Rectangle 169"/>
          <p:cNvSpPr>
            <a:spLocks noChangeArrowheads="1"/>
          </p:cNvSpPr>
          <p:nvPr/>
        </p:nvSpPr>
        <p:spPr bwMode="auto">
          <a:xfrm>
            <a:off x="603155" y="5946874"/>
            <a:ext cx="384365" cy="307777"/>
          </a:xfrm>
          <a:prstGeom prst="rect">
            <a:avLst/>
          </a:prstGeom>
          <a:noFill/>
          <a:ln w="9525">
            <a:solidFill>
              <a:schemeClr val="tx1"/>
            </a:solidFill>
            <a:miter lim="800000"/>
            <a:headEnd/>
            <a:tailEnd/>
          </a:ln>
        </p:spPr>
        <p:txBody>
          <a:bodyPr wrap="none" anchor="ctr">
            <a:prstTxWarp prst="textNoShape">
              <a:avLst/>
            </a:prstTxWarp>
            <a:spAutoFit/>
          </a:bodyPr>
          <a:lstStyle/>
          <a:p>
            <a:pPr algn="ctr" eaLnBrk="1" hangingPunct="1">
              <a:spcBef>
                <a:spcPct val="0"/>
              </a:spcBef>
              <a:buFontTx/>
              <a:buNone/>
            </a:pPr>
            <a:r>
              <a:rPr lang="en-US" sz="1400" dirty="0">
                <a:solidFill>
                  <a:prstClr val="black"/>
                </a:solidFill>
                <a:latin typeface="Arial"/>
              </a:rPr>
              <a:t>10</a:t>
            </a:r>
          </a:p>
        </p:txBody>
      </p:sp>
      <p:sp>
        <p:nvSpPr>
          <p:cNvPr id="28843" name="Rectangle 170"/>
          <p:cNvSpPr>
            <a:spLocks noChangeArrowheads="1"/>
          </p:cNvSpPr>
          <p:nvPr/>
        </p:nvSpPr>
        <p:spPr bwMode="auto">
          <a:xfrm>
            <a:off x="1136555" y="5946874"/>
            <a:ext cx="384365" cy="307777"/>
          </a:xfrm>
          <a:prstGeom prst="rect">
            <a:avLst/>
          </a:prstGeom>
          <a:noFill/>
          <a:ln w="9525">
            <a:solidFill>
              <a:schemeClr val="tx1"/>
            </a:solidFill>
            <a:miter lim="800000"/>
            <a:headEnd/>
            <a:tailEnd/>
          </a:ln>
        </p:spPr>
        <p:txBody>
          <a:bodyPr wrap="none" anchor="ctr">
            <a:prstTxWarp prst="textNoShape">
              <a:avLst/>
            </a:prstTxWarp>
            <a:spAutoFit/>
          </a:bodyPr>
          <a:lstStyle/>
          <a:p>
            <a:pPr algn="ctr" eaLnBrk="1" hangingPunct="1">
              <a:spcBef>
                <a:spcPct val="0"/>
              </a:spcBef>
              <a:buFontTx/>
              <a:buNone/>
            </a:pPr>
            <a:r>
              <a:rPr lang="en-US" sz="1400" dirty="0">
                <a:solidFill>
                  <a:prstClr val="black"/>
                </a:solidFill>
                <a:latin typeface="Arial"/>
              </a:rPr>
              <a:t>15</a:t>
            </a:r>
          </a:p>
        </p:txBody>
      </p:sp>
      <p:sp>
        <p:nvSpPr>
          <p:cNvPr id="28844" name="Rectangle 171"/>
          <p:cNvSpPr>
            <a:spLocks noChangeArrowheads="1"/>
          </p:cNvSpPr>
          <p:nvPr/>
        </p:nvSpPr>
        <p:spPr bwMode="auto">
          <a:xfrm>
            <a:off x="1669955" y="5946874"/>
            <a:ext cx="384365" cy="307777"/>
          </a:xfrm>
          <a:prstGeom prst="rect">
            <a:avLst/>
          </a:prstGeom>
          <a:noFill/>
          <a:ln w="9525">
            <a:solidFill>
              <a:schemeClr val="tx1"/>
            </a:solidFill>
            <a:miter lim="800000"/>
            <a:headEnd/>
            <a:tailEnd/>
          </a:ln>
        </p:spPr>
        <p:txBody>
          <a:bodyPr wrap="none" anchor="ctr">
            <a:prstTxWarp prst="textNoShape">
              <a:avLst/>
            </a:prstTxWarp>
            <a:spAutoFit/>
          </a:bodyPr>
          <a:lstStyle/>
          <a:p>
            <a:pPr algn="ctr" eaLnBrk="1" hangingPunct="1">
              <a:spcBef>
                <a:spcPct val="0"/>
              </a:spcBef>
              <a:buFontTx/>
              <a:buNone/>
            </a:pPr>
            <a:r>
              <a:rPr lang="en-US" sz="1400" dirty="0">
                <a:solidFill>
                  <a:prstClr val="black"/>
                </a:solidFill>
                <a:latin typeface="Arial"/>
              </a:rPr>
              <a:t>18</a:t>
            </a:r>
          </a:p>
        </p:txBody>
      </p:sp>
      <p:sp>
        <p:nvSpPr>
          <p:cNvPr id="28845" name="Rectangle 172"/>
          <p:cNvSpPr>
            <a:spLocks noChangeArrowheads="1"/>
          </p:cNvSpPr>
          <p:nvPr/>
        </p:nvSpPr>
        <p:spPr bwMode="auto">
          <a:xfrm>
            <a:off x="2279555" y="5946874"/>
            <a:ext cx="384365" cy="307777"/>
          </a:xfrm>
          <a:prstGeom prst="rect">
            <a:avLst/>
          </a:prstGeom>
          <a:noFill/>
          <a:ln w="9525">
            <a:solidFill>
              <a:schemeClr val="tx1"/>
            </a:solidFill>
            <a:miter lim="800000"/>
            <a:headEnd/>
            <a:tailEnd/>
          </a:ln>
        </p:spPr>
        <p:txBody>
          <a:bodyPr wrap="none" anchor="ctr">
            <a:prstTxWarp prst="textNoShape">
              <a:avLst/>
            </a:prstTxWarp>
            <a:spAutoFit/>
          </a:bodyPr>
          <a:lstStyle/>
          <a:p>
            <a:pPr algn="ctr" eaLnBrk="1" hangingPunct="1">
              <a:spcBef>
                <a:spcPct val="0"/>
              </a:spcBef>
              <a:buFontTx/>
              <a:buNone/>
            </a:pPr>
            <a:r>
              <a:rPr lang="en-US" sz="1400" dirty="0">
                <a:solidFill>
                  <a:prstClr val="black"/>
                </a:solidFill>
                <a:latin typeface="Arial"/>
              </a:rPr>
              <a:t>20</a:t>
            </a:r>
          </a:p>
        </p:txBody>
      </p:sp>
      <p:sp>
        <p:nvSpPr>
          <p:cNvPr id="28846" name="Rectangle 173"/>
          <p:cNvSpPr>
            <a:spLocks noChangeArrowheads="1"/>
          </p:cNvSpPr>
          <p:nvPr/>
        </p:nvSpPr>
        <p:spPr bwMode="auto">
          <a:xfrm>
            <a:off x="2889155" y="5946874"/>
            <a:ext cx="384365" cy="307777"/>
          </a:xfrm>
          <a:prstGeom prst="rect">
            <a:avLst/>
          </a:prstGeom>
          <a:noFill/>
          <a:ln w="9525">
            <a:solidFill>
              <a:schemeClr val="tx1"/>
            </a:solidFill>
            <a:miter lim="800000"/>
            <a:headEnd/>
            <a:tailEnd/>
          </a:ln>
        </p:spPr>
        <p:txBody>
          <a:bodyPr wrap="none" anchor="ctr">
            <a:prstTxWarp prst="textNoShape">
              <a:avLst/>
            </a:prstTxWarp>
            <a:spAutoFit/>
          </a:bodyPr>
          <a:lstStyle/>
          <a:p>
            <a:pPr algn="ctr" eaLnBrk="1" hangingPunct="1">
              <a:spcBef>
                <a:spcPct val="0"/>
              </a:spcBef>
              <a:buFontTx/>
              <a:buNone/>
            </a:pPr>
            <a:r>
              <a:rPr lang="en-US" sz="1400" dirty="0">
                <a:solidFill>
                  <a:prstClr val="black"/>
                </a:solidFill>
                <a:latin typeface="Arial"/>
              </a:rPr>
              <a:t>30</a:t>
            </a:r>
          </a:p>
        </p:txBody>
      </p:sp>
      <p:sp>
        <p:nvSpPr>
          <p:cNvPr id="28847" name="Rectangle 174"/>
          <p:cNvSpPr>
            <a:spLocks noChangeArrowheads="1"/>
          </p:cNvSpPr>
          <p:nvPr/>
        </p:nvSpPr>
        <p:spPr bwMode="auto">
          <a:xfrm>
            <a:off x="3346355" y="5946874"/>
            <a:ext cx="384365" cy="307777"/>
          </a:xfrm>
          <a:prstGeom prst="rect">
            <a:avLst/>
          </a:prstGeom>
          <a:noFill/>
          <a:ln w="9525">
            <a:solidFill>
              <a:schemeClr val="tx1"/>
            </a:solidFill>
            <a:miter lim="800000"/>
            <a:headEnd/>
            <a:tailEnd/>
          </a:ln>
        </p:spPr>
        <p:txBody>
          <a:bodyPr wrap="none" anchor="ctr">
            <a:prstTxWarp prst="textNoShape">
              <a:avLst/>
            </a:prstTxWarp>
            <a:spAutoFit/>
          </a:bodyPr>
          <a:lstStyle/>
          <a:p>
            <a:pPr algn="ctr" eaLnBrk="1" hangingPunct="1">
              <a:spcBef>
                <a:spcPct val="0"/>
              </a:spcBef>
              <a:buFontTx/>
              <a:buNone/>
            </a:pPr>
            <a:r>
              <a:rPr lang="en-US" sz="1400" dirty="0">
                <a:solidFill>
                  <a:prstClr val="black"/>
                </a:solidFill>
                <a:latin typeface="Arial"/>
              </a:rPr>
              <a:t>40</a:t>
            </a:r>
          </a:p>
        </p:txBody>
      </p:sp>
      <p:sp>
        <p:nvSpPr>
          <p:cNvPr id="28848" name="Rectangle 175"/>
          <p:cNvSpPr>
            <a:spLocks noChangeArrowheads="1"/>
          </p:cNvSpPr>
          <p:nvPr/>
        </p:nvSpPr>
        <p:spPr bwMode="auto">
          <a:xfrm>
            <a:off x="3879755" y="5946874"/>
            <a:ext cx="384365" cy="307777"/>
          </a:xfrm>
          <a:prstGeom prst="rect">
            <a:avLst/>
          </a:prstGeom>
          <a:noFill/>
          <a:ln w="9525">
            <a:solidFill>
              <a:schemeClr val="tx1"/>
            </a:solidFill>
            <a:miter lim="800000"/>
            <a:headEnd/>
            <a:tailEnd/>
          </a:ln>
        </p:spPr>
        <p:txBody>
          <a:bodyPr wrap="none" anchor="ctr">
            <a:prstTxWarp prst="textNoShape">
              <a:avLst/>
            </a:prstTxWarp>
            <a:spAutoFit/>
          </a:bodyPr>
          <a:lstStyle/>
          <a:p>
            <a:pPr algn="ctr" eaLnBrk="1" hangingPunct="1">
              <a:spcBef>
                <a:spcPct val="0"/>
              </a:spcBef>
              <a:buFontTx/>
              <a:buNone/>
            </a:pPr>
            <a:r>
              <a:rPr lang="en-US" sz="1400" dirty="0">
                <a:solidFill>
                  <a:prstClr val="black"/>
                </a:solidFill>
                <a:latin typeface="Arial"/>
              </a:rPr>
              <a:t>50</a:t>
            </a:r>
          </a:p>
        </p:txBody>
      </p:sp>
      <p:sp>
        <p:nvSpPr>
          <p:cNvPr id="28849" name="Rectangle 176"/>
          <p:cNvSpPr>
            <a:spLocks noChangeArrowheads="1"/>
          </p:cNvSpPr>
          <p:nvPr/>
        </p:nvSpPr>
        <p:spPr bwMode="auto">
          <a:xfrm>
            <a:off x="4336955" y="5946874"/>
            <a:ext cx="384365" cy="307777"/>
          </a:xfrm>
          <a:prstGeom prst="rect">
            <a:avLst/>
          </a:prstGeom>
          <a:noFill/>
          <a:ln w="9525">
            <a:solidFill>
              <a:schemeClr val="tx1"/>
            </a:solidFill>
            <a:miter lim="800000"/>
            <a:headEnd/>
            <a:tailEnd/>
          </a:ln>
        </p:spPr>
        <p:txBody>
          <a:bodyPr wrap="none" anchor="ctr">
            <a:prstTxWarp prst="textNoShape">
              <a:avLst/>
            </a:prstTxWarp>
            <a:spAutoFit/>
          </a:bodyPr>
          <a:lstStyle/>
          <a:p>
            <a:pPr algn="ctr" eaLnBrk="1" hangingPunct="1">
              <a:spcBef>
                <a:spcPct val="0"/>
              </a:spcBef>
              <a:buFontTx/>
              <a:buNone/>
            </a:pPr>
            <a:r>
              <a:rPr lang="en-US" sz="1400" dirty="0">
                <a:solidFill>
                  <a:prstClr val="black"/>
                </a:solidFill>
                <a:latin typeface="Arial"/>
              </a:rPr>
              <a:t>60</a:t>
            </a:r>
          </a:p>
        </p:txBody>
      </p:sp>
      <p:sp>
        <p:nvSpPr>
          <p:cNvPr id="28850" name="Rectangle 177"/>
          <p:cNvSpPr>
            <a:spLocks noChangeArrowheads="1"/>
          </p:cNvSpPr>
          <p:nvPr/>
        </p:nvSpPr>
        <p:spPr bwMode="auto">
          <a:xfrm>
            <a:off x="4794155" y="5946874"/>
            <a:ext cx="384365" cy="307777"/>
          </a:xfrm>
          <a:prstGeom prst="rect">
            <a:avLst/>
          </a:prstGeom>
          <a:noFill/>
          <a:ln w="9525">
            <a:solidFill>
              <a:schemeClr val="tx1"/>
            </a:solidFill>
            <a:miter lim="800000"/>
            <a:headEnd/>
            <a:tailEnd/>
          </a:ln>
        </p:spPr>
        <p:txBody>
          <a:bodyPr wrap="none" anchor="ctr">
            <a:prstTxWarp prst="textNoShape">
              <a:avLst/>
            </a:prstTxWarp>
            <a:spAutoFit/>
          </a:bodyPr>
          <a:lstStyle/>
          <a:p>
            <a:pPr algn="ctr" eaLnBrk="1" hangingPunct="1">
              <a:spcBef>
                <a:spcPct val="0"/>
              </a:spcBef>
              <a:buFontTx/>
              <a:buNone/>
            </a:pPr>
            <a:r>
              <a:rPr lang="en-US" sz="1400" dirty="0">
                <a:solidFill>
                  <a:prstClr val="black"/>
                </a:solidFill>
                <a:latin typeface="Arial"/>
              </a:rPr>
              <a:t>65</a:t>
            </a:r>
          </a:p>
        </p:txBody>
      </p:sp>
      <p:sp>
        <p:nvSpPr>
          <p:cNvPr id="28851" name="Rectangle 178"/>
          <p:cNvSpPr>
            <a:spLocks noChangeArrowheads="1"/>
          </p:cNvSpPr>
          <p:nvPr/>
        </p:nvSpPr>
        <p:spPr bwMode="auto">
          <a:xfrm>
            <a:off x="5251355" y="5946874"/>
            <a:ext cx="384365" cy="307777"/>
          </a:xfrm>
          <a:prstGeom prst="rect">
            <a:avLst/>
          </a:prstGeom>
          <a:noFill/>
          <a:ln w="9525">
            <a:solidFill>
              <a:schemeClr val="tx1"/>
            </a:solidFill>
            <a:miter lim="800000"/>
            <a:headEnd/>
            <a:tailEnd/>
          </a:ln>
        </p:spPr>
        <p:txBody>
          <a:bodyPr wrap="none" anchor="ctr">
            <a:prstTxWarp prst="textNoShape">
              <a:avLst/>
            </a:prstTxWarp>
            <a:spAutoFit/>
          </a:bodyPr>
          <a:lstStyle/>
          <a:p>
            <a:pPr algn="ctr" eaLnBrk="1" hangingPunct="1">
              <a:spcBef>
                <a:spcPct val="0"/>
              </a:spcBef>
              <a:buFontTx/>
              <a:buNone/>
            </a:pPr>
            <a:r>
              <a:rPr lang="en-US" sz="1400" dirty="0">
                <a:solidFill>
                  <a:prstClr val="black"/>
                </a:solidFill>
                <a:latin typeface="Arial"/>
              </a:rPr>
              <a:t>80</a:t>
            </a:r>
          </a:p>
        </p:txBody>
      </p:sp>
      <p:sp>
        <p:nvSpPr>
          <p:cNvPr id="28852" name="Rectangle 179"/>
          <p:cNvSpPr>
            <a:spLocks noChangeArrowheads="1"/>
          </p:cNvSpPr>
          <p:nvPr/>
        </p:nvSpPr>
        <p:spPr bwMode="auto">
          <a:xfrm>
            <a:off x="5784755" y="5946874"/>
            <a:ext cx="384365" cy="307777"/>
          </a:xfrm>
          <a:prstGeom prst="rect">
            <a:avLst/>
          </a:prstGeom>
          <a:noFill/>
          <a:ln w="9525">
            <a:solidFill>
              <a:schemeClr val="tx1"/>
            </a:solidFill>
            <a:miter lim="800000"/>
            <a:headEnd/>
            <a:tailEnd/>
          </a:ln>
        </p:spPr>
        <p:txBody>
          <a:bodyPr wrap="none" anchor="ctr">
            <a:prstTxWarp prst="textNoShape">
              <a:avLst/>
            </a:prstTxWarp>
            <a:spAutoFit/>
          </a:bodyPr>
          <a:lstStyle/>
          <a:p>
            <a:pPr algn="ctr" eaLnBrk="1" hangingPunct="1">
              <a:spcBef>
                <a:spcPct val="0"/>
              </a:spcBef>
              <a:buFontTx/>
              <a:buNone/>
            </a:pPr>
            <a:r>
              <a:rPr lang="en-US" sz="1400" dirty="0">
                <a:solidFill>
                  <a:prstClr val="black"/>
                </a:solidFill>
                <a:latin typeface="Arial"/>
              </a:rPr>
              <a:t>85</a:t>
            </a:r>
          </a:p>
        </p:txBody>
      </p:sp>
      <p:sp>
        <p:nvSpPr>
          <p:cNvPr id="28853" name="Rectangle 180"/>
          <p:cNvSpPr>
            <a:spLocks noChangeArrowheads="1"/>
          </p:cNvSpPr>
          <p:nvPr/>
        </p:nvSpPr>
        <p:spPr bwMode="auto">
          <a:xfrm>
            <a:off x="6318155" y="5946874"/>
            <a:ext cx="384365" cy="307777"/>
          </a:xfrm>
          <a:prstGeom prst="rect">
            <a:avLst/>
          </a:prstGeom>
          <a:noFill/>
          <a:ln w="9525">
            <a:solidFill>
              <a:schemeClr val="tx1"/>
            </a:solidFill>
            <a:miter lim="800000"/>
            <a:headEnd/>
            <a:tailEnd/>
          </a:ln>
        </p:spPr>
        <p:txBody>
          <a:bodyPr wrap="none" anchor="ctr">
            <a:prstTxWarp prst="textNoShape">
              <a:avLst/>
            </a:prstTxWarp>
            <a:spAutoFit/>
          </a:bodyPr>
          <a:lstStyle/>
          <a:p>
            <a:pPr algn="ctr" eaLnBrk="1" hangingPunct="1">
              <a:spcBef>
                <a:spcPct val="0"/>
              </a:spcBef>
              <a:buFontTx/>
              <a:buNone/>
            </a:pPr>
            <a:r>
              <a:rPr lang="en-US" sz="1400" dirty="0">
                <a:solidFill>
                  <a:prstClr val="black"/>
                </a:solidFill>
                <a:latin typeface="Arial"/>
              </a:rPr>
              <a:t>90</a:t>
            </a:r>
          </a:p>
        </p:txBody>
      </p:sp>
      <p:sp>
        <p:nvSpPr>
          <p:cNvPr id="28854" name="Line 181"/>
          <p:cNvSpPr>
            <a:spLocks noChangeShapeType="1"/>
          </p:cNvSpPr>
          <p:nvPr/>
        </p:nvSpPr>
        <p:spPr bwMode="auto">
          <a:xfrm>
            <a:off x="381000" y="5105400"/>
            <a:ext cx="228600" cy="8382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8855" name="Line 182"/>
          <p:cNvSpPr>
            <a:spLocks noChangeShapeType="1"/>
          </p:cNvSpPr>
          <p:nvPr/>
        </p:nvSpPr>
        <p:spPr bwMode="auto">
          <a:xfrm>
            <a:off x="685800" y="5105400"/>
            <a:ext cx="457200" cy="8382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8856" name="Line 183"/>
          <p:cNvSpPr>
            <a:spLocks noChangeShapeType="1"/>
          </p:cNvSpPr>
          <p:nvPr/>
        </p:nvSpPr>
        <p:spPr bwMode="auto">
          <a:xfrm>
            <a:off x="1143000" y="5105400"/>
            <a:ext cx="533400" cy="8382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8857" name="Line 184"/>
          <p:cNvSpPr>
            <a:spLocks noChangeShapeType="1"/>
          </p:cNvSpPr>
          <p:nvPr/>
        </p:nvSpPr>
        <p:spPr bwMode="auto">
          <a:xfrm flipH="1">
            <a:off x="2286000" y="5105400"/>
            <a:ext cx="152400" cy="8382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8858" name="Line 185"/>
          <p:cNvSpPr>
            <a:spLocks noChangeShapeType="1"/>
          </p:cNvSpPr>
          <p:nvPr/>
        </p:nvSpPr>
        <p:spPr bwMode="auto">
          <a:xfrm>
            <a:off x="2743200" y="5105400"/>
            <a:ext cx="152400" cy="8382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8859" name="Line 186"/>
          <p:cNvSpPr>
            <a:spLocks noChangeShapeType="1"/>
          </p:cNvSpPr>
          <p:nvPr/>
        </p:nvSpPr>
        <p:spPr bwMode="auto">
          <a:xfrm>
            <a:off x="3200400" y="5105400"/>
            <a:ext cx="152400" cy="8382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8860" name="Line 187"/>
          <p:cNvSpPr>
            <a:spLocks noChangeShapeType="1"/>
          </p:cNvSpPr>
          <p:nvPr/>
        </p:nvSpPr>
        <p:spPr bwMode="auto">
          <a:xfrm>
            <a:off x="3581400" y="5105400"/>
            <a:ext cx="304800" cy="8382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8861" name="Line 188"/>
          <p:cNvSpPr>
            <a:spLocks noChangeShapeType="1"/>
          </p:cNvSpPr>
          <p:nvPr/>
        </p:nvSpPr>
        <p:spPr bwMode="auto">
          <a:xfrm>
            <a:off x="4343400" y="5105400"/>
            <a:ext cx="0" cy="8382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8862" name="Line 189"/>
          <p:cNvSpPr>
            <a:spLocks noChangeShapeType="1"/>
          </p:cNvSpPr>
          <p:nvPr/>
        </p:nvSpPr>
        <p:spPr bwMode="auto">
          <a:xfrm>
            <a:off x="4572000" y="5029200"/>
            <a:ext cx="228600" cy="9144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8863" name="Line 190"/>
          <p:cNvSpPr>
            <a:spLocks noChangeShapeType="1"/>
          </p:cNvSpPr>
          <p:nvPr/>
        </p:nvSpPr>
        <p:spPr bwMode="auto">
          <a:xfrm flipH="1">
            <a:off x="5257800" y="5105400"/>
            <a:ext cx="1066800" cy="8382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8864" name="Line 191"/>
          <p:cNvSpPr>
            <a:spLocks noChangeShapeType="1"/>
          </p:cNvSpPr>
          <p:nvPr/>
        </p:nvSpPr>
        <p:spPr bwMode="auto">
          <a:xfrm flipH="1">
            <a:off x="5791200" y="5105400"/>
            <a:ext cx="838200" cy="8382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8865" name="Line 192"/>
          <p:cNvSpPr>
            <a:spLocks noChangeShapeType="1"/>
          </p:cNvSpPr>
          <p:nvPr/>
        </p:nvSpPr>
        <p:spPr bwMode="auto">
          <a:xfrm flipH="1">
            <a:off x="6324600" y="5105400"/>
            <a:ext cx="685800" cy="83820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8866" name="Line 193"/>
          <p:cNvSpPr>
            <a:spLocks noChangeShapeType="1"/>
          </p:cNvSpPr>
          <p:nvPr/>
        </p:nvSpPr>
        <p:spPr bwMode="auto">
          <a:xfrm>
            <a:off x="7924800" y="5105400"/>
            <a:ext cx="304800" cy="0"/>
          </a:xfrm>
          <a:prstGeom prst="line">
            <a:avLst/>
          </a:prstGeom>
          <a:noFill/>
          <a:ln w="9525">
            <a:solidFill>
              <a:schemeClr val="tx1"/>
            </a:solidFill>
            <a:round/>
            <a:headEnd/>
            <a:tailEnd type="triangle" w="med" len="me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8867" name="Text Box 194"/>
          <p:cNvSpPr txBox="1">
            <a:spLocks noChangeArrowheads="1"/>
          </p:cNvSpPr>
          <p:nvPr/>
        </p:nvSpPr>
        <p:spPr bwMode="auto">
          <a:xfrm>
            <a:off x="898525" y="1641475"/>
            <a:ext cx="877764" cy="461665"/>
          </a:xfrm>
          <a:prstGeom prst="rect">
            <a:avLst/>
          </a:prstGeom>
          <a:noFill/>
          <a:ln w="9525">
            <a:noFill/>
            <a:miter lim="800000"/>
            <a:headEnd/>
            <a:tailEnd/>
          </a:ln>
        </p:spPr>
        <p:txBody>
          <a:bodyPr wrap="none">
            <a:prstTxWarp prst="textNoShape">
              <a:avLst/>
            </a:prstTxWarp>
            <a:spAutoFit/>
          </a:bodyPr>
          <a:lstStyle/>
          <a:p>
            <a:pPr eaLnBrk="1" hangingPunct="1">
              <a:spcBef>
                <a:spcPct val="0"/>
              </a:spcBef>
              <a:buFontTx/>
              <a:buNone/>
            </a:pPr>
            <a:r>
              <a:rPr lang="en-US" dirty="0">
                <a:solidFill>
                  <a:prstClr val="black"/>
                </a:solidFill>
                <a:latin typeface="Arial"/>
              </a:rPr>
              <a:t>d = 2</a:t>
            </a:r>
          </a:p>
        </p:txBody>
      </p:sp>
      <p:sp>
        <p:nvSpPr>
          <p:cNvPr id="411843" name="Text Box 195"/>
          <p:cNvSpPr txBox="1">
            <a:spLocks noChangeArrowheads="1"/>
          </p:cNvSpPr>
          <p:nvPr/>
        </p:nvSpPr>
        <p:spPr bwMode="auto">
          <a:xfrm>
            <a:off x="6461125" y="1865313"/>
            <a:ext cx="1236862" cy="276999"/>
          </a:xfrm>
          <a:prstGeom prst="rect">
            <a:avLst/>
          </a:prstGeom>
          <a:solidFill>
            <a:srgbClr val="C0C0C0">
              <a:alpha val="50195"/>
            </a:srgbClr>
          </a:solidFill>
          <a:ln w="9525">
            <a:noFill/>
            <a:miter lim="800000"/>
            <a:headEnd/>
            <a:tailEnd/>
          </a:ln>
        </p:spPr>
        <p:txBody>
          <a:bodyPr wrap="none">
            <a:prstTxWarp prst="textNoShape">
              <a:avLst/>
            </a:prstTxWarp>
            <a:spAutoFit/>
          </a:bodyPr>
          <a:lstStyle/>
          <a:p>
            <a:pPr eaLnBrk="1" hangingPunct="1">
              <a:spcBef>
                <a:spcPct val="0"/>
              </a:spcBef>
              <a:buFontTx/>
              <a:buNone/>
            </a:pPr>
            <a:r>
              <a:rPr lang="en-US" sz="1200" dirty="0">
                <a:solidFill>
                  <a:srgbClr val="244A58"/>
                </a:solidFill>
                <a:latin typeface="Arial"/>
              </a:rPr>
              <a:t>Find the key </a:t>
            </a:r>
            <a:r>
              <a:rPr lang="en-US" sz="1200" u="sng" dirty="0">
                <a:solidFill>
                  <a:srgbClr val="244A58"/>
                </a:solidFill>
                <a:latin typeface="Arial"/>
              </a:rPr>
              <a:t>40</a:t>
            </a:r>
          </a:p>
        </p:txBody>
      </p:sp>
      <p:sp>
        <p:nvSpPr>
          <p:cNvPr id="411845" name="Text Box 197"/>
          <p:cNvSpPr txBox="1">
            <a:spLocks noChangeArrowheads="1"/>
          </p:cNvSpPr>
          <p:nvPr/>
        </p:nvSpPr>
        <p:spPr bwMode="auto">
          <a:xfrm>
            <a:off x="1371600" y="2581275"/>
            <a:ext cx="790601" cy="276999"/>
          </a:xfrm>
          <a:prstGeom prst="rect">
            <a:avLst/>
          </a:prstGeom>
          <a:solidFill>
            <a:srgbClr val="C0C0C0">
              <a:alpha val="50195"/>
            </a:srgbClr>
          </a:solidFill>
          <a:ln w="9525">
            <a:noFill/>
            <a:miter lim="800000"/>
            <a:headEnd/>
            <a:tailEnd/>
          </a:ln>
        </p:spPr>
        <p:txBody>
          <a:bodyPr wrap="none">
            <a:prstTxWarp prst="textNoShape">
              <a:avLst/>
            </a:prstTxWarp>
            <a:spAutoFit/>
          </a:bodyPr>
          <a:lstStyle/>
          <a:p>
            <a:pPr eaLnBrk="1" hangingPunct="1">
              <a:spcBef>
                <a:spcPct val="0"/>
              </a:spcBef>
              <a:buFontTx/>
              <a:buNone/>
            </a:pPr>
            <a:r>
              <a:rPr lang="en-US" sz="1200" u="sng" dirty="0">
                <a:solidFill>
                  <a:srgbClr val="244A58"/>
                </a:solidFill>
                <a:latin typeface="Arial"/>
              </a:rPr>
              <a:t>40 </a:t>
            </a:r>
            <a:r>
              <a:rPr lang="en-US" sz="1200" dirty="0" smtClean="0">
                <a:solidFill>
                  <a:srgbClr val="244A58"/>
                </a:solidFill>
                <a:latin typeface="Arial"/>
                <a:sym typeface="Symbol" charset="2"/>
              </a:rPr>
              <a:t>&lt;= </a:t>
            </a:r>
            <a:r>
              <a:rPr lang="en-US" sz="1200" dirty="0" smtClean="0">
                <a:solidFill>
                  <a:srgbClr val="244A58"/>
                </a:solidFill>
                <a:latin typeface="Arial"/>
              </a:rPr>
              <a:t>80</a:t>
            </a:r>
            <a:endParaRPr lang="en-US" sz="1200" dirty="0">
              <a:solidFill>
                <a:srgbClr val="244A58"/>
              </a:solidFill>
              <a:latin typeface="Arial"/>
            </a:endParaRPr>
          </a:p>
        </p:txBody>
      </p:sp>
      <p:sp>
        <p:nvSpPr>
          <p:cNvPr id="411846" name="Text Box 198"/>
          <p:cNvSpPr txBox="1">
            <a:spLocks noChangeArrowheads="1"/>
          </p:cNvSpPr>
          <p:nvPr/>
        </p:nvSpPr>
        <p:spPr bwMode="auto">
          <a:xfrm>
            <a:off x="1905000" y="3957638"/>
            <a:ext cx="1136850" cy="276999"/>
          </a:xfrm>
          <a:prstGeom prst="rect">
            <a:avLst/>
          </a:prstGeom>
          <a:solidFill>
            <a:srgbClr val="C0C0C0">
              <a:alpha val="50195"/>
            </a:srgbClr>
          </a:solidFill>
          <a:ln w="9525">
            <a:noFill/>
            <a:miter lim="800000"/>
            <a:headEnd/>
            <a:tailEnd/>
          </a:ln>
        </p:spPr>
        <p:txBody>
          <a:bodyPr wrap="none">
            <a:prstTxWarp prst="textNoShape">
              <a:avLst/>
            </a:prstTxWarp>
            <a:spAutoFit/>
          </a:bodyPr>
          <a:lstStyle/>
          <a:p>
            <a:pPr eaLnBrk="1" hangingPunct="1">
              <a:spcBef>
                <a:spcPct val="0"/>
              </a:spcBef>
              <a:buFontTx/>
              <a:buNone/>
            </a:pPr>
            <a:r>
              <a:rPr lang="en-US" sz="1200" dirty="0">
                <a:solidFill>
                  <a:srgbClr val="244A58"/>
                </a:solidFill>
                <a:latin typeface="Arial"/>
              </a:rPr>
              <a:t>20 &lt; </a:t>
            </a:r>
            <a:r>
              <a:rPr lang="en-US" sz="1200" u="sng" dirty="0">
                <a:solidFill>
                  <a:srgbClr val="244A58"/>
                </a:solidFill>
                <a:latin typeface="Arial"/>
              </a:rPr>
              <a:t>40 </a:t>
            </a:r>
            <a:r>
              <a:rPr lang="en-US" sz="1200" dirty="0" smtClean="0">
                <a:solidFill>
                  <a:srgbClr val="244A58"/>
                </a:solidFill>
                <a:latin typeface="Arial"/>
                <a:sym typeface="Symbol" charset="2"/>
              </a:rPr>
              <a:t>&lt;= </a:t>
            </a:r>
            <a:r>
              <a:rPr lang="en-US" sz="1200" dirty="0" smtClean="0">
                <a:solidFill>
                  <a:srgbClr val="244A58"/>
                </a:solidFill>
                <a:latin typeface="Arial"/>
              </a:rPr>
              <a:t>60</a:t>
            </a:r>
            <a:endParaRPr lang="en-US" sz="1200" dirty="0">
              <a:solidFill>
                <a:srgbClr val="244A58"/>
              </a:solidFill>
              <a:latin typeface="Arial"/>
            </a:endParaRPr>
          </a:p>
        </p:txBody>
      </p:sp>
      <p:sp>
        <p:nvSpPr>
          <p:cNvPr id="411847" name="Text Box 199"/>
          <p:cNvSpPr txBox="1">
            <a:spLocks noChangeArrowheads="1"/>
          </p:cNvSpPr>
          <p:nvPr/>
        </p:nvSpPr>
        <p:spPr bwMode="auto">
          <a:xfrm>
            <a:off x="2895600" y="5329238"/>
            <a:ext cx="1136850" cy="276999"/>
          </a:xfrm>
          <a:prstGeom prst="rect">
            <a:avLst/>
          </a:prstGeom>
          <a:solidFill>
            <a:srgbClr val="C0C0C0">
              <a:alpha val="50195"/>
            </a:srgbClr>
          </a:solidFill>
          <a:ln w="9525">
            <a:noFill/>
            <a:miter lim="800000"/>
            <a:headEnd/>
            <a:tailEnd/>
          </a:ln>
        </p:spPr>
        <p:txBody>
          <a:bodyPr wrap="none">
            <a:prstTxWarp prst="textNoShape">
              <a:avLst/>
            </a:prstTxWarp>
            <a:spAutoFit/>
          </a:bodyPr>
          <a:lstStyle/>
          <a:p>
            <a:pPr eaLnBrk="1" hangingPunct="1">
              <a:spcBef>
                <a:spcPct val="0"/>
              </a:spcBef>
              <a:buFontTx/>
              <a:buNone/>
            </a:pPr>
            <a:r>
              <a:rPr lang="en-US" sz="1200" dirty="0">
                <a:solidFill>
                  <a:srgbClr val="244A58"/>
                </a:solidFill>
                <a:latin typeface="Arial"/>
              </a:rPr>
              <a:t>30 &lt; </a:t>
            </a:r>
            <a:r>
              <a:rPr lang="en-US" sz="1200" u="sng" dirty="0">
                <a:solidFill>
                  <a:srgbClr val="244A58"/>
                </a:solidFill>
                <a:latin typeface="Arial"/>
              </a:rPr>
              <a:t>40 </a:t>
            </a:r>
            <a:r>
              <a:rPr lang="en-US" sz="1200" dirty="0" smtClean="0">
                <a:solidFill>
                  <a:srgbClr val="244A58"/>
                </a:solidFill>
                <a:latin typeface="Arial"/>
                <a:sym typeface="Symbol" charset="2"/>
              </a:rPr>
              <a:t>&lt;= </a:t>
            </a:r>
            <a:r>
              <a:rPr lang="en-US" sz="1200" dirty="0" smtClean="0">
                <a:solidFill>
                  <a:srgbClr val="244A58"/>
                </a:solidFill>
                <a:latin typeface="Arial"/>
              </a:rPr>
              <a:t>40</a:t>
            </a:r>
            <a:endParaRPr lang="en-US" sz="1200" dirty="0">
              <a:solidFill>
                <a:srgbClr val="244A58"/>
              </a:solidFill>
              <a:latin typeface="Arial"/>
            </a:endParaRPr>
          </a:p>
        </p:txBody>
      </p:sp>
      <p:cxnSp>
        <p:nvCxnSpPr>
          <p:cNvPr id="54" name="Straight Connector 53"/>
          <p:cNvCxnSpPr/>
          <p:nvPr/>
        </p:nvCxnSpPr>
        <p:spPr bwMode="auto">
          <a:xfrm>
            <a:off x="304800" y="5713412"/>
            <a:ext cx="8458200" cy="1588"/>
          </a:xfrm>
          <a:prstGeom prst="line">
            <a:avLst/>
          </a:prstGeom>
          <a:solidFill>
            <a:srgbClr val="C0C0C0"/>
          </a:solidFill>
          <a:ln w="9525" cap="flat" cmpd="sng" algn="ctr">
            <a:solidFill>
              <a:schemeClr val="tx1"/>
            </a:solidFill>
            <a:prstDash val="sysDash"/>
            <a:round/>
            <a:headEnd type="none" w="med" len="med"/>
            <a:tailEnd type="none" w="med" len="med"/>
          </a:ln>
          <a:effectLst/>
        </p:spPr>
      </p:cxnSp>
    </p:spTree>
    <p:extLst>
      <p:ext uri="{BB962C8B-B14F-4D97-AF65-F5344CB8AC3E}">
        <p14:creationId xmlns:p14="http://schemas.microsoft.com/office/powerpoint/2010/main" val="136123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1843"/>
                                        </p:tgtEl>
                                        <p:attrNameLst>
                                          <p:attrName>style.visibility</p:attrName>
                                        </p:attrNameLst>
                                      </p:cBhvr>
                                      <p:to>
                                        <p:strVal val="visible"/>
                                      </p:to>
                                    </p:set>
                                    <p:animEffect transition="in" filter="dissolve">
                                      <p:cBhvr>
                                        <p:cTn id="7" dur="500"/>
                                        <p:tgtEl>
                                          <p:spTgt spid="411843"/>
                                        </p:tgtEl>
                                      </p:cBhvr>
                                    </p:animEffect>
                                  </p:childTnLst>
                                </p:cTn>
                              </p:par>
                            </p:childTnLst>
                          </p:cTn>
                        </p:par>
                        <p:par>
                          <p:cTn id="8" fill="hold">
                            <p:stCondLst>
                              <p:cond delay="500"/>
                            </p:stCondLst>
                            <p:childTnLst>
                              <p:par>
                                <p:cTn id="9" presetID="9" presetClass="entr" presetSubtype="0" fill="hold" grpId="0" nodeType="afterEffect">
                                  <p:stCondLst>
                                    <p:cond delay="1000"/>
                                  </p:stCondLst>
                                  <p:childTnLst>
                                    <p:set>
                                      <p:cBhvr>
                                        <p:cTn id="10" dur="1" fill="hold">
                                          <p:stCondLst>
                                            <p:cond delay="0"/>
                                          </p:stCondLst>
                                        </p:cTn>
                                        <p:tgtEl>
                                          <p:spTgt spid="411845"/>
                                        </p:tgtEl>
                                        <p:attrNameLst>
                                          <p:attrName>style.visibility</p:attrName>
                                        </p:attrNameLst>
                                      </p:cBhvr>
                                      <p:to>
                                        <p:strVal val="visible"/>
                                      </p:to>
                                    </p:set>
                                    <p:animEffect transition="in" filter="dissolve">
                                      <p:cBhvr>
                                        <p:cTn id="11" dur="500"/>
                                        <p:tgtEl>
                                          <p:spTgt spid="411845"/>
                                        </p:tgtEl>
                                      </p:cBhvr>
                                    </p:animEffect>
                                  </p:childTnLst>
                                </p:cTn>
                              </p:par>
                            </p:childTnLst>
                          </p:cTn>
                        </p:par>
                        <p:par>
                          <p:cTn id="12" fill="hold">
                            <p:stCondLst>
                              <p:cond delay="2000"/>
                            </p:stCondLst>
                            <p:childTnLst>
                              <p:par>
                                <p:cTn id="13" presetID="9" presetClass="entr" presetSubtype="0" fill="hold" grpId="0" nodeType="afterEffect">
                                  <p:stCondLst>
                                    <p:cond delay="1000"/>
                                  </p:stCondLst>
                                  <p:childTnLst>
                                    <p:set>
                                      <p:cBhvr>
                                        <p:cTn id="14" dur="1" fill="hold">
                                          <p:stCondLst>
                                            <p:cond delay="0"/>
                                          </p:stCondLst>
                                        </p:cTn>
                                        <p:tgtEl>
                                          <p:spTgt spid="411846"/>
                                        </p:tgtEl>
                                        <p:attrNameLst>
                                          <p:attrName>style.visibility</p:attrName>
                                        </p:attrNameLst>
                                      </p:cBhvr>
                                      <p:to>
                                        <p:strVal val="visible"/>
                                      </p:to>
                                    </p:set>
                                    <p:animEffect transition="in" filter="dissolve">
                                      <p:cBhvr>
                                        <p:cTn id="15" dur="500"/>
                                        <p:tgtEl>
                                          <p:spTgt spid="411846"/>
                                        </p:tgtEl>
                                      </p:cBhvr>
                                    </p:animEffect>
                                  </p:childTnLst>
                                </p:cTn>
                              </p:par>
                            </p:childTnLst>
                          </p:cTn>
                        </p:par>
                        <p:par>
                          <p:cTn id="16" fill="hold">
                            <p:stCondLst>
                              <p:cond delay="3500"/>
                            </p:stCondLst>
                            <p:childTnLst>
                              <p:par>
                                <p:cTn id="17" presetID="9" presetClass="entr" presetSubtype="0" fill="hold" grpId="0" nodeType="afterEffect">
                                  <p:stCondLst>
                                    <p:cond delay="1000"/>
                                  </p:stCondLst>
                                  <p:childTnLst>
                                    <p:set>
                                      <p:cBhvr>
                                        <p:cTn id="18" dur="1" fill="hold">
                                          <p:stCondLst>
                                            <p:cond delay="0"/>
                                          </p:stCondLst>
                                        </p:cTn>
                                        <p:tgtEl>
                                          <p:spTgt spid="411847"/>
                                        </p:tgtEl>
                                        <p:attrNameLst>
                                          <p:attrName>style.visibility</p:attrName>
                                        </p:attrNameLst>
                                      </p:cBhvr>
                                      <p:to>
                                        <p:strVal val="visible"/>
                                      </p:to>
                                    </p:set>
                                    <p:animEffect transition="in" filter="dissolve">
                                      <p:cBhvr>
                                        <p:cTn id="19" dur="500"/>
                                        <p:tgtEl>
                                          <p:spTgt spid="4118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843" grpId="0" animBg="1" autoUpdateAnimBg="0"/>
      <p:bldP spid="411845" grpId="0" animBg="1" autoUpdateAnimBg="0"/>
      <p:bldP spid="411846" grpId="0" animBg="1" autoUpdateAnimBg="0"/>
      <p:bldP spid="411847" grpId="0" animBg="1"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590550" y="4170362"/>
            <a:ext cx="1905000" cy="457200"/>
          </a:xfrm>
          <a:prstGeom prst="rect">
            <a:avLst/>
          </a:prstGeom>
          <a:noFill/>
          <a:ln w="9525">
            <a:noFill/>
            <a:miter lim="800000"/>
            <a:headEnd/>
            <a:tailEnd/>
          </a:ln>
        </p:spPr>
        <p:txBody>
          <a:bodyPr wrap="none" anchor="ct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579" name="Rectangle 3"/>
          <p:cNvSpPr>
            <a:spLocks noChangeArrowheads="1"/>
          </p:cNvSpPr>
          <p:nvPr/>
        </p:nvSpPr>
        <p:spPr bwMode="auto">
          <a:xfrm>
            <a:off x="3028950" y="4170362"/>
            <a:ext cx="2895600" cy="457200"/>
          </a:xfrm>
          <a:prstGeom prst="rect">
            <a:avLst/>
          </a:prstGeom>
          <a:noFill/>
          <a:ln w="9525">
            <a:noFill/>
            <a:miter lim="800000"/>
            <a:headEnd/>
            <a:tailEnd/>
          </a:ln>
        </p:spPr>
        <p:txBody>
          <a:bodyPr wrap="none" anchor="ct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580" name="Rectangle 4"/>
          <p:cNvSpPr>
            <a:spLocks noGrp="1" noChangeArrowheads="1"/>
          </p:cNvSpPr>
          <p:nvPr>
            <p:ph type="title"/>
          </p:nvPr>
        </p:nvSpPr>
        <p:spPr>
          <a:noFill/>
        </p:spPr>
        <p:txBody>
          <a:bodyPr lIns="92075" tIns="46038" rIns="92075" bIns="46038"/>
          <a:lstStyle/>
          <a:p>
            <a:pPr eaLnBrk="1" hangingPunct="1"/>
            <a:r>
              <a:rPr lang="en-US" dirty="0" smtClean="0"/>
              <a:t>Clustered </a:t>
            </a:r>
            <a:r>
              <a:rPr lang="en-US" dirty="0" err="1" smtClean="0"/>
              <a:t>vs</a:t>
            </a:r>
            <a:r>
              <a:rPr lang="en-US" dirty="0" smtClean="0"/>
              <a:t> </a:t>
            </a:r>
            <a:r>
              <a:rPr lang="en-US" dirty="0" err="1" smtClean="0"/>
              <a:t>Unclustered</a:t>
            </a:r>
            <a:endParaRPr lang="en-US" dirty="0"/>
          </a:p>
        </p:txBody>
      </p:sp>
      <p:sp>
        <p:nvSpPr>
          <p:cNvPr id="24581" name="Rectangle 5"/>
          <p:cNvSpPr>
            <a:spLocks noChangeArrowheads="1"/>
          </p:cNvSpPr>
          <p:nvPr/>
        </p:nvSpPr>
        <p:spPr bwMode="auto">
          <a:xfrm>
            <a:off x="590550" y="4170362"/>
            <a:ext cx="1905000" cy="457200"/>
          </a:xfrm>
          <a:prstGeom prst="rect">
            <a:avLst/>
          </a:prstGeom>
          <a:noFill/>
          <a:ln w="9525">
            <a:noFill/>
            <a:miter lim="800000"/>
            <a:headEnd/>
            <a:tailEnd/>
          </a:ln>
        </p:spPr>
        <p:txBody>
          <a:bodyPr wrap="none" anchor="ct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582" name="Rectangle 6"/>
          <p:cNvSpPr>
            <a:spLocks noChangeArrowheads="1"/>
          </p:cNvSpPr>
          <p:nvPr/>
        </p:nvSpPr>
        <p:spPr bwMode="auto">
          <a:xfrm>
            <a:off x="3028950" y="4170362"/>
            <a:ext cx="2895600" cy="457200"/>
          </a:xfrm>
          <a:prstGeom prst="rect">
            <a:avLst/>
          </a:prstGeom>
          <a:noFill/>
          <a:ln w="9525">
            <a:noFill/>
            <a:miter lim="800000"/>
            <a:headEnd/>
            <a:tailEnd/>
          </a:ln>
        </p:spPr>
        <p:txBody>
          <a:bodyPr wrap="none" anchor="ct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583" name="Freeform 7"/>
          <p:cNvSpPr>
            <a:spLocks/>
          </p:cNvSpPr>
          <p:nvPr/>
        </p:nvSpPr>
        <p:spPr bwMode="auto">
          <a:xfrm>
            <a:off x="185738" y="4017962"/>
            <a:ext cx="398462" cy="328613"/>
          </a:xfrm>
          <a:custGeom>
            <a:avLst/>
            <a:gdLst>
              <a:gd name="T0" fmla="*/ 0 w 251"/>
              <a:gd name="T1" fmla="*/ 327025 h 207"/>
              <a:gd name="T2" fmla="*/ 0 w 251"/>
              <a:gd name="T3" fmla="*/ 0 h 207"/>
              <a:gd name="T4" fmla="*/ 396875 w 251"/>
              <a:gd name="T5" fmla="*/ 0 h 207"/>
              <a:gd name="T6" fmla="*/ 396875 w 251"/>
              <a:gd name="T7" fmla="*/ 327025 h 207"/>
              <a:gd name="T8" fmla="*/ 0 w 251"/>
              <a:gd name="T9" fmla="*/ 327025 h 207"/>
              <a:gd name="T10" fmla="*/ 0 60000 65536"/>
              <a:gd name="T11" fmla="*/ 0 60000 65536"/>
              <a:gd name="T12" fmla="*/ 0 60000 65536"/>
              <a:gd name="T13" fmla="*/ 0 60000 65536"/>
              <a:gd name="T14" fmla="*/ 0 60000 65536"/>
              <a:gd name="T15" fmla="*/ 0 w 251"/>
              <a:gd name="T16" fmla="*/ 0 h 207"/>
              <a:gd name="T17" fmla="*/ 251 w 251"/>
              <a:gd name="T18" fmla="*/ 207 h 207"/>
            </a:gdLst>
            <a:ahLst/>
            <a:cxnLst>
              <a:cxn ang="T10">
                <a:pos x="T0" y="T1"/>
              </a:cxn>
              <a:cxn ang="T11">
                <a:pos x="T2" y="T3"/>
              </a:cxn>
              <a:cxn ang="T12">
                <a:pos x="T4" y="T5"/>
              </a:cxn>
              <a:cxn ang="T13">
                <a:pos x="T6" y="T7"/>
              </a:cxn>
              <a:cxn ang="T14">
                <a:pos x="T8" y="T9"/>
              </a:cxn>
            </a:cxnLst>
            <a:rect l="T15" t="T16" r="T17" b="T18"/>
            <a:pathLst>
              <a:path w="251" h="207">
                <a:moveTo>
                  <a:pt x="0" y="206"/>
                </a:moveTo>
                <a:lnTo>
                  <a:pt x="0" y="0"/>
                </a:lnTo>
                <a:lnTo>
                  <a:pt x="250" y="0"/>
                </a:lnTo>
                <a:lnTo>
                  <a:pt x="250" y="206"/>
                </a:lnTo>
                <a:lnTo>
                  <a:pt x="0" y="206"/>
                </a:lnTo>
              </a:path>
            </a:pathLst>
          </a:custGeom>
          <a:no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584" name="Freeform 8"/>
          <p:cNvSpPr>
            <a:spLocks/>
          </p:cNvSpPr>
          <p:nvPr/>
        </p:nvSpPr>
        <p:spPr bwMode="auto">
          <a:xfrm>
            <a:off x="714375" y="4017962"/>
            <a:ext cx="396875" cy="328613"/>
          </a:xfrm>
          <a:custGeom>
            <a:avLst/>
            <a:gdLst>
              <a:gd name="T0" fmla="*/ 0 w 250"/>
              <a:gd name="T1" fmla="*/ 327025 h 207"/>
              <a:gd name="T2" fmla="*/ 0 w 250"/>
              <a:gd name="T3" fmla="*/ 0 h 207"/>
              <a:gd name="T4" fmla="*/ 395288 w 250"/>
              <a:gd name="T5" fmla="*/ 0 h 207"/>
              <a:gd name="T6" fmla="*/ 395288 w 250"/>
              <a:gd name="T7" fmla="*/ 327025 h 207"/>
              <a:gd name="T8" fmla="*/ 0 w 250"/>
              <a:gd name="T9" fmla="*/ 327025 h 207"/>
              <a:gd name="T10" fmla="*/ 0 60000 65536"/>
              <a:gd name="T11" fmla="*/ 0 60000 65536"/>
              <a:gd name="T12" fmla="*/ 0 60000 65536"/>
              <a:gd name="T13" fmla="*/ 0 60000 65536"/>
              <a:gd name="T14" fmla="*/ 0 60000 65536"/>
              <a:gd name="T15" fmla="*/ 0 w 250"/>
              <a:gd name="T16" fmla="*/ 0 h 207"/>
              <a:gd name="T17" fmla="*/ 250 w 250"/>
              <a:gd name="T18" fmla="*/ 207 h 207"/>
            </a:gdLst>
            <a:ahLst/>
            <a:cxnLst>
              <a:cxn ang="T10">
                <a:pos x="T0" y="T1"/>
              </a:cxn>
              <a:cxn ang="T11">
                <a:pos x="T2" y="T3"/>
              </a:cxn>
              <a:cxn ang="T12">
                <a:pos x="T4" y="T5"/>
              </a:cxn>
              <a:cxn ang="T13">
                <a:pos x="T6" y="T7"/>
              </a:cxn>
              <a:cxn ang="T14">
                <a:pos x="T8" y="T9"/>
              </a:cxn>
            </a:cxnLst>
            <a:rect l="T15" t="T16" r="T17" b="T18"/>
            <a:pathLst>
              <a:path w="250" h="207">
                <a:moveTo>
                  <a:pt x="0" y="206"/>
                </a:moveTo>
                <a:lnTo>
                  <a:pt x="0" y="0"/>
                </a:lnTo>
                <a:lnTo>
                  <a:pt x="249" y="0"/>
                </a:lnTo>
                <a:lnTo>
                  <a:pt x="249" y="206"/>
                </a:lnTo>
                <a:lnTo>
                  <a:pt x="0" y="206"/>
                </a:lnTo>
              </a:path>
            </a:pathLst>
          </a:custGeom>
          <a:no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585" name="Freeform 9"/>
          <p:cNvSpPr>
            <a:spLocks/>
          </p:cNvSpPr>
          <p:nvPr/>
        </p:nvSpPr>
        <p:spPr bwMode="auto">
          <a:xfrm>
            <a:off x="1241425" y="4017962"/>
            <a:ext cx="400050" cy="328613"/>
          </a:xfrm>
          <a:custGeom>
            <a:avLst/>
            <a:gdLst>
              <a:gd name="T0" fmla="*/ 0 w 252"/>
              <a:gd name="T1" fmla="*/ 327025 h 207"/>
              <a:gd name="T2" fmla="*/ 0 w 252"/>
              <a:gd name="T3" fmla="*/ 0 h 207"/>
              <a:gd name="T4" fmla="*/ 398463 w 252"/>
              <a:gd name="T5" fmla="*/ 0 h 207"/>
              <a:gd name="T6" fmla="*/ 398463 w 252"/>
              <a:gd name="T7" fmla="*/ 327025 h 207"/>
              <a:gd name="T8" fmla="*/ 0 w 252"/>
              <a:gd name="T9" fmla="*/ 327025 h 207"/>
              <a:gd name="T10" fmla="*/ 0 60000 65536"/>
              <a:gd name="T11" fmla="*/ 0 60000 65536"/>
              <a:gd name="T12" fmla="*/ 0 60000 65536"/>
              <a:gd name="T13" fmla="*/ 0 60000 65536"/>
              <a:gd name="T14" fmla="*/ 0 60000 65536"/>
              <a:gd name="T15" fmla="*/ 0 w 252"/>
              <a:gd name="T16" fmla="*/ 0 h 207"/>
              <a:gd name="T17" fmla="*/ 252 w 252"/>
              <a:gd name="T18" fmla="*/ 207 h 207"/>
            </a:gdLst>
            <a:ahLst/>
            <a:cxnLst>
              <a:cxn ang="T10">
                <a:pos x="T0" y="T1"/>
              </a:cxn>
              <a:cxn ang="T11">
                <a:pos x="T2" y="T3"/>
              </a:cxn>
              <a:cxn ang="T12">
                <a:pos x="T4" y="T5"/>
              </a:cxn>
              <a:cxn ang="T13">
                <a:pos x="T6" y="T7"/>
              </a:cxn>
              <a:cxn ang="T14">
                <a:pos x="T8" y="T9"/>
              </a:cxn>
            </a:cxnLst>
            <a:rect l="T15" t="T16" r="T17" b="T18"/>
            <a:pathLst>
              <a:path w="252" h="207">
                <a:moveTo>
                  <a:pt x="0" y="206"/>
                </a:moveTo>
                <a:lnTo>
                  <a:pt x="0" y="0"/>
                </a:lnTo>
                <a:lnTo>
                  <a:pt x="251" y="0"/>
                </a:lnTo>
                <a:lnTo>
                  <a:pt x="251" y="206"/>
                </a:lnTo>
                <a:lnTo>
                  <a:pt x="0" y="206"/>
                </a:lnTo>
              </a:path>
            </a:pathLst>
          </a:custGeom>
          <a:no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586" name="Freeform 10"/>
          <p:cNvSpPr>
            <a:spLocks/>
          </p:cNvSpPr>
          <p:nvPr/>
        </p:nvSpPr>
        <p:spPr bwMode="auto">
          <a:xfrm>
            <a:off x="1771650" y="4017962"/>
            <a:ext cx="396875" cy="328613"/>
          </a:xfrm>
          <a:custGeom>
            <a:avLst/>
            <a:gdLst>
              <a:gd name="T0" fmla="*/ 0 w 250"/>
              <a:gd name="T1" fmla="*/ 327025 h 207"/>
              <a:gd name="T2" fmla="*/ 0 w 250"/>
              <a:gd name="T3" fmla="*/ 0 h 207"/>
              <a:gd name="T4" fmla="*/ 395288 w 250"/>
              <a:gd name="T5" fmla="*/ 0 h 207"/>
              <a:gd name="T6" fmla="*/ 395288 w 250"/>
              <a:gd name="T7" fmla="*/ 327025 h 207"/>
              <a:gd name="T8" fmla="*/ 0 w 250"/>
              <a:gd name="T9" fmla="*/ 327025 h 207"/>
              <a:gd name="T10" fmla="*/ 0 60000 65536"/>
              <a:gd name="T11" fmla="*/ 0 60000 65536"/>
              <a:gd name="T12" fmla="*/ 0 60000 65536"/>
              <a:gd name="T13" fmla="*/ 0 60000 65536"/>
              <a:gd name="T14" fmla="*/ 0 60000 65536"/>
              <a:gd name="T15" fmla="*/ 0 w 250"/>
              <a:gd name="T16" fmla="*/ 0 h 207"/>
              <a:gd name="T17" fmla="*/ 250 w 250"/>
              <a:gd name="T18" fmla="*/ 207 h 207"/>
            </a:gdLst>
            <a:ahLst/>
            <a:cxnLst>
              <a:cxn ang="T10">
                <a:pos x="T0" y="T1"/>
              </a:cxn>
              <a:cxn ang="T11">
                <a:pos x="T2" y="T3"/>
              </a:cxn>
              <a:cxn ang="T12">
                <a:pos x="T4" y="T5"/>
              </a:cxn>
              <a:cxn ang="T13">
                <a:pos x="T6" y="T7"/>
              </a:cxn>
              <a:cxn ang="T14">
                <a:pos x="T8" y="T9"/>
              </a:cxn>
            </a:cxnLst>
            <a:rect l="T15" t="T16" r="T17" b="T18"/>
            <a:pathLst>
              <a:path w="250" h="207">
                <a:moveTo>
                  <a:pt x="0" y="206"/>
                </a:moveTo>
                <a:lnTo>
                  <a:pt x="0" y="0"/>
                </a:lnTo>
                <a:lnTo>
                  <a:pt x="249" y="0"/>
                </a:lnTo>
                <a:lnTo>
                  <a:pt x="249" y="206"/>
                </a:lnTo>
                <a:lnTo>
                  <a:pt x="0" y="206"/>
                </a:lnTo>
              </a:path>
            </a:pathLst>
          </a:custGeom>
          <a:no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587" name="Freeform 11"/>
          <p:cNvSpPr>
            <a:spLocks/>
          </p:cNvSpPr>
          <p:nvPr/>
        </p:nvSpPr>
        <p:spPr bwMode="auto">
          <a:xfrm>
            <a:off x="2300288" y="4017962"/>
            <a:ext cx="396875" cy="328613"/>
          </a:xfrm>
          <a:custGeom>
            <a:avLst/>
            <a:gdLst>
              <a:gd name="T0" fmla="*/ 0 w 250"/>
              <a:gd name="T1" fmla="*/ 327025 h 207"/>
              <a:gd name="T2" fmla="*/ 0 w 250"/>
              <a:gd name="T3" fmla="*/ 0 h 207"/>
              <a:gd name="T4" fmla="*/ 395288 w 250"/>
              <a:gd name="T5" fmla="*/ 0 h 207"/>
              <a:gd name="T6" fmla="*/ 395288 w 250"/>
              <a:gd name="T7" fmla="*/ 327025 h 207"/>
              <a:gd name="T8" fmla="*/ 0 w 250"/>
              <a:gd name="T9" fmla="*/ 327025 h 207"/>
              <a:gd name="T10" fmla="*/ 0 60000 65536"/>
              <a:gd name="T11" fmla="*/ 0 60000 65536"/>
              <a:gd name="T12" fmla="*/ 0 60000 65536"/>
              <a:gd name="T13" fmla="*/ 0 60000 65536"/>
              <a:gd name="T14" fmla="*/ 0 60000 65536"/>
              <a:gd name="T15" fmla="*/ 0 w 250"/>
              <a:gd name="T16" fmla="*/ 0 h 207"/>
              <a:gd name="T17" fmla="*/ 250 w 250"/>
              <a:gd name="T18" fmla="*/ 207 h 207"/>
            </a:gdLst>
            <a:ahLst/>
            <a:cxnLst>
              <a:cxn ang="T10">
                <a:pos x="T0" y="T1"/>
              </a:cxn>
              <a:cxn ang="T11">
                <a:pos x="T2" y="T3"/>
              </a:cxn>
              <a:cxn ang="T12">
                <a:pos x="T4" y="T5"/>
              </a:cxn>
              <a:cxn ang="T13">
                <a:pos x="T6" y="T7"/>
              </a:cxn>
              <a:cxn ang="T14">
                <a:pos x="T8" y="T9"/>
              </a:cxn>
            </a:cxnLst>
            <a:rect l="T15" t="T16" r="T17" b="T18"/>
            <a:pathLst>
              <a:path w="250" h="207">
                <a:moveTo>
                  <a:pt x="0" y="206"/>
                </a:moveTo>
                <a:lnTo>
                  <a:pt x="0" y="0"/>
                </a:lnTo>
                <a:lnTo>
                  <a:pt x="249" y="0"/>
                </a:lnTo>
                <a:lnTo>
                  <a:pt x="249" y="206"/>
                </a:lnTo>
                <a:lnTo>
                  <a:pt x="0" y="206"/>
                </a:lnTo>
              </a:path>
            </a:pathLst>
          </a:custGeom>
          <a:no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588" name="Freeform 12"/>
          <p:cNvSpPr>
            <a:spLocks/>
          </p:cNvSpPr>
          <p:nvPr/>
        </p:nvSpPr>
        <p:spPr bwMode="auto">
          <a:xfrm>
            <a:off x="2827338" y="4017962"/>
            <a:ext cx="398462" cy="328613"/>
          </a:xfrm>
          <a:custGeom>
            <a:avLst/>
            <a:gdLst>
              <a:gd name="T0" fmla="*/ 0 w 251"/>
              <a:gd name="T1" fmla="*/ 327025 h 207"/>
              <a:gd name="T2" fmla="*/ 0 w 251"/>
              <a:gd name="T3" fmla="*/ 0 h 207"/>
              <a:gd name="T4" fmla="*/ 396875 w 251"/>
              <a:gd name="T5" fmla="*/ 0 h 207"/>
              <a:gd name="T6" fmla="*/ 396875 w 251"/>
              <a:gd name="T7" fmla="*/ 327025 h 207"/>
              <a:gd name="T8" fmla="*/ 0 w 251"/>
              <a:gd name="T9" fmla="*/ 327025 h 207"/>
              <a:gd name="T10" fmla="*/ 0 60000 65536"/>
              <a:gd name="T11" fmla="*/ 0 60000 65536"/>
              <a:gd name="T12" fmla="*/ 0 60000 65536"/>
              <a:gd name="T13" fmla="*/ 0 60000 65536"/>
              <a:gd name="T14" fmla="*/ 0 60000 65536"/>
              <a:gd name="T15" fmla="*/ 0 w 251"/>
              <a:gd name="T16" fmla="*/ 0 h 207"/>
              <a:gd name="T17" fmla="*/ 251 w 251"/>
              <a:gd name="T18" fmla="*/ 207 h 207"/>
            </a:gdLst>
            <a:ahLst/>
            <a:cxnLst>
              <a:cxn ang="T10">
                <a:pos x="T0" y="T1"/>
              </a:cxn>
              <a:cxn ang="T11">
                <a:pos x="T2" y="T3"/>
              </a:cxn>
              <a:cxn ang="T12">
                <a:pos x="T4" y="T5"/>
              </a:cxn>
              <a:cxn ang="T13">
                <a:pos x="T6" y="T7"/>
              </a:cxn>
              <a:cxn ang="T14">
                <a:pos x="T8" y="T9"/>
              </a:cxn>
            </a:cxnLst>
            <a:rect l="T15" t="T16" r="T17" b="T18"/>
            <a:pathLst>
              <a:path w="251" h="207">
                <a:moveTo>
                  <a:pt x="0" y="206"/>
                </a:moveTo>
                <a:lnTo>
                  <a:pt x="0" y="0"/>
                </a:lnTo>
                <a:lnTo>
                  <a:pt x="250" y="0"/>
                </a:lnTo>
                <a:lnTo>
                  <a:pt x="250" y="206"/>
                </a:lnTo>
                <a:lnTo>
                  <a:pt x="0" y="206"/>
                </a:lnTo>
              </a:path>
            </a:pathLst>
          </a:custGeom>
          <a:no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589" name="Freeform 13"/>
          <p:cNvSpPr>
            <a:spLocks/>
          </p:cNvSpPr>
          <p:nvPr/>
        </p:nvSpPr>
        <p:spPr bwMode="auto">
          <a:xfrm>
            <a:off x="3355975" y="4017962"/>
            <a:ext cx="398463" cy="328613"/>
          </a:xfrm>
          <a:custGeom>
            <a:avLst/>
            <a:gdLst>
              <a:gd name="T0" fmla="*/ 0 w 251"/>
              <a:gd name="T1" fmla="*/ 327025 h 207"/>
              <a:gd name="T2" fmla="*/ 0 w 251"/>
              <a:gd name="T3" fmla="*/ 0 h 207"/>
              <a:gd name="T4" fmla="*/ 396875 w 251"/>
              <a:gd name="T5" fmla="*/ 0 h 207"/>
              <a:gd name="T6" fmla="*/ 396875 w 251"/>
              <a:gd name="T7" fmla="*/ 327025 h 207"/>
              <a:gd name="T8" fmla="*/ 0 w 251"/>
              <a:gd name="T9" fmla="*/ 327025 h 207"/>
              <a:gd name="T10" fmla="*/ 0 60000 65536"/>
              <a:gd name="T11" fmla="*/ 0 60000 65536"/>
              <a:gd name="T12" fmla="*/ 0 60000 65536"/>
              <a:gd name="T13" fmla="*/ 0 60000 65536"/>
              <a:gd name="T14" fmla="*/ 0 60000 65536"/>
              <a:gd name="T15" fmla="*/ 0 w 251"/>
              <a:gd name="T16" fmla="*/ 0 h 207"/>
              <a:gd name="T17" fmla="*/ 251 w 251"/>
              <a:gd name="T18" fmla="*/ 207 h 207"/>
            </a:gdLst>
            <a:ahLst/>
            <a:cxnLst>
              <a:cxn ang="T10">
                <a:pos x="T0" y="T1"/>
              </a:cxn>
              <a:cxn ang="T11">
                <a:pos x="T2" y="T3"/>
              </a:cxn>
              <a:cxn ang="T12">
                <a:pos x="T4" y="T5"/>
              </a:cxn>
              <a:cxn ang="T13">
                <a:pos x="T6" y="T7"/>
              </a:cxn>
              <a:cxn ang="T14">
                <a:pos x="T8" y="T9"/>
              </a:cxn>
            </a:cxnLst>
            <a:rect l="T15" t="T16" r="T17" b="T18"/>
            <a:pathLst>
              <a:path w="251" h="207">
                <a:moveTo>
                  <a:pt x="0" y="206"/>
                </a:moveTo>
                <a:lnTo>
                  <a:pt x="0" y="0"/>
                </a:lnTo>
                <a:lnTo>
                  <a:pt x="250" y="0"/>
                </a:lnTo>
                <a:lnTo>
                  <a:pt x="250" y="206"/>
                </a:lnTo>
                <a:lnTo>
                  <a:pt x="0" y="206"/>
                </a:lnTo>
              </a:path>
            </a:pathLst>
          </a:custGeom>
          <a:no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590" name="Freeform 14"/>
          <p:cNvSpPr>
            <a:spLocks/>
          </p:cNvSpPr>
          <p:nvPr/>
        </p:nvSpPr>
        <p:spPr bwMode="auto">
          <a:xfrm>
            <a:off x="946150" y="2936875"/>
            <a:ext cx="1724025" cy="1587"/>
          </a:xfrm>
          <a:custGeom>
            <a:avLst/>
            <a:gdLst>
              <a:gd name="T0" fmla="*/ 0 w 1086"/>
              <a:gd name="T1" fmla="*/ 0 h 1"/>
              <a:gd name="T2" fmla="*/ 1722438 w 1086"/>
              <a:gd name="T3" fmla="*/ 0 h 1"/>
              <a:gd name="T4" fmla="*/ 0 w 1086"/>
              <a:gd name="T5" fmla="*/ 0 h 1"/>
              <a:gd name="T6" fmla="*/ 0 60000 65536"/>
              <a:gd name="T7" fmla="*/ 0 60000 65536"/>
              <a:gd name="T8" fmla="*/ 0 60000 65536"/>
              <a:gd name="T9" fmla="*/ 0 w 1086"/>
              <a:gd name="T10" fmla="*/ 0 h 1"/>
              <a:gd name="T11" fmla="*/ 1086 w 1086"/>
              <a:gd name="T12" fmla="*/ 1 h 1"/>
            </a:gdLst>
            <a:ahLst/>
            <a:cxnLst>
              <a:cxn ang="T6">
                <a:pos x="T0" y="T1"/>
              </a:cxn>
              <a:cxn ang="T7">
                <a:pos x="T2" y="T3"/>
              </a:cxn>
              <a:cxn ang="T8">
                <a:pos x="T4" y="T5"/>
              </a:cxn>
            </a:cxnLst>
            <a:rect l="T9" t="T10" r="T11" b="T12"/>
            <a:pathLst>
              <a:path w="1086" h="1">
                <a:moveTo>
                  <a:pt x="0" y="0"/>
                </a:moveTo>
                <a:lnTo>
                  <a:pt x="1085" y="0"/>
                </a:lnTo>
                <a:lnTo>
                  <a:pt x="0" y="0"/>
                </a:lnTo>
              </a:path>
            </a:pathLst>
          </a:custGeom>
          <a:noFill/>
          <a:ln w="12700" cap="rnd">
            <a:solidFill>
              <a:schemeClr val="tx2"/>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591" name="Freeform 15"/>
          <p:cNvSpPr>
            <a:spLocks/>
          </p:cNvSpPr>
          <p:nvPr/>
        </p:nvSpPr>
        <p:spPr bwMode="auto">
          <a:xfrm>
            <a:off x="946150" y="1962150"/>
            <a:ext cx="909638" cy="976312"/>
          </a:xfrm>
          <a:custGeom>
            <a:avLst/>
            <a:gdLst>
              <a:gd name="T0" fmla="*/ 0 w 573"/>
              <a:gd name="T1" fmla="*/ 974725 h 615"/>
              <a:gd name="T2" fmla="*/ 908050 w 573"/>
              <a:gd name="T3" fmla="*/ 0 h 615"/>
              <a:gd name="T4" fmla="*/ 0 w 573"/>
              <a:gd name="T5" fmla="*/ 974725 h 615"/>
              <a:gd name="T6" fmla="*/ 0 60000 65536"/>
              <a:gd name="T7" fmla="*/ 0 60000 65536"/>
              <a:gd name="T8" fmla="*/ 0 60000 65536"/>
              <a:gd name="T9" fmla="*/ 0 w 573"/>
              <a:gd name="T10" fmla="*/ 0 h 615"/>
              <a:gd name="T11" fmla="*/ 573 w 573"/>
              <a:gd name="T12" fmla="*/ 615 h 615"/>
            </a:gdLst>
            <a:ahLst/>
            <a:cxnLst>
              <a:cxn ang="T6">
                <a:pos x="T0" y="T1"/>
              </a:cxn>
              <a:cxn ang="T7">
                <a:pos x="T2" y="T3"/>
              </a:cxn>
              <a:cxn ang="T8">
                <a:pos x="T4" y="T5"/>
              </a:cxn>
            </a:cxnLst>
            <a:rect l="T9" t="T10" r="T11" b="T12"/>
            <a:pathLst>
              <a:path w="573" h="615">
                <a:moveTo>
                  <a:pt x="0" y="614"/>
                </a:moveTo>
                <a:lnTo>
                  <a:pt x="572" y="0"/>
                </a:lnTo>
                <a:lnTo>
                  <a:pt x="0" y="614"/>
                </a:lnTo>
              </a:path>
            </a:pathLst>
          </a:custGeom>
          <a:noFill/>
          <a:ln w="12700" cap="rnd">
            <a:solidFill>
              <a:srgbClr val="000000"/>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592" name="Freeform 16"/>
          <p:cNvSpPr>
            <a:spLocks/>
          </p:cNvSpPr>
          <p:nvPr/>
        </p:nvSpPr>
        <p:spPr bwMode="auto">
          <a:xfrm>
            <a:off x="1854200" y="1962150"/>
            <a:ext cx="825500" cy="976312"/>
          </a:xfrm>
          <a:custGeom>
            <a:avLst/>
            <a:gdLst>
              <a:gd name="T0" fmla="*/ 0 w 520"/>
              <a:gd name="T1" fmla="*/ 0 h 615"/>
              <a:gd name="T2" fmla="*/ 823913 w 520"/>
              <a:gd name="T3" fmla="*/ 974725 h 615"/>
              <a:gd name="T4" fmla="*/ 0 w 520"/>
              <a:gd name="T5" fmla="*/ 0 h 615"/>
              <a:gd name="T6" fmla="*/ 0 60000 65536"/>
              <a:gd name="T7" fmla="*/ 0 60000 65536"/>
              <a:gd name="T8" fmla="*/ 0 60000 65536"/>
              <a:gd name="T9" fmla="*/ 0 w 520"/>
              <a:gd name="T10" fmla="*/ 0 h 615"/>
              <a:gd name="T11" fmla="*/ 520 w 520"/>
              <a:gd name="T12" fmla="*/ 615 h 615"/>
            </a:gdLst>
            <a:ahLst/>
            <a:cxnLst>
              <a:cxn ang="T6">
                <a:pos x="T0" y="T1"/>
              </a:cxn>
              <a:cxn ang="T7">
                <a:pos x="T2" y="T3"/>
              </a:cxn>
              <a:cxn ang="T8">
                <a:pos x="T4" y="T5"/>
              </a:cxn>
            </a:cxnLst>
            <a:rect l="T9" t="T10" r="T11" b="T12"/>
            <a:pathLst>
              <a:path w="520" h="615">
                <a:moveTo>
                  <a:pt x="0" y="0"/>
                </a:moveTo>
                <a:lnTo>
                  <a:pt x="519" y="614"/>
                </a:lnTo>
                <a:lnTo>
                  <a:pt x="0" y="0"/>
                </a:lnTo>
              </a:path>
            </a:pathLst>
          </a:custGeom>
          <a:noFill/>
          <a:ln w="12700" cap="rnd">
            <a:solidFill>
              <a:srgbClr val="000000"/>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593" name="Freeform 17"/>
          <p:cNvSpPr>
            <a:spLocks/>
          </p:cNvSpPr>
          <p:nvPr/>
        </p:nvSpPr>
        <p:spPr bwMode="auto">
          <a:xfrm>
            <a:off x="1520825" y="1876425"/>
            <a:ext cx="334963" cy="87312"/>
          </a:xfrm>
          <a:custGeom>
            <a:avLst/>
            <a:gdLst>
              <a:gd name="T0" fmla="*/ 0 w 211"/>
              <a:gd name="T1" fmla="*/ 0 h 55"/>
              <a:gd name="T2" fmla="*/ 55563 w 211"/>
              <a:gd name="T3" fmla="*/ 12700 h 55"/>
              <a:gd name="T4" fmla="*/ 333375 w 211"/>
              <a:gd name="T5" fmla="*/ 85725 h 55"/>
              <a:gd name="T6" fmla="*/ 0 w 211"/>
              <a:gd name="T7" fmla="*/ 0 h 55"/>
              <a:gd name="T8" fmla="*/ 0 60000 65536"/>
              <a:gd name="T9" fmla="*/ 0 60000 65536"/>
              <a:gd name="T10" fmla="*/ 0 60000 65536"/>
              <a:gd name="T11" fmla="*/ 0 60000 65536"/>
              <a:gd name="T12" fmla="*/ 0 w 211"/>
              <a:gd name="T13" fmla="*/ 0 h 55"/>
              <a:gd name="T14" fmla="*/ 211 w 211"/>
              <a:gd name="T15" fmla="*/ 55 h 55"/>
            </a:gdLst>
            <a:ahLst/>
            <a:cxnLst>
              <a:cxn ang="T8">
                <a:pos x="T0" y="T1"/>
              </a:cxn>
              <a:cxn ang="T9">
                <a:pos x="T2" y="T3"/>
              </a:cxn>
              <a:cxn ang="T10">
                <a:pos x="T4" y="T5"/>
              </a:cxn>
              <a:cxn ang="T11">
                <a:pos x="T6" y="T7"/>
              </a:cxn>
            </a:cxnLst>
            <a:rect l="T12" t="T13" r="T14" b="T15"/>
            <a:pathLst>
              <a:path w="211" h="55">
                <a:moveTo>
                  <a:pt x="0" y="0"/>
                </a:moveTo>
                <a:lnTo>
                  <a:pt x="35" y="8"/>
                </a:lnTo>
                <a:lnTo>
                  <a:pt x="210" y="54"/>
                </a:lnTo>
                <a:lnTo>
                  <a:pt x="0" y="0"/>
                </a:lnTo>
              </a:path>
            </a:pathLst>
          </a:custGeom>
          <a:noFill/>
          <a:ln w="12700" cap="rnd">
            <a:solidFill>
              <a:srgbClr val="000000"/>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594" name="Freeform 18"/>
          <p:cNvSpPr>
            <a:spLocks/>
          </p:cNvSpPr>
          <p:nvPr/>
        </p:nvSpPr>
        <p:spPr bwMode="auto">
          <a:xfrm>
            <a:off x="1757363" y="1914525"/>
            <a:ext cx="98425" cy="49212"/>
          </a:xfrm>
          <a:custGeom>
            <a:avLst/>
            <a:gdLst>
              <a:gd name="T0" fmla="*/ 11113 w 62"/>
              <a:gd name="T1" fmla="*/ 0 h 31"/>
              <a:gd name="T2" fmla="*/ 96838 w 62"/>
              <a:gd name="T3" fmla="*/ 47625 h 31"/>
              <a:gd name="T4" fmla="*/ 0 w 62"/>
              <a:gd name="T5" fmla="*/ 46037 h 31"/>
              <a:gd name="T6" fmla="*/ 11113 w 62"/>
              <a:gd name="T7" fmla="*/ 0 h 31"/>
              <a:gd name="T8" fmla="*/ 0 60000 65536"/>
              <a:gd name="T9" fmla="*/ 0 60000 65536"/>
              <a:gd name="T10" fmla="*/ 0 60000 65536"/>
              <a:gd name="T11" fmla="*/ 0 60000 65536"/>
              <a:gd name="T12" fmla="*/ 0 w 62"/>
              <a:gd name="T13" fmla="*/ 0 h 31"/>
              <a:gd name="T14" fmla="*/ 62 w 62"/>
              <a:gd name="T15" fmla="*/ 31 h 31"/>
            </a:gdLst>
            <a:ahLst/>
            <a:cxnLst>
              <a:cxn ang="T8">
                <a:pos x="T0" y="T1"/>
              </a:cxn>
              <a:cxn ang="T9">
                <a:pos x="T2" y="T3"/>
              </a:cxn>
              <a:cxn ang="T10">
                <a:pos x="T4" y="T5"/>
              </a:cxn>
              <a:cxn ang="T11">
                <a:pos x="T6" y="T7"/>
              </a:cxn>
            </a:cxnLst>
            <a:rect l="T12" t="T13" r="T14" b="T15"/>
            <a:pathLst>
              <a:path w="62" h="31">
                <a:moveTo>
                  <a:pt x="7" y="0"/>
                </a:moveTo>
                <a:lnTo>
                  <a:pt x="61" y="30"/>
                </a:lnTo>
                <a:lnTo>
                  <a:pt x="0" y="29"/>
                </a:lnTo>
                <a:lnTo>
                  <a:pt x="7" y="0"/>
                </a:lnTo>
              </a:path>
            </a:pathLst>
          </a:custGeom>
          <a:noFill/>
          <a:ln w="12700" cap="rnd">
            <a:solidFill>
              <a:srgbClr val="000000"/>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595" name="Freeform 19"/>
          <p:cNvSpPr>
            <a:spLocks/>
          </p:cNvSpPr>
          <p:nvPr/>
        </p:nvSpPr>
        <p:spPr bwMode="auto">
          <a:xfrm>
            <a:off x="528638" y="3195637"/>
            <a:ext cx="468312" cy="323850"/>
          </a:xfrm>
          <a:custGeom>
            <a:avLst/>
            <a:gdLst>
              <a:gd name="T0" fmla="*/ 0 w 295"/>
              <a:gd name="T1" fmla="*/ 0 h 204"/>
              <a:gd name="T2" fmla="*/ 466725 w 295"/>
              <a:gd name="T3" fmla="*/ 0 h 204"/>
              <a:gd name="T4" fmla="*/ 466725 w 295"/>
              <a:gd name="T5" fmla="*/ 322263 h 204"/>
              <a:gd name="T6" fmla="*/ 0 w 295"/>
              <a:gd name="T7" fmla="*/ 322263 h 204"/>
              <a:gd name="T8" fmla="*/ 0 w 295"/>
              <a:gd name="T9" fmla="*/ 0 h 204"/>
              <a:gd name="T10" fmla="*/ 0 60000 65536"/>
              <a:gd name="T11" fmla="*/ 0 60000 65536"/>
              <a:gd name="T12" fmla="*/ 0 60000 65536"/>
              <a:gd name="T13" fmla="*/ 0 60000 65536"/>
              <a:gd name="T14" fmla="*/ 0 60000 65536"/>
              <a:gd name="T15" fmla="*/ 0 w 295"/>
              <a:gd name="T16" fmla="*/ 0 h 204"/>
              <a:gd name="T17" fmla="*/ 295 w 295"/>
              <a:gd name="T18" fmla="*/ 204 h 204"/>
            </a:gdLst>
            <a:ahLst/>
            <a:cxnLst>
              <a:cxn ang="T10">
                <a:pos x="T0" y="T1"/>
              </a:cxn>
              <a:cxn ang="T11">
                <a:pos x="T2" y="T3"/>
              </a:cxn>
              <a:cxn ang="T12">
                <a:pos x="T4" y="T5"/>
              </a:cxn>
              <a:cxn ang="T13">
                <a:pos x="T6" y="T7"/>
              </a:cxn>
              <a:cxn ang="T14">
                <a:pos x="T8" y="T9"/>
              </a:cxn>
            </a:cxnLst>
            <a:rect l="T15" t="T16" r="T17" b="T18"/>
            <a:pathLst>
              <a:path w="295" h="204">
                <a:moveTo>
                  <a:pt x="0" y="0"/>
                </a:moveTo>
                <a:lnTo>
                  <a:pt x="294" y="0"/>
                </a:lnTo>
                <a:lnTo>
                  <a:pt x="294" y="203"/>
                </a:lnTo>
                <a:lnTo>
                  <a:pt x="0" y="203"/>
                </a:lnTo>
                <a:lnTo>
                  <a:pt x="0" y="0"/>
                </a:lnTo>
              </a:path>
            </a:pathLst>
          </a:custGeom>
          <a:noFill/>
          <a:ln w="12700" cap="rnd">
            <a:solidFill>
              <a:schemeClr val="accent2"/>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596" name="Freeform 20"/>
          <p:cNvSpPr>
            <a:spLocks/>
          </p:cNvSpPr>
          <p:nvPr/>
        </p:nvSpPr>
        <p:spPr bwMode="auto">
          <a:xfrm>
            <a:off x="995363" y="3314700"/>
            <a:ext cx="74612" cy="38100"/>
          </a:xfrm>
          <a:custGeom>
            <a:avLst/>
            <a:gdLst>
              <a:gd name="T0" fmla="*/ 73025 w 47"/>
              <a:gd name="T1" fmla="*/ 36513 h 24"/>
              <a:gd name="T2" fmla="*/ 0 w 47"/>
              <a:gd name="T3" fmla="*/ 19050 h 24"/>
              <a:gd name="T4" fmla="*/ 73025 w 47"/>
              <a:gd name="T5" fmla="*/ 0 h 24"/>
              <a:gd name="T6" fmla="*/ 0 60000 65536"/>
              <a:gd name="T7" fmla="*/ 0 60000 65536"/>
              <a:gd name="T8" fmla="*/ 0 60000 65536"/>
              <a:gd name="T9" fmla="*/ 0 w 47"/>
              <a:gd name="T10" fmla="*/ 0 h 24"/>
              <a:gd name="T11" fmla="*/ 47 w 47"/>
              <a:gd name="T12" fmla="*/ 24 h 24"/>
            </a:gdLst>
            <a:ahLst/>
            <a:cxnLst>
              <a:cxn ang="T6">
                <a:pos x="T0" y="T1"/>
              </a:cxn>
              <a:cxn ang="T7">
                <a:pos x="T2" y="T3"/>
              </a:cxn>
              <a:cxn ang="T8">
                <a:pos x="T4" y="T5"/>
              </a:cxn>
            </a:cxnLst>
            <a:rect l="T9" t="T10" r="T11" b="T12"/>
            <a:pathLst>
              <a:path w="47" h="24">
                <a:moveTo>
                  <a:pt x="46" y="23"/>
                </a:moveTo>
                <a:lnTo>
                  <a:pt x="0" y="12"/>
                </a:lnTo>
                <a:lnTo>
                  <a:pt x="46" y="0"/>
                </a:lnTo>
              </a:path>
            </a:pathLst>
          </a:custGeom>
          <a:noFill/>
          <a:ln w="12700" cap="rnd">
            <a:solidFill>
              <a:schemeClr val="accent2"/>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597" name="Freeform 21"/>
          <p:cNvSpPr>
            <a:spLocks/>
          </p:cNvSpPr>
          <p:nvPr/>
        </p:nvSpPr>
        <p:spPr bwMode="auto">
          <a:xfrm>
            <a:off x="995363" y="3333750"/>
            <a:ext cx="280987" cy="1587"/>
          </a:xfrm>
          <a:custGeom>
            <a:avLst/>
            <a:gdLst>
              <a:gd name="T0" fmla="*/ 0 w 177"/>
              <a:gd name="T1" fmla="*/ 0 h 1"/>
              <a:gd name="T2" fmla="*/ 279400 w 177"/>
              <a:gd name="T3" fmla="*/ 0 h 1"/>
              <a:gd name="T4" fmla="*/ 0 w 177"/>
              <a:gd name="T5" fmla="*/ 0 h 1"/>
              <a:gd name="T6" fmla="*/ 0 60000 65536"/>
              <a:gd name="T7" fmla="*/ 0 60000 65536"/>
              <a:gd name="T8" fmla="*/ 0 60000 65536"/>
              <a:gd name="T9" fmla="*/ 0 w 177"/>
              <a:gd name="T10" fmla="*/ 0 h 1"/>
              <a:gd name="T11" fmla="*/ 177 w 177"/>
              <a:gd name="T12" fmla="*/ 1 h 1"/>
            </a:gdLst>
            <a:ahLst/>
            <a:cxnLst>
              <a:cxn ang="T6">
                <a:pos x="T0" y="T1"/>
              </a:cxn>
              <a:cxn ang="T7">
                <a:pos x="T2" y="T3"/>
              </a:cxn>
              <a:cxn ang="T8">
                <a:pos x="T4" y="T5"/>
              </a:cxn>
            </a:cxnLst>
            <a:rect l="T9" t="T10" r="T11" b="T12"/>
            <a:pathLst>
              <a:path w="177" h="1">
                <a:moveTo>
                  <a:pt x="0" y="0"/>
                </a:moveTo>
                <a:lnTo>
                  <a:pt x="176" y="0"/>
                </a:lnTo>
                <a:lnTo>
                  <a:pt x="0" y="0"/>
                </a:lnTo>
              </a:path>
            </a:pathLst>
          </a:custGeom>
          <a:noFill/>
          <a:ln w="12700" cap="rnd">
            <a:solidFill>
              <a:schemeClr val="accent2"/>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598" name="Freeform 22"/>
          <p:cNvSpPr>
            <a:spLocks/>
          </p:cNvSpPr>
          <p:nvPr/>
        </p:nvSpPr>
        <p:spPr bwMode="auto">
          <a:xfrm>
            <a:off x="1200150" y="3314700"/>
            <a:ext cx="76200" cy="38100"/>
          </a:xfrm>
          <a:custGeom>
            <a:avLst/>
            <a:gdLst>
              <a:gd name="T0" fmla="*/ 0 w 48"/>
              <a:gd name="T1" fmla="*/ 0 h 24"/>
              <a:gd name="T2" fmla="*/ 74613 w 48"/>
              <a:gd name="T3" fmla="*/ 19050 h 24"/>
              <a:gd name="T4" fmla="*/ 0 w 48"/>
              <a:gd name="T5" fmla="*/ 36513 h 24"/>
              <a:gd name="T6" fmla="*/ 0 60000 65536"/>
              <a:gd name="T7" fmla="*/ 0 60000 65536"/>
              <a:gd name="T8" fmla="*/ 0 60000 65536"/>
              <a:gd name="T9" fmla="*/ 0 w 48"/>
              <a:gd name="T10" fmla="*/ 0 h 24"/>
              <a:gd name="T11" fmla="*/ 48 w 48"/>
              <a:gd name="T12" fmla="*/ 24 h 24"/>
            </a:gdLst>
            <a:ahLst/>
            <a:cxnLst>
              <a:cxn ang="T6">
                <a:pos x="T0" y="T1"/>
              </a:cxn>
              <a:cxn ang="T7">
                <a:pos x="T2" y="T3"/>
              </a:cxn>
              <a:cxn ang="T8">
                <a:pos x="T4" y="T5"/>
              </a:cxn>
            </a:cxnLst>
            <a:rect l="T9" t="T10" r="T11" b="T12"/>
            <a:pathLst>
              <a:path w="48" h="24">
                <a:moveTo>
                  <a:pt x="0" y="0"/>
                </a:moveTo>
                <a:lnTo>
                  <a:pt x="47" y="12"/>
                </a:lnTo>
                <a:lnTo>
                  <a:pt x="0" y="23"/>
                </a:lnTo>
              </a:path>
            </a:pathLst>
          </a:custGeom>
          <a:noFill/>
          <a:ln w="12700" cap="rnd">
            <a:solidFill>
              <a:schemeClr val="accent2"/>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599" name="Freeform 23"/>
          <p:cNvSpPr>
            <a:spLocks/>
          </p:cNvSpPr>
          <p:nvPr/>
        </p:nvSpPr>
        <p:spPr bwMode="auto">
          <a:xfrm>
            <a:off x="1274763" y="3195637"/>
            <a:ext cx="468312" cy="323850"/>
          </a:xfrm>
          <a:custGeom>
            <a:avLst/>
            <a:gdLst>
              <a:gd name="T0" fmla="*/ 0 w 295"/>
              <a:gd name="T1" fmla="*/ 0 h 204"/>
              <a:gd name="T2" fmla="*/ 466725 w 295"/>
              <a:gd name="T3" fmla="*/ 0 h 204"/>
              <a:gd name="T4" fmla="*/ 466725 w 295"/>
              <a:gd name="T5" fmla="*/ 322263 h 204"/>
              <a:gd name="T6" fmla="*/ 0 w 295"/>
              <a:gd name="T7" fmla="*/ 322263 h 204"/>
              <a:gd name="T8" fmla="*/ 0 w 295"/>
              <a:gd name="T9" fmla="*/ 0 h 204"/>
              <a:gd name="T10" fmla="*/ 0 60000 65536"/>
              <a:gd name="T11" fmla="*/ 0 60000 65536"/>
              <a:gd name="T12" fmla="*/ 0 60000 65536"/>
              <a:gd name="T13" fmla="*/ 0 60000 65536"/>
              <a:gd name="T14" fmla="*/ 0 60000 65536"/>
              <a:gd name="T15" fmla="*/ 0 w 295"/>
              <a:gd name="T16" fmla="*/ 0 h 204"/>
              <a:gd name="T17" fmla="*/ 295 w 295"/>
              <a:gd name="T18" fmla="*/ 204 h 204"/>
            </a:gdLst>
            <a:ahLst/>
            <a:cxnLst>
              <a:cxn ang="T10">
                <a:pos x="T0" y="T1"/>
              </a:cxn>
              <a:cxn ang="T11">
                <a:pos x="T2" y="T3"/>
              </a:cxn>
              <a:cxn ang="T12">
                <a:pos x="T4" y="T5"/>
              </a:cxn>
              <a:cxn ang="T13">
                <a:pos x="T6" y="T7"/>
              </a:cxn>
              <a:cxn ang="T14">
                <a:pos x="T8" y="T9"/>
              </a:cxn>
            </a:cxnLst>
            <a:rect l="T15" t="T16" r="T17" b="T18"/>
            <a:pathLst>
              <a:path w="295" h="204">
                <a:moveTo>
                  <a:pt x="0" y="0"/>
                </a:moveTo>
                <a:lnTo>
                  <a:pt x="294" y="0"/>
                </a:lnTo>
                <a:lnTo>
                  <a:pt x="294" y="203"/>
                </a:lnTo>
                <a:lnTo>
                  <a:pt x="0" y="203"/>
                </a:lnTo>
                <a:lnTo>
                  <a:pt x="0" y="0"/>
                </a:lnTo>
              </a:path>
            </a:pathLst>
          </a:custGeom>
          <a:noFill/>
          <a:ln w="12700" cap="rnd">
            <a:solidFill>
              <a:schemeClr val="accent2"/>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00" name="Freeform 24"/>
          <p:cNvSpPr>
            <a:spLocks/>
          </p:cNvSpPr>
          <p:nvPr/>
        </p:nvSpPr>
        <p:spPr bwMode="auto">
          <a:xfrm>
            <a:off x="1741488" y="3314700"/>
            <a:ext cx="76200" cy="38100"/>
          </a:xfrm>
          <a:custGeom>
            <a:avLst/>
            <a:gdLst>
              <a:gd name="T0" fmla="*/ 74613 w 48"/>
              <a:gd name="T1" fmla="*/ 36513 h 24"/>
              <a:gd name="T2" fmla="*/ 0 w 48"/>
              <a:gd name="T3" fmla="*/ 19050 h 24"/>
              <a:gd name="T4" fmla="*/ 74613 w 48"/>
              <a:gd name="T5" fmla="*/ 0 h 24"/>
              <a:gd name="T6" fmla="*/ 0 60000 65536"/>
              <a:gd name="T7" fmla="*/ 0 60000 65536"/>
              <a:gd name="T8" fmla="*/ 0 60000 65536"/>
              <a:gd name="T9" fmla="*/ 0 w 48"/>
              <a:gd name="T10" fmla="*/ 0 h 24"/>
              <a:gd name="T11" fmla="*/ 48 w 48"/>
              <a:gd name="T12" fmla="*/ 24 h 24"/>
            </a:gdLst>
            <a:ahLst/>
            <a:cxnLst>
              <a:cxn ang="T6">
                <a:pos x="T0" y="T1"/>
              </a:cxn>
              <a:cxn ang="T7">
                <a:pos x="T2" y="T3"/>
              </a:cxn>
              <a:cxn ang="T8">
                <a:pos x="T4" y="T5"/>
              </a:cxn>
            </a:cxnLst>
            <a:rect l="T9" t="T10" r="T11" b="T12"/>
            <a:pathLst>
              <a:path w="48" h="24">
                <a:moveTo>
                  <a:pt x="47" y="23"/>
                </a:moveTo>
                <a:lnTo>
                  <a:pt x="0" y="12"/>
                </a:lnTo>
                <a:lnTo>
                  <a:pt x="47" y="0"/>
                </a:lnTo>
              </a:path>
            </a:pathLst>
          </a:custGeom>
          <a:noFill/>
          <a:ln w="12700" cap="rnd">
            <a:solidFill>
              <a:schemeClr val="accent2"/>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01" name="Freeform 25"/>
          <p:cNvSpPr>
            <a:spLocks/>
          </p:cNvSpPr>
          <p:nvPr/>
        </p:nvSpPr>
        <p:spPr bwMode="auto">
          <a:xfrm>
            <a:off x="1741488" y="3333750"/>
            <a:ext cx="233362" cy="1587"/>
          </a:xfrm>
          <a:custGeom>
            <a:avLst/>
            <a:gdLst>
              <a:gd name="T0" fmla="*/ 0 w 147"/>
              <a:gd name="T1" fmla="*/ 0 h 1"/>
              <a:gd name="T2" fmla="*/ 231775 w 147"/>
              <a:gd name="T3" fmla="*/ 0 h 1"/>
              <a:gd name="T4" fmla="*/ 0 w 147"/>
              <a:gd name="T5" fmla="*/ 0 h 1"/>
              <a:gd name="T6" fmla="*/ 0 60000 65536"/>
              <a:gd name="T7" fmla="*/ 0 60000 65536"/>
              <a:gd name="T8" fmla="*/ 0 60000 65536"/>
              <a:gd name="T9" fmla="*/ 0 w 147"/>
              <a:gd name="T10" fmla="*/ 0 h 1"/>
              <a:gd name="T11" fmla="*/ 147 w 147"/>
              <a:gd name="T12" fmla="*/ 1 h 1"/>
            </a:gdLst>
            <a:ahLst/>
            <a:cxnLst>
              <a:cxn ang="T6">
                <a:pos x="T0" y="T1"/>
              </a:cxn>
              <a:cxn ang="T7">
                <a:pos x="T2" y="T3"/>
              </a:cxn>
              <a:cxn ang="T8">
                <a:pos x="T4" y="T5"/>
              </a:cxn>
            </a:cxnLst>
            <a:rect l="T9" t="T10" r="T11" b="T12"/>
            <a:pathLst>
              <a:path w="147" h="1">
                <a:moveTo>
                  <a:pt x="0" y="0"/>
                </a:moveTo>
                <a:lnTo>
                  <a:pt x="146" y="0"/>
                </a:lnTo>
                <a:lnTo>
                  <a:pt x="0" y="0"/>
                </a:lnTo>
              </a:path>
            </a:pathLst>
          </a:custGeom>
          <a:noFill/>
          <a:ln w="12700" cap="rnd">
            <a:solidFill>
              <a:schemeClr val="accent2"/>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02" name="Freeform 26"/>
          <p:cNvSpPr>
            <a:spLocks/>
          </p:cNvSpPr>
          <p:nvPr/>
        </p:nvSpPr>
        <p:spPr bwMode="auto">
          <a:xfrm>
            <a:off x="1898650" y="3314700"/>
            <a:ext cx="76200" cy="38100"/>
          </a:xfrm>
          <a:custGeom>
            <a:avLst/>
            <a:gdLst>
              <a:gd name="T0" fmla="*/ 0 w 48"/>
              <a:gd name="T1" fmla="*/ 0 h 24"/>
              <a:gd name="T2" fmla="*/ 74613 w 48"/>
              <a:gd name="T3" fmla="*/ 19050 h 24"/>
              <a:gd name="T4" fmla="*/ 0 w 48"/>
              <a:gd name="T5" fmla="*/ 36513 h 24"/>
              <a:gd name="T6" fmla="*/ 0 60000 65536"/>
              <a:gd name="T7" fmla="*/ 0 60000 65536"/>
              <a:gd name="T8" fmla="*/ 0 60000 65536"/>
              <a:gd name="T9" fmla="*/ 0 w 48"/>
              <a:gd name="T10" fmla="*/ 0 h 24"/>
              <a:gd name="T11" fmla="*/ 48 w 48"/>
              <a:gd name="T12" fmla="*/ 24 h 24"/>
            </a:gdLst>
            <a:ahLst/>
            <a:cxnLst>
              <a:cxn ang="T6">
                <a:pos x="T0" y="T1"/>
              </a:cxn>
              <a:cxn ang="T7">
                <a:pos x="T2" y="T3"/>
              </a:cxn>
              <a:cxn ang="T8">
                <a:pos x="T4" y="T5"/>
              </a:cxn>
            </a:cxnLst>
            <a:rect l="T9" t="T10" r="T11" b="T12"/>
            <a:pathLst>
              <a:path w="48" h="24">
                <a:moveTo>
                  <a:pt x="0" y="0"/>
                </a:moveTo>
                <a:lnTo>
                  <a:pt x="47" y="12"/>
                </a:lnTo>
                <a:lnTo>
                  <a:pt x="0" y="23"/>
                </a:lnTo>
              </a:path>
            </a:pathLst>
          </a:custGeom>
          <a:noFill/>
          <a:ln w="12700" cap="rnd">
            <a:solidFill>
              <a:schemeClr val="accent2"/>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03" name="Freeform 27"/>
          <p:cNvSpPr>
            <a:spLocks/>
          </p:cNvSpPr>
          <p:nvPr/>
        </p:nvSpPr>
        <p:spPr bwMode="auto">
          <a:xfrm>
            <a:off x="854075" y="2917825"/>
            <a:ext cx="188913" cy="279400"/>
          </a:xfrm>
          <a:custGeom>
            <a:avLst/>
            <a:gdLst>
              <a:gd name="T0" fmla="*/ 187325 w 119"/>
              <a:gd name="T1" fmla="*/ 0 h 176"/>
              <a:gd name="T2" fmla="*/ 0 w 119"/>
              <a:gd name="T3" fmla="*/ 277813 h 176"/>
              <a:gd name="T4" fmla="*/ 187325 w 119"/>
              <a:gd name="T5" fmla="*/ 0 h 176"/>
              <a:gd name="T6" fmla="*/ 0 60000 65536"/>
              <a:gd name="T7" fmla="*/ 0 60000 65536"/>
              <a:gd name="T8" fmla="*/ 0 60000 65536"/>
              <a:gd name="T9" fmla="*/ 0 w 119"/>
              <a:gd name="T10" fmla="*/ 0 h 176"/>
              <a:gd name="T11" fmla="*/ 119 w 119"/>
              <a:gd name="T12" fmla="*/ 176 h 176"/>
            </a:gdLst>
            <a:ahLst/>
            <a:cxnLst>
              <a:cxn ang="T6">
                <a:pos x="T0" y="T1"/>
              </a:cxn>
              <a:cxn ang="T7">
                <a:pos x="T2" y="T3"/>
              </a:cxn>
              <a:cxn ang="T8">
                <a:pos x="T4" y="T5"/>
              </a:cxn>
            </a:cxnLst>
            <a:rect l="T9" t="T10" r="T11" b="T12"/>
            <a:pathLst>
              <a:path w="119" h="176">
                <a:moveTo>
                  <a:pt x="118" y="0"/>
                </a:moveTo>
                <a:lnTo>
                  <a:pt x="0" y="175"/>
                </a:lnTo>
                <a:lnTo>
                  <a:pt x="118" y="0"/>
                </a:lnTo>
              </a:path>
            </a:pathLst>
          </a:custGeom>
          <a:noFill/>
          <a:ln w="12700" cap="rnd">
            <a:solidFill>
              <a:schemeClr val="accent2"/>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04" name="Freeform 28"/>
          <p:cNvSpPr>
            <a:spLocks/>
          </p:cNvSpPr>
          <p:nvPr/>
        </p:nvSpPr>
        <p:spPr bwMode="auto">
          <a:xfrm>
            <a:off x="854075" y="3122612"/>
            <a:ext cx="60325" cy="74613"/>
          </a:xfrm>
          <a:custGeom>
            <a:avLst/>
            <a:gdLst>
              <a:gd name="T0" fmla="*/ 58738 w 38"/>
              <a:gd name="T1" fmla="*/ 22225 h 47"/>
              <a:gd name="T2" fmla="*/ 0 w 38"/>
              <a:gd name="T3" fmla="*/ 73025 h 47"/>
              <a:gd name="T4" fmla="*/ 25400 w 38"/>
              <a:gd name="T5" fmla="*/ 0 h 47"/>
              <a:gd name="T6" fmla="*/ 0 60000 65536"/>
              <a:gd name="T7" fmla="*/ 0 60000 65536"/>
              <a:gd name="T8" fmla="*/ 0 60000 65536"/>
              <a:gd name="T9" fmla="*/ 0 w 38"/>
              <a:gd name="T10" fmla="*/ 0 h 47"/>
              <a:gd name="T11" fmla="*/ 38 w 38"/>
              <a:gd name="T12" fmla="*/ 47 h 47"/>
            </a:gdLst>
            <a:ahLst/>
            <a:cxnLst>
              <a:cxn ang="T6">
                <a:pos x="T0" y="T1"/>
              </a:cxn>
              <a:cxn ang="T7">
                <a:pos x="T2" y="T3"/>
              </a:cxn>
              <a:cxn ang="T8">
                <a:pos x="T4" y="T5"/>
              </a:cxn>
            </a:cxnLst>
            <a:rect l="T9" t="T10" r="T11" b="T12"/>
            <a:pathLst>
              <a:path w="38" h="47">
                <a:moveTo>
                  <a:pt x="37" y="14"/>
                </a:moveTo>
                <a:lnTo>
                  <a:pt x="0" y="46"/>
                </a:lnTo>
                <a:lnTo>
                  <a:pt x="16" y="0"/>
                </a:lnTo>
              </a:path>
            </a:pathLst>
          </a:custGeom>
          <a:noFill/>
          <a:ln w="12700" cap="rnd">
            <a:solidFill>
              <a:schemeClr val="accent2"/>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05" name="Freeform 29"/>
          <p:cNvSpPr>
            <a:spLocks/>
          </p:cNvSpPr>
          <p:nvPr/>
        </p:nvSpPr>
        <p:spPr bwMode="auto">
          <a:xfrm>
            <a:off x="1506538" y="2917825"/>
            <a:ext cx="1587" cy="279400"/>
          </a:xfrm>
          <a:custGeom>
            <a:avLst/>
            <a:gdLst>
              <a:gd name="T0" fmla="*/ 0 w 1"/>
              <a:gd name="T1" fmla="*/ 0 h 176"/>
              <a:gd name="T2" fmla="*/ 0 w 1"/>
              <a:gd name="T3" fmla="*/ 277813 h 176"/>
              <a:gd name="T4" fmla="*/ 0 w 1"/>
              <a:gd name="T5" fmla="*/ 0 h 176"/>
              <a:gd name="T6" fmla="*/ 0 60000 65536"/>
              <a:gd name="T7" fmla="*/ 0 60000 65536"/>
              <a:gd name="T8" fmla="*/ 0 60000 65536"/>
              <a:gd name="T9" fmla="*/ 0 w 1"/>
              <a:gd name="T10" fmla="*/ 0 h 176"/>
              <a:gd name="T11" fmla="*/ 1 w 1"/>
              <a:gd name="T12" fmla="*/ 176 h 176"/>
            </a:gdLst>
            <a:ahLst/>
            <a:cxnLst>
              <a:cxn ang="T6">
                <a:pos x="T0" y="T1"/>
              </a:cxn>
              <a:cxn ang="T7">
                <a:pos x="T2" y="T3"/>
              </a:cxn>
              <a:cxn ang="T8">
                <a:pos x="T4" y="T5"/>
              </a:cxn>
            </a:cxnLst>
            <a:rect l="T9" t="T10" r="T11" b="T12"/>
            <a:pathLst>
              <a:path w="1" h="176">
                <a:moveTo>
                  <a:pt x="0" y="0"/>
                </a:moveTo>
                <a:lnTo>
                  <a:pt x="0" y="175"/>
                </a:lnTo>
                <a:lnTo>
                  <a:pt x="0" y="0"/>
                </a:lnTo>
              </a:path>
            </a:pathLst>
          </a:custGeom>
          <a:noFill/>
          <a:ln w="12700" cap="rnd">
            <a:solidFill>
              <a:schemeClr val="accent2"/>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06" name="Freeform 30"/>
          <p:cNvSpPr>
            <a:spLocks/>
          </p:cNvSpPr>
          <p:nvPr/>
        </p:nvSpPr>
        <p:spPr bwMode="auto">
          <a:xfrm>
            <a:off x="1489075" y="3121025"/>
            <a:ext cx="38100" cy="76200"/>
          </a:xfrm>
          <a:custGeom>
            <a:avLst/>
            <a:gdLst>
              <a:gd name="T0" fmla="*/ 36513 w 24"/>
              <a:gd name="T1" fmla="*/ 0 h 48"/>
              <a:gd name="T2" fmla="*/ 17463 w 24"/>
              <a:gd name="T3" fmla="*/ 74613 h 48"/>
              <a:gd name="T4" fmla="*/ 0 w 24"/>
              <a:gd name="T5" fmla="*/ 0 h 48"/>
              <a:gd name="T6" fmla="*/ 0 60000 65536"/>
              <a:gd name="T7" fmla="*/ 0 60000 65536"/>
              <a:gd name="T8" fmla="*/ 0 60000 65536"/>
              <a:gd name="T9" fmla="*/ 0 w 24"/>
              <a:gd name="T10" fmla="*/ 0 h 48"/>
              <a:gd name="T11" fmla="*/ 24 w 24"/>
              <a:gd name="T12" fmla="*/ 48 h 48"/>
            </a:gdLst>
            <a:ahLst/>
            <a:cxnLst>
              <a:cxn ang="T6">
                <a:pos x="T0" y="T1"/>
              </a:cxn>
              <a:cxn ang="T7">
                <a:pos x="T2" y="T3"/>
              </a:cxn>
              <a:cxn ang="T8">
                <a:pos x="T4" y="T5"/>
              </a:cxn>
            </a:cxnLst>
            <a:rect l="T9" t="T10" r="T11" b="T12"/>
            <a:pathLst>
              <a:path w="24" h="48">
                <a:moveTo>
                  <a:pt x="23" y="0"/>
                </a:moveTo>
                <a:lnTo>
                  <a:pt x="11" y="47"/>
                </a:lnTo>
                <a:lnTo>
                  <a:pt x="0" y="0"/>
                </a:lnTo>
              </a:path>
            </a:pathLst>
          </a:custGeom>
          <a:noFill/>
          <a:ln w="12700" cap="rnd">
            <a:solidFill>
              <a:schemeClr val="accent2"/>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07" name="Freeform 31"/>
          <p:cNvSpPr>
            <a:spLocks/>
          </p:cNvSpPr>
          <p:nvPr/>
        </p:nvSpPr>
        <p:spPr bwMode="auto">
          <a:xfrm>
            <a:off x="2533650" y="3195637"/>
            <a:ext cx="466725" cy="323850"/>
          </a:xfrm>
          <a:custGeom>
            <a:avLst/>
            <a:gdLst>
              <a:gd name="T0" fmla="*/ 0 w 294"/>
              <a:gd name="T1" fmla="*/ 0 h 204"/>
              <a:gd name="T2" fmla="*/ 465138 w 294"/>
              <a:gd name="T3" fmla="*/ 0 h 204"/>
              <a:gd name="T4" fmla="*/ 465138 w 294"/>
              <a:gd name="T5" fmla="*/ 322263 h 204"/>
              <a:gd name="T6" fmla="*/ 0 w 294"/>
              <a:gd name="T7" fmla="*/ 322263 h 204"/>
              <a:gd name="T8" fmla="*/ 0 w 294"/>
              <a:gd name="T9" fmla="*/ 0 h 204"/>
              <a:gd name="T10" fmla="*/ 0 60000 65536"/>
              <a:gd name="T11" fmla="*/ 0 60000 65536"/>
              <a:gd name="T12" fmla="*/ 0 60000 65536"/>
              <a:gd name="T13" fmla="*/ 0 60000 65536"/>
              <a:gd name="T14" fmla="*/ 0 60000 65536"/>
              <a:gd name="T15" fmla="*/ 0 w 294"/>
              <a:gd name="T16" fmla="*/ 0 h 204"/>
              <a:gd name="T17" fmla="*/ 294 w 294"/>
              <a:gd name="T18" fmla="*/ 204 h 204"/>
            </a:gdLst>
            <a:ahLst/>
            <a:cxnLst>
              <a:cxn ang="T10">
                <a:pos x="T0" y="T1"/>
              </a:cxn>
              <a:cxn ang="T11">
                <a:pos x="T2" y="T3"/>
              </a:cxn>
              <a:cxn ang="T12">
                <a:pos x="T4" y="T5"/>
              </a:cxn>
              <a:cxn ang="T13">
                <a:pos x="T6" y="T7"/>
              </a:cxn>
              <a:cxn ang="T14">
                <a:pos x="T8" y="T9"/>
              </a:cxn>
            </a:cxnLst>
            <a:rect l="T15" t="T16" r="T17" b="T18"/>
            <a:pathLst>
              <a:path w="294" h="204">
                <a:moveTo>
                  <a:pt x="0" y="0"/>
                </a:moveTo>
                <a:lnTo>
                  <a:pt x="293" y="0"/>
                </a:lnTo>
                <a:lnTo>
                  <a:pt x="293" y="203"/>
                </a:lnTo>
                <a:lnTo>
                  <a:pt x="0" y="203"/>
                </a:lnTo>
                <a:lnTo>
                  <a:pt x="0" y="0"/>
                </a:lnTo>
              </a:path>
            </a:pathLst>
          </a:custGeom>
          <a:noFill/>
          <a:ln w="12700" cap="rnd">
            <a:solidFill>
              <a:schemeClr val="accent2"/>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08" name="Freeform 32"/>
          <p:cNvSpPr>
            <a:spLocks/>
          </p:cNvSpPr>
          <p:nvPr/>
        </p:nvSpPr>
        <p:spPr bwMode="auto">
          <a:xfrm>
            <a:off x="2301875" y="3314700"/>
            <a:ext cx="74613" cy="38100"/>
          </a:xfrm>
          <a:custGeom>
            <a:avLst/>
            <a:gdLst>
              <a:gd name="T0" fmla="*/ 73025 w 47"/>
              <a:gd name="T1" fmla="*/ 36513 h 24"/>
              <a:gd name="T2" fmla="*/ 0 w 47"/>
              <a:gd name="T3" fmla="*/ 19050 h 24"/>
              <a:gd name="T4" fmla="*/ 73025 w 47"/>
              <a:gd name="T5" fmla="*/ 0 h 24"/>
              <a:gd name="T6" fmla="*/ 0 60000 65536"/>
              <a:gd name="T7" fmla="*/ 0 60000 65536"/>
              <a:gd name="T8" fmla="*/ 0 60000 65536"/>
              <a:gd name="T9" fmla="*/ 0 w 47"/>
              <a:gd name="T10" fmla="*/ 0 h 24"/>
              <a:gd name="T11" fmla="*/ 47 w 47"/>
              <a:gd name="T12" fmla="*/ 24 h 24"/>
            </a:gdLst>
            <a:ahLst/>
            <a:cxnLst>
              <a:cxn ang="T6">
                <a:pos x="T0" y="T1"/>
              </a:cxn>
              <a:cxn ang="T7">
                <a:pos x="T2" y="T3"/>
              </a:cxn>
              <a:cxn ang="T8">
                <a:pos x="T4" y="T5"/>
              </a:cxn>
            </a:cxnLst>
            <a:rect l="T9" t="T10" r="T11" b="T12"/>
            <a:pathLst>
              <a:path w="47" h="24">
                <a:moveTo>
                  <a:pt x="46" y="23"/>
                </a:moveTo>
                <a:lnTo>
                  <a:pt x="0" y="12"/>
                </a:lnTo>
                <a:lnTo>
                  <a:pt x="46" y="0"/>
                </a:lnTo>
              </a:path>
            </a:pathLst>
          </a:custGeom>
          <a:noFill/>
          <a:ln w="12700" cap="rnd">
            <a:solidFill>
              <a:schemeClr val="accent2"/>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09" name="Freeform 33"/>
          <p:cNvSpPr>
            <a:spLocks/>
          </p:cNvSpPr>
          <p:nvPr/>
        </p:nvSpPr>
        <p:spPr bwMode="auto">
          <a:xfrm>
            <a:off x="2301875" y="3333750"/>
            <a:ext cx="233363" cy="1587"/>
          </a:xfrm>
          <a:custGeom>
            <a:avLst/>
            <a:gdLst>
              <a:gd name="T0" fmla="*/ 0 w 147"/>
              <a:gd name="T1" fmla="*/ 0 h 1"/>
              <a:gd name="T2" fmla="*/ 231775 w 147"/>
              <a:gd name="T3" fmla="*/ 0 h 1"/>
              <a:gd name="T4" fmla="*/ 0 w 147"/>
              <a:gd name="T5" fmla="*/ 0 h 1"/>
              <a:gd name="T6" fmla="*/ 0 60000 65536"/>
              <a:gd name="T7" fmla="*/ 0 60000 65536"/>
              <a:gd name="T8" fmla="*/ 0 60000 65536"/>
              <a:gd name="T9" fmla="*/ 0 w 147"/>
              <a:gd name="T10" fmla="*/ 0 h 1"/>
              <a:gd name="T11" fmla="*/ 147 w 147"/>
              <a:gd name="T12" fmla="*/ 1 h 1"/>
            </a:gdLst>
            <a:ahLst/>
            <a:cxnLst>
              <a:cxn ang="T6">
                <a:pos x="T0" y="T1"/>
              </a:cxn>
              <a:cxn ang="T7">
                <a:pos x="T2" y="T3"/>
              </a:cxn>
              <a:cxn ang="T8">
                <a:pos x="T4" y="T5"/>
              </a:cxn>
            </a:cxnLst>
            <a:rect l="T9" t="T10" r="T11" b="T12"/>
            <a:pathLst>
              <a:path w="147" h="1">
                <a:moveTo>
                  <a:pt x="0" y="0"/>
                </a:moveTo>
                <a:lnTo>
                  <a:pt x="146" y="0"/>
                </a:lnTo>
                <a:lnTo>
                  <a:pt x="0" y="0"/>
                </a:lnTo>
              </a:path>
            </a:pathLst>
          </a:custGeom>
          <a:noFill/>
          <a:ln w="12700" cap="rnd">
            <a:solidFill>
              <a:schemeClr val="accent2"/>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10" name="Freeform 34"/>
          <p:cNvSpPr>
            <a:spLocks/>
          </p:cNvSpPr>
          <p:nvPr/>
        </p:nvSpPr>
        <p:spPr bwMode="auto">
          <a:xfrm>
            <a:off x="2459038" y="3314700"/>
            <a:ext cx="76200" cy="38100"/>
          </a:xfrm>
          <a:custGeom>
            <a:avLst/>
            <a:gdLst>
              <a:gd name="T0" fmla="*/ 0 w 48"/>
              <a:gd name="T1" fmla="*/ 0 h 24"/>
              <a:gd name="T2" fmla="*/ 74613 w 48"/>
              <a:gd name="T3" fmla="*/ 19050 h 24"/>
              <a:gd name="T4" fmla="*/ 0 w 48"/>
              <a:gd name="T5" fmla="*/ 36513 h 24"/>
              <a:gd name="T6" fmla="*/ 0 60000 65536"/>
              <a:gd name="T7" fmla="*/ 0 60000 65536"/>
              <a:gd name="T8" fmla="*/ 0 60000 65536"/>
              <a:gd name="T9" fmla="*/ 0 w 48"/>
              <a:gd name="T10" fmla="*/ 0 h 24"/>
              <a:gd name="T11" fmla="*/ 48 w 48"/>
              <a:gd name="T12" fmla="*/ 24 h 24"/>
            </a:gdLst>
            <a:ahLst/>
            <a:cxnLst>
              <a:cxn ang="T6">
                <a:pos x="T0" y="T1"/>
              </a:cxn>
              <a:cxn ang="T7">
                <a:pos x="T2" y="T3"/>
              </a:cxn>
              <a:cxn ang="T8">
                <a:pos x="T4" y="T5"/>
              </a:cxn>
            </a:cxnLst>
            <a:rect l="T9" t="T10" r="T11" b="T12"/>
            <a:pathLst>
              <a:path w="48" h="24">
                <a:moveTo>
                  <a:pt x="0" y="0"/>
                </a:moveTo>
                <a:lnTo>
                  <a:pt x="47" y="12"/>
                </a:lnTo>
                <a:lnTo>
                  <a:pt x="0" y="23"/>
                </a:lnTo>
              </a:path>
            </a:pathLst>
          </a:custGeom>
          <a:noFill/>
          <a:ln w="12700" cap="rnd">
            <a:solidFill>
              <a:schemeClr val="accent2"/>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11" name="Freeform 35"/>
          <p:cNvSpPr>
            <a:spLocks/>
          </p:cNvSpPr>
          <p:nvPr/>
        </p:nvSpPr>
        <p:spPr bwMode="auto">
          <a:xfrm>
            <a:off x="2579688" y="2917825"/>
            <a:ext cx="188912" cy="279400"/>
          </a:xfrm>
          <a:custGeom>
            <a:avLst/>
            <a:gdLst>
              <a:gd name="T0" fmla="*/ 0 w 119"/>
              <a:gd name="T1" fmla="*/ 0 h 176"/>
              <a:gd name="T2" fmla="*/ 187325 w 119"/>
              <a:gd name="T3" fmla="*/ 277813 h 176"/>
              <a:gd name="T4" fmla="*/ 0 w 119"/>
              <a:gd name="T5" fmla="*/ 0 h 176"/>
              <a:gd name="T6" fmla="*/ 0 60000 65536"/>
              <a:gd name="T7" fmla="*/ 0 60000 65536"/>
              <a:gd name="T8" fmla="*/ 0 60000 65536"/>
              <a:gd name="T9" fmla="*/ 0 w 119"/>
              <a:gd name="T10" fmla="*/ 0 h 176"/>
              <a:gd name="T11" fmla="*/ 119 w 119"/>
              <a:gd name="T12" fmla="*/ 176 h 176"/>
            </a:gdLst>
            <a:ahLst/>
            <a:cxnLst>
              <a:cxn ang="T6">
                <a:pos x="T0" y="T1"/>
              </a:cxn>
              <a:cxn ang="T7">
                <a:pos x="T2" y="T3"/>
              </a:cxn>
              <a:cxn ang="T8">
                <a:pos x="T4" y="T5"/>
              </a:cxn>
            </a:cxnLst>
            <a:rect l="T9" t="T10" r="T11" b="T12"/>
            <a:pathLst>
              <a:path w="119" h="176">
                <a:moveTo>
                  <a:pt x="0" y="0"/>
                </a:moveTo>
                <a:lnTo>
                  <a:pt x="118" y="175"/>
                </a:lnTo>
                <a:lnTo>
                  <a:pt x="0" y="0"/>
                </a:lnTo>
              </a:path>
            </a:pathLst>
          </a:custGeom>
          <a:noFill/>
          <a:ln w="12700" cap="rnd">
            <a:solidFill>
              <a:schemeClr val="accent2"/>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12" name="Freeform 36"/>
          <p:cNvSpPr>
            <a:spLocks/>
          </p:cNvSpPr>
          <p:nvPr/>
        </p:nvSpPr>
        <p:spPr bwMode="auto">
          <a:xfrm>
            <a:off x="2709863" y="3122612"/>
            <a:ext cx="58737" cy="74613"/>
          </a:xfrm>
          <a:custGeom>
            <a:avLst/>
            <a:gdLst>
              <a:gd name="T0" fmla="*/ 31750 w 37"/>
              <a:gd name="T1" fmla="*/ 0 h 47"/>
              <a:gd name="T2" fmla="*/ 57150 w 37"/>
              <a:gd name="T3" fmla="*/ 73025 h 47"/>
              <a:gd name="T4" fmla="*/ 0 w 37"/>
              <a:gd name="T5" fmla="*/ 22225 h 47"/>
              <a:gd name="T6" fmla="*/ 0 60000 65536"/>
              <a:gd name="T7" fmla="*/ 0 60000 65536"/>
              <a:gd name="T8" fmla="*/ 0 60000 65536"/>
              <a:gd name="T9" fmla="*/ 0 w 37"/>
              <a:gd name="T10" fmla="*/ 0 h 47"/>
              <a:gd name="T11" fmla="*/ 37 w 37"/>
              <a:gd name="T12" fmla="*/ 47 h 47"/>
            </a:gdLst>
            <a:ahLst/>
            <a:cxnLst>
              <a:cxn ang="T6">
                <a:pos x="T0" y="T1"/>
              </a:cxn>
              <a:cxn ang="T7">
                <a:pos x="T2" y="T3"/>
              </a:cxn>
              <a:cxn ang="T8">
                <a:pos x="T4" y="T5"/>
              </a:cxn>
            </a:cxnLst>
            <a:rect l="T9" t="T10" r="T11" b="T12"/>
            <a:pathLst>
              <a:path w="37" h="47">
                <a:moveTo>
                  <a:pt x="20" y="0"/>
                </a:moveTo>
                <a:lnTo>
                  <a:pt x="36" y="46"/>
                </a:lnTo>
                <a:lnTo>
                  <a:pt x="0" y="14"/>
                </a:lnTo>
              </a:path>
            </a:pathLst>
          </a:custGeom>
          <a:noFill/>
          <a:ln w="12700" cap="rnd">
            <a:solidFill>
              <a:schemeClr val="accent2"/>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13" name="Freeform 37"/>
          <p:cNvSpPr>
            <a:spLocks/>
          </p:cNvSpPr>
          <p:nvPr/>
        </p:nvSpPr>
        <p:spPr bwMode="auto">
          <a:xfrm>
            <a:off x="201613" y="3517900"/>
            <a:ext cx="374650" cy="509587"/>
          </a:xfrm>
          <a:custGeom>
            <a:avLst/>
            <a:gdLst>
              <a:gd name="T0" fmla="*/ 373063 w 236"/>
              <a:gd name="T1" fmla="*/ 0 h 321"/>
              <a:gd name="T2" fmla="*/ 0 w 236"/>
              <a:gd name="T3" fmla="*/ 508000 h 321"/>
              <a:gd name="T4" fmla="*/ 373063 w 236"/>
              <a:gd name="T5" fmla="*/ 0 h 321"/>
              <a:gd name="T6" fmla="*/ 0 60000 65536"/>
              <a:gd name="T7" fmla="*/ 0 60000 65536"/>
              <a:gd name="T8" fmla="*/ 0 60000 65536"/>
              <a:gd name="T9" fmla="*/ 0 w 236"/>
              <a:gd name="T10" fmla="*/ 0 h 321"/>
              <a:gd name="T11" fmla="*/ 236 w 236"/>
              <a:gd name="T12" fmla="*/ 321 h 321"/>
            </a:gdLst>
            <a:ahLst/>
            <a:cxnLst>
              <a:cxn ang="T6">
                <a:pos x="T0" y="T1"/>
              </a:cxn>
              <a:cxn ang="T7">
                <a:pos x="T2" y="T3"/>
              </a:cxn>
              <a:cxn ang="T8">
                <a:pos x="T4" y="T5"/>
              </a:cxn>
            </a:cxnLst>
            <a:rect l="T9" t="T10" r="T11" b="T12"/>
            <a:pathLst>
              <a:path w="236" h="321">
                <a:moveTo>
                  <a:pt x="235" y="0"/>
                </a:moveTo>
                <a:lnTo>
                  <a:pt x="0" y="320"/>
                </a:lnTo>
                <a:lnTo>
                  <a:pt x="235" y="0"/>
                </a:lnTo>
              </a:path>
            </a:pathLst>
          </a:custGeom>
          <a:no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14" name="Freeform 38"/>
          <p:cNvSpPr>
            <a:spLocks/>
          </p:cNvSpPr>
          <p:nvPr/>
        </p:nvSpPr>
        <p:spPr bwMode="auto">
          <a:xfrm>
            <a:off x="201613" y="3956050"/>
            <a:ext cx="60325" cy="71437"/>
          </a:xfrm>
          <a:custGeom>
            <a:avLst/>
            <a:gdLst>
              <a:gd name="T0" fmla="*/ 58738 w 38"/>
              <a:gd name="T1" fmla="*/ 22225 h 45"/>
              <a:gd name="T2" fmla="*/ 0 w 38"/>
              <a:gd name="T3" fmla="*/ 69850 h 45"/>
              <a:gd name="T4" fmla="*/ 28575 w 38"/>
              <a:gd name="T5" fmla="*/ 0 h 45"/>
              <a:gd name="T6" fmla="*/ 0 60000 65536"/>
              <a:gd name="T7" fmla="*/ 0 60000 65536"/>
              <a:gd name="T8" fmla="*/ 0 60000 65536"/>
              <a:gd name="T9" fmla="*/ 0 w 38"/>
              <a:gd name="T10" fmla="*/ 0 h 45"/>
              <a:gd name="T11" fmla="*/ 38 w 38"/>
              <a:gd name="T12" fmla="*/ 45 h 45"/>
            </a:gdLst>
            <a:ahLst/>
            <a:cxnLst>
              <a:cxn ang="T6">
                <a:pos x="T0" y="T1"/>
              </a:cxn>
              <a:cxn ang="T7">
                <a:pos x="T2" y="T3"/>
              </a:cxn>
              <a:cxn ang="T8">
                <a:pos x="T4" y="T5"/>
              </a:cxn>
            </a:cxnLst>
            <a:rect l="T9" t="T10" r="T11" b="T12"/>
            <a:pathLst>
              <a:path w="38" h="45">
                <a:moveTo>
                  <a:pt x="37" y="14"/>
                </a:moveTo>
                <a:lnTo>
                  <a:pt x="0" y="44"/>
                </a:lnTo>
                <a:lnTo>
                  <a:pt x="18" y="0"/>
                </a:lnTo>
              </a:path>
            </a:pathLst>
          </a:custGeom>
          <a:noFill/>
          <a:ln w="12700" cap="rnd">
            <a:solidFill>
              <a:srgbClr val="339933"/>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15" name="Freeform 39"/>
          <p:cNvSpPr>
            <a:spLocks/>
          </p:cNvSpPr>
          <p:nvPr/>
        </p:nvSpPr>
        <p:spPr bwMode="auto">
          <a:xfrm>
            <a:off x="342900" y="3517900"/>
            <a:ext cx="280988" cy="509587"/>
          </a:xfrm>
          <a:custGeom>
            <a:avLst/>
            <a:gdLst>
              <a:gd name="T0" fmla="*/ 279400 w 177"/>
              <a:gd name="T1" fmla="*/ 0 h 321"/>
              <a:gd name="T2" fmla="*/ 0 w 177"/>
              <a:gd name="T3" fmla="*/ 508000 h 321"/>
              <a:gd name="T4" fmla="*/ 279400 w 177"/>
              <a:gd name="T5" fmla="*/ 0 h 321"/>
              <a:gd name="T6" fmla="*/ 0 60000 65536"/>
              <a:gd name="T7" fmla="*/ 0 60000 65536"/>
              <a:gd name="T8" fmla="*/ 0 60000 65536"/>
              <a:gd name="T9" fmla="*/ 0 w 177"/>
              <a:gd name="T10" fmla="*/ 0 h 321"/>
              <a:gd name="T11" fmla="*/ 177 w 177"/>
              <a:gd name="T12" fmla="*/ 321 h 321"/>
            </a:gdLst>
            <a:ahLst/>
            <a:cxnLst>
              <a:cxn ang="T6">
                <a:pos x="T0" y="T1"/>
              </a:cxn>
              <a:cxn ang="T7">
                <a:pos x="T2" y="T3"/>
              </a:cxn>
              <a:cxn ang="T8">
                <a:pos x="T4" y="T5"/>
              </a:cxn>
            </a:cxnLst>
            <a:rect l="T9" t="T10" r="T11" b="T12"/>
            <a:pathLst>
              <a:path w="177" h="321">
                <a:moveTo>
                  <a:pt x="176" y="0"/>
                </a:moveTo>
                <a:lnTo>
                  <a:pt x="0" y="320"/>
                </a:lnTo>
                <a:lnTo>
                  <a:pt x="176" y="0"/>
                </a:lnTo>
              </a:path>
            </a:pathLst>
          </a:custGeom>
          <a:no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16" name="Freeform 40"/>
          <p:cNvSpPr>
            <a:spLocks/>
          </p:cNvSpPr>
          <p:nvPr/>
        </p:nvSpPr>
        <p:spPr bwMode="auto">
          <a:xfrm>
            <a:off x="342900" y="3952875"/>
            <a:ext cx="52388" cy="74612"/>
          </a:xfrm>
          <a:custGeom>
            <a:avLst/>
            <a:gdLst>
              <a:gd name="T0" fmla="*/ 50800 w 33"/>
              <a:gd name="T1" fmla="*/ 15875 h 47"/>
              <a:gd name="T2" fmla="*/ 0 w 33"/>
              <a:gd name="T3" fmla="*/ 73025 h 47"/>
              <a:gd name="T4" fmla="*/ 19050 w 33"/>
              <a:gd name="T5" fmla="*/ 0 h 47"/>
              <a:gd name="T6" fmla="*/ 0 60000 65536"/>
              <a:gd name="T7" fmla="*/ 0 60000 65536"/>
              <a:gd name="T8" fmla="*/ 0 60000 65536"/>
              <a:gd name="T9" fmla="*/ 0 w 33"/>
              <a:gd name="T10" fmla="*/ 0 h 47"/>
              <a:gd name="T11" fmla="*/ 33 w 33"/>
              <a:gd name="T12" fmla="*/ 47 h 47"/>
            </a:gdLst>
            <a:ahLst/>
            <a:cxnLst>
              <a:cxn ang="T6">
                <a:pos x="T0" y="T1"/>
              </a:cxn>
              <a:cxn ang="T7">
                <a:pos x="T2" y="T3"/>
              </a:cxn>
              <a:cxn ang="T8">
                <a:pos x="T4" y="T5"/>
              </a:cxn>
            </a:cxnLst>
            <a:rect l="T9" t="T10" r="T11" b="T12"/>
            <a:pathLst>
              <a:path w="33" h="47">
                <a:moveTo>
                  <a:pt x="32" y="10"/>
                </a:moveTo>
                <a:lnTo>
                  <a:pt x="0" y="46"/>
                </a:lnTo>
                <a:lnTo>
                  <a:pt x="12" y="0"/>
                </a:lnTo>
              </a:path>
            </a:pathLst>
          </a:custGeom>
          <a:noFill/>
          <a:ln w="12700" cap="rnd">
            <a:solidFill>
              <a:srgbClr val="339933"/>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17" name="Freeform 41"/>
          <p:cNvSpPr>
            <a:spLocks/>
          </p:cNvSpPr>
          <p:nvPr/>
        </p:nvSpPr>
        <p:spPr bwMode="auto">
          <a:xfrm>
            <a:off x="481013" y="3517900"/>
            <a:ext cx="188912" cy="509587"/>
          </a:xfrm>
          <a:custGeom>
            <a:avLst/>
            <a:gdLst>
              <a:gd name="T0" fmla="*/ 187325 w 119"/>
              <a:gd name="T1" fmla="*/ 0 h 321"/>
              <a:gd name="T2" fmla="*/ 0 w 119"/>
              <a:gd name="T3" fmla="*/ 508000 h 321"/>
              <a:gd name="T4" fmla="*/ 187325 w 119"/>
              <a:gd name="T5" fmla="*/ 0 h 321"/>
              <a:gd name="T6" fmla="*/ 0 60000 65536"/>
              <a:gd name="T7" fmla="*/ 0 60000 65536"/>
              <a:gd name="T8" fmla="*/ 0 60000 65536"/>
              <a:gd name="T9" fmla="*/ 0 w 119"/>
              <a:gd name="T10" fmla="*/ 0 h 321"/>
              <a:gd name="T11" fmla="*/ 119 w 119"/>
              <a:gd name="T12" fmla="*/ 321 h 321"/>
            </a:gdLst>
            <a:ahLst/>
            <a:cxnLst>
              <a:cxn ang="T6">
                <a:pos x="T0" y="T1"/>
              </a:cxn>
              <a:cxn ang="T7">
                <a:pos x="T2" y="T3"/>
              </a:cxn>
              <a:cxn ang="T8">
                <a:pos x="T4" y="T5"/>
              </a:cxn>
            </a:cxnLst>
            <a:rect l="T9" t="T10" r="T11" b="T12"/>
            <a:pathLst>
              <a:path w="119" h="321">
                <a:moveTo>
                  <a:pt x="118" y="0"/>
                </a:moveTo>
                <a:lnTo>
                  <a:pt x="0" y="320"/>
                </a:lnTo>
                <a:lnTo>
                  <a:pt x="118" y="0"/>
                </a:lnTo>
              </a:path>
            </a:pathLst>
          </a:custGeom>
          <a:no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18" name="Freeform 42"/>
          <p:cNvSpPr>
            <a:spLocks/>
          </p:cNvSpPr>
          <p:nvPr/>
        </p:nvSpPr>
        <p:spPr bwMode="auto">
          <a:xfrm>
            <a:off x="481013" y="3951287"/>
            <a:ext cx="46037" cy="76200"/>
          </a:xfrm>
          <a:custGeom>
            <a:avLst/>
            <a:gdLst>
              <a:gd name="T0" fmla="*/ 44450 w 29"/>
              <a:gd name="T1" fmla="*/ 11113 h 48"/>
              <a:gd name="T2" fmla="*/ 0 w 29"/>
              <a:gd name="T3" fmla="*/ 74613 h 48"/>
              <a:gd name="T4" fmla="*/ 7937 w 29"/>
              <a:gd name="T5" fmla="*/ 0 h 48"/>
              <a:gd name="T6" fmla="*/ 0 60000 65536"/>
              <a:gd name="T7" fmla="*/ 0 60000 65536"/>
              <a:gd name="T8" fmla="*/ 0 60000 65536"/>
              <a:gd name="T9" fmla="*/ 0 w 29"/>
              <a:gd name="T10" fmla="*/ 0 h 48"/>
              <a:gd name="T11" fmla="*/ 29 w 29"/>
              <a:gd name="T12" fmla="*/ 48 h 48"/>
            </a:gdLst>
            <a:ahLst/>
            <a:cxnLst>
              <a:cxn ang="T6">
                <a:pos x="T0" y="T1"/>
              </a:cxn>
              <a:cxn ang="T7">
                <a:pos x="T2" y="T3"/>
              </a:cxn>
              <a:cxn ang="T8">
                <a:pos x="T4" y="T5"/>
              </a:cxn>
            </a:cxnLst>
            <a:rect l="T9" t="T10" r="T11" b="T12"/>
            <a:pathLst>
              <a:path w="29" h="48">
                <a:moveTo>
                  <a:pt x="28" y="7"/>
                </a:moveTo>
                <a:lnTo>
                  <a:pt x="0" y="47"/>
                </a:lnTo>
                <a:lnTo>
                  <a:pt x="5" y="0"/>
                </a:lnTo>
              </a:path>
            </a:pathLst>
          </a:custGeom>
          <a:noFill/>
          <a:ln w="12700" cap="rnd">
            <a:solidFill>
              <a:srgbClr val="339933"/>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19" name="Freeform 43"/>
          <p:cNvSpPr>
            <a:spLocks/>
          </p:cNvSpPr>
          <p:nvPr/>
        </p:nvSpPr>
        <p:spPr bwMode="auto">
          <a:xfrm>
            <a:off x="715963" y="3517900"/>
            <a:ext cx="47625" cy="509587"/>
          </a:xfrm>
          <a:custGeom>
            <a:avLst/>
            <a:gdLst>
              <a:gd name="T0" fmla="*/ 0 w 30"/>
              <a:gd name="T1" fmla="*/ 0 h 321"/>
              <a:gd name="T2" fmla="*/ 46038 w 30"/>
              <a:gd name="T3" fmla="*/ 508000 h 321"/>
              <a:gd name="T4" fmla="*/ 0 w 30"/>
              <a:gd name="T5" fmla="*/ 0 h 321"/>
              <a:gd name="T6" fmla="*/ 0 60000 65536"/>
              <a:gd name="T7" fmla="*/ 0 60000 65536"/>
              <a:gd name="T8" fmla="*/ 0 60000 65536"/>
              <a:gd name="T9" fmla="*/ 0 w 30"/>
              <a:gd name="T10" fmla="*/ 0 h 321"/>
              <a:gd name="T11" fmla="*/ 30 w 30"/>
              <a:gd name="T12" fmla="*/ 321 h 321"/>
            </a:gdLst>
            <a:ahLst/>
            <a:cxnLst>
              <a:cxn ang="T6">
                <a:pos x="T0" y="T1"/>
              </a:cxn>
              <a:cxn ang="T7">
                <a:pos x="T2" y="T3"/>
              </a:cxn>
              <a:cxn ang="T8">
                <a:pos x="T4" y="T5"/>
              </a:cxn>
            </a:cxnLst>
            <a:rect l="T9" t="T10" r="T11" b="T12"/>
            <a:pathLst>
              <a:path w="30" h="321">
                <a:moveTo>
                  <a:pt x="0" y="0"/>
                </a:moveTo>
                <a:lnTo>
                  <a:pt x="29" y="320"/>
                </a:lnTo>
                <a:lnTo>
                  <a:pt x="0" y="0"/>
                </a:lnTo>
              </a:path>
            </a:pathLst>
          </a:custGeom>
          <a:no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20" name="Freeform 44"/>
          <p:cNvSpPr>
            <a:spLocks/>
          </p:cNvSpPr>
          <p:nvPr/>
        </p:nvSpPr>
        <p:spPr bwMode="auto">
          <a:xfrm>
            <a:off x="736600" y="3951287"/>
            <a:ext cx="38100" cy="76200"/>
          </a:xfrm>
          <a:custGeom>
            <a:avLst/>
            <a:gdLst>
              <a:gd name="T0" fmla="*/ 36513 w 24"/>
              <a:gd name="T1" fmla="*/ 0 h 48"/>
              <a:gd name="T2" fmla="*/ 25400 w 24"/>
              <a:gd name="T3" fmla="*/ 74613 h 48"/>
              <a:gd name="T4" fmla="*/ 0 w 24"/>
              <a:gd name="T5" fmla="*/ 3175 h 48"/>
              <a:gd name="T6" fmla="*/ 0 60000 65536"/>
              <a:gd name="T7" fmla="*/ 0 60000 65536"/>
              <a:gd name="T8" fmla="*/ 0 60000 65536"/>
              <a:gd name="T9" fmla="*/ 0 w 24"/>
              <a:gd name="T10" fmla="*/ 0 h 48"/>
              <a:gd name="T11" fmla="*/ 24 w 24"/>
              <a:gd name="T12" fmla="*/ 48 h 48"/>
            </a:gdLst>
            <a:ahLst/>
            <a:cxnLst>
              <a:cxn ang="T6">
                <a:pos x="T0" y="T1"/>
              </a:cxn>
              <a:cxn ang="T7">
                <a:pos x="T2" y="T3"/>
              </a:cxn>
              <a:cxn ang="T8">
                <a:pos x="T4" y="T5"/>
              </a:cxn>
            </a:cxnLst>
            <a:rect l="T9" t="T10" r="T11" b="T12"/>
            <a:pathLst>
              <a:path w="24" h="48">
                <a:moveTo>
                  <a:pt x="23" y="0"/>
                </a:moveTo>
                <a:lnTo>
                  <a:pt x="16" y="47"/>
                </a:lnTo>
                <a:lnTo>
                  <a:pt x="0" y="2"/>
                </a:lnTo>
              </a:path>
            </a:pathLst>
          </a:custGeom>
          <a:noFill/>
          <a:ln w="12700" cap="rnd">
            <a:solidFill>
              <a:srgbClr val="339933"/>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21" name="Freeform 45"/>
          <p:cNvSpPr>
            <a:spLocks/>
          </p:cNvSpPr>
          <p:nvPr/>
        </p:nvSpPr>
        <p:spPr bwMode="auto">
          <a:xfrm>
            <a:off x="1322388" y="3517900"/>
            <a:ext cx="1587" cy="509587"/>
          </a:xfrm>
          <a:custGeom>
            <a:avLst/>
            <a:gdLst>
              <a:gd name="T0" fmla="*/ 0 w 1"/>
              <a:gd name="T1" fmla="*/ 0 h 321"/>
              <a:gd name="T2" fmla="*/ 0 w 1"/>
              <a:gd name="T3" fmla="*/ 508000 h 321"/>
              <a:gd name="T4" fmla="*/ 0 w 1"/>
              <a:gd name="T5" fmla="*/ 0 h 321"/>
              <a:gd name="T6" fmla="*/ 0 60000 65536"/>
              <a:gd name="T7" fmla="*/ 0 60000 65536"/>
              <a:gd name="T8" fmla="*/ 0 60000 65536"/>
              <a:gd name="T9" fmla="*/ 0 w 1"/>
              <a:gd name="T10" fmla="*/ 0 h 321"/>
              <a:gd name="T11" fmla="*/ 1 w 1"/>
              <a:gd name="T12" fmla="*/ 321 h 321"/>
            </a:gdLst>
            <a:ahLst/>
            <a:cxnLst>
              <a:cxn ang="T6">
                <a:pos x="T0" y="T1"/>
              </a:cxn>
              <a:cxn ang="T7">
                <a:pos x="T2" y="T3"/>
              </a:cxn>
              <a:cxn ang="T8">
                <a:pos x="T4" y="T5"/>
              </a:cxn>
            </a:cxnLst>
            <a:rect l="T9" t="T10" r="T11" b="T12"/>
            <a:pathLst>
              <a:path w="1" h="321">
                <a:moveTo>
                  <a:pt x="0" y="0"/>
                </a:moveTo>
                <a:lnTo>
                  <a:pt x="0" y="320"/>
                </a:lnTo>
                <a:lnTo>
                  <a:pt x="0" y="0"/>
                </a:lnTo>
              </a:path>
            </a:pathLst>
          </a:custGeom>
          <a:no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22" name="Freeform 46"/>
          <p:cNvSpPr>
            <a:spLocks/>
          </p:cNvSpPr>
          <p:nvPr/>
        </p:nvSpPr>
        <p:spPr bwMode="auto">
          <a:xfrm>
            <a:off x="1303338" y="3952875"/>
            <a:ext cx="38100" cy="74612"/>
          </a:xfrm>
          <a:custGeom>
            <a:avLst/>
            <a:gdLst>
              <a:gd name="T0" fmla="*/ 36513 w 24"/>
              <a:gd name="T1" fmla="*/ 0 h 47"/>
              <a:gd name="T2" fmla="*/ 19050 w 24"/>
              <a:gd name="T3" fmla="*/ 73025 h 47"/>
              <a:gd name="T4" fmla="*/ 0 w 24"/>
              <a:gd name="T5" fmla="*/ 0 h 47"/>
              <a:gd name="T6" fmla="*/ 0 60000 65536"/>
              <a:gd name="T7" fmla="*/ 0 60000 65536"/>
              <a:gd name="T8" fmla="*/ 0 60000 65536"/>
              <a:gd name="T9" fmla="*/ 0 w 24"/>
              <a:gd name="T10" fmla="*/ 0 h 47"/>
              <a:gd name="T11" fmla="*/ 24 w 24"/>
              <a:gd name="T12" fmla="*/ 47 h 47"/>
            </a:gdLst>
            <a:ahLst/>
            <a:cxnLst>
              <a:cxn ang="T6">
                <a:pos x="T0" y="T1"/>
              </a:cxn>
              <a:cxn ang="T7">
                <a:pos x="T2" y="T3"/>
              </a:cxn>
              <a:cxn ang="T8">
                <a:pos x="T4" y="T5"/>
              </a:cxn>
            </a:cxnLst>
            <a:rect l="T9" t="T10" r="T11" b="T12"/>
            <a:pathLst>
              <a:path w="24" h="47">
                <a:moveTo>
                  <a:pt x="23" y="0"/>
                </a:moveTo>
                <a:lnTo>
                  <a:pt x="12" y="46"/>
                </a:lnTo>
                <a:lnTo>
                  <a:pt x="0" y="0"/>
                </a:lnTo>
              </a:path>
            </a:pathLst>
          </a:custGeom>
          <a:noFill/>
          <a:ln w="12700" cap="rnd">
            <a:solidFill>
              <a:srgbClr val="339933"/>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23" name="Freeform 47"/>
          <p:cNvSpPr>
            <a:spLocks/>
          </p:cNvSpPr>
          <p:nvPr/>
        </p:nvSpPr>
        <p:spPr bwMode="auto">
          <a:xfrm>
            <a:off x="1366838" y="3517900"/>
            <a:ext cx="49212" cy="509587"/>
          </a:xfrm>
          <a:custGeom>
            <a:avLst/>
            <a:gdLst>
              <a:gd name="T0" fmla="*/ 0 w 31"/>
              <a:gd name="T1" fmla="*/ 0 h 321"/>
              <a:gd name="T2" fmla="*/ 47625 w 31"/>
              <a:gd name="T3" fmla="*/ 508000 h 321"/>
              <a:gd name="T4" fmla="*/ 0 w 31"/>
              <a:gd name="T5" fmla="*/ 0 h 321"/>
              <a:gd name="T6" fmla="*/ 0 60000 65536"/>
              <a:gd name="T7" fmla="*/ 0 60000 65536"/>
              <a:gd name="T8" fmla="*/ 0 60000 65536"/>
              <a:gd name="T9" fmla="*/ 0 w 31"/>
              <a:gd name="T10" fmla="*/ 0 h 321"/>
              <a:gd name="T11" fmla="*/ 31 w 31"/>
              <a:gd name="T12" fmla="*/ 321 h 321"/>
            </a:gdLst>
            <a:ahLst/>
            <a:cxnLst>
              <a:cxn ang="T6">
                <a:pos x="T0" y="T1"/>
              </a:cxn>
              <a:cxn ang="T7">
                <a:pos x="T2" y="T3"/>
              </a:cxn>
              <a:cxn ang="T8">
                <a:pos x="T4" y="T5"/>
              </a:cxn>
            </a:cxnLst>
            <a:rect l="T9" t="T10" r="T11" b="T12"/>
            <a:pathLst>
              <a:path w="31" h="321">
                <a:moveTo>
                  <a:pt x="0" y="0"/>
                </a:moveTo>
                <a:lnTo>
                  <a:pt x="30" y="320"/>
                </a:lnTo>
                <a:lnTo>
                  <a:pt x="0" y="0"/>
                </a:lnTo>
              </a:path>
            </a:pathLst>
          </a:custGeom>
          <a:no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24" name="Freeform 48"/>
          <p:cNvSpPr>
            <a:spLocks/>
          </p:cNvSpPr>
          <p:nvPr/>
        </p:nvSpPr>
        <p:spPr bwMode="auto">
          <a:xfrm>
            <a:off x="1389063" y="3951287"/>
            <a:ext cx="39687" cy="76200"/>
          </a:xfrm>
          <a:custGeom>
            <a:avLst/>
            <a:gdLst>
              <a:gd name="T0" fmla="*/ 38100 w 25"/>
              <a:gd name="T1" fmla="*/ 0 h 48"/>
              <a:gd name="T2" fmla="*/ 25400 w 25"/>
              <a:gd name="T3" fmla="*/ 74613 h 48"/>
              <a:gd name="T4" fmla="*/ 0 w 25"/>
              <a:gd name="T5" fmla="*/ 3175 h 48"/>
              <a:gd name="T6" fmla="*/ 0 60000 65536"/>
              <a:gd name="T7" fmla="*/ 0 60000 65536"/>
              <a:gd name="T8" fmla="*/ 0 60000 65536"/>
              <a:gd name="T9" fmla="*/ 0 w 25"/>
              <a:gd name="T10" fmla="*/ 0 h 48"/>
              <a:gd name="T11" fmla="*/ 25 w 25"/>
              <a:gd name="T12" fmla="*/ 48 h 48"/>
            </a:gdLst>
            <a:ahLst/>
            <a:cxnLst>
              <a:cxn ang="T6">
                <a:pos x="T0" y="T1"/>
              </a:cxn>
              <a:cxn ang="T7">
                <a:pos x="T2" y="T3"/>
              </a:cxn>
              <a:cxn ang="T8">
                <a:pos x="T4" y="T5"/>
              </a:cxn>
            </a:cxnLst>
            <a:rect l="T9" t="T10" r="T11" b="T12"/>
            <a:pathLst>
              <a:path w="25" h="48">
                <a:moveTo>
                  <a:pt x="24" y="0"/>
                </a:moveTo>
                <a:lnTo>
                  <a:pt x="16" y="47"/>
                </a:lnTo>
                <a:lnTo>
                  <a:pt x="0" y="2"/>
                </a:lnTo>
              </a:path>
            </a:pathLst>
          </a:custGeom>
          <a:noFill/>
          <a:ln w="12700" cap="rnd">
            <a:solidFill>
              <a:srgbClr val="339933"/>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25" name="Freeform 49"/>
          <p:cNvSpPr>
            <a:spLocks/>
          </p:cNvSpPr>
          <p:nvPr/>
        </p:nvSpPr>
        <p:spPr bwMode="auto">
          <a:xfrm>
            <a:off x="1414463" y="3517900"/>
            <a:ext cx="93662" cy="509587"/>
          </a:xfrm>
          <a:custGeom>
            <a:avLst/>
            <a:gdLst>
              <a:gd name="T0" fmla="*/ 0 w 59"/>
              <a:gd name="T1" fmla="*/ 0 h 321"/>
              <a:gd name="T2" fmla="*/ 92075 w 59"/>
              <a:gd name="T3" fmla="*/ 508000 h 321"/>
              <a:gd name="T4" fmla="*/ 0 w 59"/>
              <a:gd name="T5" fmla="*/ 0 h 321"/>
              <a:gd name="T6" fmla="*/ 0 60000 65536"/>
              <a:gd name="T7" fmla="*/ 0 60000 65536"/>
              <a:gd name="T8" fmla="*/ 0 60000 65536"/>
              <a:gd name="T9" fmla="*/ 0 w 59"/>
              <a:gd name="T10" fmla="*/ 0 h 321"/>
              <a:gd name="T11" fmla="*/ 59 w 59"/>
              <a:gd name="T12" fmla="*/ 321 h 321"/>
            </a:gdLst>
            <a:ahLst/>
            <a:cxnLst>
              <a:cxn ang="T6">
                <a:pos x="T0" y="T1"/>
              </a:cxn>
              <a:cxn ang="T7">
                <a:pos x="T2" y="T3"/>
              </a:cxn>
              <a:cxn ang="T8">
                <a:pos x="T4" y="T5"/>
              </a:cxn>
            </a:cxnLst>
            <a:rect l="T9" t="T10" r="T11" b="T12"/>
            <a:pathLst>
              <a:path w="59" h="321">
                <a:moveTo>
                  <a:pt x="0" y="0"/>
                </a:moveTo>
                <a:lnTo>
                  <a:pt x="58" y="320"/>
                </a:lnTo>
                <a:lnTo>
                  <a:pt x="0" y="0"/>
                </a:lnTo>
              </a:path>
            </a:pathLst>
          </a:custGeom>
          <a:no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26" name="Freeform 50"/>
          <p:cNvSpPr>
            <a:spLocks/>
          </p:cNvSpPr>
          <p:nvPr/>
        </p:nvSpPr>
        <p:spPr bwMode="auto">
          <a:xfrm>
            <a:off x="1476375" y="3949700"/>
            <a:ext cx="38100" cy="77787"/>
          </a:xfrm>
          <a:custGeom>
            <a:avLst/>
            <a:gdLst>
              <a:gd name="T0" fmla="*/ 36513 w 24"/>
              <a:gd name="T1" fmla="*/ 0 h 49"/>
              <a:gd name="T2" fmla="*/ 30163 w 24"/>
              <a:gd name="T3" fmla="*/ 76200 h 49"/>
              <a:gd name="T4" fmla="*/ 0 w 24"/>
              <a:gd name="T5" fmla="*/ 7937 h 49"/>
              <a:gd name="T6" fmla="*/ 0 60000 65536"/>
              <a:gd name="T7" fmla="*/ 0 60000 65536"/>
              <a:gd name="T8" fmla="*/ 0 60000 65536"/>
              <a:gd name="T9" fmla="*/ 0 w 24"/>
              <a:gd name="T10" fmla="*/ 0 h 49"/>
              <a:gd name="T11" fmla="*/ 24 w 24"/>
              <a:gd name="T12" fmla="*/ 49 h 49"/>
            </a:gdLst>
            <a:ahLst/>
            <a:cxnLst>
              <a:cxn ang="T6">
                <a:pos x="T0" y="T1"/>
              </a:cxn>
              <a:cxn ang="T7">
                <a:pos x="T2" y="T3"/>
              </a:cxn>
              <a:cxn ang="T8">
                <a:pos x="T4" y="T5"/>
              </a:cxn>
            </a:cxnLst>
            <a:rect l="T9" t="T10" r="T11" b="T12"/>
            <a:pathLst>
              <a:path w="24" h="49">
                <a:moveTo>
                  <a:pt x="23" y="0"/>
                </a:moveTo>
                <a:lnTo>
                  <a:pt x="19" y="48"/>
                </a:lnTo>
                <a:lnTo>
                  <a:pt x="0" y="5"/>
                </a:lnTo>
              </a:path>
            </a:pathLst>
          </a:custGeom>
          <a:noFill/>
          <a:ln w="12700" cap="rnd">
            <a:solidFill>
              <a:srgbClr val="339933"/>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27" name="Freeform 51"/>
          <p:cNvSpPr>
            <a:spLocks/>
          </p:cNvSpPr>
          <p:nvPr/>
        </p:nvSpPr>
        <p:spPr bwMode="auto">
          <a:xfrm>
            <a:off x="1460500" y="3517900"/>
            <a:ext cx="141288" cy="509587"/>
          </a:xfrm>
          <a:custGeom>
            <a:avLst/>
            <a:gdLst>
              <a:gd name="T0" fmla="*/ 0 w 89"/>
              <a:gd name="T1" fmla="*/ 0 h 321"/>
              <a:gd name="T2" fmla="*/ 139700 w 89"/>
              <a:gd name="T3" fmla="*/ 508000 h 321"/>
              <a:gd name="T4" fmla="*/ 0 w 89"/>
              <a:gd name="T5" fmla="*/ 0 h 321"/>
              <a:gd name="T6" fmla="*/ 0 60000 65536"/>
              <a:gd name="T7" fmla="*/ 0 60000 65536"/>
              <a:gd name="T8" fmla="*/ 0 60000 65536"/>
              <a:gd name="T9" fmla="*/ 0 w 89"/>
              <a:gd name="T10" fmla="*/ 0 h 321"/>
              <a:gd name="T11" fmla="*/ 89 w 89"/>
              <a:gd name="T12" fmla="*/ 321 h 321"/>
            </a:gdLst>
            <a:ahLst/>
            <a:cxnLst>
              <a:cxn ang="T6">
                <a:pos x="T0" y="T1"/>
              </a:cxn>
              <a:cxn ang="T7">
                <a:pos x="T2" y="T3"/>
              </a:cxn>
              <a:cxn ang="T8">
                <a:pos x="T4" y="T5"/>
              </a:cxn>
            </a:cxnLst>
            <a:rect l="T9" t="T10" r="T11" b="T12"/>
            <a:pathLst>
              <a:path w="89" h="321">
                <a:moveTo>
                  <a:pt x="0" y="0"/>
                </a:moveTo>
                <a:lnTo>
                  <a:pt x="88" y="320"/>
                </a:lnTo>
                <a:lnTo>
                  <a:pt x="0" y="0"/>
                </a:lnTo>
              </a:path>
            </a:pathLst>
          </a:custGeom>
          <a:no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28" name="Freeform 52"/>
          <p:cNvSpPr>
            <a:spLocks/>
          </p:cNvSpPr>
          <p:nvPr/>
        </p:nvSpPr>
        <p:spPr bwMode="auto">
          <a:xfrm>
            <a:off x="1562100" y="3949700"/>
            <a:ext cx="39688" cy="77787"/>
          </a:xfrm>
          <a:custGeom>
            <a:avLst/>
            <a:gdLst>
              <a:gd name="T0" fmla="*/ 36513 w 25"/>
              <a:gd name="T1" fmla="*/ 0 h 49"/>
              <a:gd name="T2" fmla="*/ 38100 w 25"/>
              <a:gd name="T3" fmla="*/ 76200 h 49"/>
              <a:gd name="T4" fmla="*/ 0 w 25"/>
              <a:gd name="T5" fmla="*/ 9525 h 49"/>
              <a:gd name="T6" fmla="*/ 0 60000 65536"/>
              <a:gd name="T7" fmla="*/ 0 60000 65536"/>
              <a:gd name="T8" fmla="*/ 0 60000 65536"/>
              <a:gd name="T9" fmla="*/ 0 w 25"/>
              <a:gd name="T10" fmla="*/ 0 h 49"/>
              <a:gd name="T11" fmla="*/ 25 w 25"/>
              <a:gd name="T12" fmla="*/ 49 h 49"/>
            </a:gdLst>
            <a:ahLst/>
            <a:cxnLst>
              <a:cxn ang="T6">
                <a:pos x="T0" y="T1"/>
              </a:cxn>
              <a:cxn ang="T7">
                <a:pos x="T2" y="T3"/>
              </a:cxn>
              <a:cxn ang="T8">
                <a:pos x="T4" y="T5"/>
              </a:cxn>
            </a:cxnLst>
            <a:rect l="T9" t="T10" r="T11" b="T12"/>
            <a:pathLst>
              <a:path w="25" h="49">
                <a:moveTo>
                  <a:pt x="23" y="0"/>
                </a:moveTo>
                <a:lnTo>
                  <a:pt x="24" y="48"/>
                </a:lnTo>
                <a:lnTo>
                  <a:pt x="0" y="6"/>
                </a:lnTo>
              </a:path>
            </a:pathLst>
          </a:custGeom>
          <a:noFill/>
          <a:ln w="12700" cap="rnd">
            <a:solidFill>
              <a:srgbClr val="339933"/>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29" name="Freeform 53"/>
          <p:cNvSpPr>
            <a:spLocks/>
          </p:cNvSpPr>
          <p:nvPr/>
        </p:nvSpPr>
        <p:spPr bwMode="auto">
          <a:xfrm>
            <a:off x="2579688" y="3517900"/>
            <a:ext cx="468312" cy="509587"/>
          </a:xfrm>
          <a:custGeom>
            <a:avLst/>
            <a:gdLst>
              <a:gd name="T0" fmla="*/ 0 w 295"/>
              <a:gd name="T1" fmla="*/ 0 h 321"/>
              <a:gd name="T2" fmla="*/ 466725 w 295"/>
              <a:gd name="T3" fmla="*/ 508000 h 321"/>
              <a:gd name="T4" fmla="*/ 0 w 295"/>
              <a:gd name="T5" fmla="*/ 0 h 321"/>
              <a:gd name="T6" fmla="*/ 0 60000 65536"/>
              <a:gd name="T7" fmla="*/ 0 60000 65536"/>
              <a:gd name="T8" fmla="*/ 0 60000 65536"/>
              <a:gd name="T9" fmla="*/ 0 w 295"/>
              <a:gd name="T10" fmla="*/ 0 h 321"/>
              <a:gd name="T11" fmla="*/ 295 w 295"/>
              <a:gd name="T12" fmla="*/ 321 h 321"/>
            </a:gdLst>
            <a:ahLst/>
            <a:cxnLst>
              <a:cxn ang="T6">
                <a:pos x="T0" y="T1"/>
              </a:cxn>
              <a:cxn ang="T7">
                <a:pos x="T2" y="T3"/>
              </a:cxn>
              <a:cxn ang="T8">
                <a:pos x="T4" y="T5"/>
              </a:cxn>
            </a:cxnLst>
            <a:rect l="T9" t="T10" r="T11" b="T12"/>
            <a:pathLst>
              <a:path w="295" h="321">
                <a:moveTo>
                  <a:pt x="0" y="0"/>
                </a:moveTo>
                <a:lnTo>
                  <a:pt x="294" y="320"/>
                </a:lnTo>
                <a:lnTo>
                  <a:pt x="0" y="0"/>
                </a:lnTo>
              </a:path>
            </a:pathLst>
          </a:custGeom>
          <a:no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30" name="Freeform 54"/>
          <p:cNvSpPr>
            <a:spLocks/>
          </p:cNvSpPr>
          <p:nvPr/>
        </p:nvSpPr>
        <p:spPr bwMode="auto">
          <a:xfrm>
            <a:off x="2981325" y="3959225"/>
            <a:ext cx="66675" cy="68262"/>
          </a:xfrm>
          <a:custGeom>
            <a:avLst/>
            <a:gdLst>
              <a:gd name="T0" fmla="*/ 26988 w 42"/>
              <a:gd name="T1" fmla="*/ 0 h 43"/>
              <a:gd name="T2" fmla="*/ 65088 w 42"/>
              <a:gd name="T3" fmla="*/ 66675 h 43"/>
              <a:gd name="T4" fmla="*/ 0 w 42"/>
              <a:gd name="T5" fmla="*/ 25400 h 43"/>
              <a:gd name="T6" fmla="*/ 0 60000 65536"/>
              <a:gd name="T7" fmla="*/ 0 60000 65536"/>
              <a:gd name="T8" fmla="*/ 0 60000 65536"/>
              <a:gd name="T9" fmla="*/ 0 w 42"/>
              <a:gd name="T10" fmla="*/ 0 h 43"/>
              <a:gd name="T11" fmla="*/ 42 w 42"/>
              <a:gd name="T12" fmla="*/ 43 h 43"/>
            </a:gdLst>
            <a:ahLst/>
            <a:cxnLst>
              <a:cxn ang="T6">
                <a:pos x="T0" y="T1"/>
              </a:cxn>
              <a:cxn ang="T7">
                <a:pos x="T2" y="T3"/>
              </a:cxn>
              <a:cxn ang="T8">
                <a:pos x="T4" y="T5"/>
              </a:cxn>
            </a:cxnLst>
            <a:rect l="T9" t="T10" r="T11" b="T12"/>
            <a:pathLst>
              <a:path w="42" h="43">
                <a:moveTo>
                  <a:pt x="17" y="0"/>
                </a:moveTo>
                <a:lnTo>
                  <a:pt x="41" y="42"/>
                </a:lnTo>
                <a:lnTo>
                  <a:pt x="0" y="16"/>
                </a:lnTo>
              </a:path>
            </a:pathLst>
          </a:custGeom>
          <a:noFill/>
          <a:ln w="12700" cap="rnd">
            <a:solidFill>
              <a:srgbClr val="339933"/>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31" name="Freeform 55"/>
          <p:cNvSpPr>
            <a:spLocks/>
          </p:cNvSpPr>
          <p:nvPr/>
        </p:nvSpPr>
        <p:spPr bwMode="auto">
          <a:xfrm>
            <a:off x="2673350" y="3517900"/>
            <a:ext cx="514350" cy="509587"/>
          </a:xfrm>
          <a:custGeom>
            <a:avLst/>
            <a:gdLst>
              <a:gd name="T0" fmla="*/ 0 w 324"/>
              <a:gd name="T1" fmla="*/ 0 h 321"/>
              <a:gd name="T2" fmla="*/ 512763 w 324"/>
              <a:gd name="T3" fmla="*/ 508000 h 321"/>
              <a:gd name="T4" fmla="*/ 0 w 324"/>
              <a:gd name="T5" fmla="*/ 0 h 321"/>
              <a:gd name="T6" fmla="*/ 0 60000 65536"/>
              <a:gd name="T7" fmla="*/ 0 60000 65536"/>
              <a:gd name="T8" fmla="*/ 0 60000 65536"/>
              <a:gd name="T9" fmla="*/ 0 w 324"/>
              <a:gd name="T10" fmla="*/ 0 h 321"/>
              <a:gd name="T11" fmla="*/ 324 w 324"/>
              <a:gd name="T12" fmla="*/ 321 h 321"/>
            </a:gdLst>
            <a:ahLst/>
            <a:cxnLst>
              <a:cxn ang="T6">
                <a:pos x="T0" y="T1"/>
              </a:cxn>
              <a:cxn ang="T7">
                <a:pos x="T2" y="T3"/>
              </a:cxn>
              <a:cxn ang="T8">
                <a:pos x="T4" y="T5"/>
              </a:cxn>
            </a:cxnLst>
            <a:rect l="T9" t="T10" r="T11" b="T12"/>
            <a:pathLst>
              <a:path w="324" h="321">
                <a:moveTo>
                  <a:pt x="0" y="0"/>
                </a:moveTo>
                <a:lnTo>
                  <a:pt x="323" y="320"/>
                </a:lnTo>
                <a:lnTo>
                  <a:pt x="0" y="0"/>
                </a:lnTo>
              </a:path>
            </a:pathLst>
          </a:custGeom>
          <a:no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32" name="Freeform 56"/>
          <p:cNvSpPr>
            <a:spLocks/>
          </p:cNvSpPr>
          <p:nvPr/>
        </p:nvSpPr>
        <p:spPr bwMode="auto">
          <a:xfrm>
            <a:off x="3119438" y="3960812"/>
            <a:ext cx="68262" cy="66675"/>
          </a:xfrm>
          <a:custGeom>
            <a:avLst/>
            <a:gdLst>
              <a:gd name="T0" fmla="*/ 26987 w 43"/>
              <a:gd name="T1" fmla="*/ 0 h 42"/>
              <a:gd name="T2" fmla="*/ 66675 w 43"/>
              <a:gd name="T3" fmla="*/ 65088 h 42"/>
              <a:gd name="T4" fmla="*/ 0 w 43"/>
              <a:gd name="T5" fmla="*/ 25400 h 42"/>
              <a:gd name="T6" fmla="*/ 0 60000 65536"/>
              <a:gd name="T7" fmla="*/ 0 60000 65536"/>
              <a:gd name="T8" fmla="*/ 0 60000 65536"/>
              <a:gd name="T9" fmla="*/ 0 w 43"/>
              <a:gd name="T10" fmla="*/ 0 h 42"/>
              <a:gd name="T11" fmla="*/ 43 w 43"/>
              <a:gd name="T12" fmla="*/ 42 h 42"/>
            </a:gdLst>
            <a:ahLst/>
            <a:cxnLst>
              <a:cxn ang="T6">
                <a:pos x="T0" y="T1"/>
              </a:cxn>
              <a:cxn ang="T7">
                <a:pos x="T2" y="T3"/>
              </a:cxn>
              <a:cxn ang="T8">
                <a:pos x="T4" y="T5"/>
              </a:cxn>
            </a:cxnLst>
            <a:rect l="T9" t="T10" r="T11" b="T12"/>
            <a:pathLst>
              <a:path w="43" h="42">
                <a:moveTo>
                  <a:pt x="17" y="0"/>
                </a:moveTo>
                <a:lnTo>
                  <a:pt x="42" y="41"/>
                </a:lnTo>
                <a:lnTo>
                  <a:pt x="0" y="16"/>
                </a:lnTo>
              </a:path>
            </a:pathLst>
          </a:custGeom>
          <a:noFill/>
          <a:ln w="12700" cap="rnd">
            <a:solidFill>
              <a:srgbClr val="339933"/>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33" name="Freeform 57"/>
          <p:cNvSpPr>
            <a:spLocks/>
          </p:cNvSpPr>
          <p:nvPr/>
        </p:nvSpPr>
        <p:spPr bwMode="auto">
          <a:xfrm>
            <a:off x="2814638" y="3517900"/>
            <a:ext cx="558800" cy="509587"/>
          </a:xfrm>
          <a:custGeom>
            <a:avLst/>
            <a:gdLst>
              <a:gd name="T0" fmla="*/ 0 w 352"/>
              <a:gd name="T1" fmla="*/ 0 h 321"/>
              <a:gd name="T2" fmla="*/ 557213 w 352"/>
              <a:gd name="T3" fmla="*/ 508000 h 321"/>
              <a:gd name="T4" fmla="*/ 0 w 352"/>
              <a:gd name="T5" fmla="*/ 0 h 321"/>
              <a:gd name="T6" fmla="*/ 0 60000 65536"/>
              <a:gd name="T7" fmla="*/ 0 60000 65536"/>
              <a:gd name="T8" fmla="*/ 0 60000 65536"/>
              <a:gd name="T9" fmla="*/ 0 w 352"/>
              <a:gd name="T10" fmla="*/ 0 h 321"/>
              <a:gd name="T11" fmla="*/ 352 w 352"/>
              <a:gd name="T12" fmla="*/ 321 h 321"/>
            </a:gdLst>
            <a:ahLst/>
            <a:cxnLst>
              <a:cxn ang="T6">
                <a:pos x="T0" y="T1"/>
              </a:cxn>
              <a:cxn ang="T7">
                <a:pos x="T2" y="T3"/>
              </a:cxn>
              <a:cxn ang="T8">
                <a:pos x="T4" y="T5"/>
              </a:cxn>
            </a:cxnLst>
            <a:rect l="T9" t="T10" r="T11" b="T12"/>
            <a:pathLst>
              <a:path w="352" h="321">
                <a:moveTo>
                  <a:pt x="0" y="0"/>
                </a:moveTo>
                <a:lnTo>
                  <a:pt x="351" y="320"/>
                </a:lnTo>
                <a:lnTo>
                  <a:pt x="0" y="0"/>
                </a:lnTo>
              </a:path>
            </a:pathLst>
          </a:custGeom>
          <a:no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34" name="Freeform 58"/>
          <p:cNvSpPr>
            <a:spLocks/>
          </p:cNvSpPr>
          <p:nvPr/>
        </p:nvSpPr>
        <p:spPr bwMode="auto">
          <a:xfrm>
            <a:off x="3305175" y="3962400"/>
            <a:ext cx="68263" cy="65087"/>
          </a:xfrm>
          <a:custGeom>
            <a:avLst/>
            <a:gdLst>
              <a:gd name="T0" fmla="*/ 25400 w 43"/>
              <a:gd name="T1" fmla="*/ 0 h 41"/>
              <a:gd name="T2" fmla="*/ 66675 w 43"/>
              <a:gd name="T3" fmla="*/ 63500 h 41"/>
              <a:gd name="T4" fmla="*/ 0 w 43"/>
              <a:gd name="T5" fmla="*/ 26987 h 41"/>
              <a:gd name="T6" fmla="*/ 0 60000 65536"/>
              <a:gd name="T7" fmla="*/ 0 60000 65536"/>
              <a:gd name="T8" fmla="*/ 0 60000 65536"/>
              <a:gd name="T9" fmla="*/ 0 w 43"/>
              <a:gd name="T10" fmla="*/ 0 h 41"/>
              <a:gd name="T11" fmla="*/ 43 w 43"/>
              <a:gd name="T12" fmla="*/ 41 h 41"/>
            </a:gdLst>
            <a:ahLst/>
            <a:cxnLst>
              <a:cxn ang="T6">
                <a:pos x="T0" y="T1"/>
              </a:cxn>
              <a:cxn ang="T7">
                <a:pos x="T2" y="T3"/>
              </a:cxn>
              <a:cxn ang="T8">
                <a:pos x="T4" y="T5"/>
              </a:cxn>
            </a:cxnLst>
            <a:rect l="T9" t="T10" r="T11" b="T12"/>
            <a:pathLst>
              <a:path w="43" h="41">
                <a:moveTo>
                  <a:pt x="16" y="0"/>
                </a:moveTo>
                <a:lnTo>
                  <a:pt x="42" y="40"/>
                </a:lnTo>
                <a:lnTo>
                  <a:pt x="0" y="17"/>
                </a:lnTo>
              </a:path>
            </a:pathLst>
          </a:custGeom>
          <a:noFill/>
          <a:ln w="12700" cap="rnd">
            <a:solidFill>
              <a:srgbClr val="339933"/>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35" name="Freeform 59"/>
          <p:cNvSpPr>
            <a:spLocks/>
          </p:cNvSpPr>
          <p:nvPr/>
        </p:nvSpPr>
        <p:spPr bwMode="auto">
          <a:xfrm>
            <a:off x="2952750" y="3517900"/>
            <a:ext cx="608013" cy="509587"/>
          </a:xfrm>
          <a:custGeom>
            <a:avLst/>
            <a:gdLst>
              <a:gd name="T0" fmla="*/ 0 w 383"/>
              <a:gd name="T1" fmla="*/ 0 h 321"/>
              <a:gd name="T2" fmla="*/ 606425 w 383"/>
              <a:gd name="T3" fmla="*/ 508000 h 321"/>
              <a:gd name="T4" fmla="*/ 0 w 383"/>
              <a:gd name="T5" fmla="*/ 0 h 321"/>
              <a:gd name="T6" fmla="*/ 0 60000 65536"/>
              <a:gd name="T7" fmla="*/ 0 60000 65536"/>
              <a:gd name="T8" fmla="*/ 0 60000 65536"/>
              <a:gd name="T9" fmla="*/ 0 w 383"/>
              <a:gd name="T10" fmla="*/ 0 h 321"/>
              <a:gd name="T11" fmla="*/ 383 w 383"/>
              <a:gd name="T12" fmla="*/ 321 h 321"/>
            </a:gdLst>
            <a:ahLst/>
            <a:cxnLst>
              <a:cxn ang="T6">
                <a:pos x="T0" y="T1"/>
              </a:cxn>
              <a:cxn ang="T7">
                <a:pos x="T2" y="T3"/>
              </a:cxn>
              <a:cxn ang="T8">
                <a:pos x="T4" y="T5"/>
              </a:cxn>
            </a:cxnLst>
            <a:rect l="T9" t="T10" r="T11" b="T12"/>
            <a:pathLst>
              <a:path w="383" h="321">
                <a:moveTo>
                  <a:pt x="0" y="0"/>
                </a:moveTo>
                <a:lnTo>
                  <a:pt x="382" y="320"/>
                </a:lnTo>
                <a:lnTo>
                  <a:pt x="0" y="0"/>
                </a:lnTo>
              </a:path>
            </a:pathLst>
          </a:custGeom>
          <a:no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36" name="Freeform 60"/>
          <p:cNvSpPr>
            <a:spLocks/>
          </p:cNvSpPr>
          <p:nvPr/>
        </p:nvSpPr>
        <p:spPr bwMode="auto">
          <a:xfrm>
            <a:off x="3490913" y="3963987"/>
            <a:ext cx="69850" cy="63500"/>
          </a:xfrm>
          <a:custGeom>
            <a:avLst/>
            <a:gdLst>
              <a:gd name="T0" fmla="*/ 23813 w 44"/>
              <a:gd name="T1" fmla="*/ 0 h 40"/>
              <a:gd name="T2" fmla="*/ 68263 w 44"/>
              <a:gd name="T3" fmla="*/ 61913 h 40"/>
              <a:gd name="T4" fmla="*/ 0 w 44"/>
              <a:gd name="T5" fmla="*/ 28575 h 40"/>
              <a:gd name="T6" fmla="*/ 0 60000 65536"/>
              <a:gd name="T7" fmla="*/ 0 60000 65536"/>
              <a:gd name="T8" fmla="*/ 0 60000 65536"/>
              <a:gd name="T9" fmla="*/ 0 w 44"/>
              <a:gd name="T10" fmla="*/ 0 h 40"/>
              <a:gd name="T11" fmla="*/ 44 w 44"/>
              <a:gd name="T12" fmla="*/ 40 h 40"/>
            </a:gdLst>
            <a:ahLst/>
            <a:cxnLst>
              <a:cxn ang="T6">
                <a:pos x="T0" y="T1"/>
              </a:cxn>
              <a:cxn ang="T7">
                <a:pos x="T2" y="T3"/>
              </a:cxn>
              <a:cxn ang="T8">
                <a:pos x="T4" y="T5"/>
              </a:cxn>
            </a:cxnLst>
            <a:rect l="T9" t="T10" r="T11" b="T12"/>
            <a:pathLst>
              <a:path w="44" h="40">
                <a:moveTo>
                  <a:pt x="15" y="0"/>
                </a:moveTo>
                <a:lnTo>
                  <a:pt x="43" y="39"/>
                </a:lnTo>
                <a:lnTo>
                  <a:pt x="0" y="18"/>
                </a:lnTo>
              </a:path>
            </a:pathLst>
          </a:custGeom>
          <a:noFill/>
          <a:ln w="12700" cap="rnd">
            <a:solidFill>
              <a:srgbClr val="339933"/>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37" name="Rectangle 61"/>
          <p:cNvSpPr>
            <a:spLocks noChangeArrowheads="1"/>
          </p:cNvSpPr>
          <p:nvPr/>
        </p:nvSpPr>
        <p:spPr bwMode="auto">
          <a:xfrm>
            <a:off x="3141663" y="3190875"/>
            <a:ext cx="1609415" cy="369974"/>
          </a:xfrm>
          <a:prstGeom prst="rect">
            <a:avLst/>
          </a:prstGeom>
          <a:noFill/>
          <a:ln w="9525">
            <a:noFill/>
            <a:miter lim="800000"/>
            <a:headEnd/>
            <a:tailEnd/>
          </a:ln>
        </p:spPr>
        <p:txBody>
          <a:bodyPr wrap="none" lIns="92075" tIns="46038" rIns="92075" bIns="46038">
            <a:prstTxWarp prst="textNoShape">
              <a:avLst/>
            </a:prstTxWarp>
            <a:spAutoFit/>
          </a:bodyPr>
          <a:lstStyle/>
          <a:p>
            <a:pPr>
              <a:spcBef>
                <a:spcPct val="0"/>
              </a:spcBef>
              <a:buFontTx/>
              <a:buNone/>
            </a:pPr>
            <a:r>
              <a:rPr lang="en-US" sz="1800" b="1" dirty="0" smtClean="0">
                <a:solidFill>
                  <a:srgbClr val="244A58"/>
                </a:solidFill>
                <a:latin typeface="Arial" charset="0"/>
              </a:rPr>
              <a:t>Index entries</a:t>
            </a:r>
            <a:endParaRPr lang="en-US" sz="1200" b="1" dirty="0">
              <a:solidFill>
                <a:srgbClr val="244A58"/>
              </a:solidFill>
              <a:latin typeface="Arial" charset="0"/>
            </a:endParaRPr>
          </a:p>
        </p:txBody>
      </p:sp>
      <p:sp>
        <p:nvSpPr>
          <p:cNvPr id="24640" name="Rectangle 64"/>
          <p:cNvSpPr>
            <a:spLocks noChangeArrowheads="1"/>
          </p:cNvSpPr>
          <p:nvPr/>
        </p:nvSpPr>
        <p:spPr bwMode="auto">
          <a:xfrm>
            <a:off x="4196556" y="3387725"/>
            <a:ext cx="1222375" cy="336550"/>
          </a:xfrm>
          <a:prstGeom prst="rect">
            <a:avLst/>
          </a:prstGeom>
          <a:noFill/>
          <a:ln w="9525">
            <a:noFill/>
            <a:miter lim="800000"/>
            <a:headEnd/>
            <a:tailEnd/>
          </a:ln>
        </p:spPr>
        <p:txBody>
          <a:bodyPr wrap="none" lIns="92075" tIns="46038" rIns="92075" bIns="46038">
            <a:prstTxWarp prst="textNoShape">
              <a:avLst/>
            </a:prstTxWarp>
            <a:spAutoFit/>
          </a:bodyPr>
          <a:lstStyle/>
          <a:p>
            <a:pPr>
              <a:spcBef>
                <a:spcPct val="0"/>
              </a:spcBef>
              <a:buFontTx/>
              <a:buNone/>
            </a:pPr>
            <a:r>
              <a:rPr lang="en-US" sz="1200" b="1" dirty="0">
                <a:solidFill>
                  <a:srgbClr val="00B0F0"/>
                </a:solidFill>
                <a:latin typeface="Arial" charset="0"/>
              </a:rPr>
              <a:t>(</a:t>
            </a:r>
            <a:r>
              <a:rPr lang="en-US" sz="1600" b="1" dirty="0">
                <a:solidFill>
                  <a:srgbClr val="00B0F0"/>
                </a:solidFill>
                <a:latin typeface="Arial" charset="0"/>
              </a:rPr>
              <a:t>Index File</a:t>
            </a:r>
            <a:r>
              <a:rPr lang="en-US" sz="1200" b="1" dirty="0">
                <a:solidFill>
                  <a:srgbClr val="00B0F0"/>
                </a:solidFill>
                <a:latin typeface="Arial" charset="0"/>
              </a:rPr>
              <a:t>)</a:t>
            </a:r>
          </a:p>
        </p:txBody>
      </p:sp>
      <p:sp>
        <p:nvSpPr>
          <p:cNvPr id="24641" name="Rectangle 65"/>
          <p:cNvSpPr>
            <a:spLocks noChangeArrowheads="1"/>
          </p:cNvSpPr>
          <p:nvPr/>
        </p:nvSpPr>
        <p:spPr bwMode="auto">
          <a:xfrm>
            <a:off x="4257675" y="3714750"/>
            <a:ext cx="1076325" cy="336550"/>
          </a:xfrm>
          <a:prstGeom prst="rect">
            <a:avLst/>
          </a:prstGeom>
          <a:noFill/>
          <a:ln w="9525">
            <a:noFill/>
            <a:miter lim="800000"/>
            <a:headEnd/>
            <a:tailEnd/>
          </a:ln>
        </p:spPr>
        <p:txBody>
          <a:bodyPr wrap="none" lIns="92075" tIns="46038" rIns="92075" bIns="46038">
            <a:prstTxWarp prst="textNoShape">
              <a:avLst/>
            </a:prstTxWarp>
            <a:spAutoFit/>
          </a:bodyPr>
          <a:lstStyle/>
          <a:p>
            <a:pPr>
              <a:spcBef>
                <a:spcPct val="0"/>
              </a:spcBef>
              <a:buFontTx/>
              <a:buNone/>
            </a:pPr>
            <a:r>
              <a:rPr lang="en-US" sz="1200" b="1">
                <a:solidFill>
                  <a:srgbClr val="2C7C9F"/>
                </a:solidFill>
                <a:latin typeface="Arial" charset="0"/>
              </a:rPr>
              <a:t>(</a:t>
            </a:r>
            <a:r>
              <a:rPr lang="en-US" sz="1600" b="1">
                <a:solidFill>
                  <a:srgbClr val="2C7C9F"/>
                </a:solidFill>
                <a:latin typeface="Arial" charset="0"/>
              </a:rPr>
              <a:t>Data file</a:t>
            </a:r>
            <a:r>
              <a:rPr lang="en-US" sz="1200" b="1">
                <a:solidFill>
                  <a:srgbClr val="2C7C9F"/>
                </a:solidFill>
                <a:latin typeface="Arial" charset="0"/>
              </a:rPr>
              <a:t>)</a:t>
            </a:r>
          </a:p>
        </p:txBody>
      </p:sp>
      <p:sp>
        <p:nvSpPr>
          <p:cNvPr id="24642" name="Rectangle 66"/>
          <p:cNvSpPr>
            <a:spLocks noChangeArrowheads="1"/>
          </p:cNvSpPr>
          <p:nvPr/>
        </p:nvSpPr>
        <p:spPr bwMode="auto">
          <a:xfrm>
            <a:off x="2497138" y="4419600"/>
            <a:ext cx="1636712" cy="366712"/>
          </a:xfrm>
          <a:prstGeom prst="rect">
            <a:avLst/>
          </a:prstGeom>
          <a:noFill/>
          <a:ln w="9525">
            <a:noFill/>
            <a:miter lim="800000"/>
            <a:headEnd/>
            <a:tailEnd/>
          </a:ln>
        </p:spPr>
        <p:txBody>
          <a:bodyPr wrap="none" lIns="92075" tIns="46038" rIns="92075" bIns="46038">
            <a:prstTxWarp prst="textNoShape">
              <a:avLst/>
            </a:prstTxWarp>
            <a:spAutoFit/>
          </a:bodyPr>
          <a:lstStyle/>
          <a:p>
            <a:pPr>
              <a:spcBef>
                <a:spcPct val="0"/>
              </a:spcBef>
              <a:buFontTx/>
              <a:buNone/>
            </a:pPr>
            <a:r>
              <a:rPr lang="en-US" sz="1800" b="1" dirty="0">
                <a:solidFill>
                  <a:srgbClr val="2C7C9F"/>
                </a:solidFill>
                <a:latin typeface="Arial" charset="0"/>
              </a:rPr>
              <a:t>Data</a:t>
            </a:r>
            <a:r>
              <a:rPr lang="en-US" sz="1200" b="1" dirty="0">
                <a:solidFill>
                  <a:srgbClr val="2C7C9F"/>
                </a:solidFill>
                <a:latin typeface="Arial" charset="0"/>
              </a:rPr>
              <a:t> </a:t>
            </a:r>
            <a:r>
              <a:rPr lang="en-US" sz="1800" b="1" dirty="0">
                <a:solidFill>
                  <a:srgbClr val="2C7C9F"/>
                </a:solidFill>
                <a:latin typeface="Arial" charset="0"/>
              </a:rPr>
              <a:t>Records</a:t>
            </a:r>
            <a:endParaRPr lang="en-US" sz="1200" b="1" dirty="0">
              <a:solidFill>
                <a:srgbClr val="2C7C9F"/>
              </a:solidFill>
              <a:latin typeface="Arial" charset="0"/>
            </a:endParaRPr>
          </a:p>
        </p:txBody>
      </p:sp>
      <p:sp>
        <p:nvSpPr>
          <p:cNvPr id="24643" name="Freeform 67"/>
          <p:cNvSpPr>
            <a:spLocks/>
          </p:cNvSpPr>
          <p:nvPr/>
        </p:nvSpPr>
        <p:spPr bwMode="auto">
          <a:xfrm>
            <a:off x="5741988" y="4038600"/>
            <a:ext cx="342900" cy="350837"/>
          </a:xfrm>
          <a:custGeom>
            <a:avLst/>
            <a:gdLst>
              <a:gd name="T0" fmla="*/ 0 w 216"/>
              <a:gd name="T1" fmla="*/ 349250 h 221"/>
              <a:gd name="T2" fmla="*/ 0 w 216"/>
              <a:gd name="T3" fmla="*/ 0 h 221"/>
              <a:gd name="T4" fmla="*/ 341313 w 216"/>
              <a:gd name="T5" fmla="*/ 0 h 221"/>
              <a:gd name="T6" fmla="*/ 341313 w 216"/>
              <a:gd name="T7" fmla="*/ 349250 h 221"/>
              <a:gd name="T8" fmla="*/ 0 w 216"/>
              <a:gd name="T9" fmla="*/ 349250 h 221"/>
              <a:gd name="T10" fmla="*/ 0 60000 65536"/>
              <a:gd name="T11" fmla="*/ 0 60000 65536"/>
              <a:gd name="T12" fmla="*/ 0 60000 65536"/>
              <a:gd name="T13" fmla="*/ 0 60000 65536"/>
              <a:gd name="T14" fmla="*/ 0 60000 65536"/>
              <a:gd name="T15" fmla="*/ 0 w 216"/>
              <a:gd name="T16" fmla="*/ 0 h 221"/>
              <a:gd name="T17" fmla="*/ 216 w 216"/>
              <a:gd name="T18" fmla="*/ 221 h 221"/>
            </a:gdLst>
            <a:ahLst/>
            <a:cxnLst>
              <a:cxn ang="T10">
                <a:pos x="T0" y="T1"/>
              </a:cxn>
              <a:cxn ang="T11">
                <a:pos x="T2" y="T3"/>
              </a:cxn>
              <a:cxn ang="T12">
                <a:pos x="T4" y="T5"/>
              </a:cxn>
              <a:cxn ang="T13">
                <a:pos x="T6" y="T7"/>
              </a:cxn>
              <a:cxn ang="T14">
                <a:pos x="T8" y="T9"/>
              </a:cxn>
            </a:cxnLst>
            <a:rect l="T15" t="T16" r="T17" b="T18"/>
            <a:pathLst>
              <a:path w="216" h="221">
                <a:moveTo>
                  <a:pt x="0" y="220"/>
                </a:moveTo>
                <a:lnTo>
                  <a:pt x="0" y="0"/>
                </a:lnTo>
                <a:lnTo>
                  <a:pt x="215" y="0"/>
                </a:lnTo>
                <a:lnTo>
                  <a:pt x="215" y="220"/>
                </a:lnTo>
                <a:lnTo>
                  <a:pt x="0" y="220"/>
                </a:lnTo>
              </a:path>
            </a:pathLst>
          </a:custGeom>
          <a:no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44" name="Freeform 68"/>
          <p:cNvSpPr>
            <a:spLocks/>
          </p:cNvSpPr>
          <p:nvPr/>
        </p:nvSpPr>
        <p:spPr bwMode="auto">
          <a:xfrm>
            <a:off x="6197600" y="4038600"/>
            <a:ext cx="344488" cy="350837"/>
          </a:xfrm>
          <a:custGeom>
            <a:avLst/>
            <a:gdLst>
              <a:gd name="T0" fmla="*/ 0 w 217"/>
              <a:gd name="T1" fmla="*/ 349250 h 221"/>
              <a:gd name="T2" fmla="*/ 0 w 217"/>
              <a:gd name="T3" fmla="*/ 0 h 221"/>
              <a:gd name="T4" fmla="*/ 342900 w 217"/>
              <a:gd name="T5" fmla="*/ 0 h 221"/>
              <a:gd name="T6" fmla="*/ 342900 w 217"/>
              <a:gd name="T7" fmla="*/ 349250 h 221"/>
              <a:gd name="T8" fmla="*/ 0 w 217"/>
              <a:gd name="T9" fmla="*/ 349250 h 221"/>
              <a:gd name="T10" fmla="*/ 0 60000 65536"/>
              <a:gd name="T11" fmla="*/ 0 60000 65536"/>
              <a:gd name="T12" fmla="*/ 0 60000 65536"/>
              <a:gd name="T13" fmla="*/ 0 60000 65536"/>
              <a:gd name="T14" fmla="*/ 0 60000 65536"/>
              <a:gd name="T15" fmla="*/ 0 w 217"/>
              <a:gd name="T16" fmla="*/ 0 h 221"/>
              <a:gd name="T17" fmla="*/ 217 w 217"/>
              <a:gd name="T18" fmla="*/ 221 h 221"/>
            </a:gdLst>
            <a:ahLst/>
            <a:cxnLst>
              <a:cxn ang="T10">
                <a:pos x="T0" y="T1"/>
              </a:cxn>
              <a:cxn ang="T11">
                <a:pos x="T2" y="T3"/>
              </a:cxn>
              <a:cxn ang="T12">
                <a:pos x="T4" y="T5"/>
              </a:cxn>
              <a:cxn ang="T13">
                <a:pos x="T6" y="T7"/>
              </a:cxn>
              <a:cxn ang="T14">
                <a:pos x="T8" y="T9"/>
              </a:cxn>
            </a:cxnLst>
            <a:rect l="T15" t="T16" r="T17" b="T18"/>
            <a:pathLst>
              <a:path w="217" h="221">
                <a:moveTo>
                  <a:pt x="0" y="220"/>
                </a:moveTo>
                <a:lnTo>
                  <a:pt x="0" y="0"/>
                </a:lnTo>
                <a:lnTo>
                  <a:pt x="216" y="0"/>
                </a:lnTo>
                <a:lnTo>
                  <a:pt x="216" y="220"/>
                </a:lnTo>
                <a:lnTo>
                  <a:pt x="0" y="220"/>
                </a:lnTo>
              </a:path>
            </a:pathLst>
          </a:custGeom>
          <a:no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45" name="Freeform 69"/>
          <p:cNvSpPr>
            <a:spLocks/>
          </p:cNvSpPr>
          <p:nvPr/>
        </p:nvSpPr>
        <p:spPr bwMode="auto">
          <a:xfrm>
            <a:off x="6656388" y="4038600"/>
            <a:ext cx="338137" cy="350837"/>
          </a:xfrm>
          <a:custGeom>
            <a:avLst/>
            <a:gdLst>
              <a:gd name="T0" fmla="*/ 0 w 213"/>
              <a:gd name="T1" fmla="*/ 349250 h 221"/>
              <a:gd name="T2" fmla="*/ 0 w 213"/>
              <a:gd name="T3" fmla="*/ 0 h 221"/>
              <a:gd name="T4" fmla="*/ 336550 w 213"/>
              <a:gd name="T5" fmla="*/ 0 h 221"/>
              <a:gd name="T6" fmla="*/ 336550 w 213"/>
              <a:gd name="T7" fmla="*/ 349250 h 221"/>
              <a:gd name="T8" fmla="*/ 0 w 213"/>
              <a:gd name="T9" fmla="*/ 349250 h 221"/>
              <a:gd name="T10" fmla="*/ 0 60000 65536"/>
              <a:gd name="T11" fmla="*/ 0 60000 65536"/>
              <a:gd name="T12" fmla="*/ 0 60000 65536"/>
              <a:gd name="T13" fmla="*/ 0 60000 65536"/>
              <a:gd name="T14" fmla="*/ 0 60000 65536"/>
              <a:gd name="T15" fmla="*/ 0 w 213"/>
              <a:gd name="T16" fmla="*/ 0 h 221"/>
              <a:gd name="T17" fmla="*/ 213 w 213"/>
              <a:gd name="T18" fmla="*/ 221 h 221"/>
            </a:gdLst>
            <a:ahLst/>
            <a:cxnLst>
              <a:cxn ang="T10">
                <a:pos x="T0" y="T1"/>
              </a:cxn>
              <a:cxn ang="T11">
                <a:pos x="T2" y="T3"/>
              </a:cxn>
              <a:cxn ang="T12">
                <a:pos x="T4" y="T5"/>
              </a:cxn>
              <a:cxn ang="T13">
                <a:pos x="T6" y="T7"/>
              </a:cxn>
              <a:cxn ang="T14">
                <a:pos x="T8" y="T9"/>
              </a:cxn>
            </a:cxnLst>
            <a:rect l="T15" t="T16" r="T17" b="T18"/>
            <a:pathLst>
              <a:path w="213" h="221">
                <a:moveTo>
                  <a:pt x="0" y="220"/>
                </a:moveTo>
                <a:lnTo>
                  <a:pt x="0" y="0"/>
                </a:lnTo>
                <a:lnTo>
                  <a:pt x="212" y="0"/>
                </a:lnTo>
                <a:lnTo>
                  <a:pt x="212" y="220"/>
                </a:lnTo>
                <a:lnTo>
                  <a:pt x="0" y="220"/>
                </a:lnTo>
              </a:path>
            </a:pathLst>
          </a:custGeom>
          <a:no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46" name="Freeform 70"/>
          <p:cNvSpPr>
            <a:spLocks/>
          </p:cNvSpPr>
          <p:nvPr/>
        </p:nvSpPr>
        <p:spPr bwMode="auto">
          <a:xfrm>
            <a:off x="7112000" y="4038600"/>
            <a:ext cx="339725" cy="350837"/>
          </a:xfrm>
          <a:custGeom>
            <a:avLst/>
            <a:gdLst>
              <a:gd name="T0" fmla="*/ 0 w 214"/>
              <a:gd name="T1" fmla="*/ 349250 h 221"/>
              <a:gd name="T2" fmla="*/ 0 w 214"/>
              <a:gd name="T3" fmla="*/ 0 h 221"/>
              <a:gd name="T4" fmla="*/ 338138 w 214"/>
              <a:gd name="T5" fmla="*/ 0 h 221"/>
              <a:gd name="T6" fmla="*/ 338138 w 214"/>
              <a:gd name="T7" fmla="*/ 349250 h 221"/>
              <a:gd name="T8" fmla="*/ 0 w 214"/>
              <a:gd name="T9" fmla="*/ 349250 h 221"/>
              <a:gd name="T10" fmla="*/ 0 60000 65536"/>
              <a:gd name="T11" fmla="*/ 0 60000 65536"/>
              <a:gd name="T12" fmla="*/ 0 60000 65536"/>
              <a:gd name="T13" fmla="*/ 0 60000 65536"/>
              <a:gd name="T14" fmla="*/ 0 60000 65536"/>
              <a:gd name="T15" fmla="*/ 0 w 214"/>
              <a:gd name="T16" fmla="*/ 0 h 221"/>
              <a:gd name="T17" fmla="*/ 214 w 214"/>
              <a:gd name="T18" fmla="*/ 221 h 221"/>
            </a:gdLst>
            <a:ahLst/>
            <a:cxnLst>
              <a:cxn ang="T10">
                <a:pos x="T0" y="T1"/>
              </a:cxn>
              <a:cxn ang="T11">
                <a:pos x="T2" y="T3"/>
              </a:cxn>
              <a:cxn ang="T12">
                <a:pos x="T4" y="T5"/>
              </a:cxn>
              <a:cxn ang="T13">
                <a:pos x="T6" y="T7"/>
              </a:cxn>
              <a:cxn ang="T14">
                <a:pos x="T8" y="T9"/>
              </a:cxn>
            </a:cxnLst>
            <a:rect l="T15" t="T16" r="T17" b="T18"/>
            <a:pathLst>
              <a:path w="214" h="221">
                <a:moveTo>
                  <a:pt x="0" y="220"/>
                </a:moveTo>
                <a:lnTo>
                  <a:pt x="0" y="0"/>
                </a:lnTo>
                <a:lnTo>
                  <a:pt x="213" y="0"/>
                </a:lnTo>
                <a:lnTo>
                  <a:pt x="213" y="220"/>
                </a:lnTo>
                <a:lnTo>
                  <a:pt x="0" y="220"/>
                </a:lnTo>
              </a:path>
            </a:pathLst>
          </a:custGeom>
          <a:no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47" name="Freeform 71"/>
          <p:cNvSpPr>
            <a:spLocks/>
          </p:cNvSpPr>
          <p:nvPr/>
        </p:nvSpPr>
        <p:spPr bwMode="auto">
          <a:xfrm>
            <a:off x="7566025" y="4038600"/>
            <a:ext cx="346075" cy="350837"/>
          </a:xfrm>
          <a:custGeom>
            <a:avLst/>
            <a:gdLst>
              <a:gd name="T0" fmla="*/ 0 w 218"/>
              <a:gd name="T1" fmla="*/ 349250 h 221"/>
              <a:gd name="T2" fmla="*/ 0 w 218"/>
              <a:gd name="T3" fmla="*/ 0 h 221"/>
              <a:gd name="T4" fmla="*/ 344488 w 218"/>
              <a:gd name="T5" fmla="*/ 0 h 221"/>
              <a:gd name="T6" fmla="*/ 344488 w 218"/>
              <a:gd name="T7" fmla="*/ 349250 h 221"/>
              <a:gd name="T8" fmla="*/ 0 w 218"/>
              <a:gd name="T9" fmla="*/ 349250 h 221"/>
              <a:gd name="T10" fmla="*/ 0 60000 65536"/>
              <a:gd name="T11" fmla="*/ 0 60000 65536"/>
              <a:gd name="T12" fmla="*/ 0 60000 65536"/>
              <a:gd name="T13" fmla="*/ 0 60000 65536"/>
              <a:gd name="T14" fmla="*/ 0 60000 65536"/>
              <a:gd name="T15" fmla="*/ 0 w 218"/>
              <a:gd name="T16" fmla="*/ 0 h 221"/>
              <a:gd name="T17" fmla="*/ 218 w 218"/>
              <a:gd name="T18" fmla="*/ 221 h 221"/>
            </a:gdLst>
            <a:ahLst/>
            <a:cxnLst>
              <a:cxn ang="T10">
                <a:pos x="T0" y="T1"/>
              </a:cxn>
              <a:cxn ang="T11">
                <a:pos x="T2" y="T3"/>
              </a:cxn>
              <a:cxn ang="T12">
                <a:pos x="T4" y="T5"/>
              </a:cxn>
              <a:cxn ang="T13">
                <a:pos x="T6" y="T7"/>
              </a:cxn>
              <a:cxn ang="T14">
                <a:pos x="T8" y="T9"/>
              </a:cxn>
            </a:cxnLst>
            <a:rect l="T15" t="T16" r="T17" b="T18"/>
            <a:pathLst>
              <a:path w="218" h="221">
                <a:moveTo>
                  <a:pt x="0" y="220"/>
                </a:moveTo>
                <a:lnTo>
                  <a:pt x="0" y="0"/>
                </a:lnTo>
                <a:lnTo>
                  <a:pt x="217" y="0"/>
                </a:lnTo>
                <a:lnTo>
                  <a:pt x="217" y="220"/>
                </a:lnTo>
                <a:lnTo>
                  <a:pt x="0" y="220"/>
                </a:lnTo>
              </a:path>
            </a:pathLst>
          </a:custGeom>
          <a:no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48" name="Freeform 72"/>
          <p:cNvSpPr>
            <a:spLocks/>
          </p:cNvSpPr>
          <p:nvPr/>
        </p:nvSpPr>
        <p:spPr bwMode="auto">
          <a:xfrm>
            <a:off x="8021638" y="4038600"/>
            <a:ext cx="342900" cy="350837"/>
          </a:xfrm>
          <a:custGeom>
            <a:avLst/>
            <a:gdLst>
              <a:gd name="T0" fmla="*/ 0 w 216"/>
              <a:gd name="T1" fmla="*/ 349250 h 221"/>
              <a:gd name="T2" fmla="*/ 0 w 216"/>
              <a:gd name="T3" fmla="*/ 0 h 221"/>
              <a:gd name="T4" fmla="*/ 341313 w 216"/>
              <a:gd name="T5" fmla="*/ 0 h 221"/>
              <a:gd name="T6" fmla="*/ 341313 w 216"/>
              <a:gd name="T7" fmla="*/ 349250 h 221"/>
              <a:gd name="T8" fmla="*/ 0 w 216"/>
              <a:gd name="T9" fmla="*/ 349250 h 221"/>
              <a:gd name="T10" fmla="*/ 0 60000 65536"/>
              <a:gd name="T11" fmla="*/ 0 60000 65536"/>
              <a:gd name="T12" fmla="*/ 0 60000 65536"/>
              <a:gd name="T13" fmla="*/ 0 60000 65536"/>
              <a:gd name="T14" fmla="*/ 0 60000 65536"/>
              <a:gd name="T15" fmla="*/ 0 w 216"/>
              <a:gd name="T16" fmla="*/ 0 h 221"/>
              <a:gd name="T17" fmla="*/ 216 w 216"/>
              <a:gd name="T18" fmla="*/ 221 h 221"/>
            </a:gdLst>
            <a:ahLst/>
            <a:cxnLst>
              <a:cxn ang="T10">
                <a:pos x="T0" y="T1"/>
              </a:cxn>
              <a:cxn ang="T11">
                <a:pos x="T2" y="T3"/>
              </a:cxn>
              <a:cxn ang="T12">
                <a:pos x="T4" y="T5"/>
              </a:cxn>
              <a:cxn ang="T13">
                <a:pos x="T6" y="T7"/>
              </a:cxn>
              <a:cxn ang="T14">
                <a:pos x="T8" y="T9"/>
              </a:cxn>
            </a:cxnLst>
            <a:rect l="T15" t="T16" r="T17" b="T18"/>
            <a:pathLst>
              <a:path w="216" h="221">
                <a:moveTo>
                  <a:pt x="0" y="220"/>
                </a:moveTo>
                <a:lnTo>
                  <a:pt x="0" y="0"/>
                </a:lnTo>
                <a:lnTo>
                  <a:pt x="215" y="0"/>
                </a:lnTo>
                <a:lnTo>
                  <a:pt x="215" y="220"/>
                </a:lnTo>
                <a:lnTo>
                  <a:pt x="0" y="220"/>
                </a:lnTo>
              </a:path>
            </a:pathLst>
          </a:custGeom>
          <a:no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49" name="Freeform 73"/>
          <p:cNvSpPr>
            <a:spLocks/>
          </p:cNvSpPr>
          <p:nvPr/>
        </p:nvSpPr>
        <p:spPr bwMode="auto">
          <a:xfrm>
            <a:off x="8478838" y="4038600"/>
            <a:ext cx="342900" cy="350837"/>
          </a:xfrm>
          <a:custGeom>
            <a:avLst/>
            <a:gdLst>
              <a:gd name="T0" fmla="*/ 0 w 216"/>
              <a:gd name="T1" fmla="*/ 349250 h 221"/>
              <a:gd name="T2" fmla="*/ 0 w 216"/>
              <a:gd name="T3" fmla="*/ 0 h 221"/>
              <a:gd name="T4" fmla="*/ 341313 w 216"/>
              <a:gd name="T5" fmla="*/ 0 h 221"/>
              <a:gd name="T6" fmla="*/ 341313 w 216"/>
              <a:gd name="T7" fmla="*/ 349250 h 221"/>
              <a:gd name="T8" fmla="*/ 0 w 216"/>
              <a:gd name="T9" fmla="*/ 349250 h 221"/>
              <a:gd name="T10" fmla="*/ 0 60000 65536"/>
              <a:gd name="T11" fmla="*/ 0 60000 65536"/>
              <a:gd name="T12" fmla="*/ 0 60000 65536"/>
              <a:gd name="T13" fmla="*/ 0 60000 65536"/>
              <a:gd name="T14" fmla="*/ 0 60000 65536"/>
              <a:gd name="T15" fmla="*/ 0 w 216"/>
              <a:gd name="T16" fmla="*/ 0 h 221"/>
              <a:gd name="T17" fmla="*/ 216 w 216"/>
              <a:gd name="T18" fmla="*/ 221 h 221"/>
            </a:gdLst>
            <a:ahLst/>
            <a:cxnLst>
              <a:cxn ang="T10">
                <a:pos x="T0" y="T1"/>
              </a:cxn>
              <a:cxn ang="T11">
                <a:pos x="T2" y="T3"/>
              </a:cxn>
              <a:cxn ang="T12">
                <a:pos x="T4" y="T5"/>
              </a:cxn>
              <a:cxn ang="T13">
                <a:pos x="T6" y="T7"/>
              </a:cxn>
              <a:cxn ang="T14">
                <a:pos x="T8" y="T9"/>
              </a:cxn>
            </a:cxnLst>
            <a:rect l="T15" t="T16" r="T17" b="T18"/>
            <a:pathLst>
              <a:path w="216" h="221">
                <a:moveTo>
                  <a:pt x="0" y="220"/>
                </a:moveTo>
                <a:lnTo>
                  <a:pt x="0" y="0"/>
                </a:lnTo>
                <a:lnTo>
                  <a:pt x="215" y="0"/>
                </a:lnTo>
                <a:lnTo>
                  <a:pt x="215" y="220"/>
                </a:lnTo>
                <a:lnTo>
                  <a:pt x="0" y="220"/>
                </a:lnTo>
              </a:path>
            </a:pathLst>
          </a:custGeom>
          <a:no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50" name="Freeform 74"/>
          <p:cNvSpPr>
            <a:spLocks/>
          </p:cNvSpPr>
          <p:nvPr/>
        </p:nvSpPr>
        <p:spPr bwMode="auto">
          <a:xfrm>
            <a:off x="6397625" y="2870200"/>
            <a:ext cx="1490663" cy="1587"/>
          </a:xfrm>
          <a:custGeom>
            <a:avLst/>
            <a:gdLst>
              <a:gd name="T0" fmla="*/ 0 w 939"/>
              <a:gd name="T1" fmla="*/ 0 h 1"/>
              <a:gd name="T2" fmla="*/ 1489075 w 939"/>
              <a:gd name="T3" fmla="*/ 0 h 1"/>
              <a:gd name="T4" fmla="*/ 0 w 939"/>
              <a:gd name="T5" fmla="*/ 0 h 1"/>
              <a:gd name="T6" fmla="*/ 0 60000 65536"/>
              <a:gd name="T7" fmla="*/ 0 60000 65536"/>
              <a:gd name="T8" fmla="*/ 0 60000 65536"/>
              <a:gd name="T9" fmla="*/ 0 w 939"/>
              <a:gd name="T10" fmla="*/ 0 h 1"/>
              <a:gd name="T11" fmla="*/ 939 w 939"/>
              <a:gd name="T12" fmla="*/ 1 h 1"/>
            </a:gdLst>
            <a:ahLst/>
            <a:cxnLst>
              <a:cxn ang="T6">
                <a:pos x="T0" y="T1"/>
              </a:cxn>
              <a:cxn ang="T7">
                <a:pos x="T2" y="T3"/>
              </a:cxn>
              <a:cxn ang="T8">
                <a:pos x="T4" y="T5"/>
              </a:cxn>
            </a:cxnLst>
            <a:rect l="T9" t="T10" r="T11" b="T12"/>
            <a:pathLst>
              <a:path w="939" h="1">
                <a:moveTo>
                  <a:pt x="0" y="0"/>
                </a:moveTo>
                <a:lnTo>
                  <a:pt x="938" y="0"/>
                </a:lnTo>
                <a:lnTo>
                  <a:pt x="0" y="0"/>
                </a:lnTo>
              </a:path>
            </a:pathLst>
          </a:custGeom>
          <a:noFill/>
          <a:ln w="12700" cap="rnd">
            <a:solidFill>
              <a:schemeClr val="tx2"/>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51" name="Freeform 75"/>
          <p:cNvSpPr>
            <a:spLocks/>
          </p:cNvSpPr>
          <p:nvPr/>
        </p:nvSpPr>
        <p:spPr bwMode="auto">
          <a:xfrm>
            <a:off x="6397625" y="1824037"/>
            <a:ext cx="785813" cy="1047750"/>
          </a:xfrm>
          <a:custGeom>
            <a:avLst/>
            <a:gdLst>
              <a:gd name="T0" fmla="*/ 0 w 495"/>
              <a:gd name="T1" fmla="*/ 1046163 h 660"/>
              <a:gd name="T2" fmla="*/ 784225 w 495"/>
              <a:gd name="T3" fmla="*/ 0 h 660"/>
              <a:gd name="T4" fmla="*/ 0 w 495"/>
              <a:gd name="T5" fmla="*/ 1046163 h 660"/>
              <a:gd name="T6" fmla="*/ 0 60000 65536"/>
              <a:gd name="T7" fmla="*/ 0 60000 65536"/>
              <a:gd name="T8" fmla="*/ 0 60000 65536"/>
              <a:gd name="T9" fmla="*/ 0 w 495"/>
              <a:gd name="T10" fmla="*/ 0 h 660"/>
              <a:gd name="T11" fmla="*/ 495 w 495"/>
              <a:gd name="T12" fmla="*/ 660 h 660"/>
            </a:gdLst>
            <a:ahLst/>
            <a:cxnLst>
              <a:cxn ang="T6">
                <a:pos x="T0" y="T1"/>
              </a:cxn>
              <a:cxn ang="T7">
                <a:pos x="T2" y="T3"/>
              </a:cxn>
              <a:cxn ang="T8">
                <a:pos x="T4" y="T5"/>
              </a:cxn>
            </a:cxnLst>
            <a:rect l="T9" t="T10" r="T11" b="T12"/>
            <a:pathLst>
              <a:path w="495" h="660">
                <a:moveTo>
                  <a:pt x="0" y="659"/>
                </a:moveTo>
                <a:lnTo>
                  <a:pt x="494" y="0"/>
                </a:lnTo>
                <a:lnTo>
                  <a:pt x="0" y="659"/>
                </a:lnTo>
              </a:path>
            </a:pathLst>
          </a:custGeom>
          <a:noFill/>
          <a:ln w="12700" cap="rnd">
            <a:solidFill>
              <a:srgbClr val="000000"/>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52" name="Freeform 76"/>
          <p:cNvSpPr>
            <a:spLocks/>
          </p:cNvSpPr>
          <p:nvPr/>
        </p:nvSpPr>
        <p:spPr bwMode="auto">
          <a:xfrm>
            <a:off x="7181850" y="1824037"/>
            <a:ext cx="712788" cy="1047750"/>
          </a:xfrm>
          <a:custGeom>
            <a:avLst/>
            <a:gdLst>
              <a:gd name="T0" fmla="*/ 0 w 449"/>
              <a:gd name="T1" fmla="*/ 0 h 660"/>
              <a:gd name="T2" fmla="*/ 711200 w 449"/>
              <a:gd name="T3" fmla="*/ 1046163 h 660"/>
              <a:gd name="T4" fmla="*/ 0 w 449"/>
              <a:gd name="T5" fmla="*/ 0 h 660"/>
              <a:gd name="T6" fmla="*/ 0 60000 65536"/>
              <a:gd name="T7" fmla="*/ 0 60000 65536"/>
              <a:gd name="T8" fmla="*/ 0 60000 65536"/>
              <a:gd name="T9" fmla="*/ 0 w 449"/>
              <a:gd name="T10" fmla="*/ 0 h 660"/>
              <a:gd name="T11" fmla="*/ 449 w 449"/>
              <a:gd name="T12" fmla="*/ 660 h 660"/>
            </a:gdLst>
            <a:ahLst/>
            <a:cxnLst>
              <a:cxn ang="T6">
                <a:pos x="T0" y="T1"/>
              </a:cxn>
              <a:cxn ang="T7">
                <a:pos x="T2" y="T3"/>
              </a:cxn>
              <a:cxn ang="T8">
                <a:pos x="T4" y="T5"/>
              </a:cxn>
            </a:cxnLst>
            <a:rect l="T9" t="T10" r="T11" b="T12"/>
            <a:pathLst>
              <a:path w="449" h="660">
                <a:moveTo>
                  <a:pt x="0" y="0"/>
                </a:moveTo>
                <a:lnTo>
                  <a:pt x="448" y="659"/>
                </a:lnTo>
                <a:lnTo>
                  <a:pt x="0" y="0"/>
                </a:lnTo>
              </a:path>
            </a:pathLst>
          </a:custGeom>
          <a:noFill/>
          <a:ln w="12700" cap="rnd">
            <a:solidFill>
              <a:srgbClr val="000000"/>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53" name="Freeform 77"/>
          <p:cNvSpPr>
            <a:spLocks/>
          </p:cNvSpPr>
          <p:nvPr/>
        </p:nvSpPr>
        <p:spPr bwMode="auto">
          <a:xfrm>
            <a:off x="6891338" y="1731962"/>
            <a:ext cx="292100" cy="93663"/>
          </a:xfrm>
          <a:custGeom>
            <a:avLst/>
            <a:gdLst>
              <a:gd name="T0" fmla="*/ 0 w 184"/>
              <a:gd name="T1" fmla="*/ 0 h 59"/>
              <a:gd name="T2" fmla="*/ 47625 w 184"/>
              <a:gd name="T3" fmla="*/ 14288 h 59"/>
              <a:gd name="T4" fmla="*/ 290513 w 184"/>
              <a:gd name="T5" fmla="*/ 92075 h 59"/>
              <a:gd name="T6" fmla="*/ 0 w 184"/>
              <a:gd name="T7" fmla="*/ 0 h 59"/>
              <a:gd name="T8" fmla="*/ 0 60000 65536"/>
              <a:gd name="T9" fmla="*/ 0 60000 65536"/>
              <a:gd name="T10" fmla="*/ 0 60000 65536"/>
              <a:gd name="T11" fmla="*/ 0 60000 65536"/>
              <a:gd name="T12" fmla="*/ 0 w 184"/>
              <a:gd name="T13" fmla="*/ 0 h 59"/>
              <a:gd name="T14" fmla="*/ 184 w 184"/>
              <a:gd name="T15" fmla="*/ 59 h 59"/>
            </a:gdLst>
            <a:ahLst/>
            <a:cxnLst>
              <a:cxn ang="T8">
                <a:pos x="T0" y="T1"/>
              </a:cxn>
              <a:cxn ang="T9">
                <a:pos x="T2" y="T3"/>
              </a:cxn>
              <a:cxn ang="T10">
                <a:pos x="T4" y="T5"/>
              </a:cxn>
              <a:cxn ang="T11">
                <a:pos x="T6" y="T7"/>
              </a:cxn>
            </a:cxnLst>
            <a:rect l="T12" t="T13" r="T14" b="T15"/>
            <a:pathLst>
              <a:path w="184" h="59">
                <a:moveTo>
                  <a:pt x="0" y="0"/>
                </a:moveTo>
                <a:lnTo>
                  <a:pt x="30" y="9"/>
                </a:lnTo>
                <a:lnTo>
                  <a:pt x="183" y="58"/>
                </a:lnTo>
                <a:lnTo>
                  <a:pt x="0" y="0"/>
                </a:lnTo>
              </a:path>
            </a:pathLst>
          </a:custGeom>
          <a:noFill/>
          <a:ln w="12700" cap="rnd">
            <a:solidFill>
              <a:srgbClr val="000000"/>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54" name="Freeform 78"/>
          <p:cNvSpPr>
            <a:spLocks/>
          </p:cNvSpPr>
          <p:nvPr/>
        </p:nvSpPr>
        <p:spPr bwMode="auto">
          <a:xfrm>
            <a:off x="7100888" y="1773237"/>
            <a:ext cx="82550" cy="52388"/>
          </a:xfrm>
          <a:custGeom>
            <a:avLst/>
            <a:gdLst>
              <a:gd name="T0" fmla="*/ 9525 w 52"/>
              <a:gd name="T1" fmla="*/ 0 h 33"/>
              <a:gd name="T2" fmla="*/ 80963 w 52"/>
              <a:gd name="T3" fmla="*/ 50800 h 33"/>
              <a:gd name="T4" fmla="*/ 0 w 52"/>
              <a:gd name="T5" fmla="*/ 50800 h 33"/>
              <a:gd name="T6" fmla="*/ 9525 w 52"/>
              <a:gd name="T7" fmla="*/ 0 h 33"/>
              <a:gd name="T8" fmla="*/ 0 60000 65536"/>
              <a:gd name="T9" fmla="*/ 0 60000 65536"/>
              <a:gd name="T10" fmla="*/ 0 60000 65536"/>
              <a:gd name="T11" fmla="*/ 0 60000 65536"/>
              <a:gd name="T12" fmla="*/ 0 w 52"/>
              <a:gd name="T13" fmla="*/ 0 h 33"/>
              <a:gd name="T14" fmla="*/ 52 w 52"/>
              <a:gd name="T15" fmla="*/ 33 h 33"/>
            </a:gdLst>
            <a:ahLst/>
            <a:cxnLst>
              <a:cxn ang="T8">
                <a:pos x="T0" y="T1"/>
              </a:cxn>
              <a:cxn ang="T9">
                <a:pos x="T2" y="T3"/>
              </a:cxn>
              <a:cxn ang="T10">
                <a:pos x="T4" y="T5"/>
              </a:cxn>
              <a:cxn ang="T11">
                <a:pos x="T6" y="T7"/>
              </a:cxn>
            </a:cxnLst>
            <a:rect l="T12" t="T13" r="T14" b="T15"/>
            <a:pathLst>
              <a:path w="52" h="33">
                <a:moveTo>
                  <a:pt x="6" y="0"/>
                </a:moveTo>
                <a:lnTo>
                  <a:pt x="51" y="32"/>
                </a:lnTo>
                <a:lnTo>
                  <a:pt x="0" y="32"/>
                </a:lnTo>
                <a:lnTo>
                  <a:pt x="6" y="0"/>
                </a:lnTo>
              </a:path>
            </a:pathLst>
          </a:custGeom>
          <a:noFill/>
          <a:ln w="12700" cap="rnd">
            <a:solidFill>
              <a:srgbClr val="000000"/>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55" name="Freeform 79"/>
          <p:cNvSpPr>
            <a:spLocks/>
          </p:cNvSpPr>
          <p:nvPr/>
        </p:nvSpPr>
        <p:spPr bwMode="auto">
          <a:xfrm>
            <a:off x="6038850" y="3151187"/>
            <a:ext cx="404813" cy="347663"/>
          </a:xfrm>
          <a:custGeom>
            <a:avLst/>
            <a:gdLst>
              <a:gd name="T0" fmla="*/ 0 w 255"/>
              <a:gd name="T1" fmla="*/ 0 h 219"/>
              <a:gd name="T2" fmla="*/ 403225 w 255"/>
              <a:gd name="T3" fmla="*/ 0 h 219"/>
              <a:gd name="T4" fmla="*/ 403225 w 255"/>
              <a:gd name="T5" fmla="*/ 346075 h 219"/>
              <a:gd name="T6" fmla="*/ 0 w 255"/>
              <a:gd name="T7" fmla="*/ 346075 h 219"/>
              <a:gd name="T8" fmla="*/ 0 w 255"/>
              <a:gd name="T9" fmla="*/ 0 h 219"/>
              <a:gd name="T10" fmla="*/ 0 60000 65536"/>
              <a:gd name="T11" fmla="*/ 0 60000 65536"/>
              <a:gd name="T12" fmla="*/ 0 60000 65536"/>
              <a:gd name="T13" fmla="*/ 0 60000 65536"/>
              <a:gd name="T14" fmla="*/ 0 60000 65536"/>
              <a:gd name="T15" fmla="*/ 0 w 255"/>
              <a:gd name="T16" fmla="*/ 0 h 219"/>
              <a:gd name="T17" fmla="*/ 255 w 255"/>
              <a:gd name="T18" fmla="*/ 219 h 219"/>
            </a:gdLst>
            <a:ahLst/>
            <a:cxnLst>
              <a:cxn ang="T10">
                <a:pos x="T0" y="T1"/>
              </a:cxn>
              <a:cxn ang="T11">
                <a:pos x="T2" y="T3"/>
              </a:cxn>
              <a:cxn ang="T12">
                <a:pos x="T4" y="T5"/>
              </a:cxn>
              <a:cxn ang="T13">
                <a:pos x="T6" y="T7"/>
              </a:cxn>
              <a:cxn ang="T14">
                <a:pos x="T8" y="T9"/>
              </a:cxn>
            </a:cxnLst>
            <a:rect l="T15" t="T16" r="T17" b="T18"/>
            <a:pathLst>
              <a:path w="255" h="219">
                <a:moveTo>
                  <a:pt x="0" y="0"/>
                </a:moveTo>
                <a:lnTo>
                  <a:pt x="254" y="0"/>
                </a:lnTo>
                <a:lnTo>
                  <a:pt x="254" y="218"/>
                </a:lnTo>
                <a:lnTo>
                  <a:pt x="0" y="218"/>
                </a:lnTo>
                <a:lnTo>
                  <a:pt x="0" y="0"/>
                </a:lnTo>
              </a:path>
            </a:pathLst>
          </a:custGeom>
          <a:noFill/>
          <a:ln w="12700" cap="rnd">
            <a:solidFill>
              <a:schemeClr val="accent2"/>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56" name="Freeform 80"/>
          <p:cNvSpPr>
            <a:spLocks/>
          </p:cNvSpPr>
          <p:nvPr/>
        </p:nvSpPr>
        <p:spPr bwMode="auto">
          <a:xfrm>
            <a:off x="6442075" y="3278187"/>
            <a:ext cx="63500" cy="42863"/>
          </a:xfrm>
          <a:custGeom>
            <a:avLst/>
            <a:gdLst>
              <a:gd name="T0" fmla="*/ 61913 w 40"/>
              <a:gd name="T1" fmla="*/ 41275 h 27"/>
              <a:gd name="T2" fmla="*/ 0 w 40"/>
              <a:gd name="T3" fmla="*/ 20638 h 27"/>
              <a:gd name="T4" fmla="*/ 61913 w 40"/>
              <a:gd name="T5" fmla="*/ 0 h 27"/>
              <a:gd name="T6" fmla="*/ 0 60000 65536"/>
              <a:gd name="T7" fmla="*/ 0 60000 65536"/>
              <a:gd name="T8" fmla="*/ 0 60000 65536"/>
              <a:gd name="T9" fmla="*/ 0 w 40"/>
              <a:gd name="T10" fmla="*/ 0 h 27"/>
              <a:gd name="T11" fmla="*/ 40 w 40"/>
              <a:gd name="T12" fmla="*/ 27 h 27"/>
            </a:gdLst>
            <a:ahLst/>
            <a:cxnLst>
              <a:cxn ang="T6">
                <a:pos x="T0" y="T1"/>
              </a:cxn>
              <a:cxn ang="T7">
                <a:pos x="T2" y="T3"/>
              </a:cxn>
              <a:cxn ang="T8">
                <a:pos x="T4" y="T5"/>
              </a:cxn>
            </a:cxnLst>
            <a:rect l="T9" t="T10" r="T11" b="T12"/>
            <a:pathLst>
              <a:path w="40" h="27">
                <a:moveTo>
                  <a:pt x="39" y="26"/>
                </a:moveTo>
                <a:lnTo>
                  <a:pt x="0" y="13"/>
                </a:lnTo>
                <a:lnTo>
                  <a:pt x="39" y="0"/>
                </a:lnTo>
              </a:path>
            </a:pathLst>
          </a:custGeom>
          <a:noFill/>
          <a:ln w="12700" cap="rnd">
            <a:solidFill>
              <a:schemeClr val="accent2"/>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57" name="Freeform 81"/>
          <p:cNvSpPr>
            <a:spLocks/>
          </p:cNvSpPr>
          <p:nvPr/>
        </p:nvSpPr>
        <p:spPr bwMode="auto">
          <a:xfrm>
            <a:off x="6442075" y="3302000"/>
            <a:ext cx="241300" cy="1587"/>
          </a:xfrm>
          <a:custGeom>
            <a:avLst/>
            <a:gdLst>
              <a:gd name="T0" fmla="*/ 0 w 152"/>
              <a:gd name="T1" fmla="*/ 0 h 1"/>
              <a:gd name="T2" fmla="*/ 239713 w 152"/>
              <a:gd name="T3" fmla="*/ 0 h 1"/>
              <a:gd name="T4" fmla="*/ 0 w 152"/>
              <a:gd name="T5" fmla="*/ 0 h 1"/>
              <a:gd name="T6" fmla="*/ 0 60000 65536"/>
              <a:gd name="T7" fmla="*/ 0 60000 65536"/>
              <a:gd name="T8" fmla="*/ 0 60000 65536"/>
              <a:gd name="T9" fmla="*/ 0 w 152"/>
              <a:gd name="T10" fmla="*/ 0 h 1"/>
              <a:gd name="T11" fmla="*/ 152 w 152"/>
              <a:gd name="T12" fmla="*/ 1 h 1"/>
            </a:gdLst>
            <a:ahLst/>
            <a:cxnLst>
              <a:cxn ang="T6">
                <a:pos x="T0" y="T1"/>
              </a:cxn>
              <a:cxn ang="T7">
                <a:pos x="T2" y="T3"/>
              </a:cxn>
              <a:cxn ang="T8">
                <a:pos x="T4" y="T5"/>
              </a:cxn>
            </a:cxnLst>
            <a:rect l="T9" t="T10" r="T11" b="T12"/>
            <a:pathLst>
              <a:path w="152" h="1">
                <a:moveTo>
                  <a:pt x="0" y="0"/>
                </a:moveTo>
                <a:lnTo>
                  <a:pt x="151" y="0"/>
                </a:lnTo>
                <a:lnTo>
                  <a:pt x="0" y="0"/>
                </a:lnTo>
              </a:path>
            </a:pathLst>
          </a:custGeom>
          <a:noFill/>
          <a:ln w="12700" cap="rnd">
            <a:solidFill>
              <a:schemeClr val="accent2"/>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58" name="Freeform 82"/>
          <p:cNvSpPr>
            <a:spLocks/>
          </p:cNvSpPr>
          <p:nvPr/>
        </p:nvSpPr>
        <p:spPr bwMode="auto">
          <a:xfrm>
            <a:off x="6618288" y="3278187"/>
            <a:ext cx="65087" cy="42863"/>
          </a:xfrm>
          <a:custGeom>
            <a:avLst/>
            <a:gdLst>
              <a:gd name="T0" fmla="*/ 0 w 41"/>
              <a:gd name="T1" fmla="*/ 0 h 27"/>
              <a:gd name="T2" fmla="*/ 63500 w 41"/>
              <a:gd name="T3" fmla="*/ 20638 h 27"/>
              <a:gd name="T4" fmla="*/ 0 w 41"/>
              <a:gd name="T5" fmla="*/ 41275 h 27"/>
              <a:gd name="T6" fmla="*/ 0 60000 65536"/>
              <a:gd name="T7" fmla="*/ 0 60000 65536"/>
              <a:gd name="T8" fmla="*/ 0 60000 65536"/>
              <a:gd name="T9" fmla="*/ 0 w 41"/>
              <a:gd name="T10" fmla="*/ 0 h 27"/>
              <a:gd name="T11" fmla="*/ 41 w 41"/>
              <a:gd name="T12" fmla="*/ 27 h 27"/>
            </a:gdLst>
            <a:ahLst/>
            <a:cxnLst>
              <a:cxn ang="T6">
                <a:pos x="T0" y="T1"/>
              </a:cxn>
              <a:cxn ang="T7">
                <a:pos x="T2" y="T3"/>
              </a:cxn>
              <a:cxn ang="T8">
                <a:pos x="T4" y="T5"/>
              </a:cxn>
            </a:cxnLst>
            <a:rect l="T9" t="T10" r="T11" b="T12"/>
            <a:pathLst>
              <a:path w="41" h="27">
                <a:moveTo>
                  <a:pt x="0" y="0"/>
                </a:moveTo>
                <a:lnTo>
                  <a:pt x="40" y="13"/>
                </a:lnTo>
                <a:lnTo>
                  <a:pt x="0" y="26"/>
                </a:lnTo>
              </a:path>
            </a:pathLst>
          </a:custGeom>
          <a:noFill/>
          <a:ln w="12700" cap="rnd">
            <a:solidFill>
              <a:schemeClr val="accent2"/>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59" name="Freeform 83"/>
          <p:cNvSpPr>
            <a:spLocks/>
          </p:cNvSpPr>
          <p:nvPr/>
        </p:nvSpPr>
        <p:spPr bwMode="auto">
          <a:xfrm>
            <a:off x="6681788" y="3151187"/>
            <a:ext cx="403225" cy="347663"/>
          </a:xfrm>
          <a:custGeom>
            <a:avLst/>
            <a:gdLst>
              <a:gd name="T0" fmla="*/ 0 w 254"/>
              <a:gd name="T1" fmla="*/ 0 h 219"/>
              <a:gd name="T2" fmla="*/ 401638 w 254"/>
              <a:gd name="T3" fmla="*/ 0 h 219"/>
              <a:gd name="T4" fmla="*/ 401638 w 254"/>
              <a:gd name="T5" fmla="*/ 346075 h 219"/>
              <a:gd name="T6" fmla="*/ 0 w 254"/>
              <a:gd name="T7" fmla="*/ 346075 h 219"/>
              <a:gd name="T8" fmla="*/ 0 w 254"/>
              <a:gd name="T9" fmla="*/ 0 h 219"/>
              <a:gd name="T10" fmla="*/ 0 60000 65536"/>
              <a:gd name="T11" fmla="*/ 0 60000 65536"/>
              <a:gd name="T12" fmla="*/ 0 60000 65536"/>
              <a:gd name="T13" fmla="*/ 0 60000 65536"/>
              <a:gd name="T14" fmla="*/ 0 60000 65536"/>
              <a:gd name="T15" fmla="*/ 0 w 254"/>
              <a:gd name="T16" fmla="*/ 0 h 219"/>
              <a:gd name="T17" fmla="*/ 254 w 254"/>
              <a:gd name="T18" fmla="*/ 219 h 219"/>
            </a:gdLst>
            <a:ahLst/>
            <a:cxnLst>
              <a:cxn ang="T10">
                <a:pos x="T0" y="T1"/>
              </a:cxn>
              <a:cxn ang="T11">
                <a:pos x="T2" y="T3"/>
              </a:cxn>
              <a:cxn ang="T12">
                <a:pos x="T4" y="T5"/>
              </a:cxn>
              <a:cxn ang="T13">
                <a:pos x="T6" y="T7"/>
              </a:cxn>
              <a:cxn ang="T14">
                <a:pos x="T8" y="T9"/>
              </a:cxn>
            </a:cxnLst>
            <a:rect l="T15" t="T16" r="T17" b="T18"/>
            <a:pathLst>
              <a:path w="254" h="219">
                <a:moveTo>
                  <a:pt x="0" y="0"/>
                </a:moveTo>
                <a:lnTo>
                  <a:pt x="253" y="0"/>
                </a:lnTo>
                <a:lnTo>
                  <a:pt x="253" y="218"/>
                </a:lnTo>
                <a:lnTo>
                  <a:pt x="0" y="218"/>
                </a:lnTo>
                <a:lnTo>
                  <a:pt x="0" y="0"/>
                </a:lnTo>
              </a:path>
            </a:pathLst>
          </a:custGeom>
          <a:noFill/>
          <a:ln w="12700" cap="rnd">
            <a:solidFill>
              <a:schemeClr val="accent2"/>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60" name="Freeform 84"/>
          <p:cNvSpPr>
            <a:spLocks/>
          </p:cNvSpPr>
          <p:nvPr/>
        </p:nvSpPr>
        <p:spPr bwMode="auto">
          <a:xfrm>
            <a:off x="7083425" y="3278187"/>
            <a:ext cx="66675" cy="42863"/>
          </a:xfrm>
          <a:custGeom>
            <a:avLst/>
            <a:gdLst>
              <a:gd name="T0" fmla="*/ 65088 w 42"/>
              <a:gd name="T1" fmla="*/ 41275 h 27"/>
              <a:gd name="T2" fmla="*/ 0 w 42"/>
              <a:gd name="T3" fmla="*/ 20638 h 27"/>
              <a:gd name="T4" fmla="*/ 65088 w 42"/>
              <a:gd name="T5" fmla="*/ 0 h 27"/>
              <a:gd name="T6" fmla="*/ 0 60000 65536"/>
              <a:gd name="T7" fmla="*/ 0 60000 65536"/>
              <a:gd name="T8" fmla="*/ 0 60000 65536"/>
              <a:gd name="T9" fmla="*/ 0 w 42"/>
              <a:gd name="T10" fmla="*/ 0 h 27"/>
              <a:gd name="T11" fmla="*/ 42 w 42"/>
              <a:gd name="T12" fmla="*/ 27 h 27"/>
            </a:gdLst>
            <a:ahLst/>
            <a:cxnLst>
              <a:cxn ang="T6">
                <a:pos x="T0" y="T1"/>
              </a:cxn>
              <a:cxn ang="T7">
                <a:pos x="T2" y="T3"/>
              </a:cxn>
              <a:cxn ang="T8">
                <a:pos x="T4" y="T5"/>
              </a:cxn>
            </a:cxnLst>
            <a:rect l="T9" t="T10" r="T11" b="T12"/>
            <a:pathLst>
              <a:path w="42" h="27">
                <a:moveTo>
                  <a:pt x="41" y="26"/>
                </a:moveTo>
                <a:lnTo>
                  <a:pt x="0" y="13"/>
                </a:lnTo>
                <a:lnTo>
                  <a:pt x="41" y="0"/>
                </a:lnTo>
              </a:path>
            </a:pathLst>
          </a:custGeom>
          <a:noFill/>
          <a:ln w="12700" cap="rnd">
            <a:solidFill>
              <a:schemeClr val="accent2"/>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61" name="Freeform 85"/>
          <p:cNvSpPr>
            <a:spLocks/>
          </p:cNvSpPr>
          <p:nvPr/>
        </p:nvSpPr>
        <p:spPr bwMode="auto">
          <a:xfrm>
            <a:off x="7083425" y="3302000"/>
            <a:ext cx="201613" cy="1587"/>
          </a:xfrm>
          <a:custGeom>
            <a:avLst/>
            <a:gdLst>
              <a:gd name="T0" fmla="*/ 0 w 127"/>
              <a:gd name="T1" fmla="*/ 0 h 1"/>
              <a:gd name="T2" fmla="*/ 200025 w 127"/>
              <a:gd name="T3" fmla="*/ 0 h 1"/>
              <a:gd name="T4" fmla="*/ 0 w 127"/>
              <a:gd name="T5" fmla="*/ 0 h 1"/>
              <a:gd name="T6" fmla="*/ 0 60000 65536"/>
              <a:gd name="T7" fmla="*/ 0 60000 65536"/>
              <a:gd name="T8" fmla="*/ 0 60000 65536"/>
              <a:gd name="T9" fmla="*/ 0 w 127"/>
              <a:gd name="T10" fmla="*/ 0 h 1"/>
              <a:gd name="T11" fmla="*/ 127 w 127"/>
              <a:gd name="T12" fmla="*/ 1 h 1"/>
            </a:gdLst>
            <a:ahLst/>
            <a:cxnLst>
              <a:cxn ang="T6">
                <a:pos x="T0" y="T1"/>
              </a:cxn>
              <a:cxn ang="T7">
                <a:pos x="T2" y="T3"/>
              </a:cxn>
              <a:cxn ang="T8">
                <a:pos x="T4" y="T5"/>
              </a:cxn>
            </a:cxnLst>
            <a:rect l="T9" t="T10" r="T11" b="T12"/>
            <a:pathLst>
              <a:path w="127" h="1">
                <a:moveTo>
                  <a:pt x="0" y="0"/>
                </a:moveTo>
                <a:lnTo>
                  <a:pt x="126" y="0"/>
                </a:lnTo>
                <a:lnTo>
                  <a:pt x="0" y="0"/>
                </a:lnTo>
              </a:path>
            </a:pathLst>
          </a:custGeom>
          <a:noFill/>
          <a:ln w="12700" cap="rnd">
            <a:solidFill>
              <a:schemeClr val="accent2"/>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62" name="Freeform 86"/>
          <p:cNvSpPr>
            <a:spLocks/>
          </p:cNvSpPr>
          <p:nvPr/>
        </p:nvSpPr>
        <p:spPr bwMode="auto">
          <a:xfrm>
            <a:off x="7223125" y="3278187"/>
            <a:ext cx="61913" cy="42863"/>
          </a:xfrm>
          <a:custGeom>
            <a:avLst/>
            <a:gdLst>
              <a:gd name="T0" fmla="*/ 0 w 39"/>
              <a:gd name="T1" fmla="*/ 0 h 27"/>
              <a:gd name="T2" fmla="*/ 60325 w 39"/>
              <a:gd name="T3" fmla="*/ 20638 h 27"/>
              <a:gd name="T4" fmla="*/ 0 w 39"/>
              <a:gd name="T5" fmla="*/ 41275 h 27"/>
              <a:gd name="T6" fmla="*/ 0 60000 65536"/>
              <a:gd name="T7" fmla="*/ 0 60000 65536"/>
              <a:gd name="T8" fmla="*/ 0 60000 65536"/>
              <a:gd name="T9" fmla="*/ 0 w 39"/>
              <a:gd name="T10" fmla="*/ 0 h 27"/>
              <a:gd name="T11" fmla="*/ 39 w 39"/>
              <a:gd name="T12" fmla="*/ 27 h 27"/>
            </a:gdLst>
            <a:ahLst/>
            <a:cxnLst>
              <a:cxn ang="T6">
                <a:pos x="T0" y="T1"/>
              </a:cxn>
              <a:cxn ang="T7">
                <a:pos x="T2" y="T3"/>
              </a:cxn>
              <a:cxn ang="T8">
                <a:pos x="T4" y="T5"/>
              </a:cxn>
            </a:cxnLst>
            <a:rect l="T9" t="T10" r="T11" b="T12"/>
            <a:pathLst>
              <a:path w="39" h="27">
                <a:moveTo>
                  <a:pt x="0" y="0"/>
                </a:moveTo>
                <a:lnTo>
                  <a:pt x="38" y="13"/>
                </a:lnTo>
                <a:lnTo>
                  <a:pt x="0" y="26"/>
                </a:lnTo>
              </a:path>
            </a:pathLst>
          </a:custGeom>
          <a:noFill/>
          <a:ln w="12700" cap="rnd">
            <a:solidFill>
              <a:schemeClr val="accent2"/>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63" name="Freeform 87"/>
          <p:cNvSpPr>
            <a:spLocks/>
          </p:cNvSpPr>
          <p:nvPr/>
        </p:nvSpPr>
        <p:spPr bwMode="auto">
          <a:xfrm>
            <a:off x="6321425" y="2854325"/>
            <a:ext cx="158750" cy="298450"/>
          </a:xfrm>
          <a:custGeom>
            <a:avLst/>
            <a:gdLst>
              <a:gd name="T0" fmla="*/ 157163 w 100"/>
              <a:gd name="T1" fmla="*/ 0 h 188"/>
              <a:gd name="T2" fmla="*/ 0 w 100"/>
              <a:gd name="T3" fmla="*/ 296863 h 188"/>
              <a:gd name="T4" fmla="*/ 157163 w 100"/>
              <a:gd name="T5" fmla="*/ 0 h 188"/>
              <a:gd name="T6" fmla="*/ 0 60000 65536"/>
              <a:gd name="T7" fmla="*/ 0 60000 65536"/>
              <a:gd name="T8" fmla="*/ 0 60000 65536"/>
              <a:gd name="T9" fmla="*/ 0 w 100"/>
              <a:gd name="T10" fmla="*/ 0 h 188"/>
              <a:gd name="T11" fmla="*/ 100 w 100"/>
              <a:gd name="T12" fmla="*/ 188 h 188"/>
            </a:gdLst>
            <a:ahLst/>
            <a:cxnLst>
              <a:cxn ang="T6">
                <a:pos x="T0" y="T1"/>
              </a:cxn>
              <a:cxn ang="T7">
                <a:pos x="T2" y="T3"/>
              </a:cxn>
              <a:cxn ang="T8">
                <a:pos x="T4" y="T5"/>
              </a:cxn>
            </a:cxnLst>
            <a:rect l="T9" t="T10" r="T11" b="T12"/>
            <a:pathLst>
              <a:path w="100" h="188">
                <a:moveTo>
                  <a:pt x="99" y="0"/>
                </a:moveTo>
                <a:lnTo>
                  <a:pt x="0" y="187"/>
                </a:lnTo>
                <a:lnTo>
                  <a:pt x="99" y="0"/>
                </a:lnTo>
              </a:path>
            </a:pathLst>
          </a:custGeom>
          <a:noFill/>
          <a:ln w="12700" cap="rnd">
            <a:solidFill>
              <a:schemeClr val="accent2"/>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64" name="Freeform 88"/>
          <p:cNvSpPr>
            <a:spLocks/>
          </p:cNvSpPr>
          <p:nvPr/>
        </p:nvSpPr>
        <p:spPr bwMode="auto">
          <a:xfrm>
            <a:off x="6321425" y="3074987"/>
            <a:ext cx="49213" cy="77788"/>
          </a:xfrm>
          <a:custGeom>
            <a:avLst/>
            <a:gdLst>
              <a:gd name="T0" fmla="*/ 47625 w 31"/>
              <a:gd name="T1" fmla="*/ 23813 h 49"/>
              <a:gd name="T2" fmla="*/ 0 w 31"/>
              <a:gd name="T3" fmla="*/ 76200 h 49"/>
              <a:gd name="T4" fmla="*/ 20638 w 31"/>
              <a:gd name="T5" fmla="*/ 0 h 49"/>
              <a:gd name="T6" fmla="*/ 0 60000 65536"/>
              <a:gd name="T7" fmla="*/ 0 60000 65536"/>
              <a:gd name="T8" fmla="*/ 0 60000 65536"/>
              <a:gd name="T9" fmla="*/ 0 w 31"/>
              <a:gd name="T10" fmla="*/ 0 h 49"/>
              <a:gd name="T11" fmla="*/ 31 w 31"/>
              <a:gd name="T12" fmla="*/ 49 h 49"/>
            </a:gdLst>
            <a:ahLst/>
            <a:cxnLst>
              <a:cxn ang="T6">
                <a:pos x="T0" y="T1"/>
              </a:cxn>
              <a:cxn ang="T7">
                <a:pos x="T2" y="T3"/>
              </a:cxn>
              <a:cxn ang="T8">
                <a:pos x="T4" y="T5"/>
              </a:cxn>
            </a:cxnLst>
            <a:rect l="T9" t="T10" r="T11" b="T12"/>
            <a:pathLst>
              <a:path w="31" h="49">
                <a:moveTo>
                  <a:pt x="30" y="15"/>
                </a:moveTo>
                <a:lnTo>
                  <a:pt x="0" y="48"/>
                </a:lnTo>
                <a:lnTo>
                  <a:pt x="13" y="0"/>
                </a:lnTo>
              </a:path>
            </a:pathLst>
          </a:custGeom>
          <a:noFill/>
          <a:ln w="12700" cap="rnd">
            <a:solidFill>
              <a:schemeClr val="accent2"/>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65" name="Freeform 89"/>
          <p:cNvSpPr>
            <a:spLocks/>
          </p:cNvSpPr>
          <p:nvPr/>
        </p:nvSpPr>
        <p:spPr bwMode="auto">
          <a:xfrm>
            <a:off x="6881813" y="2854325"/>
            <a:ext cx="1587" cy="298450"/>
          </a:xfrm>
          <a:custGeom>
            <a:avLst/>
            <a:gdLst>
              <a:gd name="T0" fmla="*/ 0 w 1"/>
              <a:gd name="T1" fmla="*/ 0 h 188"/>
              <a:gd name="T2" fmla="*/ 0 w 1"/>
              <a:gd name="T3" fmla="*/ 296863 h 188"/>
              <a:gd name="T4" fmla="*/ 0 w 1"/>
              <a:gd name="T5" fmla="*/ 0 h 188"/>
              <a:gd name="T6" fmla="*/ 0 60000 65536"/>
              <a:gd name="T7" fmla="*/ 0 60000 65536"/>
              <a:gd name="T8" fmla="*/ 0 60000 65536"/>
              <a:gd name="T9" fmla="*/ 0 w 1"/>
              <a:gd name="T10" fmla="*/ 0 h 188"/>
              <a:gd name="T11" fmla="*/ 1 w 1"/>
              <a:gd name="T12" fmla="*/ 188 h 188"/>
            </a:gdLst>
            <a:ahLst/>
            <a:cxnLst>
              <a:cxn ang="T6">
                <a:pos x="T0" y="T1"/>
              </a:cxn>
              <a:cxn ang="T7">
                <a:pos x="T2" y="T3"/>
              </a:cxn>
              <a:cxn ang="T8">
                <a:pos x="T4" y="T5"/>
              </a:cxn>
            </a:cxnLst>
            <a:rect l="T9" t="T10" r="T11" b="T12"/>
            <a:pathLst>
              <a:path w="1" h="188">
                <a:moveTo>
                  <a:pt x="0" y="0"/>
                </a:moveTo>
                <a:lnTo>
                  <a:pt x="0" y="187"/>
                </a:lnTo>
                <a:lnTo>
                  <a:pt x="0" y="0"/>
                </a:lnTo>
              </a:path>
            </a:pathLst>
          </a:custGeom>
          <a:noFill/>
          <a:ln w="12700" cap="rnd">
            <a:solidFill>
              <a:schemeClr val="accent2"/>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66" name="Freeform 90"/>
          <p:cNvSpPr>
            <a:spLocks/>
          </p:cNvSpPr>
          <p:nvPr/>
        </p:nvSpPr>
        <p:spPr bwMode="auto">
          <a:xfrm>
            <a:off x="6867525" y="3073400"/>
            <a:ext cx="30163" cy="79375"/>
          </a:xfrm>
          <a:custGeom>
            <a:avLst/>
            <a:gdLst>
              <a:gd name="T0" fmla="*/ 28575 w 19"/>
              <a:gd name="T1" fmla="*/ 0 h 50"/>
              <a:gd name="T2" fmla="*/ 12700 w 19"/>
              <a:gd name="T3" fmla="*/ 77788 h 50"/>
              <a:gd name="T4" fmla="*/ 0 w 19"/>
              <a:gd name="T5" fmla="*/ 0 h 50"/>
              <a:gd name="T6" fmla="*/ 0 60000 65536"/>
              <a:gd name="T7" fmla="*/ 0 60000 65536"/>
              <a:gd name="T8" fmla="*/ 0 60000 65536"/>
              <a:gd name="T9" fmla="*/ 0 w 19"/>
              <a:gd name="T10" fmla="*/ 0 h 50"/>
              <a:gd name="T11" fmla="*/ 19 w 19"/>
              <a:gd name="T12" fmla="*/ 50 h 50"/>
            </a:gdLst>
            <a:ahLst/>
            <a:cxnLst>
              <a:cxn ang="T6">
                <a:pos x="T0" y="T1"/>
              </a:cxn>
              <a:cxn ang="T7">
                <a:pos x="T2" y="T3"/>
              </a:cxn>
              <a:cxn ang="T8">
                <a:pos x="T4" y="T5"/>
              </a:cxn>
            </a:cxnLst>
            <a:rect l="T9" t="T10" r="T11" b="T12"/>
            <a:pathLst>
              <a:path w="19" h="50">
                <a:moveTo>
                  <a:pt x="18" y="0"/>
                </a:moveTo>
                <a:lnTo>
                  <a:pt x="8" y="49"/>
                </a:lnTo>
                <a:lnTo>
                  <a:pt x="0" y="0"/>
                </a:lnTo>
              </a:path>
            </a:pathLst>
          </a:custGeom>
          <a:noFill/>
          <a:ln w="12700" cap="rnd">
            <a:solidFill>
              <a:schemeClr val="accent2"/>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67" name="Freeform 91"/>
          <p:cNvSpPr>
            <a:spLocks/>
          </p:cNvSpPr>
          <p:nvPr/>
        </p:nvSpPr>
        <p:spPr bwMode="auto">
          <a:xfrm>
            <a:off x="7767638" y="3151187"/>
            <a:ext cx="403225" cy="347663"/>
          </a:xfrm>
          <a:custGeom>
            <a:avLst/>
            <a:gdLst>
              <a:gd name="T0" fmla="*/ 0 w 254"/>
              <a:gd name="T1" fmla="*/ 0 h 219"/>
              <a:gd name="T2" fmla="*/ 401638 w 254"/>
              <a:gd name="T3" fmla="*/ 0 h 219"/>
              <a:gd name="T4" fmla="*/ 401638 w 254"/>
              <a:gd name="T5" fmla="*/ 346075 h 219"/>
              <a:gd name="T6" fmla="*/ 0 w 254"/>
              <a:gd name="T7" fmla="*/ 346075 h 219"/>
              <a:gd name="T8" fmla="*/ 0 w 254"/>
              <a:gd name="T9" fmla="*/ 0 h 219"/>
              <a:gd name="T10" fmla="*/ 0 60000 65536"/>
              <a:gd name="T11" fmla="*/ 0 60000 65536"/>
              <a:gd name="T12" fmla="*/ 0 60000 65536"/>
              <a:gd name="T13" fmla="*/ 0 60000 65536"/>
              <a:gd name="T14" fmla="*/ 0 60000 65536"/>
              <a:gd name="T15" fmla="*/ 0 w 254"/>
              <a:gd name="T16" fmla="*/ 0 h 219"/>
              <a:gd name="T17" fmla="*/ 254 w 254"/>
              <a:gd name="T18" fmla="*/ 219 h 219"/>
            </a:gdLst>
            <a:ahLst/>
            <a:cxnLst>
              <a:cxn ang="T10">
                <a:pos x="T0" y="T1"/>
              </a:cxn>
              <a:cxn ang="T11">
                <a:pos x="T2" y="T3"/>
              </a:cxn>
              <a:cxn ang="T12">
                <a:pos x="T4" y="T5"/>
              </a:cxn>
              <a:cxn ang="T13">
                <a:pos x="T6" y="T7"/>
              </a:cxn>
              <a:cxn ang="T14">
                <a:pos x="T8" y="T9"/>
              </a:cxn>
            </a:cxnLst>
            <a:rect l="T15" t="T16" r="T17" b="T18"/>
            <a:pathLst>
              <a:path w="254" h="219">
                <a:moveTo>
                  <a:pt x="0" y="0"/>
                </a:moveTo>
                <a:lnTo>
                  <a:pt x="253" y="0"/>
                </a:lnTo>
                <a:lnTo>
                  <a:pt x="253" y="218"/>
                </a:lnTo>
                <a:lnTo>
                  <a:pt x="0" y="218"/>
                </a:lnTo>
                <a:lnTo>
                  <a:pt x="0" y="0"/>
                </a:lnTo>
              </a:path>
            </a:pathLst>
          </a:custGeom>
          <a:noFill/>
          <a:ln w="12700" cap="rnd">
            <a:solidFill>
              <a:schemeClr val="accent2"/>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68" name="Freeform 92"/>
          <p:cNvSpPr>
            <a:spLocks/>
          </p:cNvSpPr>
          <p:nvPr/>
        </p:nvSpPr>
        <p:spPr bwMode="auto">
          <a:xfrm>
            <a:off x="7567613" y="3278187"/>
            <a:ext cx="65087" cy="42863"/>
          </a:xfrm>
          <a:custGeom>
            <a:avLst/>
            <a:gdLst>
              <a:gd name="T0" fmla="*/ 63500 w 41"/>
              <a:gd name="T1" fmla="*/ 41275 h 27"/>
              <a:gd name="T2" fmla="*/ 0 w 41"/>
              <a:gd name="T3" fmla="*/ 20638 h 27"/>
              <a:gd name="T4" fmla="*/ 63500 w 41"/>
              <a:gd name="T5" fmla="*/ 0 h 27"/>
              <a:gd name="T6" fmla="*/ 0 60000 65536"/>
              <a:gd name="T7" fmla="*/ 0 60000 65536"/>
              <a:gd name="T8" fmla="*/ 0 60000 65536"/>
              <a:gd name="T9" fmla="*/ 0 w 41"/>
              <a:gd name="T10" fmla="*/ 0 h 27"/>
              <a:gd name="T11" fmla="*/ 41 w 41"/>
              <a:gd name="T12" fmla="*/ 27 h 27"/>
            </a:gdLst>
            <a:ahLst/>
            <a:cxnLst>
              <a:cxn ang="T6">
                <a:pos x="T0" y="T1"/>
              </a:cxn>
              <a:cxn ang="T7">
                <a:pos x="T2" y="T3"/>
              </a:cxn>
              <a:cxn ang="T8">
                <a:pos x="T4" y="T5"/>
              </a:cxn>
            </a:cxnLst>
            <a:rect l="T9" t="T10" r="T11" b="T12"/>
            <a:pathLst>
              <a:path w="41" h="27">
                <a:moveTo>
                  <a:pt x="40" y="26"/>
                </a:moveTo>
                <a:lnTo>
                  <a:pt x="0" y="13"/>
                </a:lnTo>
                <a:lnTo>
                  <a:pt x="40" y="0"/>
                </a:lnTo>
              </a:path>
            </a:pathLst>
          </a:custGeom>
          <a:noFill/>
          <a:ln w="12700" cap="rnd">
            <a:solidFill>
              <a:schemeClr val="accent2"/>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69" name="Freeform 93"/>
          <p:cNvSpPr>
            <a:spLocks/>
          </p:cNvSpPr>
          <p:nvPr/>
        </p:nvSpPr>
        <p:spPr bwMode="auto">
          <a:xfrm>
            <a:off x="7567613" y="3302000"/>
            <a:ext cx="201612" cy="1587"/>
          </a:xfrm>
          <a:custGeom>
            <a:avLst/>
            <a:gdLst>
              <a:gd name="T0" fmla="*/ 0 w 127"/>
              <a:gd name="T1" fmla="*/ 0 h 1"/>
              <a:gd name="T2" fmla="*/ 200025 w 127"/>
              <a:gd name="T3" fmla="*/ 0 h 1"/>
              <a:gd name="T4" fmla="*/ 0 w 127"/>
              <a:gd name="T5" fmla="*/ 0 h 1"/>
              <a:gd name="T6" fmla="*/ 0 60000 65536"/>
              <a:gd name="T7" fmla="*/ 0 60000 65536"/>
              <a:gd name="T8" fmla="*/ 0 60000 65536"/>
              <a:gd name="T9" fmla="*/ 0 w 127"/>
              <a:gd name="T10" fmla="*/ 0 h 1"/>
              <a:gd name="T11" fmla="*/ 127 w 127"/>
              <a:gd name="T12" fmla="*/ 1 h 1"/>
            </a:gdLst>
            <a:ahLst/>
            <a:cxnLst>
              <a:cxn ang="T6">
                <a:pos x="T0" y="T1"/>
              </a:cxn>
              <a:cxn ang="T7">
                <a:pos x="T2" y="T3"/>
              </a:cxn>
              <a:cxn ang="T8">
                <a:pos x="T4" y="T5"/>
              </a:cxn>
            </a:cxnLst>
            <a:rect l="T9" t="T10" r="T11" b="T12"/>
            <a:pathLst>
              <a:path w="127" h="1">
                <a:moveTo>
                  <a:pt x="0" y="0"/>
                </a:moveTo>
                <a:lnTo>
                  <a:pt x="126" y="0"/>
                </a:lnTo>
                <a:lnTo>
                  <a:pt x="0" y="0"/>
                </a:lnTo>
              </a:path>
            </a:pathLst>
          </a:custGeom>
          <a:noFill/>
          <a:ln w="12700" cap="rnd">
            <a:solidFill>
              <a:schemeClr val="accent2"/>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70" name="Freeform 94"/>
          <p:cNvSpPr>
            <a:spLocks/>
          </p:cNvSpPr>
          <p:nvPr/>
        </p:nvSpPr>
        <p:spPr bwMode="auto">
          <a:xfrm>
            <a:off x="7702550" y="3278187"/>
            <a:ext cx="66675" cy="42863"/>
          </a:xfrm>
          <a:custGeom>
            <a:avLst/>
            <a:gdLst>
              <a:gd name="T0" fmla="*/ 0 w 42"/>
              <a:gd name="T1" fmla="*/ 0 h 27"/>
              <a:gd name="T2" fmla="*/ 65088 w 42"/>
              <a:gd name="T3" fmla="*/ 20638 h 27"/>
              <a:gd name="T4" fmla="*/ 0 w 42"/>
              <a:gd name="T5" fmla="*/ 41275 h 27"/>
              <a:gd name="T6" fmla="*/ 0 60000 65536"/>
              <a:gd name="T7" fmla="*/ 0 60000 65536"/>
              <a:gd name="T8" fmla="*/ 0 60000 65536"/>
              <a:gd name="T9" fmla="*/ 0 w 42"/>
              <a:gd name="T10" fmla="*/ 0 h 27"/>
              <a:gd name="T11" fmla="*/ 42 w 42"/>
              <a:gd name="T12" fmla="*/ 27 h 27"/>
            </a:gdLst>
            <a:ahLst/>
            <a:cxnLst>
              <a:cxn ang="T6">
                <a:pos x="T0" y="T1"/>
              </a:cxn>
              <a:cxn ang="T7">
                <a:pos x="T2" y="T3"/>
              </a:cxn>
              <a:cxn ang="T8">
                <a:pos x="T4" y="T5"/>
              </a:cxn>
            </a:cxnLst>
            <a:rect l="T9" t="T10" r="T11" b="T12"/>
            <a:pathLst>
              <a:path w="42" h="27">
                <a:moveTo>
                  <a:pt x="0" y="0"/>
                </a:moveTo>
                <a:lnTo>
                  <a:pt x="41" y="13"/>
                </a:lnTo>
                <a:lnTo>
                  <a:pt x="0" y="26"/>
                </a:lnTo>
              </a:path>
            </a:pathLst>
          </a:custGeom>
          <a:noFill/>
          <a:ln w="12700" cap="rnd">
            <a:solidFill>
              <a:schemeClr val="accent2"/>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71" name="Freeform 95"/>
          <p:cNvSpPr>
            <a:spLocks/>
          </p:cNvSpPr>
          <p:nvPr/>
        </p:nvSpPr>
        <p:spPr bwMode="auto">
          <a:xfrm>
            <a:off x="7810500" y="2854325"/>
            <a:ext cx="158750" cy="298450"/>
          </a:xfrm>
          <a:custGeom>
            <a:avLst/>
            <a:gdLst>
              <a:gd name="T0" fmla="*/ 0 w 100"/>
              <a:gd name="T1" fmla="*/ 0 h 188"/>
              <a:gd name="T2" fmla="*/ 157163 w 100"/>
              <a:gd name="T3" fmla="*/ 296863 h 188"/>
              <a:gd name="T4" fmla="*/ 0 w 100"/>
              <a:gd name="T5" fmla="*/ 0 h 188"/>
              <a:gd name="T6" fmla="*/ 0 60000 65536"/>
              <a:gd name="T7" fmla="*/ 0 60000 65536"/>
              <a:gd name="T8" fmla="*/ 0 60000 65536"/>
              <a:gd name="T9" fmla="*/ 0 w 100"/>
              <a:gd name="T10" fmla="*/ 0 h 188"/>
              <a:gd name="T11" fmla="*/ 100 w 100"/>
              <a:gd name="T12" fmla="*/ 188 h 188"/>
            </a:gdLst>
            <a:ahLst/>
            <a:cxnLst>
              <a:cxn ang="T6">
                <a:pos x="T0" y="T1"/>
              </a:cxn>
              <a:cxn ang="T7">
                <a:pos x="T2" y="T3"/>
              </a:cxn>
              <a:cxn ang="T8">
                <a:pos x="T4" y="T5"/>
              </a:cxn>
            </a:cxnLst>
            <a:rect l="T9" t="T10" r="T11" b="T12"/>
            <a:pathLst>
              <a:path w="100" h="188">
                <a:moveTo>
                  <a:pt x="0" y="0"/>
                </a:moveTo>
                <a:lnTo>
                  <a:pt x="99" y="187"/>
                </a:lnTo>
                <a:lnTo>
                  <a:pt x="0" y="0"/>
                </a:lnTo>
              </a:path>
            </a:pathLst>
          </a:custGeom>
          <a:noFill/>
          <a:ln w="12700" cap="rnd">
            <a:solidFill>
              <a:schemeClr val="accent2"/>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72" name="Freeform 96"/>
          <p:cNvSpPr>
            <a:spLocks/>
          </p:cNvSpPr>
          <p:nvPr/>
        </p:nvSpPr>
        <p:spPr bwMode="auto">
          <a:xfrm>
            <a:off x="7920038" y="3074987"/>
            <a:ext cx="49212" cy="77788"/>
          </a:xfrm>
          <a:custGeom>
            <a:avLst/>
            <a:gdLst>
              <a:gd name="T0" fmla="*/ 26987 w 31"/>
              <a:gd name="T1" fmla="*/ 0 h 49"/>
              <a:gd name="T2" fmla="*/ 47625 w 31"/>
              <a:gd name="T3" fmla="*/ 76200 h 49"/>
              <a:gd name="T4" fmla="*/ 0 w 31"/>
              <a:gd name="T5" fmla="*/ 23813 h 49"/>
              <a:gd name="T6" fmla="*/ 0 60000 65536"/>
              <a:gd name="T7" fmla="*/ 0 60000 65536"/>
              <a:gd name="T8" fmla="*/ 0 60000 65536"/>
              <a:gd name="T9" fmla="*/ 0 w 31"/>
              <a:gd name="T10" fmla="*/ 0 h 49"/>
              <a:gd name="T11" fmla="*/ 31 w 31"/>
              <a:gd name="T12" fmla="*/ 49 h 49"/>
            </a:gdLst>
            <a:ahLst/>
            <a:cxnLst>
              <a:cxn ang="T6">
                <a:pos x="T0" y="T1"/>
              </a:cxn>
              <a:cxn ang="T7">
                <a:pos x="T2" y="T3"/>
              </a:cxn>
              <a:cxn ang="T8">
                <a:pos x="T4" y="T5"/>
              </a:cxn>
            </a:cxnLst>
            <a:rect l="T9" t="T10" r="T11" b="T12"/>
            <a:pathLst>
              <a:path w="31" h="49">
                <a:moveTo>
                  <a:pt x="17" y="0"/>
                </a:moveTo>
                <a:lnTo>
                  <a:pt x="30" y="48"/>
                </a:lnTo>
                <a:lnTo>
                  <a:pt x="0" y="15"/>
                </a:lnTo>
              </a:path>
            </a:pathLst>
          </a:custGeom>
          <a:noFill/>
          <a:ln w="12700" cap="rnd">
            <a:solidFill>
              <a:schemeClr val="accent2"/>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73" name="Freeform 97"/>
          <p:cNvSpPr>
            <a:spLocks/>
          </p:cNvSpPr>
          <p:nvPr/>
        </p:nvSpPr>
        <p:spPr bwMode="auto">
          <a:xfrm>
            <a:off x="6078538" y="3497262"/>
            <a:ext cx="201612" cy="498475"/>
          </a:xfrm>
          <a:custGeom>
            <a:avLst/>
            <a:gdLst>
              <a:gd name="T0" fmla="*/ 0 w 127"/>
              <a:gd name="T1" fmla="*/ 0 h 314"/>
              <a:gd name="T2" fmla="*/ 200025 w 127"/>
              <a:gd name="T3" fmla="*/ 496888 h 314"/>
              <a:gd name="T4" fmla="*/ 0 w 127"/>
              <a:gd name="T5" fmla="*/ 0 h 314"/>
              <a:gd name="T6" fmla="*/ 0 60000 65536"/>
              <a:gd name="T7" fmla="*/ 0 60000 65536"/>
              <a:gd name="T8" fmla="*/ 0 60000 65536"/>
              <a:gd name="T9" fmla="*/ 0 w 127"/>
              <a:gd name="T10" fmla="*/ 0 h 314"/>
              <a:gd name="T11" fmla="*/ 127 w 127"/>
              <a:gd name="T12" fmla="*/ 314 h 314"/>
            </a:gdLst>
            <a:ahLst/>
            <a:cxnLst>
              <a:cxn ang="T6">
                <a:pos x="T0" y="T1"/>
              </a:cxn>
              <a:cxn ang="T7">
                <a:pos x="T2" y="T3"/>
              </a:cxn>
              <a:cxn ang="T8">
                <a:pos x="T4" y="T5"/>
              </a:cxn>
            </a:cxnLst>
            <a:rect l="T9" t="T10" r="T11" b="T12"/>
            <a:pathLst>
              <a:path w="127" h="314">
                <a:moveTo>
                  <a:pt x="0" y="0"/>
                </a:moveTo>
                <a:lnTo>
                  <a:pt x="126" y="313"/>
                </a:lnTo>
                <a:lnTo>
                  <a:pt x="0" y="0"/>
                </a:lnTo>
              </a:path>
            </a:pathLst>
          </a:custGeom>
          <a:solidFill>
            <a:srgbClr val="339933"/>
          </a:solid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74" name="Freeform 98"/>
          <p:cNvSpPr>
            <a:spLocks/>
          </p:cNvSpPr>
          <p:nvPr/>
        </p:nvSpPr>
        <p:spPr bwMode="auto">
          <a:xfrm>
            <a:off x="6235700" y="3916362"/>
            <a:ext cx="44450" cy="79375"/>
          </a:xfrm>
          <a:custGeom>
            <a:avLst/>
            <a:gdLst>
              <a:gd name="T0" fmla="*/ 28575 w 28"/>
              <a:gd name="T1" fmla="*/ 0 h 50"/>
              <a:gd name="T2" fmla="*/ 42863 w 28"/>
              <a:gd name="T3" fmla="*/ 77788 h 50"/>
              <a:gd name="T4" fmla="*/ 0 w 28"/>
              <a:gd name="T5" fmla="*/ 17463 h 50"/>
              <a:gd name="T6" fmla="*/ 0 60000 65536"/>
              <a:gd name="T7" fmla="*/ 0 60000 65536"/>
              <a:gd name="T8" fmla="*/ 0 60000 65536"/>
              <a:gd name="T9" fmla="*/ 0 w 28"/>
              <a:gd name="T10" fmla="*/ 0 h 50"/>
              <a:gd name="T11" fmla="*/ 28 w 28"/>
              <a:gd name="T12" fmla="*/ 50 h 50"/>
            </a:gdLst>
            <a:ahLst/>
            <a:cxnLst>
              <a:cxn ang="T6">
                <a:pos x="T0" y="T1"/>
              </a:cxn>
              <a:cxn ang="T7">
                <a:pos x="T2" y="T3"/>
              </a:cxn>
              <a:cxn ang="T8">
                <a:pos x="T4" y="T5"/>
              </a:cxn>
            </a:cxnLst>
            <a:rect l="T9" t="T10" r="T11" b="T12"/>
            <a:pathLst>
              <a:path w="28" h="50">
                <a:moveTo>
                  <a:pt x="18" y="0"/>
                </a:moveTo>
                <a:lnTo>
                  <a:pt x="27" y="49"/>
                </a:lnTo>
                <a:lnTo>
                  <a:pt x="0" y="11"/>
                </a:lnTo>
              </a:path>
            </a:pathLst>
          </a:custGeom>
          <a:solidFill>
            <a:srgbClr val="339933"/>
          </a:solidFill>
          <a:ln w="12700" cap="rnd">
            <a:solidFill>
              <a:srgbClr val="339933"/>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75" name="Freeform 99"/>
          <p:cNvSpPr>
            <a:spLocks/>
          </p:cNvSpPr>
          <p:nvPr/>
        </p:nvSpPr>
        <p:spPr bwMode="auto">
          <a:xfrm>
            <a:off x="5794375" y="3497262"/>
            <a:ext cx="366713" cy="549275"/>
          </a:xfrm>
          <a:custGeom>
            <a:avLst/>
            <a:gdLst>
              <a:gd name="T0" fmla="*/ 365125 w 231"/>
              <a:gd name="T1" fmla="*/ 0 h 346"/>
              <a:gd name="T2" fmla="*/ 0 w 231"/>
              <a:gd name="T3" fmla="*/ 547688 h 346"/>
              <a:gd name="T4" fmla="*/ 365125 w 231"/>
              <a:gd name="T5" fmla="*/ 0 h 346"/>
              <a:gd name="T6" fmla="*/ 0 60000 65536"/>
              <a:gd name="T7" fmla="*/ 0 60000 65536"/>
              <a:gd name="T8" fmla="*/ 0 60000 65536"/>
              <a:gd name="T9" fmla="*/ 0 w 231"/>
              <a:gd name="T10" fmla="*/ 0 h 346"/>
              <a:gd name="T11" fmla="*/ 231 w 231"/>
              <a:gd name="T12" fmla="*/ 346 h 346"/>
            </a:gdLst>
            <a:ahLst/>
            <a:cxnLst>
              <a:cxn ang="T6">
                <a:pos x="T0" y="T1"/>
              </a:cxn>
              <a:cxn ang="T7">
                <a:pos x="T2" y="T3"/>
              </a:cxn>
              <a:cxn ang="T8">
                <a:pos x="T4" y="T5"/>
              </a:cxn>
            </a:cxnLst>
            <a:rect l="T9" t="T10" r="T11" b="T12"/>
            <a:pathLst>
              <a:path w="231" h="346">
                <a:moveTo>
                  <a:pt x="230" y="0"/>
                </a:moveTo>
                <a:lnTo>
                  <a:pt x="0" y="345"/>
                </a:lnTo>
                <a:lnTo>
                  <a:pt x="230" y="0"/>
                </a:lnTo>
              </a:path>
            </a:pathLst>
          </a:custGeom>
          <a:solidFill>
            <a:srgbClr val="339933"/>
          </a:solid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76" name="Freeform 100"/>
          <p:cNvSpPr>
            <a:spLocks/>
          </p:cNvSpPr>
          <p:nvPr/>
        </p:nvSpPr>
        <p:spPr bwMode="auto">
          <a:xfrm>
            <a:off x="5794375" y="3971925"/>
            <a:ext cx="57150" cy="74612"/>
          </a:xfrm>
          <a:custGeom>
            <a:avLst/>
            <a:gdLst>
              <a:gd name="T0" fmla="*/ 55563 w 36"/>
              <a:gd name="T1" fmla="*/ 25400 h 47"/>
              <a:gd name="T2" fmla="*/ 0 w 36"/>
              <a:gd name="T3" fmla="*/ 73025 h 47"/>
              <a:gd name="T4" fmla="*/ 30163 w 36"/>
              <a:gd name="T5" fmla="*/ 0 h 47"/>
              <a:gd name="T6" fmla="*/ 0 60000 65536"/>
              <a:gd name="T7" fmla="*/ 0 60000 65536"/>
              <a:gd name="T8" fmla="*/ 0 60000 65536"/>
              <a:gd name="T9" fmla="*/ 0 w 36"/>
              <a:gd name="T10" fmla="*/ 0 h 47"/>
              <a:gd name="T11" fmla="*/ 36 w 36"/>
              <a:gd name="T12" fmla="*/ 47 h 47"/>
            </a:gdLst>
            <a:ahLst/>
            <a:cxnLst>
              <a:cxn ang="T6">
                <a:pos x="T0" y="T1"/>
              </a:cxn>
              <a:cxn ang="T7">
                <a:pos x="T2" y="T3"/>
              </a:cxn>
              <a:cxn ang="T8">
                <a:pos x="T4" y="T5"/>
              </a:cxn>
            </a:cxnLst>
            <a:rect l="T9" t="T10" r="T11" b="T12"/>
            <a:pathLst>
              <a:path w="36" h="47">
                <a:moveTo>
                  <a:pt x="35" y="16"/>
                </a:moveTo>
                <a:lnTo>
                  <a:pt x="0" y="46"/>
                </a:lnTo>
                <a:lnTo>
                  <a:pt x="19" y="0"/>
                </a:lnTo>
              </a:path>
            </a:pathLst>
          </a:custGeom>
          <a:solidFill>
            <a:srgbClr val="339933"/>
          </a:solidFill>
          <a:ln w="12700" cap="rnd">
            <a:solidFill>
              <a:srgbClr val="339933"/>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77" name="Freeform 101"/>
          <p:cNvSpPr>
            <a:spLocks/>
          </p:cNvSpPr>
          <p:nvPr/>
        </p:nvSpPr>
        <p:spPr bwMode="auto">
          <a:xfrm>
            <a:off x="6197600" y="3497262"/>
            <a:ext cx="566738" cy="549275"/>
          </a:xfrm>
          <a:custGeom>
            <a:avLst/>
            <a:gdLst>
              <a:gd name="T0" fmla="*/ 0 w 357"/>
              <a:gd name="T1" fmla="*/ 0 h 346"/>
              <a:gd name="T2" fmla="*/ 565150 w 357"/>
              <a:gd name="T3" fmla="*/ 547688 h 346"/>
              <a:gd name="T4" fmla="*/ 0 w 357"/>
              <a:gd name="T5" fmla="*/ 0 h 346"/>
              <a:gd name="T6" fmla="*/ 0 60000 65536"/>
              <a:gd name="T7" fmla="*/ 0 60000 65536"/>
              <a:gd name="T8" fmla="*/ 0 60000 65536"/>
              <a:gd name="T9" fmla="*/ 0 w 357"/>
              <a:gd name="T10" fmla="*/ 0 h 346"/>
              <a:gd name="T11" fmla="*/ 357 w 357"/>
              <a:gd name="T12" fmla="*/ 346 h 346"/>
            </a:gdLst>
            <a:ahLst/>
            <a:cxnLst>
              <a:cxn ang="T6">
                <a:pos x="T0" y="T1"/>
              </a:cxn>
              <a:cxn ang="T7">
                <a:pos x="T2" y="T3"/>
              </a:cxn>
              <a:cxn ang="T8">
                <a:pos x="T4" y="T5"/>
              </a:cxn>
            </a:cxnLst>
            <a:rect l="T9" t="T10" r="T11" b="T12"/>
            <a:pathLst>
              <a:path w="357" h="346">
                <a:moveTo>
                  <a:pt x="0" y="0"/>
                </a:moveTo>
                <a:lnTo>
                  <a:pt x="356" y="345"/>
                </a:lnTo>
                <a:lnTo>
                  <a:pt x="0" y="0"/>
                </a:lnTo>
              </a:path>
            </a:pathLst>
          </a:custGeom>
          <a:solidFill>
            <a:srgbClr val="339933"/>
          </a:solid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78" name="Freeform 102"/>
          <p:cNvSpPr>
            <a:spLocks/>
          </p:cNvSpPr>
          <p:nvPr/>
        </p:nvSpPr>
        <p:spPr bwMode="auto">
          <a:xfrm>
            <a:off x="6699250" y="3981450"/>
            <a:ext cx="65088" cy="65087"/>
          </a:xfrm>
          <a:custGeom>
            <a:avLst/>
            <a:gdLst>
              <a:gd name="T0" fmla="*/ 20638 w 41"/>
              <a:gd name="T1" fmla="*/ 0 h 41"/>
              <a:gd name="T2" fmla="*/ 63500 w 41"/>
              <a:gd name="T3" fmla="*/ 63500 h 41"/>
              <a:gd name="T4" fmla="*/ 0 w 41"/>
              <a:gd name="T5" fmla="*/ 30162 h 41"/>
              <a:gd name="T6" fmla="*/ 0 60000 65536"/>
              <a:gd name="T7" fmla="*/ 0 60000 65536"/>
              <a:gd name="T8" fmla="*/ 0 60000 65536"/>
              <a:gd name="T9" fmla="*/ 0 w 41"/>
              <a:gd name="T10" fmla="*/ 0 h 41"/>
              <a:gd name="T11" fmla="*/ 41 w 41"/>
              <a:gd name="T12" fmla="*/ 41 h 41"/>
            </a:gdLst>
            <a:ahLst/>
            <a:cxnLst>
              <a:cxn ang="T6">
                <a:pos x="T0" y="T1"/>
              </a:cxn>
              <a:cxn ang="T7">
                <a:pos x="T2" y="T3"/>
              </a:cxn>
              <a:cxn ang="T8">
                <a:pos x="T4" y="T5"/>
              </a:cxn>
            </a:cxnLst>
            <a:rect l="T9" t="T10" r="T11" b="T12"/>
            <a:pathLst>
              <a:path w="41" h="41">
                <a:moveTo>
                  <a:pt x="13" y="0"/>
                </a:moveTo>
                <a:lnTo>
                  <a:pt x="40" y="40"/>
                </a:lnTo>
                <a:lnTo>
                  <a:pt x="0" y="19"/>
                </a:lnTo>
              </a:path>
            </a:pathLst>
          </a:custGeom>
          <a:solidFill>
            <a:srgbClr val="339933"/>
          </a:solidFill>
          <a:ln w="12700" cap="rnd">
            <a:solidFill>
              <a:srgbClr val="339933"/>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79" name="Freeform 103"/>
          <p:cNvSpPr>
            <a:spLocks/>
          </p:cNvSpPr>
          <p:nvPr/>
        </p:nvSpPr>
        <p:spPr bwMode="auto">
          <a:xfrm>
            <a:off x="5997575" y="3497262"/>
            <a:ext cx="282575" cy="498475"/>
          </a:xfrm>
          <a:custGeom>
            <a:avLst/>
            <a:gdLst>
              <a:gd name="T0" fmla="*/ 280988 w 178"/>
              <a:gd name="T1" fmla="*/ 0 h 314"/>
              <a:gd name="T2" fmla="*/ 0 w 178"/>
              <a:gd name="T3" fmla="*/ 496888 h 314"/>
              <a:gd name="T4" fmla="*/ 280988 w 178"/>
              <a:gd name="T5" fmla="*/ 0 h 314"/>
              <a:gd name="T6" fmla="*/ 0 60000 65536"/>
              <a:gd name="T7" fmla="*/ 0 60000 65536"/>
              <a:gd name="T8" fmla="*/ 0 60000 65536"/>
              <a:gd name="T9" fmla="*/ 0 w 178"/>
              <a:gd name="T10" fmla="*/ 0 h 314"/>
              <a:gd name="T11" fmla="*/ 178 w 178"/>
              <a:gd name="T12" fmla="*/ 314 h 314"/>
            </a:gdLst>
            <a:ahLst/>
            <a:cxnLst>
              <a:cxn ang="T6">
                <a:pos x="T0" y="T1"/>
              </a:cxn>
              <a:cxn ang="T7">
                <a:pos x="T2" y="T3"/>
              </a:cxn>
              <a:cxn ang="T8">
                <a:pos x="T4" y="T5"/>
              </a:cxn>
            </a:cxnLst>
            <a:rect l="T9" t="T10" r="T11" b="T12"/>
            <a:pathLst>
              <a:path w="178" h="314">
                <a:moveTo>
                  <a:pt x="177" y="0"/>
                </a:moveTo>
                <a:lnTo>
                  <a:pt x="0" y="313"/>
                </a:lnTo>
                <a:lnTo>
                  <a:pt x="177" y="0"/>
                </a:lnTo>
              </a:path>
            </a:pathLst>
          </a:custGeom>
          <a:solidFill>
            <a:srgbClr val="339933"/>
          </a:solid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80" name="Freeform 104"/>
          <p:cNvSpPr>
            <a:spLocks/>
          </p:cNvSpPr>
          <p:nvPr/>
        </p:nvSpPr>
        <p:spPr bwMode="auto">
          <a:xfrm>
            <a:off x="5997575" y="3921125"/>
            <a:ext cx="52388" cy="74612"/>
          </a:xfrm>
          <a:custGeom>
            <a:avLst/>
            <a:gdLst>
              <a:gd name="T0" fmla="*/ 50800 w 33"/>
              <a:gd name="T1" fmla="*/ 20637 h 47"/>
              <a:gd name="T2" fmla="*/ 0 w 33"/>
              <a:gd name="T3" fmla="*/ 73025 h 47"/>
              <a:gd name="T4" fmla="*/ 22225 w 33"/>
              <a:gd name="T5" fmla="*/ 0 h 47"/>
              <a:gd name="T6" fmla="*/ 0 60000 65536"/>
              <a:gd name="T7" fmla="*/ 0 60000 65536"/>
              <a:gd name="T8" fmla="*/ 0 60000 65536"/>
              <a:gd name="T9" fmla="*/ 0 w 33"/>
              <a:gd name="T10" fmla="*/ 0 h 47"/>
              <a:gd name="T11" fmla="*/ 33 w 33"/>
              <a:gd name="T12" fmla="*/ 47 h 47"/>
            </a:gdLst>
            <a:ahLst/>
            <a:cxnLst>
              <a:cxn ang="T6">
                <a:pos x="T0" y="T1"/>
              </a:cxn>
              <a:cxn ang="T7">
                <a:pos x="T2" y="T3"/>
              </a:cxn>
              <a:cxn ang="T8">
                <a:pos x="T4" y="T5"/>
              </a:cxn>
            </a:cxnLst>
            <a:rect l="T9" t="T10" r="T11" b="T12"/>
            <a:pathLst>
              <a:path w="33" h="47">
                <a:moveTo>
                  <a:pt x="32" y="13"/>
                </a:moveTo>
                <a:lnTo>
                  <a:pt x="0" y="46"/>
                </a:lnTo>
                <a:lnTo>
                  <a:pt x="14" y="0"/>
                </a:lnTo>
              </a:path>
            </a:pathLst>
          </a:custGeom>
          <a:solidFill>
            <a:srgbClr val="339933"/>
          </a:solidFill>
          <a:ln w="12700" cap="rnd">
            <a:solidFill>
              <a:srgbClr val="339933"/>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81" name="Freeform 105"/>
          <p:cNvSpPr>
            <a:spLocks/>
          </p:cNvSpPr>
          <p:nvPr/>
        </p:nvSpPr>
        <p:spPr bwMode="auto">
          <a:xfrm>
            <a:off x="6321425" y="3497262"/>
            <a:ext cx="1408113" cy="498475"/>
          </a:xfrm>
          <a:custGeom>
            <a:avLst/>
            <a:gdLst>
              <a:gd name="T0" fmla="*/ 0 w 887"/>
              <a:gd name="T1" fmla="*/ 0 h 314"/>
              <a:gd name="T2" fmla="*/ 1406525 w 887"/>
              <a:gd name="T3" fmla="*/ 496888 h 314"/>
              <a:gd name="T4" fmla="*/ 0 w 887"/>
              <a:gd name="T5" fmla="*/ 0 h 314"/>
              <a:gd name="T6" fmla="*/ 0 60000 65536"/>
              <a:gd name="T7" fmla="*/ 0 60000 65536"/>
              <a:gd name="T8" fmla="*/ 0 60000 65536"/>
              <a:gd name="T9" fmla="*/ 0 w 887"/>
              <a:gd name="T10" fmla="*/ 0 h 314"/>
              <a:gd name="T11" fmla="*/ 887 w 887"/>
              <a:gd name="T12" fmla="*/ 314 h 314"/>
            </a:gdLst>
            <a:ahLst/>
            <a:cxnLst>
              <a:cxn ang="T6">
                <a:pos x="T0" y="T1"/>
              </a:cxn>
              <a:cxn ang="T7">
                <a:pos x="T2" y="T3"/>
              </a:cxn>
              <a:cxn ang="T8">
                <a:pos x="T4" y="T5"/>
              </a:cxn>
            </a:cxnLst>
            <a:rect l="T9" t="T10" r="T11" b="T12"/>
            <a:pathLst>
              <a:path w="887" h="314">
                <a:moveTo>
                  <a:pt x="0" y="0"/>
                </a:moveTo>
                <a:lnTo>
                  <a:pt x="886" y="313"/>
                </a:lnTo>
                <a:lnTo>
                  <a:pt x="0" y="0"/>
                </a:lnTo>
              </a:path>
            </a:pathLst>
          </a:custGeom>
          <a:solidFill>
            <a:srgbClr val="339933"/>
          </a:solid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82" name="Freeform 106"/>
          <p:cNvSpPr>
            <a:spLocks/>
          </p:cNvSpPr>
          <p:nvPr/>
        </p:nvSpPr>
        <p:spPr bwMode="auto">
          <a:xfrm>
            <a:off x="7661275" y="3952875"/>
            <a:ext cx="68263" cy="42862"/>
          </a:xfrm>
          <a:custGeom>
            <a:avLst/>
            <a:gdLst>
              <a:gd name="T0" fmla="*/ 9525 w 43"/>
              <a:gd name="T1" fmla="*/ 0 h 27"/>
              <a:gd name="T2" fmla="*/ 66675 w 43"/>
              <a:gd name="T3" fmla="*/ 41275 h 27"/>
              <a:gd name="T4" fmla="*/ 0 w 43"/>
              <a:gd name="T5" fmla="*/ 39687 h 27"/>
              <a:gd name="T6" fmla="*/ 0 60000 65536"/>
              <a:gd name="T7" fmla="*/ 0 60000 65536"/>
              <a:gd name="T8" fmla="*/ 0 60000 65536"/>
              <a:gd name="T9" fmla="*/ 0 w 43"/>
              <a:gd name="T10" fmla="*/ 0 h 27"/>
              <a:gd name="T11" fmla="*/ 43 w 43"/>
              <a:gd name="T12" fmla="*/ 27 h 27"/>
            </a:gdLst>
            <a:ahLst/>
            <a:cxnLst>
              <a:cxn ang="T6">
                <a:pos x="T0" y="T1"/>
              </a:cxn>
              <a:cxn ang="T7">
                <a:pos x="T2" y="T3"/>
              </a:cxn>
              <a:cxn ang="T8">
                <a:pos x="T4" y="T5"/>
              </a:cxn>
            </a:cxnLst>
            <a:rect l="T9" t="T10" r="T11" b="T12"/>
            <a:pathLst>
              <a:path w="43" h="27">
                <a:moveTo>
                  <a:pt x="6" y="0"/>
                </a:moveTo>
                <a:lnTo>
                  <a:pt x="42" y="26"/>
                </a:lnTo>
                <a:lnTo>
                  <a:pt x="0" y="25"/>
                </a:lnTo>
              </a:path>
            </a:pathLst>
          </a:custGeom>
          <a:solidFill>
            <a:srgbClr val="339933"/>
          </a:solidFill>
          <a:ln w="12700" cap="rnd">
            <a:solidFill>
              <a:srgbClr val="339933"/>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83" name="Freeform 107"/>
          <p:cNvSpPr>
            <a:spLocks/>
          </p:cNvSpPr>
          <p:nvPr/>
        </p:nvSpPr>
        <p:spPr bwMode="auto">
          <a:xfrm>
            <a:off x="6078538" y="3497262"/>
            <a:ext cx="685800" cy="498475"/>
          </a:xfrm>
          <a:custGeom>
            <a:avLst/>
            <a:gdLst>
              <a:gd name="T0" fmla="*/ 684213 w 432"/>
              <a:gd name="T1" fmla="*/ 0 h 314"/>
              <a:gd name="T2" fmla="*/ 0 w 432"/>
              <a:gd name="T3" fmla="*/ 496888 h 314"/>
              <a:gd name="T4" fmla="*/ 684213 w 432"/>
              <a:gd name="T5" fmla="*/ 0 h 314"/>
              <a:gd name="T6" fmla="*/ 0 60000 65536"/>
              <a:gd name="T7" fmla="*/ 0 60000 65536"/>
              <a:gd name="T8" fmla="*/ 0 60000 65536"/>
              <a:gd name="T9" fmla="*/ 0 w 432"/>
              <a:gd name="T10" fmla="*/ 0 h 314"/>
              <a:gd name="T11" fmla="*/ 432 w 432"/>
              <a:gd name="T12" fmla="*/ 314 h 314"/>
            </a:gdLst>
            <a:ahLst/>
            <a:cxnLst>
              <a:cxn ang="T6">
                <a:pos x="T0" y="T1"/>
              </a:cxn>
              <a:cxn ang="T7">
                <a:pos x="T2" y="T3"/>
              </a:cxn>
              <a:cxn ang="T8">
                <a:pos x="T4" y="T5"/>
              </a:cxn>
            </a:cxnLst>
            <a:rect l="T9" t="T10" r="T11" b="T12"/>
            <a:pathLst>
              <a:path w="432" h="314">
                <a:moveTo>
                  <a:pt x="431" y="0"/>
                </a:moveTo>
                <a:lnTo>
                  <a:pt x="0" y="313"/>
                </a:lnTo>
                <a:lnTo>
                  <a:pt x="431" y="0"/>
                </a:lnTo>
              </a:path>
            </a:pathLst>
          </a:custGeom>
          <a:solidFill>
            <a:srgbClr val="339933"/>
          </a:solid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84" name="Freeform 108"/>
          <p:cNvSpPr>
            <a:spLocks/>
          </p:cNvSpPr>
          <p:nvPr/>
        </p:nvSpPr>
        <p:spPr bwMode="auto">
          <a:xfrm>
            <a:off x="6078538" y="3937000"/>
            <a:ext cx="65087" cy="58737"/>
          </a:xfrm>
          <a:custGeom>
            <a:avLst/>
            <a:gdLst>
              <a:gd name="T0" fmla="*/ 63500 w 41"/>
              <a:gd name="T1" fmla="*/ 34925 h 37"/>
              <a:gd name="T2" fmla="*/ 0 w 41"/>
              <a:gd name="T3" fmla="*/ 57150 h 37"/>
              <a:gd name="T4" fmla="*/ 49212 w 41"/>
              <a:gd name="T5" fmla="*/ 0 h 37"/>
              <a:gd name="T6" fmla="*/ 0 60000 65536"/>
              <a:gd name="T7" fmla="*/ 0 60000 65536"/>
              <a:gd name="T8" fmla="*/ 0 60000 65536"/>
              <a:gd name="T9" fmla="*/ 0 w 41"/>
              <a:gd name="T10" fmla="*/ 0 h 37"/>
              <a:gd name="T11" fmla="*/ 41 w 41"/>
              <a:gd name="T12" fmla="*/ 37 h 37"/>
            </a:gdLst>
            <a:ahLst/>
            <a:cxnLst>
              <a:cxn ang="T6">
                <a:pos x="T0" y="T1"/>
              </a:cxn>
              <a:cxn ang="T7">
                <a:pos x="T2" y="T3"/>
              </a:cxn>
              <a:cxn ang="T8">
                <a:pos x="T4" y="T5"/>
              </a:cxn>
            </a:cxnLst>
            <a:rect l="T9" t="T10" r="T11" b="T12"/>
            <a:pathLst>
              <a:path w="41" h="37">
                <a:moveTo>
                  <a:pt x="40" y="22"/>
                </a:moveTo>
                <a:lnTo>
                  <a:pt x="0" y="36"/>
                </a:lnTo>
                <a:lnTo>
                  <a:pt x="31" y="0"/>
                </a:lnTo>
              </a:path>
            </a:pathLst>
          </a:custGeom>
          <a:solidFill>
            <a:srgbClr val="339933"/>
          </a:solidFill>
          <a:ln w="12700" cap="rnd">
            <a:solidFill>
              <a:srgbClr val="339933"/>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85" name="Freeform 109"/>
          <p:cNvSpPr>
            <a:spLocks/>
          </p:cNvSpPr>
          <p:nvPr/>
        </p:nvSpPr>
        <p:spPr bwMode="auto">
          <a:xfrm>
            <a:off x="6799263" y="3497262"/>
            <a:ext cx="1778000" cy="498475"/>
          </a:xfrm>
          <a:custGeom>
            <a:avLst/>
            <a:gdLst>
              <a:gd name="T0" fmla="*/ 0 w 1120"/>
              <a:gd name="T1" fmla="*/ 0 h 314"/>
              <a:gd name="T2" fmla="*/ 1776413 w 1120"/>
              <a:gd name="T3" fmla="*/ 496888 h 314"/>
              <a:gd name="T4" fmla="*/ 0 w 1120"/>
              <a:gd name="T5" fmla="*/ 0 h 314"/>
              <a:gd name="T6" fmla="*/ 0 60000 65536"/>
              <a:gd name="T7" fmla="*/ 0 60000 65536"/>
              <a:gd name="T8" fmla="*/ 0 60000 65536"/>
              <a:gd name="T9" fmla="*/ 0 w 1120"/>
              <a:gd name="T10" fmla="*/ 0 h 314"/>
              <a:gd name="T11" fmla="*/ 1120 w 1120"/>
              <a:gd name="T12" fmla="*/ 314 h 314"/>
            </a:gdLst>
            <a:ahLst/>
            <a:cxnLst>
              <a:cxn ang="T6">
                <a:pos x="T0" y="T1"/>
              </a:cxn>
              <a:cxn ang="T7">
                <a:pos x="T2" y="T3"/>
              </a:cxn>
              <a:cxn ang="T8">
                <a:pos x="T4" y="T5"/>
              </a:cxn>
            </a:cxnLst>
            <a:rect l="T9" t="T10" r="T11" b="T12"/>
            <a:pathLst>
              <a:path w="1120" h="314">
                <a:moveTo>
                  <a:pt x="0" y="0"/>
                </a:moveTo>
                <a:lnTo>
                  <a:pt x="1119" y="313"/>
                </a:lnTo>
                <a:lnTo>
                  <a:pt x="0" y="0"/>
                </a:lnTo>
              </a:path>
            </a:pathLst>
          </a:custGeom>
          <a:solidFill>
            <a:srgbClr val="339933"/>
          </a:solid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86" name="Freeform 110"/>
          <p:cNvSpPr>
            <a:spLocks/>
          </p:cNvSpPr>
          <p:nvPr/>
        </p:nvSpPr>
        <p:spPr bwMode="auto">
          <a:xfrm>
            <a:off x="8507413" y="3956050"/>
            <a:ext cx="69850" cy="41275"/>
          </a:xfrm>
          <a:custGeom>
            <a:avLst/>
            <a:gdLst>
              <a:gd name="T0" fmla="*/ 7938 w 44"/>
              <a:gd name="T1" fmla="*/ 0 h 26"/>
              <a:gd name="T2" fmla="*/ 68263 w 44"/>
              <a:gd name="T3" fmla="*/ 38100 h 26"/>
              <a:gd name="T4" fmla="*/ 0 w 44"/>
              <a:gd name="T5" fmla="*/ 39688 h 26"/>
              <a:gd name="T6" fmla="*/ 0 60000 65536"/>
              <a:gd name="T7" fmla="*/ 0 60000 65536"/>
              <a:gd name="T8" fmla="*/ 0 60000 65536"/>
              <a:gd name="T9" fmla="*/ 0 w 44"/>
              <a:gd name="T10" fmla="*/ 0 h 26"/>
              <a:gd name="T11" fmla="*/ 44 w 44"/>
              <a:gd name="T12" fmla="*/ 26 h 26"/>
            </a:gdLst>
            <a:ahLst/>
            <a:cxnLst>
              <a:cxn ang="T6">
                <a:pos x="T0" y="T1"/>
              </a:cxn>
              <a:cxn ang="T7">
                <a:pos x="T2" y="T3"/>
              </a:cxn>
              <a:cxn ang="T8">
                <a:pos x="T4" y="T5"/>
              </a:cxn>
            </a:cxnLst>
            <a:rect l="T9" t="T10" r="T11" b="T12"/>
            <a:pathLst>
              <a:path w="44" h="26">
                <a:moveTo>
                  <a:pt x="5" y="0"/>
                </a:moveTo>
                <a:lnTo>
                  <a:pt x="43" y="24"/>
                </a:lnTo>
                <a:lnTo>
                  <a:pt x="0" y="25"/>
                </a:lnTo>
              </a:path>
            </a:pathLst>
          </a:custGeom>
          <a:solidFill>
            <a:srgbClr val="339933"/>
          </a:solidFill>
          <a:ln w="12700" cap="rnd">
            <a:solidFill>
              <a:srgbClr val="339933"/>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87" name="Freeform 111"/>
          <p:cNvSpPr>
            <a:spLocks/>
          </p:cNvSpPr>
          <p:nvPr/>
        </p:nvSpPr>
        <p:spPr bwMode="auto">
          <a:xfrm>
            <a:off x="6799263" y="3497262"/>
            <a:ext cx="165100" cy="549275"/>
          </a:xfrm>
          <a:custGeom>
            <a:avLst/>
            <a:gdLst>
              <a:gd name="T0" fmla="*/ 163513 w 104"/>
              <a:gd name="T1" fmla="*/ 0 h 346"/>
              <a:gd name="T2" fmla="*/ 0 w 104"/>
              <a:gd name="T3" fmla="*/ 547688 h 346"/>
              <a:gd name="T4" fmla="*/ 163513 w 104"/>
              <a:gd name="T5" fmla="*/ 0 h 346"/>
              <a:gd name="T6" fmla="*/ 0 60000 65536"/>
              <a:gd name="T7" fmla="*/ 0 60000 65536"/>
              <a:gd name="T8" fmla="*/ 0 60000 65536"/>
              <a:gd name="T9" fmla="*/ 0 w 104"/>
              <a:gd name="T10" fmla="*/ 0 h 346"/>
              <a:gd name="T11" fmla="*/ 104 w 104"/>
              <a:gd name="T12" fmla="*/ 346 h 346"/>
            </a:gdLst>
            <a:ahLst/>
            <a:cxnLst>
              <a:cxn ang="T6">
                <a:pos x="T0" y="T1"/>
              </a:cxn>
              <a:cxn ang="T7">
                <a:pos x="T2" y="T3"/>
              </a:cxn>
              <a:cxn ang="T8">
                <a:pos x="T4" y="T5"/>
              </a:cxn>
            </a:cxnLst>
            <a:rect l="T9" t="T10" r="T11" b="T12"/>
            <a:pathLst>
              <a:path w="104" h="346">
                <a:moveTo>
                  <a:pt x="103" y="0"/>
                </a:moveTo>
                <a:lnTo>
                  <a:pt x="0" y="345"/>
                </a:lnTo>
                <a:lnTo>
                  <a:pt x="103" y="0"/>
                </a:lnTo>
              </a:path>
            </a:pathLst>
          </a:custGeom>
          <a:solidFill>
            <a:srgbClr val="339933"/>
          </a:solid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88" name="Freeform 112"/>
          <p:cNvSpPr>
            <a:spLocks/>
          </p:cNvSpPr>
          <p:nvPr/>
        </p:nvSpPr>
        <p:spPr bwMode="auto">
          <a:xfrm>
            <a:off x="6799263" y="3963987"/>
            <a:ext cx="42862" cy="82550"/>
          </a:xfrm>
          <a:custGeom>
            <a:avLst/>
            <a:gdLst>
              <a:gd name="T0" fmla="*/ 41275 w 27"/>
              <a:gd name="T1" fmla="*/ 12700 h 52"/>
              <a:gd name="T2" fmla="*/ 0 w 27"/>
              <a:gd name="T3" fmla="*/ 80963 h 52"/>
              <a:gd name="T4" fmla="*/ 7937 w 27"/>
              <a:gd name="T5" fmla="*/ 0 h 52"/>
              <a:gd name="T6" fmla="*/ 0 60000 65536"/>
              <a:gd name="T7" fmla="*/ 0 60000 65536"/>
              <a:gd name="T8" fmla="*/ 0 60000 65536"/>
              <a:gd name="T9" fmla="*/ 0 w 27"/>
              <a:gd name="T10" fmla="*/ 0 h 52"/>
              <a:gd name="T11" fmla="*/ 27 w 27"/>
              <a:gd name="T12" fmla="*/ 52 h 52"/>
            </a:gdLst>
            <a:ahLst/>
            <a:cxnLst>
              <a:cxn ang="T6">
                <a:pos x="T0" y="T1"/>
              </a:cxn>
              <a:cxn ang="T7">
                <a:pos x="T2" y="T3"/>
              </a:cxn>
              <a:cxn ang="T8">
                <a:pos x="T4" y="T5"/>
              </a:cxn>
            </a:cxnLst>
            <a:rect l="T9" t="T10" r="T11" b="T12"/>
            <a:pathLst>
              <a:path w="27" h="52">
                <a:moveTo>
                  <a:pt x="26" y="8"/>
                </a:moveTo>
                <a:lnTo>
                  <a:pt x="0" y="51"/>
                </a:lnTo>
                <a:lnTo>
                  <a:pt x="5" y="0"/>
                </a:lnTo>
              </a:path>
            </a:pathLst>
          </a:custGeom>
          <a:solidFill>
            <a:srgbClr val="339933"/>
          </a:solidFill>
          <a:ln w="12700" cap="rnd">
            <a:solidFill>
              <a:srgbClr val="339933"/>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89" name="Freeform 113"/>
          <p:cNvSpPr>
            <a:spLocks/>
          </p:cNvSpPr>
          <p:nvPr/>
        </p:nvSpPr>
        <p:spPr bwMode="auto">
          <a:xfrm>
            <a:off x="6924675" y="3497262"/>
            <a:ext cx="322263" cy="498475"/>
          </a:xfrm>
          <a:custGeom>
            <a:avLst/>
            <a:gdLst>
              <a:gd name="T0" fmla="*/ 0 w 203"/>
              <a:gd name="T1" fmla="*/ 0 h 314"/>
              <a:gd name="T2" fmla="*/ 320675 w 203"/>
              <a:gd name="T3" fmla="*/ 496888 h 314"/>
              <a:gd name="T4" fmla="*/ 0 w 203"/>
              <a:gd name="T5" fmla="*/ 0 h 314"/>
              <a:gd name="T6" fmla="*/ 0 60000 65536"/>
              <a:gd name="T7" fmla="*/ 0 60000 65536"/>
              <a:gd name="T8" fmla="*/ 0 60000 65536"/>
              <a:gd name="T9" fmla="*/ 0 w 203"/>
              <a:gd name="T10" fmla="*/ 0 h 314"/>
              <a:gd name="T11" fmla="*/ 203 w 203"/>
              <a:gd name="T12" fmla="*/ 314 h 314"/>
            </a:gdLst>
            <a:ahLst/>
            <a:cxnLst>
              <a:cxn ang="T6">
                <a:pos x="T0" y="T1"/>
              </a:cxn>
              <a:cxn ang="T7">
                <a:pos x="T2" y="T3"/>
              </a:cxn>
              <a:cxn ang="T8">
                <a:pos x="T4" y="T5"/>
              </a:cxn>
            </a:cxnLst>
            <a:rect l="T9" t="T10" r="T11" b="T12"/>
            <a:pathLst>
              <a:path w="203" h="314">
                <a:moveTo>
                  <a:pt x="0" y="0"/>
                </a:moveTo>
                <a:lnTo>
                  <a:pt x="202" y="313"/>
                </a:lnTo>
                <a:lnTo>
                  <a:pt x="0" y="0"/>
                </a:lnTo>
              </a:path>
            </a:pathLst>
          </a:custGeom>
          <a:solidFill>
            <a:srgbClr val="339933"/>
          </a:solid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90" name="Freeform 114"/>
          <p:cNvSpPr>
            <a:spLocks/>
          </p:cNvSpPr>
          <p:nvPr/>
        </p:nvSpPr>
        <p:spPr bwMode="auto">
          <a:xfrm>
            <a:off x="7189788" y="3922712"/>
            <a:ext cx="57150" cy="73025"/>
          </a:xfrm>
          <a:custGeom>
            <a:avLst/>
            <a:gdLst>
              <a:gd name="T0" fmla="*/ 26988 w 36"/>
              <a:gd name="T1" fmla="*/ 0 h 46"/>
              <a:gd name="T2" fmla="*/ 55563 w 36"/>
              <a:gd name="T3" fmla="*/ 71438 h 46"/>
              <a:gd name="T4" fmla="*/ 0 w 36"/>
              <a:gd name="T5" fmla="*/ 23813 h 46"/>
              <a:gd name="T6" fmla="*/ 0 60000 65536"/>
              <a:gd name="T7" fmla="*/ 0 60000 65536"/>
              <a:gd name="T8" fmla="*/ 0 60000 65536"/>
              <a:gd name="T9" fmla="*/ 0 w 36"/>
              <a:gd name="T10" fmla="*/ 0 h 46"/>
              <a:gd name="T11" fmla="*/ 36 w 36"/>
              <a:gd name="T12" fmla="*/ 46 h 46"/>
            </a:gdLst>
            <a:ahLst/>
            <a:cxnLst>
              <a:cxn ang="T6">
                <a:pos x="T0" y="T1"/>
              </a:cxn>
              <a:cxn ang="T7">
                <a:pos x="T2" y="T3"/>
              </a:cxn>
              <a:cxn ang="T8">
                <a:pos x="T4" y="T5"/>
              </a:cxn>
            </a:cxnLst>
            <a:rect l="T9" t="T10" r="T11" b="T12"/>
            <a:pathLst>
              <a:path w="36" h="46">
                <a:moveTo>
                  <a:pt x="17" y="0"/>
                </a:moveTo>
                <a:lnTo>
                  <a:pt x="35" y="45"/>
                </a:lnTo>
                <a:lnTo>
                  <a:pt x="0" y="15"/>
                </a:lnTo>
              </a:path>
            </a:pathLst>
          </a:custGeom>
          <a:solidFill>
            <a:srgbClr val="339933"/>
          </a:solidFill>
          <a:ln w="12700" cap="rnd">
            <a:solidFill>
              <a:srgbClr val="339933"/>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91" name="Freeform 115"/>
          <p:cNvSpPr>
            <a:spLocks/>
          </p:cNvSpPr>
          <p:nvPr/>
        </p:nvSpPr>
        <p:spPr bwMode="auto">
          <a:xfrm>
            <a:off x="7326313" y="3497262"/>
            <a:ext cx="565150" cy="549275"/>
          </a:xfrm>
          <a:custGeom>
            <a:avLst/>
            <a:gdLst>
              <a:gd name="T0" fmla="*/ 563563 w 356"/>
              <a:gd name="T1" fmla="*/ 0 h 346"/>
              <a:gd name="T2" fmla="*/ 0 w 356"/>
              <a:gd name="T3" fmla="*/ 547688 h 346"/>
              <a:gd name="T4" fmla="*/ 563563 w 356"/>
              <a:gd name="T5" fmla="*/ 0 h 346"/>
              <a:gd name="T6" fmla="*/ 0 60000 65536"/>
              <a:gd name="T7" fmla="*/ 0 60000 65536"/>
              <a:gd name="T8" fmla="*/ 0 60000 65536"/>
              <a:gd name="T9" fmla="*/ 0 w 356"/>
              <a:gd name="T10" fmla="*/ 0 h 346"/>
              <a:gd name="T11" fmla="*/ 356 w 356"/>
              <a:gd name="T12" fmla="*/ 346 h 346"/>
            </a:gdLst>
            <a:ahLst/>
            <a:cxnLst>
              <a:cxn ang="T6">
                <a:pos x="T0" y="T1"/>
              </a:cxn>
              <a:cxn ang="T7">
                <a:pos x="T2" y="T3"/>
              </a:cxn>
              <a:cxn ang="T8">
                <a:pos x="T4" y="T5"/>
              </a:cxn>
            </a:cxnLst>
            <a:rect l="T9" t="T10" r="T11" b="T12"/>
            <a:pathLst>
              <a:path w="356" h="346">
                <a:moveTo>
                  <a:pt x="355" y="0"/>
                </a:moveTo>
                <a:lnTo>
                  <a:pt x="0" y="345"/>
                </a:lnTo>
                <a:lnTo>
                  <a:pt x="355" y="0"/>
                </a:lnTo>
              </a:path>
            </a:pathLst>
          </a:custGeom>
          <a:solidFill>
            <a:srgbClr val="339933"/>
          </a:solid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92" name="Freeform 116"/>
          <p:cNvSpPr>
            <a:spLocks/>
          </p:cNvSpPr>
          <p:nvPr/>
        </p:nvSpPr>
        <p:spPr bwMode="auto">
          <a:xfrm>
            <a:off x="7326313" y="3981450"/>
            <a:ext cx="58737" cy="65087"/>
          </a:xfrm>
          <a:custGeom>
            <a:avLst/>
            <a:gdLst>
              <a:gd name="T0" fmla="*/ 57150 w 37"/>
              <a:gd name="T1" fmla="*/ 30162 h 41"/>
              <a:gd name="T2" fmla="*/ 0 w 37"/>
              <a:gd name="T3" fmla="*/ 63500 h 41"/>
              <a:gd name="T4" fmla="*/ 38100 w 37"/>
              <a:gd name="T5" fmla="*/ 0 h 41"/>
              <a:gd name="T6" fmla="*/ 0 60000 65536"/>
              <a:gd name="T7" fmla="*/ 0 60000 65536"/>
              <a:gd name="T8" fmla="*/ 0 60000 65536"/>
              <a:gd name="T9" fmla="*/ 0 w 37"/>
              <a:gd name="T10" fmla="*/ 0 h 41"/>
              <a:gd name="T11" fmla="*/ 37 w 37"/>
              <a:gd name="T12" fmla="*/ 41 h 41"/>
            </a:gdLst>
            <a:ahLst/>
            <a:cxnLst>
              <a:cxn ang="T6">
                <a:pos x="T0" y="T1"/>
              </a:cxn>
              <a:cxn ang="T7">
                <a:pos x="T2" y="T3"/>
              </a:cxn>
              <a:cxn ang="T8">
                <a:pos x="T4" y="T5"/>
              </a:cxn>
            </a:cxnLst>
            <a:rect l="T9" t="T10" r="T11" b="T12"/>
            <a:pathLst>
              <a:path w="37" h="41">
                <a:moveTo>
                  <a:pt x="36" y="19"/>
                </a:moveTo>
                <a:lnTo>
                  <a:pt x="0" y="40"/>
                </a:lnTo>
                <a:lnTo>
                  <a:pt x="24" y="0"/>
                </a:lnTo>
              </a:path>
            </a:pathLst>
          </a:custGeom>
          <a:solidFill>
            <a:srgbClr val="339933"/>
          </a:solidFill>
          <a:ln w="12700" cap="rnd">
            <a:solidFill>
              <a:srgbClr val="339933"/>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93" name="Freeform 117"/>
          <p:cNvSpPr>
            <a:spLocks/>
          </p:cNvSpPr>
          <p:nvPr/>
        </p:nvSpPr>
        <p:spPr bwMode="auto">
          <a:xfrm>
            <a:off x="7929563" y="3497262"/>
            <a:ext cx="322262" cy="549275"/>
          </a:xfrm>
          <a:custGeom>
            <a:avLst/>
            <a:gdLst>
              <a:gd name="T0" fmla="*/ 0 w 203"/>
              <a:gd name="T1" fmla="*/ 0 h 346"/>
              <a:gd name="T2" fmla="*/ 320675 w 203"/>
              <a:gd name="T3" fmla="*/ 547688 h 346"/>
              <a:gd name="T4" fmla="*/ 0 w 203"/>
              <a:gd name="T5" fmla="*/ 0 h 346"/>
              <a:gd name="T6" fmla="*/ 0 60000 65536"/>
              <a:gd name="T7" fmla="*/ 0 60000 65536"/>
              <a:gd name="T8" fmla="*/ 0 60000 65536"/>
              <a:gd name="T9" fmla="*/ 0 w 203"/>
              <a:gd name="T10" fmla="*/ 0 h 346"/>
              <a:gd name="T11" fmla="*/ 203 w 203"/>
              <a:gd name="T12" fmla="*/ 346 h 346"/>
            </a:gdLst>
            <a:ahLst/>
            <a:cxnLst>
              <a:cxn ang="T6">
                <a:pos x="T0" y="T1"/>
              </a:cxn>
              <a:cxn ang="T7">
                <a:pos x="T2" y="T3"/>
              </a:cxn>
              <a:cxn ang="T8">
                <a:pos x="T4" y="T5"/>
              </a:cxn>
            </a:cxnLst>
            <a:rect l="T9" t="T10" r="T11" b="T12"/>
            <a:pathLst>
              <a:path w="203" h="346">
                <a:moveTo>
                  <a:pt x="0" y="0"/>
                </a:moveTo>
                <a:lnTo>
                  <a:pt x="202" y="345"/>
                </a:lnTo>
                <a:lnTo>
                  <a:pt x="0" y="0"/>
                </a:lnTo>
              </a:path>
            </a:pathLst>
          </a:custGeom>
          <a:solidFill>
            <a:srgbClr val="339933"/>
          </a:solid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94" name="Freeform 118"/>
          <p:cNvSpPr>
            <a:spLocks/>
          </p:cNvSpPr>
          <p:nvPr/>
        </p:nvSpPr>
        <p:spPr bwMode="auto">
          <a:xfrm>
            <a:off x="8201025" y="3970337"/>
            <a:ext cx="50800" cy="76200"/>
          </a:xfrm>
          <a:custGeom>
            <a:avLst/>
            <a:gdLst>
              <a:gd name="T0" fmla="*/ 25400 w 32"/>
              <a:gd name="T1" fmla="*/ 0 h 48"/>
              <a:gd name="T2" fmla="*/ 49213 w 32"/>
              <a:gd name="T3" fmla="*/ 74613 h 48"/>
              <a:gd name="T4" fmla="*/ 0 w 32"/>
              <a:gd name="T5" fmla="*/ 23813 h 48"/>
              <a:gd name="T6" fmla="*/ 0 60000 65536"/>
              <a:gd name="T7" fmla="*/ 0 60000 65536"/>
              <a:gd name="T8" fmla="*/ 0 60000 65536"/>
              <a:gd name="T9" fmla="*/ 0 w 32"/>
              <a:gd name="T10" fmla="*/ 0 h 48"/>
              <a:gd name="T11" fmla="*/ 32 w 32"/>
              <a:gd name="T12" fmla="*/ 48 h 48"/>
            </a:gdLst>
            <a:ahLst/>
            <a:cxnLst>
              <a:cxn ang="T6">
                <a:pos x="T0" y="T1"/>
              </a:cxn>
              <a:cxn ang="T7">
                <a:pos x="T2" y="T3"/>
              </a:cxn>
              <a:cxn ang="T8">
                <a:pos x="T4" y="T5"/>
              </a:cxn>
            </a:cxnLst>
            <a:rect l="T9" t="T10" r="T11" b="T12"/>
            <a:pathLst>
              <a:path w="32" h="48">
                <a:moveTo>
                  <a:pt x="16" y="0"/>
                </a:moveTo>
                <a:lnTo>
                  <a:pt x="31" y="47"/>
                </a:lnTo>
                <a:lnTo>
                  <a:pt x="0" y="15"/>
                </a:lnTo>
              </a:path>
            </a:pathLst>
          </a:custGeom>
          <a:solidFill>
            <a:srgbClr val="339933"/>
          </a:solidFill>
          <a:ln w="12700" cap="rnd">
            <a:solidFill>
              <a:srgbClr val="339933"/>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95" name="Freeform 119"/>
          <p:cNvSpPr>
            <a:spLocks/>
          </p:cNvSpPr>
          <p:nvPr/>
        </p:nvSpPr>
        <p:spPr bwMode="auto">
          <a:xfrm>
            <a:off x="7810500" y="3497262"/>
            <a:ext cx="241300" cy="498475"/>
          </a:xfrm>
          <a:custGeom>
            <a:avLst/>
            <a:gdLst>
              <a:gd name="T0" fmla="*/ 239713 w 152"/>
              <a:gd name="T1" fmla="*/ 0 h 314"/>
              <a:gd name="T2" fmla="*/ 0 w 152"/>
              <a:gd name="T3" fmla="*/ 496888 h 314"/>
              <a:gd name="T4" fmla="*/ 239713 w 152"/>
              <a:gd name="T5" fmla="*/ 0 h 314"/>
              <a:gd name="T6" fmla="*/ 0 60000 65536"/>
              <a:gd name="T7" fmla="*/ 0 60000 65536"/>
              <a:gd name="T8" fmla="*/ 0 60000 65536"/>
              <a:gd name="T9" fmla="*/ 0 w 152"/>
              <a:gd name="T10" fmla="*/ 0 h 314"/>
              <a:gd name="T11" fmla="*/ 152 w 152"/>
              <a:gd name="T12" fmla="*/ 314 h 314"/>
            </a:gdLst>
            <a:ahLst/>
            <a:cxnLst>
              <a:cxn ang="T6">
                <a:pos x="T0" y="T1"/>
              </a:cxn>
              <a:cxn ang="T7">
                <a:pos x="T2" y="T3"/>
              </a:cxn>
              <a:cxn ang="T8">
                <a:pos x="T4" y="T5"/>
              </a:cxn>
            </a:cxnLst>
            <a:rect l="T9" t="T10" r="T11" b="T12"/>
            <a:pathLst>
              <a:path w="152" h="314">
                <a:moveTo>
                  <a:pt x="151" y="0"/>
                </a:moveTo>
                <a:lnTo>
                  <a:pt x="0" y="313"/>
                </a:lnTo>
                <a:lnTo>
                  <a:pt x="151" y="0"/>
                </a:lnTo>
              </a:path>
            </a:pathLst>
          </a:custGeom>
          <a:solidFill>
            <a:srgbClr val="339933"/>
          </a:solid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96" name="Freeform 120"/>
          <p:cNvSpPr>
            <a:spLocks/>
          </p:cNvSpPr>
          <p:nvPr/>
        </p:nvSpPr>
        <p:spPr bwMode="auto">
          <a:xfrm>
            <a:off x="7810500" y="3919537"/>
            <a:ext cx="47625" cy="76200"/>
          </a:xfrm>
          <a:custGeom>
            <a:avLst/>
            <a:gdLst>
              <a:gd name="T0" fmla="*/ 46038 w 30"/>
              <a:gd name="T1" fmla="*/ 19050 h 48"/>
              <a:gd name="T2" fmla="*/ 0 w 30"/>
              <a:gd name="T3" fmla="*/ 74613 h 48"/>
              <a:gd name="T4" fmla="*/ 17463 w 30"/>
              <a:gd name="T5" fmla="*/ 0 h 48"/>
              <a:gd name="T6" fmla="*/ 0 60000 65536"/>
              <a:gd name="T7" fmla="*/ 0 60000 65536"/>
              <a:gd name="T8" fmla="*/ 0 60000 65536"/>
              <a:gd name="T9" fmla="*/ 0 w 30"/>
              <a:gd name="T10" fmla="*/ 0 h 48"/>
              <a:gd name="T11" fmla="*/ 30 w 30"/>
              <a:gd name="T12" fmla="*/ 48 h 48"/>
            </a:gdLst>
            <a:ahLst/>
            <a:cxnLst>
              <a:cxn ang="T6">
                <a:pos x="T0" y="T1"/>
              </a:cxn>
              <a:cxn ang="T7">
                <a:pos x="T2" y="T3"/>
              </a:cxn>
              <a:cxn ang="T8">
                <a:pos x="T4" y="T5"/>
              </a:cxn>
            </a:cxnLst>
            <a:rect l="T9" t="T10" r="T11" b="T12"/>
            <a:pathLst>
              <a:path w="30" h="48">
                <a:moveTo>
                  <a:pt x="29" y="12"/>
                </a:moveTo>
                <a:lnTo>
                  <a:pt x="0" y="47"/>
                </a:lnTo>
                <a:lnTo>
                  <a:pt x="11" y="0"/>
                </a:lnTo>
              </a:path>
            </a:pathLst>
          </a:custGeom>
          <a:solidFill>
            <a:srgbClr val="339933"/>
          </a:solidFill>
          <a:ln w="12700" cap="rnd">
            <a:solidFill>
              <a:srgbClr val="339933"/>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97" name="Freeform 121"/>
          <p:cNvSpPr>
            <a:spLocks/>
          </p:cNvSpPr>
          <p:nvPr/>
        </p:nvSpPr>
        <p:spPr bwMode="auto">
          <a:xfrm>
            <a:off x="8089900" y="3497262"/>
            <a:ext cx="1588" cy="549275"/>
          </a:xfrm>
          <a:custGeom>
            <a:avLst/>
            <a:gdLst>
              <a:gd name="T0" fmla="*/ 0 w 1"/>
              <a:gd name="T1" fmla="*/ 0 h 346"/>
              <a:gd name="T2" fmla="*/ 0 w 1"/>
              <a:gd name="T3" fmla="*/ 547688 h 346"/>
              <a:gd name="T4" fmla="*/ 0 w 1"/>
              <a:gd name="T5" fmla="*/ 0 h 346"/>
              <a:gd name="T6" fmla="*/ 0 60000 65536"/>
              <a:gd name="T7" fmla="*/ 0 60000 65536"/>
              <a:gd name="T8" fmla="*/ 0 60000 65536"/>
              <a:gd name="T9" fmla="*/ 0 w 1"/>
              <a:gd name="T10" fmla="*/ 0 h 346"/>
              <a:gd name="T11" fmla="*/ 1 w 1"/>
              <a:gd name="T12" fmla="*/ 346 h 346"/>
            </a:gdLst>
            <a:ahLst/>
            <a:cxnLst>
              <a:cxn ang="T6">
                <a:pos x="T0" y="T1"/>
              </a:cxn>
              <a:cxn ang="T7">
                <a:pos x="T2" y="T3"/>
              </a:cxn>
              <a:cxn ang="T8">
                <a:pos x="T4" y="T5"/>
              </a:cxn>
            </a:cxnLst>
            <a:rect l="T9" t="T10" r="T11" b="T12"/>
            <a:pathLst>
              <a:path w="1" h="346">
                <a:moveTo>
                  <a:pt x="0" y="0"/>
                </a:moveTo>
                <a:lnTo>
                  <a:pt x="0" y="345"/>
                </a:lnTo>
                <a:lnTo>
                  <a:pt x="0" y="0"/>
                </a:lnTo>
              </a:path>
            </a:pathLst>
          </a:custGeom>
          <a:solidFill>
            <a:srgbClr val="339933"/>
          </a:solidFill>
          <a:ln w="12700" cap="rnd">
            <a:solidFill>
              <a:srgbClr val="339933"/>
            </a:solidFill>
            <a:round/>
            <a:headEnd/>
            <a:tailEnd/>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98" name="Freeform 122"/>
          <p:cNvSpPr>
            <a:spLocks/>
          </p:cNvSpPr>
          <p:nvPr/>
        </p:nvSpPr>
        <p:spPr bwMode="auto">
          <a:xfrm>
            <a:off x="8072438" y="3967162"/>
            <a:ext cx="36512" cy="79375"/>
          </a:xfrm>
          <a:custGeom>
            <a:avLst/>
            <a:gdLst>
              <a:gd name="T0" fmla="*/ 34925 w 23"/>
              <a:gd name="T1" fmla="*/ 0 h 50"/>
              <a:gd name="T2" fmla="*/ 15875 w 23"/>
              <a:gd name="T3" fmla="*/ 77788 h 50"/>
              <a:gd name="T4" fmla="*/ 0 w 23"/>
              <a:gd name="T5" fmla="*/ 0 h 50"/>
              <a:gd name="T6" fmla="*/ 0 60000 65536"/>
              <a:gd name="T7" fmla="*/ 0 60000 65536"/>
              <a:gd name="T8" fmla="*/ 0 60000 65536"/>
              <a:gd name="T9" fmla="*/ 0 w 23"/>
              <a:gd name="T10" fmla="*/ 0 h 50"/>
              <a:gd name="T11" fmla="*/ 23 w 23"/>
              <a:gd name="T12" fmla="*/ 50 h 50"/>
            </a:gdLst>
            <a:ahLst/>
            <a:cxnLst>
              <a:cxn ang="T6">
                <a:pos x="T0" y="T1"/>
              </a:cxn>
              <a:cxn ang="T7">
                <a:pos x="T2" y="T3"/>
              </a:cxn>
              <a:cxn ang="T8">
                <a:pos x="T4" y="T5"/>
              </a:cxn>
            </a:cxnLst>
            <a:rect l="T9" t="T10" r="T11" b="T12"/>
            <a:pathLst>
              <a:path w="23" h="50">
                <a:moveTo>
                  <a:pt x="22" y="0"/>
                </a:moveTo>
                <a:lnTo>
                  <a:pt x="10" y="49"/>
                </a:lnTo>
                <a:lnTo>
                  <a:pt x="0" y="0"/>
                </a:lnTo>
              </a:path>
            </a:pathLst>
          </a:custGeom>
          <a:solidFill>
            <a:srgbClr val="339933"/>
          </a:solidFill>
          <a:ln w="12700" cap="rnd">
            <a:solidFill>
              <a:srgbClr val="339933"/>
            </a:solidFill>
            <a:round/>
            <a:headEnd type="none" w="sm" len="sm"/>
            <a:tailEnd type="none" w="sm" len="sm"/>
          </a:ln>
        </p:spPr>
        <p:txBody>
          <a:bodyP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699" name="Line 123"/>
          <p:cNvSpPr>
            <a:spLocks noChangeShapeType="1"/>
          </p:cNvSpPr>
          <p:nvPr/>
        </p:nvSpPr>
        <p:spPr bwMode="auto">
          <a:xfrm>
            <a:off x="57150" y="3713162"/>
            <a:ext cx="8839200" cy="0"/>
          </a:xfrm>
          <a:prstGeom prst="line">
            <a:avLst/>
          </a:prstGeom>
          <a:noFill/>
          <a:ln w="12700">
            <a:solidFill>
              <a:schemeClr val="accent1"/>
            </a:solidFill>
            <a:round/>
            <a:headEnd type="none" w="sm" len="sm"/>
            <a:tailEnd type="none" w="sm" len="sm"/>
          </a:ln>
        </p:spPr>
        <p:txBody>
          <a:bodyPr wrap="none" anchor="ctr">
            <a:prstTxWarp prst="textNoShape">
              <a:avLst/>
            </a:prstTxWarp>
          </a:bodyPr>
          <a:lstStyle/>
          <a:p>
            <a:pPr eaLnBrk="1" hangingPunct="1">
              <a:spcBef>
                <a:spcPct val="0"/>
              </a:spcBef>
              <a:buFontTx/>
              <a:buNone/>
            </a:pPr>
            <a:endParaRPr lang="en-US" dirty="0">
              <a:solidFill>
                <a:prstClr val="black"/>
              </a:solidFill>
              <a:latin typeface="Arial"/>
            </a:endParaRPr>
          </a:p>
        </p:txBody>
      </p:sp>
      <p:sp>
        <p:nvSpPr>
          <p:cNvPr id="24700" name="Rectangle 124"/>
          <p:cNvSpPr>
            <a:spLocks noChangeArrowheads="1"/>
          </p:cNvSpPr>
          <p:nvPr/>
        </p:nvSpPr>
        <p:spPr bwMode="auto">
          <a:xfrm>
            <a:off x="4783138" y="2819400"/>
            <a:ext cx="1609415" cy="369974"/>
          </a:xfrm>
          <a:prstGeom prst="rect">
            <a:avLst/>
          </a:prstGeom>
          <a:noFill/>
          <a:ln w="9525">
            <a:noFill/>
            <a:miter lim="800000"/>
            <a:headEnd/>
            <a:tailEnd/>
          </a:ln>
        </p:spPr>
        <p:txBody>
          <a:bodyPr wrap="none" lIns="92075" tIns="46038" rIns="92075" bIns="46038">
            <a:prstTxWarp prst="textNoShape">
              <a:avLst/>
            </a:prstTxWarp>
            <a:spAutoFit/>
          </a:bodyPr>
          <a:lstStyle/>
          <a:p>
            <a:pPr>
              <a:spcBef>
                <a:spcPct val="0"/>
              </a:spcBef>
              <a:buFontTx/>
              <a:buNone/>
            </a:pPr>
            <a:r>
              <a:rPr lang="en-US" sz="1800" b="1" dirty="0" smtClean="0">
                <a:solidFill>
                  <a:srgbClr val="244A58"/>
                </a:solidFill>
                <a:latin typeface="Arial" charset="0"/>
              </a:rPr>
              <a:t>Index entries</a:t>
            </a:r>
            <a:endParaRPr lang="en-US" sz="1200" b="1" dirty="0">
              <a:solidFill>
                <a:srgbClr val="244A58"/>
              </a:solidFill>
              <a:latin typeface="Arial" charset="0"/>
            </a:endParaRPr>
          </a:p>
        </p:txBody>
      </p:sp>
      <p:sp>
        <p:nvSpPr>
          <p:cNvPr id="24701" name="Rectangle 125"/>
          <p:cNvSpPr>
            <a:spLocks noChangeArrowheads="1"/>
          </p:cNvSpPr>
          <p:nvPr/>
        </p:nvSpPr>
        <p:spPr bwMode="auto">
          <a:xfrm>
            <a:off x="5621338" y="4495800"/>
            <a:ext cx="1657350" cy="366712"/>
          </a:xfrm>
          <a:prstGeom prst="rect">
            <a:avLst/>
          </a:prstGeom>
          <a:noFill/>
          <a:ln w="9525">
            <a:noFill/>
            <a:miter lim="800000"/>
            <a:headEnd/>
            <a:tailEnd/>
          </a:ln>
        </p:spPr>
        <p:txBody>
          <a:bodyPr wrap="none" lIns="92075" tIns="46038" rIns="92075" bIns="46038">
            <a:prstTxWarp prst="textNoShape">
              <a:avLst/>
            </a:prstTxWarp>
            <a:spAutoFit/>
          </a:bodyPr>
          <a:lstStyle/>
          <a:p>
            <a:pPr>
              <a:spcBef>
                <a:spcPct val="0"/>
              </a:spcBef>
              <a:buFontTx/>
              <a:buNone/>
            </a:pPr>
            <a:r>
              <a:rPr lang="en-US" sz="1800" b="1" dirty="0">
                <a:solidFill>
                  <a:srgbClr val="2C7C9F"/>
                </a:solidFill>
                <a:latin typeface="Arial" charset="0"/>
              </a:rPr>
              <a:t>Data Records</a:t>
            </a:r>
            <a:endParaRPr lang="en-US" sz="1200" b="1" dirty="0">
              <a:solidFill>
                <a:srgbClr val="2C7C9F"/>
              </a:solidFill>
              <a:latin typeface="Arial" charset="0"/>
            </a:endParaRPr>
          </a:p>
        </p:txBody>
      </p:sp>
      <p:sp>
        <p:nvSpPr>
          <p:cNvPr id="24702" name="Rectangle 126"/>
          <p:cNvSpPr>
            <a:spLocks noChangeArrowheads="1"/>
          </p:cNvSpPr>
          <p:nvPr/>
        </p:nvSpPr>
        <p:spPr bwMode="auto">
          <a:xfrm>
            <a:off x="668338" y="4800600"/>
            <a:ext cx="2066872" cy="462307"/>
          </a:xfrm>
          <a:prstGeom prst="rect">
            <a:avLst/>
          </a:prstGeom>
          <a:noFill/>
          <a:ln w="9525">
            <a:noFill/>
            <a:miter lim="800000"/>
            <a:headEnd/>
            <a:tailEnd/>
          </a:ln>
        </p:spPr>
        <p:txBody>
          <a:bodyPr wrap="none" lIns="92075" tIns="46038" rIns="92075" bIns="46038">
            <a:prstTxWarp prst="textNoShape">
              <a:avLst/>
            </a:prstTxWarp>
            <a:spAutoFit/>
          </a:bodyPr>
          <a:lstStyle/>
          <a:p>
            <a:pPr>
              <a:spcBef>
                <a:spcPct val="0"/>
              </a:spcBef>
              <a:buFontTx/>
              <a:buNone/>
            </a:pPr>
            <a:r>
              <a:rPr lang="en-US" b="1" dirty="0">
                <a:solidFill>
                  <a:srgbClr val="CF0E30"/>
                </a:solidFill>
                <a:latin typeface="Arial"/>
                <a:cs typeface="Arial"/>
              </a:rPr>
              <a:t>CLUSTERED</a:t>
            </a:r>
          </a:p>
        </p:txBody>
      </p:sp>
      <p:sp>
        <p:nvSpPr>
          <p:cNvPr id="24703" name="Rectangle 127"/>
          <p:cNvSpPr>
            <a:spLocks noChangeArrowheads="1"/>
          </p:cNvSpPr>
          <p:nvPr/>
        </p:nvSpPr>
        <p:spPr bwMode="auto">
          <a:xfrm>
            <a:off x="6002338" y="4800600"/>
            <a:ext cx="2511405" cy="462307"/>
          </a:xfrm>
          <a:prstGeom prst="rect">
            <a:avLst/>
          </a:prstGeom>
          <a:noFill/>
          <a:ln w="9525">
            <a:noFill/>
            <a:miter lim="800000"/>
            <a:headEnd/>
            <a:tailEnd/>
          </a:ln>
        </p:spPr>
        <p:txBody>
          <a:bodyPr wrap="none" lIns="92075" tIns="46038" rIns="92075" bIns="46038">
            <a:prstTxWarp prst="textNoShape">
              <a:avLst/>
            </a:prstTxWarp>
            <a:spAutoFit/>
          </a:bodyPr>
          <a:lstStyle/>
          <a:p>
            <a:pPr>
              <a:spcBef>
                <a:spcPct val="0"/>
              </a:spcBef>
              <a:buFontTx/>
              <a:buNone/>
            </a:pPr>
            <a:r>
              <a:rPr lang="en-US" b="1" dirty="0">
                <a:solidFill>
                  <a:srgbClr val="CF0E30"/>
                </a:solidFill>
                <a:latin typeface="Arial"/>
                <a:cs typeface="Arial"/>
              </a:rPr>
              <a:t>UNCLUSTERED</a:t>
            </a:r>
            <a:endParaRPr lang="en-US" sz="1400" b="1" dirty="0">
              <a:solidFill>
                <a:srgbClr val="CF0E30"/>
              </a:solidFill>
              <a:latin typeface="Arial"/>
              <a:cs typeface="Arial"/>
            </a:endParaRPr>
          </a:p>
        </p:txBody>
      </p:sp>
      <p:sp>
        <p:nvSpPr>
          <p:cNvPr id="24704" name="Rectangle 129"/>
          <p:cNvSpPr>
            <a:spLocks noChangeArrowheads="1"/>
          </p:cNvSpPr>
          <p:nvPr/>
        </p:nvSpPr>
        <p:spPr bwMode="auto">
          <a:xfrm>
            <a:off x="1219200" y="2405062"/>
            <a:ext cx="1271051" cy="461665"/>
          </a:xfrm>
          <a:prstGeom prst="rect">
            <a:avLst/>
          </a:prstGeom>
          <a:noFill/>
          <a:ln w="9525">
            <a:noFill/>
            <a:miter lim="800000"/>
            <a:headEnd/>
            <a:tailEnd/>
          </a:ln>
        </p:spPr>
        <p:txBody>
          <a:bodyPr wrap="none">
            <a:prstTxWarp prst="textNoShape">
              <a:avLst/>
            </a:prstTxWarp>
            <a:spAutoFit/>
          </a:bodyPr>
          <a:lstStyle/>
          <a:p>
            <a:pPr eaLnBrk="1" hangingPunct="1">
              <a:spcBef>
                <a:spcPct val="0"/>
              </a:spcBef>
              <a:buFontTx/>
              <a:buNone/>
            </a:pPr>
            <a:r>
              <a:rPr lang="en-US" dirty="0">
                <a:solidFill>
                  <a:prstClr val="black"/>
                </a:solidFill>
                <a:latin typeface="Arial"/>
              </a:rPr>
              <a:t>B+ Tree</a:t>
            </a:r>
          </a:p>
        </p:txBody>
      </p:sp>
      <p:sp>
        <p:nvSpPr>
          <p:cNvPr id="24705" name="Rectangle 130"/>
          <p:cNvSpPr>
            <a:spLocks noChangeArrowheads="1"/>
          </p:cNvSpPr>
          <p:nvPr/>
        </p:nvSpPr>
        <p:spPr bwMode="auto">
          <a:xfrm>
            <a:off x="6705600" y="2328862"/>
            <a:ext cx="1271051" cy="461665"/>
          </a:xfrm>
          <a:prstGeom prst="rect">
            <a:avLst/>
          </a:prstGeom>
          <a:noFill/>
          <a:ln w="9525">
            <a:noFill/>
            <a:miter lim="800000"/>
            <a:headEnd/>
            <a:tailEnd/>
          </a:ln>
        </p:spPr>
        <p:txBody>
          <a:bodyPr wrap="none">
            <a:prstTxWarp prst="textNoShape">
              <a:avLst/>
            </a:prstTxWarp>
            <a:spAutoFit/>
          </a:bodyPr>
          <a:lstStyle/>
          <a:p>
            <a:pPr eaLnBrk="1" hangingPunct="1">
              <a:spcBef>
                <a:spcPct val="0"/>
              </a:spcBef>
              <a:buFontTx/>
              <a:buNone/>
            </a:pPr>
            <a:r>
              <a:rPr lang="en-US" dirty="0">
                <a:solidFill>
                  <a:prstClr val="black"/>
                </a:solidFill>
                <a:latin typeface="Arial"/>
              </a:rPr>
              <a:t>B+ Tree</a:t>
            </a:r>
          </a:p>
        </p:txBody>
      </p:sp>
      <p:sp>
        <p:nvSpPr>
          <p:cNvPr id="133" name="Rounded Rectangle 5"/>
          <p:cNvSpPr>
            <a:spLocks noChangeArrowheads="1"/>
          </p:cNvSpPr>
          <p:nvPr/>
        </p:nvSpPr>
        <p:spPr bwMode="auto">
          <a:xfrm>
            <a:off x="428624" y="5410200"/>
            <a:ext cx="8404865" cy="783193"/>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prstTxWarp prst="textNoShape">
              <a:avLst/>
            </a:prstTxWarp>
            <a:spAutoFit/>
          </a:bodyPr>
          <a:lstStyle/>
          <a:p>
            <a:pPr eaLnBrk="1" hangingPunct="1">
              <a:spcBef>
                <a:spcPct val="0"/>
              </a:spcBef>
              <a:buFontTx/>
              <a:buNone/>
            </a:pPr>
            <a:r>
              <a:rPr lang="en-US" sz="2000" dirty="0" smtClean="0">
                <a:solidFill>
                  <a:prstClr val="black"/>
                </a:solidFill>
                <a:cs typeface="Arial"/>
              </a:rPr>
              <a:t>Every table can have </a:t>
            </a:r>
            <a:r>
              <a:rPr lang="en-US" sz="2000" b="1" dirty="0" smtClean="0">
                <a:solidFill>
                  <a:prstClr val="black"/>
                </a:solidFill>
                <a:cs typeface="Arial"/>
              </a:rPr>
              <a:t>only one</a:t>
            </a:r>
            <a:r>
              <a:rPr lang="en-US" sz="2000" dirty="0" smtClean="0">
                <a:solidFill>
                  <a:prstClr val="black"/>
                </a:solidFill>
                <a:cs typeface="Arial"/>
              </a:rPr>
              <a:t> clustered and </a:t>
            </a:r>
            <a:r>
              <a:rPr lang="en-US" sz="2000" b="1" dirty="0" smtClean="0">
                <a:solidFill>
                  <a:prstClr val="black"/>
                </a:solidFill>
                <a:cs typeface="Arial"/>
              </a:rPr>
              <a:t>many</a:t>
            </a:r>
            <a:r>
              <a:rPr lang="en-US" sz="2000" dirty="0" smtClean="0">
                <a:solidFill>
                  <a:prstClr val="black"/>
                </a:solidFill>
                <a:cs typeface="Arial"/>
              </a:rPr>
              <a:t> </a:t>
            </a:r>
            <a:r>
              <a:rPr lang="en-US" sz="2000" dirty="0" err="1" smtClean="0">
                <a:solidFill>
                  <a:prstClr val="black"/>
                </a:solidFill>
                <a:cs typeface="Arial"/>
              </a:rPr>
              <a:t>unclustered</a:t>
            </a:r>
            <a:r>
              <a:rPr lang="en-US" sz="2000" dirty="0" smtClean="0">
                <a:solidFill>
                  <a:prstClr val="black"/>
                </a:solidFill>
                <a:cs typeface="Arial"/>
              </a:rPr>
              <a:t> indexes</a:t>
            </a:r>
          </a:p>
          <a:p>
            <a:pPr algn="ctr" eaLnBrk="1" hangingPunct="1">
              <a:spcBef>
                <a:spcPct val="0"/>
              </a:spcBef>
              <a:buFontTx/>
              <a:buNone/>
            </a:pPr>
            <a:r>
              <a:rPr lang="en-US" sz="2000" dirty="0" smtClean="0">
                <a:solidFill>
                  <a:prstClr val="black"/>
                </a:solidFill>
                <a:cs typeface="Arial"/>
              </a:rPr>
              <a:t>Why?</a:t>
            </a:r>
            <a:endParaRPr lang="en-US" sz="2000" dirty="0">
              <a:solidFill>
                <a:prstClr val="black"/>
              </a:solidFill>
              <a:cs typeface="Arial"/>
            </a:endParaRPr>
          </a:p>
        </p:txBody>
      </p:sp>
    </p:spTree>
    <p:extLst>
      <p:ext uri="{BB962C8B-B14F-4D97-AF65-F5344CB8AC3E}">
        <p14:creationId xmlns:p14="http://schemas.microsoft.com/office/powerpoint/2010/main" val="14318882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4578"/>
                                        </p:tgtEl>
                                        <p:attrNameLst>
                                          <p:attrName>style.visibility</p:attrName>
                                        </p:attrNameLst>
                                      </p:cBhvr>
                                      <p:to>
                                        <p:strVal val="visible"/>
                                      </p:to>
                                    </p:set>
                                  </p:childTnLst>
                                </p:cTn>
                              </p:par>
                              <p:par>
                                <p:cTn id="7" presetID="1" presetClass="entr" presetSubtype="0" fill="hold" grpId="0" nodeType="withEffect" nodePh="1">
                                  <p:stCondLst>
                                    <p:cond delay="0"/>
                                  </p:stCondLst>
                                  <p:endCondLst>
                                    <p:cond evt="begin" delay="0">
                                      <p:tn val="7"/>
                                    </p:cond>
                                  </p:endCondLst>
                                  <p:childTnLst>
                                    <p:set>
                                      <p:cBhvr>
                                        <p:cTn id="8" dur="1" fill="hold">
                                          <p:stCondLst>
                                            <p:cond delay="0"/>
                                          </p:stCondLst>
                                        </p:cTn>
                                        <p:tgtEl>
                                          <p:spTgt spid="2458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58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58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58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58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58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58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58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6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6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61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6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46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461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461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46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462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462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462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462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462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462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462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462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462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463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463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463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4633"/>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463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463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463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464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470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24650"/>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24651"/>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24652"/>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24653"/>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24654"/>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24655"/>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24656"/>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24657"/>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24658"/>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24659"/>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24660"/>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24661"/>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24662"/>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24663"/>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24664"/>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24665"/>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24666"/>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24667"/>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24668"/>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24669"/>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24670"/>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24671"/>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24672"/>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24705"/>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24700"/>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24703"/>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24643"/>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24644"/>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24645"/>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24646"/>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24647"/>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24648"/>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24649"/>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24673"/>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24674"/>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24675"/>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24676"/>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24677"/>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24678"/>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24679"/>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24680"/>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24681"/>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24682"/>
                                        </p:tgtEl>
                                        <p:attrNameLst>
                                          <p:attrName>style.visibility</p:attrName>
                                        </p:attrNameLst>
                                      </p:cBhvr>
                                      <p:to>
                                        <p:strVal val="visible"/>
                                      </p:to>
                                    </p:set>
                                  </p:childTnLst>
                                </p:cTn>
                              </p:par>
                              <p:par>
                                <p:cTn id="167" presetID="1" presetClass="entr" presetSubtype="0" fill="hold" grpId="0" nodeType="withEffect">
                                  <p:stCondLst>
                                    <p:cond delay="0"/>
                                  </p:stCondLst>
                                  <p:childTnLst>
                                    <p:set>
                                      <p:cBhvr>
                                        <p:cTn id="168" dur="1" fill="hold">
                                          <p:stCondLst>
                                            <p:cond delay="0"/>
                                          </p:stCondLst>
                                        </p:cTn>
                                        <p:tgtEl>
                                          <p:spTgt spid="24683"/>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24684"/>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24685"/>
                                        </p:tgtEl>
                                        <p:attrNameLst>
                                          <p:attrName>style.visibility</p:attrName>
                                        </p:attrNameLst>
                                      </p:cBhvr>
                                      <p:to>
                                        <p:strVal val="visible"/>
                                      </p:to>
                                    </p:set>
                                  </p:childTnLst>
                                </p:cTn>
                              </p:par>
                              <p:par>
                                <p:cTn id="173" presetID="1" presetClass="entr" presetSubtype="0" fill="hold" grpId="0" nodeType="withEffect">
                                  <p:stCondLst>
                                    <p:cond delay="0"/>
                                  </p:stCondLst>
                                  <p:childTnLst>
                                    <p:set>
                                      <p:cBhvr>
                                        <p:cTn id="174" dur="1" fill="hold">
                                          <p:stCondLst>
                                            <p:cond delay="0"/>
                                          </p:stCondLst>
                                        </p:cTn>
                                        <p:tgtEl>
                                          <p:spTgt spid="24686"/>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24687"/>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24688"/>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24689"/>
                                        </p:tgtEl>
                                        <p:attrNameLst>
                                          <p:attrName>style.visibility</p:attrName>
                                        </p:attrNameLst>
                                      </p:cBhvr>
                                      <p:to>
                                        <p:strVal val="visible"/>
                                      </p:to>
                                    </p:set>
                                  </p:childTnLst>
                                </p:cTn>
                              </p:par>
                              <p:par>
                                <p:cTn id="181" presetID="1" presetClass="entr" presetSubtype="0" fill="hold" grpId="0" nodeType="withEffect">
                                  <p:stCondLst>
                                    <p:cond delay="0"/>
                                  </p:stCondLst>
                                  <p:childTnLst>
                                    <p:set>
                                      <p:cBhvr>
                                        <p:cTn id="182" dur="1" fill="hold">
                                          <p:stCondLst>
                                            <p:cond delay="0"/>
                                          </p:stCondLst>
                                        </p:cTn>
                                        <p:tgtEl>
                                          <p:spTgt spid="24690"/>
                                        </p:tgtEl>
                                        <p:attrNameLst>
                                          <p:attrName>style.visibility</p:attrName>
                                        </p:attrNameLst>
                                      </p:cBhvr>
                                      <p:to>
                                        <p:strVal val="visible"/>
                                      </p:to>
                                    </p:set>
                                  </p:childTnLst>
                                </p:cTn>
                              </p:par>
                              <p:par>
                                <p:cTn id="183" presetID="1" presetClass="entr" presetSubtype="0" fill="hold" grpId="0" nodeType="withEffect">
                                  <p:stCondLst>
                                    <p:cond delay="0"/>
                                  </p:stCondLst>
                                  <p:childTnLst>
                                    <p:set>
                                      <p:cBhvr>
                                        <p:cTn id="184" dur="1" fill="hold">
                                          <p:stCondLst>
                                            <p:cond delay="0"/>
                                          </p:stCondLst>
                                        </p:cTn>
                                        <p:tgtEl>
                                          <p:spTgt spid="24691"/>
                                        </p:tgtEl>
                                        <p:attrNameLst>
                                          <p:attrName>style.visibility</p:attrName>
                                        </p:attrNameLst>
                                      </p:cBhvr>
                                      <p:to>
                                        <p:strVal val="visible"/>
                                      </p:to>
                                    </p:set>
                                  </p:childTnLst>
                                </p:cTn>
                              </p:par>
                              <p:par>
                                <p:cTn id="185" presetID="1" presetClass="entr" presetSubtype="0" fill="hold" grpId="0" nodeType="withEffect">
                                  <p:stCondLst>
                                    <p:cond delay="0"/>
                                  </p:stCondLst>
                                  <p:childTnLst>
                                    <p:set>
                                      <p:cBhvr>
                                        <p:cTn id="186" dur="1" fill="hold">
                                          <p:stCondLst>
                                            <p:cond delay="0"/>
                                          </p:stCondLst>
                                        </p:cTn>
                                        <p:tgtEl>
                                          <p:spTgt spid="24692"/>
                                        </p:tgtEl>
                                        <p:attrNameLst>
                                          <p:attrName>style.visibility</p:attrName>
                                        </p:attrNameLst>
                                      </p:cBhvr>
                                      <p:to>
                                        <p:strVal val="visible"/>
                                      </p:to>
                                    </p:set>
                                  </p:childTnLst>
                                </p:cTn>
                              </p:par>
                              <p:par>
                                <p:cTn id="187" presetID="1" presetClass="entr" presetSubtype="0" fill="hold" grpId="0" nodeType="withEffect">
                                  <p:stCondLst>
                                    <p:cond delay="0"/>
                                  </p:stCondLst>
                                  <p:childTnLst>
                                    <p:set>
                                      <p:cBhvr>
                                        <p:cTn id="188" dur="1" fill="hold">
                                          <p:stCondLst>
                                            <p:cond delay="0"/>
                                          </p:stCondLst>
                                        </p:cTn>
                                        <p:tgtEl>
                                          <p:spTgt spid="24693"/>
                                        </p:tgtEl>
                                        <p:attrNameLst>
                                          <p:attrName>style.visibility</p:attrName>
                                        </p:attrNameLst>
                                      </p:cBhvr>
                                      <p:to>
                                        <p:strVal val="visible"/>
                                      </p:to>
                                    </p:set>
                                  </p:childTnLst>
                                </p:cTn>
                              </p:par>
                              <p:par>
                                <p:cTn id="189" presetID="1" presetClass="entr" presetSubtype="0" fill="hold" grpId="0" nodeType="withEffect">
                                  <p:stCondLst>
                                    <p:cond delay="0"/>
                                  </p:stCondLst>
                                  <p:childTnLst>
                                    <p:set>
                                      <p:cBhvr>
                                        <p:cTn id="190" dur="1" fill="hold">
                                          <p:stCondLst>
                                            <p:cond delay="0"/>
                                          </p:stCondLst>
                                        </p:cTn>
                                        <p:tgtEl>
                                          <p:spTgt spid="24694"/>
                                        </p:tgtEl>
                                        <p:attrNameLst>
                                          <p:attrName>style.visibility</p:attrName>
                                        </p:attrNameLst>
                                      </p:cBhvr>
                                      <p:to>
                                        <p:strVal val="visible"/>
                                      </p:to>
                                    </p:set>
                                  </p:childTnLst>
                                </p:cTn>
                              </p:par>
                              <p:par>
                                <p:cTn id="191" presetID="1" presetClass="entr" presetSubtype="0" fill="hold" grpId="0" nodeType="withEffect">
                                  <p:stCondLst>
                                    <p:cond delay="0"/>
                                  </p:stCondLst>
                                  <p:childTnLst>
                                    <p:set>
                                      <p:cBhvr>
                                        <p:cTn id="192" dur="1" fill="hold">
                                          <p:stCondLst>
                                            <p:cond delay="0"/>
                                          </p:stCondLst>
                                        </p:cTn>
                                        <p:tgtEl>
                                          <p:spTgt spid="24695"/>
                                        </p:tgtEl>
                                        <p:attrNameLst>
                                          <p:attrName>style.visibility</p:attrName>
                                        </p:attrNameLst>
                                      </p:cBhvr>
                                      <p:to>
                                        <p:strVal val="visible"/>
                                      </p:to>
                                    </p:set>
                                  </p:childTnLst>
                                </p:cTn>
                              </p:par>
                              <p:par>
                                <p:cTn id="193" presetID="1" presetClass="entr" presetSubtype="0" fill="hold" grpId="0" nodeType="withEffect">
                                  <p:stCondLst>
                                    <p:cond delay="0"/>
                                  </p:stCondLst>
                                  <p:childTnLst>
                                    <p:set>
                                      <p:cBhvr>
                                        <p:cTn id="194" dur="1" fill="hold">
                                          <p:stCondLst>
                                            <p:cond delay="0"/>
                                          </p:stCondLst>
                                        </p:cTn>
                                        <p:tgtEl>
                                          <p:spTgt spid="24696"/>
                                        </p:tgtEl>
                                        <p:attrNameLst>
                                          <p:attrName>style.visibility</p:attrName>
                                        </p:attrNameLst>
                                      </p:cBhvr>
                                      <p:to>
                                        <p:strVal val="visible"/>
                                      </p:to>
                                    </p:set>
                                  </p:childTnLst>
                                </p:cTn>
                              </p:par>
                              <p:par>
                                <p:cTn id="195" presetID="1" presetClass="entr" presetSubtype="0" fill="hold" grpId="0" nodeType="withEffect">
                                  <p:stCondLst>
                                    <p:cond delay="0"/>
                                  </p:stCondLst>
                                  <p:childTnLst>
                                    <p:set>
                                      <p:cBhvr>
                                        <p:cTn id="196" dur="1" fill="hold">
                                          <p:stCondLst>
                                            <p:cond delay="0"/>
                                          </p:stCondLst>
                                        </p:cTn>
                                        <p:tgtEl>
                                          <p:spTgt spid="24701"/>
                                        </p:tgtEl>
                                        <p:attrNameLst>
                                          <p:attrName>style.visibility</p:attrName>
                                        </p:attrNameLst>
                                      </p:cBhvr>
                                      <p:to>
                                        <p:strVal val="visible"/>
                                      </p:to>
                                    </p:set>
                                  </p:childTnLst>
                                </p:cTn>
                              </p:par>
                              <p:par>
                                <p:cTn id="197" presetID="1" presetClass="entr" presetSubtype="0" fill="hold" grpId="0" nodeType="withEffect">
                                  <p:stCondLst>
                                    <p:cond delay="0"/>
                                  </p:stCondLst>
                                  <p:childTnLst>
                                    <p:set>
                                      <p:cBhvr>
                                        <p:cTn id="198" dur="1" fill="hold">
                                          <p:stCondLst>
                                            <p:cond delay="0"/>
                                          </p:stCondLst>
                                        </p:cTn>
                                        <p:tgtEl>
                                          <p:spTgt spid="24697"/>
                                        </p:tgtEl>
                                        <p:attrNameLst>
                                          <p:attrName>style.visibility</p:attrName>
                                        </p:attrNameLst>
                                      </p:cBhvr>
                                      <p:to>
                                        <p:strVal val="visible"/>
                                      </p:to>
                                    </p:set>
                                  </p:childTnLst>
                                </p:cTn>
                              </p:par>
                              <p:par>
                                <p:cTn id="199" presetID="1" presetClass="entr" presetSubtype="0" fill="hold" grpId="0" nodeType="withEffect">
                                  <p:stCondLst>
                                    <p:cond delay="0"/>
                                  </p:stCondLst>
                                  <p:childTnLst>
                                    <p:set>
                                      <p:cBhvr>
                                        <p:cTn id="200" dur="1" fill="hold">
                                          <p:stCondLst>
                                            <p:cond delay="0"/>
                                          </p:stCondLst>
                                        </p:cTn>
                                        <p:tgtEl>
                                          <p:spTgt spid="24698"/>
                                        </p:tgtEl>
                                        <p:attrNameLst>
                                          <p:attrName>style.visibility</p:attrName>
                                        </p:attrNameLst>
                                      </p:cBhvr>
                                      <p:to>
                                        <p:strVal val="visible"/>
                                      </p:to>
                                    </p:set>
                                  </p:childTnLst>
                                </p:cTn>
                              </p:par>
                            </p:childTnLst>
                          </p:cTn>
                        </p:par>
                      </p:childTnLst>
                    </p:cTn>
                  </p:par>
                  <p:par>
                    <p:cTn id="201" fill="hold">
                      <p:stCondLst>
                        <p:cond delay="indefinite"/>
                      </p:stCondLst>
                      <p:childTnLst>
                        <p:par>
                          <p:cTn id="202" fill="hold">
                            <p:stCondLst>
                              <p:cond delay="0"/>
                            </p:stCondLst>
                            <p:childTnLst>
                              <p:par>
                                <p:cTn id="203" presetID="1" presetClass="entr" presetSubtype="0" fill="hold" grpId="0" nodeType="clickEffect">
                                  <p:stCondLst>
                                    <p:cond delay="0"/>
                                  </p:stCondLst>
                                  <p:childTnLst>
                                    <p:set>
                                      <p:cBhvr>
                                        <p:cTn id="204" dur="1" fill="hold">
                                          <p:stCondLst>
                                            <p:cond delay="0"/>
                                          </p:stCondLst>
                                        </p:cTn>
                                        <p:tgtEl>
                                          <p:spTgt spid="24640"/>
                                        </p:tgtEl>
                                        <p:attrNameLst>
                                          <p:attrName>style.visibility</p:attrName>
                                        </p:attrNameLst>
                                      </p:cBhvr>
                                      <p:to>
                                        <p:strVal val="visible"/>
                                      </p:to>
                                    </p:set>
                                  </p:childTnLst>
                                </p:cTn>
                              </p:par>
                              <p:par>
                                <p:cTn id="205" presetID="1" presetClass="entr" presetSubtype="0" fill="hold" grpId="0" nodeType="withEffect">
                                  <p:stCondLst>
                                    <p:cond delay="0"/>
                                  </p:stCondLst>
                                  <p:childTnLst>
                                    <p:set>
                                      <p:cBhvr>
                                        <p:cTn id="206" dur="1" fill="hold">
                                          <p:stCondLst>
                                            <p:cond delay="0"/>
                                          </p:stCondLst>
                                        </p:cTn>
                                        <p:tgtEl>
                                          <p:spTgt spid="24699"/>
                                        </p:tgtEl>
                                        <p:attrNameLst>
                                          <p:attrName>style.visibility</p:attrName>
                                        </p:attrNameLst>
                                      </p:cBhvr>
                                      <p:to>
                                        <p:strVal val="visible"/>
                                      </p:to>
                                    </p:set>
                                  </p:childTnLst>
                                </p:cTn>
                              </p:par>
                              <p:par>
                                <p:cTn id="207" presetID="1" presetClass="entr" presetSubtype="0" fill="hold" grpId="0" nodeType="withEffect">
                                  <p:stCondLst>
                                    <p:cond delay="0"/>
                                  </p:stCondLst>
                                  <p:childTnLst>
                                    <p:set>
                                      <p:cBhvr>
                                        <p:cTn id="208" dur="1" fill="hold">
                                          <p:stCondLst>
                                            <p:cond delay="0"/>
                                          </p:stCondLst>
                                        </p:cTn>
                                        <p:tgtEl>
                                          <p:spTgt spid="24641"/>
                                        </p:tgtEl>
                                        <p:attrNameLst>
                                          <p:attrName>style.visibility</p:attrName>
                                        </p:attrNameLst>
                                      </p:cBhvr>
                                      <p:to>
                                        <p:strVal val="visible"/>
                                      </p:to>
                                    </p:set>
                                  </p:childTnLst>
                                </p:cTn>
                              </p:par>
                            </p:childTnLst>
                          </p:cTn>
                        </p:par>
                      </p:childTnLst>
                    </p:cTn>
                  </p:par>
                  <p:par>
                    <p:cTn id="209" fill="hold">
                      <p:stCondLst>
                        <p:cond delay="indefinite"/>
                      </p:stCondLst>
                      <p:childTnLst>
                        <p:par>
                          <p:cTn id="210" fill="hold">
                            <p:stCondLst>
                              <p:cond delay="0"/>
                            </p:stCondLst>
                            <p:childTnLst>
                              <p:par>
                                <p:cTn id="211" presetID="1" presetClass="entr" presetSubtype="0" fill="hold" grpId="0" nodeType="clickEffect">
                                  <p:stCondLst>
                                    <p:cond delay="0"/>
                                  </p:stCondLst>
                                  <p:childTnLst>
                                    <p:set>
                                      <p:cBhvr>
                                        <p:cTn id="212" dur="1" fill="hold">
                                          <p:stCondLst>
                                            <p:cond delay="0"/>
                                          </p:stCondLst>
                                        </p:cTn>
                                        <p:tgtEl>
                                          <p:spTgt spid="1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81" grpId="0"/>
      <p:bldP spid="24583" grpId="0" animBg="1"/>
      <p:bldP spid="24584" grpId="0" animBg="1"/>
      <p:bldP spid="24585" grpId="0" animBg="1"/>
      <p:bldP spid="24586" grpId="0" animBg="1"/>
      <p:bldP spid="24587" grpId="0" animBg="1"/>
      <p:bldP spid="24588" grpId="0" animBg="1"/>
      <p:bldP spid="24589" grpId="0" animBg="1"/>
      <p:bldP spid="24613" grpId="0" animBg="1"/>
      <p:bldP spid="24614" grpId="0" animBg="1"/>
      <p:bldP spid="24615" grpId="0" animBg="1"/>
      <p:bldP spid="24616" grpId="0" animBg="1"/>
      <p:bldP spid="24617" grpId="0" animBg="1"/>
      <p:bldP spid="24618" grpId="0" animBg="1"/>
      <p:bldP spid="24619" grpId="0" animBg="1"/>
      <p:bldP spid="24620" grpId="0" animBg="1"/>
      <p:bldP spid="24621" grpId="0" animBg="1"/>
      <p:bldP spid="24622" grpId="0" animBg="1"/>
      <p:bldP spid="24623" grpId="0" animBg="1"/>
      <p:bldP spid="24624" grpId="0" animBg="1"/>
      <p:bldP spid="24625" grpId="0" animBg="1"/>
      <p:bldP spid="24626" grpId="0" animBg="1"/>
      <p:bldP spid="24627" grpId="0" animBg="1"/>
      <p:bldP spid="24628" grpId="0" animBg="1"/>
      <p:bldP spid="24629" grpId="0" animBg="1"/>
      <p:bldP spid="24630" grpId="0" animBg="1"/>
      <p:bldP spid="24631" grpId="0" animBg="1"/>
      <p:bldP spid="24632" grpId="0" animBg="1"/>
      <p:bldP spid="24633" grpId="0" animBg="1"/>
      <p:bldP spid="24634" grpId="0" animBg="1"/>
      <p:bldP spid="24635" grpId="0" animBg="1"/>
      <p:bldP spid="24636" grpId="0" animBg="1"/>
      <p:bldP spid="24640" grpId="0"/>
      <p:bldP spid="24641" grpId="0"/>
      <p:bldP spid="24642" grpId="0"/>
      <p:bldP spid="24643" grpId="0" animBg="1"/>
      <p:bldP spid="24644" grpId="0" animBg="1"/>
      <p:bldP spid="24645" grpId="0" animBg="1"/>
      <p:bldP spid="24646" grpId="0" animBg="1"/>
      <p:bldP spid="24647" grpId="0" animBg="1"/>
      <p:bldP spid="24648" grpId="0" animBg="1"/>
      <p:bldP spid="24649" grpId="0" animBg="1"/>
      <p:bldP spid="24650" grpId="0" animBg="1"/>
      <p:bldP spid="24651" grpId="0" animBg="1"/>
      <p:bldP spid="24652" grpId="0" animBg="1"/>
      <p:bldP spid="24653" grpId="0" animBg="1"/>
      <p:bldP spid="24654" grpId="0" animBg="1"/>
      <p:bldP spid="24655" grpId="0" animBg="1"/>
      <p:bldP spid="24656" grpId="0" animBg="1"/>
      <p:bldP spid="24657" grpId="0" animBg="1"/>
      <p:bldP spid="24658" grpId="0" animBg="1"/>
      <p:bldP spid="24659" grpId="0" animBg="1"/>
      <p:bldP spid="24660" grpId="0" animBg="1"/>
      <p:bldP spid="24661" grpId="0" animBg="1"/>
      <p:bldP spid="24662" grpId="0" animBg="1"/>
      <p:bldP spid="24663" grpId="0" animBg="1"/>
      <p:bldP spid="24664" grpId="0" animBg="1"/>
      <p:bldP spid="24665" grpId="0" animBg="1"/>
      <p:bldP spid="24666" grpId="0" animBg="1"/>
      <p:bldP spid="24667" grpId="0" animBg="1"/>
      <p:bldP spid="24668" grpId="0" animBg="1"/>
      <p:bldP spid="24669" grpId="0" animBg="1"/>
      <p:bldP spid="24670" grpId="0" animBg="1"/>
      <p:bldP spid="24671" grpId="0" animBg="1"/>
      <p:bldP spid="24672" grpId="0" animBg="1"/>
      <p:bldP spid="24673" grpId="0" animBg="1"/>
      <p:bldP spid="24674" grpId="0" animBg="1"/>
      <p:bldP spid="24675" grpId="0" animBg="1"/>
      <p:bldP spid="24676" grpId="0" animBg="1"/>
      <p:bldP spid="24677" grpId="0" animBg="1"/>
      <p:bldP spid="24678" grpId="0" animBg="1"/>
      <p:bldP spid="24679" grpId="0" animBg="1"/>
      <p:bldP spid="24680" grpId="0" animBg="1"/>
      <p:bldP spid="24681" grpId="0" animBg="1"/>
      <p:bldP spid="24682" grpId="0" animBg="1"/>
      <p:bldP spid="24683" grpId="0" animBg="1"/>
      <p:bldP spid="24684" grpId="0" animBg="1"/>
      <p:bldP spid="24685" grpId="0" animBg="1"/>
      <p:bldP spid="24686" grpId="0" animBg="1"/>
      <p:bldP spid="24687" grpId="0" animBg="1"/>
      <p:bldP spid="24688" grpId="0" animBg="1"/>
      <p:bldP spid="24689" grpId="0" animBg="1"/>
      <p:bldP spid="24690" grpId="0" animBg="1"/>
      <p:bldP spid="24691" grpId="0" animBg="1"/>
      <p:bldP spid="24692" grpId="0" animBg="1"/>
      <p:bldP spid="24693" grpId="0" animBg="1"/>
      <p:bldP spid="24694" grpId="0" animBg="1"/>
      <p:bldP spid="24695" grpId="0" animBg="1"/>
      <p:bldP spid="24696" grpId="0" animBg="1"/>
      <p:bldP spid="24697" grpId="0" animBg="1"/>
      <p:bldP spid="24698" grpId="0" animBg="1"/>
      <p:bldP spid="24699" grpId="0" animBg="1"/>
      <p:bldP spid="24700" grpId="0"/>
      <p:bldP spid="24701" grpId="0"/>
      <p:bldP spid="24702" grpId="0"/>
      <p:bldP spid="24703" grpId="0"/>
      <p:bldP spid="24705" grpId="0"/>
      <p:bldP spid="133"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eaLnBrk="1" hangingPunct="1"/>
            <a:r>
              <a:rPr lang="en-US"/>
              <a:t>Index Classification</a:t>
            </a:r>
          </a:p>
        </p:txBody>
      </p:sp>
      <p:sp>
        <p:nvSpPr>
          <p:cNvPr id="21508" name="Rectangle 3"/>
          <p:cNvSpPr>
            <a:spLocks noGrp="1" noChangeArrowheads="1"/>
          </p:cNvSpPr>
          <p:nvPr>
            <p:ph type="body" idx="1"/>
          </p:nvPr>
        </p:nvSpPr>
        <p:spPr/>
        <p:txBody>
          <a:bodyPr/>
          <a:lstStyle/>
          <a:p>
            <a:pPr eaLnBrk="1" hangingPunct="1"/>
            <a:r>
              <a:rPr lang="en-US" sz="2400" b="1" dirty="0">
                <a:solidFill>
                  <a:srgbClr val="FF0000"/>
                </a:solidFill>
              </a:rPr>
              <a:t>Clustered/</a:t>
            </a:r>
            <a:r>
              <a:rPr lang="en-US" sz="2400" b="1" dirty="0" err="1">
                <a:solidFill>
                  <a:srgbClr val="FF0000"/>
                </a:solidFill>
              </a:rPr>
              <a:t>unclustered</a:t>
            </a:r>
            <a:endParaRPr lang="en-US" sz="2400" b="1" dirty="0" smtClean="0">
              <a:solidFill>
                <a:srgbClr val="FF0000"/>
              </a:solidFill>
            </a:endParaRPr>
          </a:p>
          <a:p>
            <a:pPr lvl="1">
              <a:lnSpc>
                <a:spcPct val="90000"/>
              </a:lnSpc>
            </a:pPr>
            <a:r>
              <a:rPr lang="en-US" sz="2000" dirty="0" smtClean="0"/>
              <a:t>Clustered = records close in index are close in data</a:t>
            </a:r>
          </a:p>
          <a:p>
            <a:pPr lvl="2">
              <a:lnSpc>
                <a:spcPct val="90000"/>
              </a:lnSpc>
            </a:pPr>
            <a:r>
              <a:rPr lang="en-US" sz="1600" dirty="0" smtClean="0"/>
              <a:t>Option 1: Data inside data file is sorted on disk</a:t>
            </a:r>
          </a:p>
          <a:p>
            <a:pPr lvl="2">
              <a:lnSpc>
                <a:spcPct val="90000"/>
              </a:lnSpc>
            </a:pPr>
            <a:r>
              <a:rPr lang="en-US" sz="1600" dirty="0" smtClean="0"/>
              <a:t>Option 2: Store data directly inside the index (no separate files)</a:t>
            </a:r>
          </a:p>
          <a:p>
            <a:pPr lvl="1">
              <a:lnSpc>
                <a:spcPct val="90000"/>
              </a:lnSpc>
            </a:pPr>
            <a:r>
              <a:rPr lang="en-US" sz="2000" dirty="0" err="1" smtClean="0"/>
              <a:t>Unclustered</a:t>
            </a:r>
            <a:r>
              <a:rPr lang="en-US" sz="2000" dirty="0" smtClean="0"/>
              <a:t> = records close in index may be far in data</a:t>
            </a:r>
            <a:endParaRPr lang="en-US" sz="2400" dirty="0" smtClean="0">
              <a:solidFill>
                <a:srgbClr val="0000FF"/>
              </a:solidFill>
            </a:endParaRPr>
          </a:p>
        </p:txBody>
      </p:sp>
    </p:spTree>
    <p:extLst>
      <p:ext uri="{BB962C8B-B14F-4D97-AF65-F5344CB8AC3E}">
        <p14:creationId xmlns:p14="http://schemas.microsoft.com/office/powerpoint/2010/main" val="13217764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4" name="Title 1"/>
          <p:cNvSpPr>
            <a:spLocks noGrp="1"/>
          </p:cNvSpPr>
          <p:nvPr>
            <p:ph type="title"/>
          </p:nvPr>
        </p:nvSpPr>
        <p:spPr/>
        <p:txBody>
          <a:bodyPr/>
          <a:lstStyle/>
          <a:p>
            <a:r>
              <a:rPr lang="en-US" dirty="0" smtClean="0">
                <a:latin typeface="Arial" charset="0"/>
                <a:ea typeface="ＭＳ Ｐゴシック" charset="0"/>
                <a:cs typeface="ＭＳ Ｐゴシック" charset="0"/>
              </a:rPr>
              <a:t>Review: Relational </a:t>
            </a:r>
            <a:r>
              <a:rPr lang="en-US" dirty="0">
                <a:latin typeface="Arial" charset="0"/>
                <a:ea typeface="ＭＳ Ｐゴシック" charset="0"/>
                <a:cs typeface="ＭＳ Ｐゴシック" charset="0"/>
              </a:rPr>
              <a:t>Algebra</a:t>
            </a:r>
          </a:p>
        </p:txBody>
      </p:sp>
      <p:sp>
        <p:nvSpPr>
          <p:cNvPr id="23554" name="Text Box 3"/>
          <p:cNvSpPr txBox="1">
            <a:spLocks noChangeArrowheads="1"/>
          </p:cNvSpPr>
          <p:nvPr/>
        </p:nvSpPr>
        <p:spPr bwMode="auto">
          <a:xfrm>
            <a:off x="4648200" y="5486400"/>
            <a:ext cx="130492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a:latin typeface="Arial" charset="0"/>
                <a:cs typeface="Arial" charset="0"/>
              </a:rPr>
              <a:t>Supplier</a:t>
            </a:r>
          </a:p>
        </p:txBody>
      </p:sp>
      <p:sp>
        <p:nvSpPr>
          <p:cNvPr id="23555" name="Text Box 4"/>
          <p:cNvSpPr txBox="1">
            <a:spLocks noChangeArrowheads="1"/>
          </p:cNvSpPr>
          <p:nvPr/>
        </p:nvSpPr>
        <p:spPr bwMode="auto">
          <a:xfrm>
            <a:off x="6858000" y="5486400"/>
            <a:ext cx="11176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a:latin typeface="Arial" charset="0"/>
                <a:cs typeface="Arial" charset="0"/>
              </a:rPr>
              <a:t>Supply</a:t>
            </a:r>
          </a:p>
        </p:txBody>
      </p:sp>
      <p:grpSp>
        <p:nvGrpSpPr>
          <p:cNvPr id="2" name="Group 5"/>
          <p:cNvGrpSpPr>
            <a:grpSpLocks/>
          </p:cNvGrpSpPr>
          <p:nvPr/>
        </p:nvGrpSpPr>
        <p:grpSpPr bwMode="auto">
          <a:xfrm>
            <a:off x="5867400" y="4419600"/>
            <a:ext cx="762000" cy="228600"/>
            <a:chOff x="480" y="4080"/>
            <a:chExt cx="96" cy="48"/>
          </a:xfrm>
        </p:grpSpPr>
        <p:sp>
          <p:nvSpPr>
            <p:cNvPr id="23566" name="Line 6"/>
            <p:cNvSpPr>
              <a:spLocks noChangeShapeType="1"/>
            </p:cNvSpPr>
            <p:nvPr/>
          </p:nvSpPr>
          <p:spPr bwMode="auto">
            <a:xfrm>
              <a:off x="480" y="4080"/>
              <a:ext cx="0" cy="4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sp>
          <p:nvSpPr>
            <p:cNvPr id="23567" name="Line 7"/>
            <p:cNvSpPr>
              <a:spLocks noChangeShapeType="1"/>
            </p:cNvSpPr>
            <p:nvPr/>
          </p:nvSpPr>
          <p:spPr bwMode="auto">
            <a:xfrm>
              <a:off x="576" y="4080"/>
              <a:ext cx="0" cy="4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sp>
          <p:nvSpPr>
            <p:cNvPr id="23568" name="Line 8"/>
            <p:cNvSpPr>
              <a:spLocks noChangeShapeType="1"/>
            </p:cNvSpPr>
            <p:nvPr/>
          </p:nvSpPr>
          <p:spPr bwMode="auto">
            <a:xfrm>
              <a:off x="480" y="4080"/>
              <a:ext cx="96" cy="4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sp>
          <p:nvSpPr>
            <p:cNvPr id="23569" name="Line 9"/>
            <p:cNvSpPr>
              <a:spLocks noChangeShapeType="1"/>
            </p:cNvSpPr>
            <p:nvPr/>
          </p:nvSpPr>
          <p:spPr bwMode="auto">
            <a:xfrm flipH="1">
              <a:off x="480" y="4080"/>
              <a:ext cx="96" cy="4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grpSp>
      <p:sp>
        <p:nvSpPr>
          <p:cNvPr id="23557" name="Text Box 10"/>
          <p:cNvSpPr txBox="1">
            <a:spLocks noChangeArrowheads="1"/>
          </p:cNvSpPr>
          <p:nvPr/>
        </p:nvSpPr>
        <p:spPr bwMode="auto">
          <a:xfrm>
            <a:off x="6667500" y="4273550"/>
            <a:ext cx="942975" cy="3381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baseline="-25000">
                <a:latin typeface="Arial" charset="0"/>
                <a:cs typeface="Arial" charset="0"/>
              </a:rPr>
              <a:t>sid = sid</a:t>
            </a:r>
          </a:p>
        </p:txBody>
      </p:sp>
      <p:sp>
        <p:nvSpPr>
          <p:cNvPr id="23558" name="Line 11"/>
          <p:cNvSpPr>
            <a:spLocks noChangeShapeType="1"/>
          </p:cNvSpPr>
          <p:nvPr/>
        </p:nvSpPr>
        <p:spPr bwMode="auto">
          <a:xfrm flipV="1">
            <a:off x="5410200" y="4800600"/>
            <a:ext cx="457200" cy="6858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sp>
        <p:nvSpPr>
          <p:cNvPr id="23559" name="Line 12"/>
          <p:cNvSpPr>
            <a:spLocks noChangeShapeType="1"/>
          </p:cNvSpPr>
          <p:nvPr/>
        </p:nvSpPr>
        <p:spPr bwMode="auto">
          <a:xfrm>
            <a:off x="6705600" y="4800600"/>
            <a:ext cx="533400" cy="6858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sp>
        <p:nvSpPr>
          <p:cNvPr id="23560" name="Line 13"/>
          <p:cNvSpPr>
            <a:spLocks noChangeShapeType="1"/>
          </p:cNvSpPr>
          <p:nvPr/>
        </p:nvSpPr>
        <p:spPr bwMode="auto">
          <a:xfrm>
            <a:off x="6232525" y="3657600"/>
            <a:ext cx="0" cy="6858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sp>
        <p:nvSpPr>
          <p:cNvPr id="23561" name="Text Box 14"/>
          <p:cNvSpPr txBox="1">
            <a:spLocks noChangeArrowheads="1"/>
          </p:cNvSpPr>
          <p:nvPr/>
        </p:nvSpPr>
        <p:spPr bwMode="auto">
          <a:xfrm>
            <a:off x="4724400" y="3124200"/>
            <a:ext cx="4437882"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l-GR" dirty="0"/>
              <a:t>σ</a:t>
            </a:r>
            <a:r>
              <a:rPr lang="en-US" baseline="-25000" dirty="0" err="1" smtClean="0">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smtClean="0">
                <a:latin typeface="Arial" charset="0"/>
                <a:cs typeface="Arial" charset="0"/>
                <a:sym typeface="Symbol" charset="0"/>
              </a:rPr>
              <a:t>and </a:t>
            </a:r>
            <a:r>
              <a:rPr lang="en-US" altLang="ja-JP" baseline="-25000" dirty="0" err="1" smtClean="0">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smtClean="0">
                <a:latin typeface="Arial" charset="0"/>
                <a:cs typeface="Arial" charset="0"/>
              </a:rPr>
              <a:t>WA’ </a:t>
            </a:r>
            <a:r>
              <a:rPr lang="en-US" altLang="ja-JP" baseline="-25000" dirty="0" smtClean="0">
                <a:latin typeface="Arial" charset="0"/>
                <a:cs typeface="Arial" charset="0"/>
                <a:sym typeface="Symbol" charset="0"/>
              </a:rPr>
              <a:t>and</a:t>
            </a:r>
            <a:r>
              <a:rPr lang="en-US" altLang="ja-JP" dirty="0" smtClean="0">
                <a:latin typeface="Arial" charset="0"/>
                <a:cs typeface="Arial" charset="0"/>
                <a:sym typeface="Symbol" charset="0"/>
              </a:rPr>
              <a:t> </a:t>
            </a:r>
            <a:r>
              <a:rPr lang="en-US" altLang="ja-JP" baseline="-25000" dirty="0" err="1" smtClean="0">
                <a:latin typeface="Arial" charset="0"/>
                <a:cs typeface="Arial" charset="0"/>
              </a:rPr>
              <a:t>pno</a:t>
            </a:r>
            <a:r>
              <a:rPr lang="en-US" altLang="ja-JP" baseline="-25000" dirty="0" smtClean="0">
                <a:latin typeface="Arial" charset="0"/>
                <a:cs typeface="Arial" charset="0"/>
              </a:rPr>
              <a:t>=2</a:t>
            </a:r>
            <a:endParaRPr lang="en-US" baseline="-25000" dirty="0">
              <a:latin typeface="Arial" charset="0"/>
              <a:cs typeface="Arial" charset="0"/>
            </a:endParaRPr>
          </a:p>
        </p:txBody>
      </p:sp>
      <p:sp>
        <p:nvSpPr>
          <p:cNvPr id="23562" name="Text Box 15"/>
          <p:cNvSpPr txBox="1">
            <a:spLocks noChangeArrowheads="1"/>
          </p:cNvSpPr>
          <p:nvPr/>
        </p:nvSpPr>
        <p:spPr bwMode="auto">
          <a:xfrm>
            <a:off x="5649913" y="1905000"/>
            <a:ext cx="1011815"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l-GR" dirty="0" smtClean="0">
                <a:latin typeface="Arial" pitchFamily="112" charset="0"/>
                <a:ea typeface="ＭＳ Ｐゴシック" pitchFamily="112" charset="-128"/>
                <a:cs typeface="ＭＳ Ｐゴシック" pitchFamily="112" charset="-128"/>
              </a:rPr>
              <a:t>π</a:t>
            </a:r>
            <a:r>
              <a:rPr lang="en-US" baseline="-25000" dirty="0" err="1" smtClean="0">
                <a:latin typeface="Arial" charset="0"/>
                <a:cs typeface="Arial" charset="0"/>
              </a:rPr>
              <a:t>sname</a:t>
            </a:r>
            <a:endParaRPr lang="en-US" baseline="-25000" dirty="0">
              <a:latin typeface="Arial" charset="0"/>
              <a:cs typeface="Arial" charset="0"/>
            </a:endParaRPr>
          </a:p>
        </p:txBody>
      </p:sp>
      <p:sp>
        <p:nvSpPr>
          <p:cNvPr id="23563" name="Line 16"/>
          <p:cNvSpPr>
            <a:spLocks noChangeShapeType="1"/>
          </p:cNvSpPr>
          <p:nvPr/>
        </p:nvSpPr>
        <p:spPr bwMode="auto">
          <a:xfrm>
            <a:off x="6259513" y="2514600"/>
            <a:ext cx="0" cy="6858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sp>
        <p:nvSpPr>
          <p:cNvPr id="20" name="Rectangle 19"/>
          <p:cNvSpPr/>
          <p:nvPr/>
        </p:nvSpPr>
        <p:spPr>
          <a:xfrm>
            <a:off x="228600" y="4927937"/>
            <a:ext cx="4114800" cy="707886"/>
          </a:xfrm>
          <a:prstGeom prst="rect">
            <a:avLst/>
          </a:prstGeom>
          <a:ln/>
        </p:spPr>
        <p:style>
          <a:lnRef idx="1">
            <a:schemeClr val="accent5"/>
          </a:lnRef>
          <a:fillRef idx="2">
            <a:schemeClr val="accent5"/>
          </a:fillRef>
          <a:effectRef idx="1">
            <a:schemeClr val="accent5"/>
          </a:effectRef>
          <a:fontRef idx="minor">
            <a:schemeClr val="dk1"/>
          </a:fontRef>
        </p:style>
        <p:txBody>
          <a:bodyPr wrap="square">
            <a:spAutoFit/>
          </a:bodyPr>
          <a:lstStyle/>
          <a:p>
            <a:pPr>
              <a:buNone/>
              <a:defRPr/>
            </a:pPr>
            <a:r>
              <a:rPr lang="en-US" sz="2000" dirty="0" smtClean="0">
                <a:latin typeface="Arial"/>
                <a:cs typeface="Arial"/>
              </a:rPr>
              <a:t>Relational algebra expression is also called the “logical query plan”</a:t>
            </a:r>
            <a:endParaRPr lang="en-US" sz="2000" dirty="0">
              <a:latin typeface="Arial"/>
              <a:cs typeface="Arial"/>
            </a:endParaRPr>
          </a:p>
        </p:txBody>
      </p:sp>
      <p:sp>
        <p:nvSpPr>
          <p:cNvPr id="22" name="TextBox 21"/>
          <p:cNvSpPr txBox="1"/>
          <p:nvPr/>
        </p:nvSpPr>
        <p:spPr>
          <a:xfrm>
            <a:off x="4397115" y="10668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r>
              <a:rPr lang="en-US" sz="1800" dirty="0" smtClean="0">
                <a:solidFill>
                  <a:srgbClr val="0000FF"/>
                </a:solidFill>
                <a:latin typeface="Consolas" charset="0"/>
                <a:ea typeface="Consolas" charset="0"/>
                <a:cs typeface="Consolas" charset="0"/>
              </a:rPr>
              <a:t>)</a:t>
            </a:r>
            <a:endParaRPr lang="en-US" sz="1800" dirty="0">
              <a:solidFill>
                <a:srgbClr val="0000FF"/>
              </a:solidFill>
              <a:latin typeface="Consolas" charset="0"/>
              <a:ea typeface="Consolas" charset="0"/>
              <a:cs typeface="Consolas" charset="0"/>
            </a:endParaRPr>
          </a:p>
        </p:txBody>
      </p:sp>
      <p:sp>
        <p:nvSpPr>
          <p:cNvPr id="21" name="Rectangle 20"/>
          <p:cNvSpPr/>
          <p:nvPr/>
        </p:nvSpPr>
        <p:spPr>
          <a:xfrm>
            <a:off x="304800" y="1752600"/>
            <a:ext cx="3993401" cy="2062103"/>
          </a:xfrm>
          <a:prstGeom prst="rect">
            <a:avLst/>
          </a:prstGeom>
          <a:solidFill>
            <a:schemeClr val="bg1"/>
          </a:solidFill>
          <a:ln>
            <a:solidFill>
              <a:schemeClr val="tx1"/>
            </a:solidFill>
          </a:ln>
          <a:effectLst>
            <a:outerShdw blurRad="50800" dist="88900" dir="2700000" algn="tl" rotWithShape="0">
              <a:srgbClr val="000000">
                <a:alpha val="43000"/>
              </a:srgbClr>
            </a:outerShdw>
          </a:effectLst>
        </p:spPr>
        <p:txBody>
          <a:bodyPr wrap="none">
            <a:spAutoFit/>
          </a:bodyPr>
          <a:lstStyle/>
          <a:p>
            <a:pPr>
              <a:buNone/>
              <a:defRPr/>
            </a:pPr>
            <a:r>
              <a:rPr lang="en-US" sz="2000" dirty="0">
                <a:solidFill>
                  <a:srgbClr val="0000FF"/>
                </a:solidFill>
                <a:latin typeface="Consolas" charset="0"/>
                <a:ea typeface="Consolas" charset="0"/>
                <a:cs typeface="Consolas" charset="0"/>
              </a:rPr>
              <a:t>SELECT</a:t>
            </a:r>
            <a:r>
              <a:rPr lang="en-US" sz="2000" dirty="0">
                <a:latin typeface="Consolas" charset="0"/>
                <a:ea typeface="Consolas" charset="0"/>
                <a:cs typeface="Consolas" charset="0"/>
              </a:rPr>
              <a:t> </a:t>
            </a:r>
            <a:r>
              <a:rPr lang="en-US" sz="2000" dirty="0" err="1">
                <a:latin typeface="Consolas" charset="0"/>
                <a:ea typeface="Consolas" charset="0"/>
                <a:cs typeface="Consolas" charset="0"/>
              </a:rPr>
              <a:t>sname</a:t>
            </a:r>
            <a:endParaRPr lang="en-US" sz="2000" dirty="0">
              <a:latin typeface="Consolas" charset="0"/>
              <a:ea typeface="Consolas" charset="0"/>
              <a:cs typeface="Consolas" charset="0"/>
            </a:endParaRPr>
          </a:p>
          <a:p>
            <a:pPr>
              <a:buNone/>
              <a:defRPr/>
            </a:pPr>
            <a:r>
              <a:rPr lang="en-US" sz="2000" dirty="0">
                <a:solidFill>
                  <a:srgbClr val="0000FF"/>
                </a:solidFill>
                <a:latin typeface="Consolas" charset="0"/>
                <a:ea typeface="Consolas" charset="0"/>
                <a:cs typeface="Consolas" charset="0"/>
              </a:rPr>
              <a:t>FROM</a:t>
            </a:r>
            <a:r>
              <a:rPr lang="en-US" sz="2000" dirty="0">
                <a:latin typeface="Consolas" charset="0"/>
                <a:ea typeface="Consolas" charset="0"/>
                <a:cs typeface="Consolas" charset="0"/>
              </a:rPr>
              <a:t> Supplier x, Supply y</a:t>
            </a:r>
          </a:p>
          <a:p>
            <a:pPr>
              <a:buNone/>
              <a:defRPr/>
            </a:pPr>
            <a:r>
              <a:rPr lang="en-US" sz="2000" dirty="0">
                <a:solidFill>
                  <a:srgbClr val="0000FF"/>
                </a:solidFill>
                <a:latin typeface="Consolas" charset="0"/>
                <a:ea typeface="Consolas" charset="0"/>
                <a:cs typeface="Consolas" charset="0"/>
              </a:rPr>
              <a:t>WHERE</a:t>
            </a:r>
            <a:r>
              <a:rPr lang="en-US" sz="2000" dirty="0">
                <a:latin typeface="Consolas" charset="0"/>
                <a:ea typeface="Consolas" charset="0"/>
                <a:cs typeface="Consolas" charset="0"/>
              </a:rPr>
              <a:t> </a:t>
            </a:r>
            <a:r>
              <a:rPr lang="en-US" sz="2000" dirty="0" err="1">
                <a:latin typeface="Consolas" charset="0"/>
                <a:ea typeface="Consolas" charset="0"/>
                <a:cs typeface="Consolas" charset="0"/>
              </a:rPr>
              <a:t>x.sid</a:t>
            </a:r>
            <a:r>
              <a:rPr lang="en-US" sz="2000" dirty="0">
                <a:latin typeface="Consolas" charset="0"/>
                <a:ea typeface="Consolas" charset="0"/>
                <a:cs typeface="Consolas" charset="0"/>
              </a:rPr>
              <a:t> = </a:t>
            </a:r>
            <a:r>
              <a:rPr lang="en-US" sz="2000" dirty="0" err="1">
                <a:latin typeface="Consolas" charset="0"/>
                <a:ea typeface="Consolas" charset="0"/>
                <a:cs typeface="Consolas" charset="0"/>
              </a:rPr>
              <a:t>y.sid</a:t>
            </a:r>
            <a:r>
              <a:rPr lang="en-US" sz="2000" dirty="0">
                <a:latin typeface="Consolas" charset="0"/>
                <a:ea typeface="Consolas" charset="0"/>
                <a:cs typeface="Consolas" charset="0"/>
              </a:rPr>
              <a:t/>
            </a:r>
            <a:br>
              <a:rPr lang="en-US" sz="2000" dirty="0">
                <a:latin typeface="Consolas" charset="0"/>
                <a:ea typeface="Consolas" charset="0"/>
                <a:cs typeface="Consolas" charset="0"/>
              </a:rPr>
            </a:br>
            <a:r>
              <a:rPr lang="en-US" sz="2000" dirty="0">
                <a:latin typeface="Consolas" charset="0"/>
                <a:ea typeface="Consolas" charset="0"/>
                <a:cs typeface="Consolas" charset="0"/>
              </a:rPr>
              <a:t>    and  </a:t>
            </a:r>
            <a:r>
              <a:rPr lang="en-US" sz="2000" dirty="0" err="1">
                <a:latin typeface="Consolas" charset="0"/>
                <a:ea typeface="Consolas" charset="0"/>
                <a:cs typeface="Consolas" charset="0"/>
              </a:rPr>
              <a:t>y.pno</a:t>
            </a:r>
            <a:r>
              <a:rPr lang="en-US" sz="2000" dirty="0">
                <a:latin typeface="Consolas" charset="0"/>
                <a:ea typeface="Consolas" charset="0"/>
                <a:cs typeface="Consolas" charset="0"/>
              </a:rPr>
              <a:t> = 2</a:t>
            </a:r>
            <a:br>
              <a:rPr lang="en-US" sz="2000" dirty="0">
                <a:latin typeface="Consolas" charset="0"/>
                <a:ea typeface="Consolas" charset="0"/>
                <a:cs typeface="Consolas" charset="0"/>
              </a:rPr>
            </a:br>
            <a:r>
              <a:rPr lang="en-US" sz="2000" dirty="0">
                <a:latin typeface="Consolas" charset="0"/>
                <a:ea typeface="Consolas" charset="0"/>
                <a:cs typeface="Consolas" charset="0"/>
              </a:rPr>
              <a:t>    and </a:t>
            </a:r>
            <a:r>
              <a:rPr lang="en-US" sz="2000" dirty="0" err="1">
                <a:latin typeface="Consolas" charset="0"/>
                <a:ea typeface="Consolas" charset="0"/>
                <a:cs typeface="Consolas" charset="0"/>
              </a:rPr>
              <a:t>x.scity</a:t>
            </a:r>
            <a:r>
              <a:rPr lang="en-US" sz="2000" dirty="0">
                <a:latin typeface="Consolas" charset="0"/>
                <a:ea typeface="Consolas" charset="0"/>
                <a:cs typeface="Consolas" charset="0"/>
              </a:rPr>
              <a:t> = </a:t>
            </a:r>
            <a:r>
              <a:rPr lang="ja-JP" altLang="en-US" sz="2000" dirty="0">
                <a:latin typeface="Consolas" charset="0"/>
                <a:ea typeface="Consolas" charset="0"/>
                <a:cs typeface="Consolas" charset="0"/>
              </a:rPr>
              <a:t>‘</a:t>
            </a:r>
            <a:r>
              <a:rPr lang="en-US" sz="2000" dirty="0">
                <a:latin typeface="Consolas" charset="0"/>
                <a:ea typeface="Consolas" charset="0"/>
                <a:cs typeface="Consolas" charset="0"/>
              </a:rPr>
              <a:t>Seattle</a:t>
            </a:r>
            <a:r>
              <a:rPr lang="ja-JP" altLang="en-US" sz="2000" dirty="0">
                <a:latin typeface="Consolas" charset="0"/>
                <a:ea typeface="Consolas" charset="0"/>
                <a:cs typeface="Consolas" charset="0"/>
              </a:rPr>
              <a:t>’</a:t>
            </a:r>
            <a:r>
              <a:rPr lang="en-US" sz="2000" dirty="0">
                <a:latin typeface="Consolas" charset="0"/>
                <a:ea typeface="Consolas" charset="0"/>
                <a:cs typeface="Consolas" charset="0"/>
              </a:rPr>
              <a:t/>
            </a:r>
            <a:br>
              <a:rPr lang="en-US" sz="2000" dirty="0">
                <a:latin typeface="Consolas" charset="0"/>
                <a:ea typeface="Consolas" charset="0"/>
                <a:cs typeface="Consolas" charset="0"/>
              </a:rPr>
            </a:br>
            <a:r>
              <a:rPr lang="en-US" sz="2000" dirty="0">
                <a:latin typeface="Consolas" charset="0"/>
                <a:ea typeface="Consolas" charset="0"/>
                <a:cs typeface="Consolas" charset="0"/>
              </a:rPr>
              <a:t>    and </a:t>
            </a:r>
            <a:r>
              <a:rPr lang="en-US" sz="2000" dirty="0" err="1">
                <a:latin typeface="Consolas" charset="0"/>
                <a:ea typeface="Consolas" charset="0"/>
                <a:cs typeface="Consolas" charset="0"/>
              </a:rPr>
              <a:t>x.sstate</a:t>
            </a:r>
            <a:r>
              <a:rPr lang="en-US" sz="2000" dirty="0">
                <a:latin typeface="Consolas" charset="0"/>
                <a:ea typeface="Consolas" charset="0"/>
                <a:cs typeface="Consolas" charset="0"/>
              </a:rPr>
              <a:t> = </a:t>
            </a:r>
            <a:r>
              <a:rPr lang="ja-JP" altLang="en-US" sz="2000" dirty="0">
                <a:latin typeface="Consolas" charset="0"/>
                <a:ea typeface="Consolas" charset="0"/>
                <a:cs typeface="Consolas" charset="0"/>
              </a:rPr>
              <a:t>‘</a:t>
            </a:r>
            <a:r>
              <a:rPr lang="en-US" sz="2000" dirty="0">
                <a:latin typeface="Consolas" charset="0"/>
                <a:ea typeface="Consolas" charset="0"/>
                <a:cs typeface="Consolas" charset="0"/>
              </a:rPr>
              <a:t>WA</a:t>
            </a:r>
            <a:r>
              <a:rPr lang="ja-JP" altLang="en-US" sz="2000" dirty="0">
                <a:latin typeface="Consolas" charset="0"/>
                <a:ea typeface="Consolas" charset="0"/>
                <a:cs typeface="Consolas" charset="0"/>
              </a:rPr>
              <a:t>’</a:t>
            </a:r>
            <a:endParaRPr lang="en-US" sz="2000" dirty="0">
              <a:latin typeface="Consolas" charset="0"/>
              <a:ea typeface="Consolas" charset="0"/>
              <a:cs typeface="Consolas" charset="0"/>
            </a:endParaRPr>
          </a:p>
        </p:txBody>
      </p:sp>
    </p:spTree>
    <p:extLst>
      <p:ext uri="{BB962C8B-B14F-4D97-AF65-F5344CB8AC3E}">
        <p14:creationId xmlns:p14="http://schemas.microsoft.com/office/powerpoint/2010/main" val="123375195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eaLnBrk="1" hangingPunct="1"/>
            <a:r>
              <a:rPr lang="en-US"/>
              <a:t>Index Classification</a:t>
            </a:r>
          </a:p>
        </p:txBody>
      </p:sp>
      <p:sp>
        <p:nvSpPr>
          <p:cNvPr id="21508" name="Rectangle 3"/>
          <p:cNvSpPr>
            <a:spLocks noGrp="1" noChangeArrowheads="1"/>
          </p:cNvSpPr>
          <p:nvPr>
            <p:ph type="body" idx="1"/>
          </p:nvPr>
        </p:nvSpPr>
        <p:spPr/>
        <p:txBody>
          <a:bodyPr/>
          <a:lstStyle/>
          <a:p>
            <a:pPr eaLnBrk="1" hangingPunct="1"/>
            <a:r>
              <a:rPr lang="en-US" sz="2400" b="1" dirty="0">
                <a:solidFill>
                  <a:srgbClr val="FF0000"/>
                </a:solidFill>
              </a:rPr>
              <a:t>Clustered/</a:t>
            </a:r>
            <a:r>
              <a:rPr lang="en-US" sz="2400" b="1" dirty="0" err="1">
                <a:solidFill>
                  <a:srgbClr val="FF0000"/>
                </a:solidFill>
              </a:rPr>
              <a:t>unclustered</a:t>
            </a:r>
            <a:endParaRPr lang="en-US" sz="2400" b="1" dirty="0" smtClean="0">
              <a:solidFill>
                <a:srgbClr val="FF0000"/>
              </a:solidFill>
            </a:endParaRPr>
          </a:p>
          <a:p>
            <a:pPr lvl="1">
              <a:lnSpc>
                <a:spcPct val="90000"/>
              </a:lnSpc>
            </a:pPr>
            <a:r>
              <a:rPr lang="en-US" sz="2000" dirty="0" smtClean="0"/>
              <a:t>Clustered = records close in index are close in data</a:t>
            </a:r>
          </a:p>
          <a:p>
            <a:pPr lvl="2">
              <a:lnSpc>
                <a:spcPct val="90000"/>
              </a:lnSpc>
            </a:pPr>
            <a:r>
              <a:rPr lang="en-US" sz="1600" dirty="0" smtClean="0"/>
              <a:t>Option 1: Data inside data file is sorted on disk</a:t>
            </a:r>
          </a:p>
          <a:p>
            <a:pPr lvl="2">
              <a:lnSpc>
                <a:spcPct val="90000"/>
              </a:lnSpc>
            </a:pPr>
            <a:r>
              <a:rPr lang="en-US" sz="1600" dirty="0" smtClean="0"/>
              <a:t>Option 2: Store data directly inside the index (no separate files)</a:t>
            </a:r>
          </a:p>
          <a:p>
            <a:pPr lvl="1">
              <a:lnSpc>
                <a:spcPct val="90000"/>
              </a:lnSpc>
            </a:pPr>
            <a:r>
              <a:rPr lang="en-US" sz="2000" dirty="0" err="1" smtClean="0"/>
              <a:t>Unclustered</a:t>
            </a:r>
            <a:r>
              <a:rPr lang="en-US" sz="2000" dirty="0" smtClean="0"/>
              <a:t> = records close in index may be far in data</a:t>
            </a:r>
            <a:endParaRPr lang="en-US" sz="2400" dirty="0" smtClean="0">
              <a:solidFill>
                <a:srgbClr val="0000FF"/>
              </a:solidFill>
            </a:endParaRPr>
          </a:p>
          <a:p>
            <a:pPr eaLnBrk="1" hangingPunct="1"/>
            <a:r>
              <a:rPr lang="en-US" sz="2400" b="1" dirty="0" smtClean="0">
                <a:solidFill>
                  <a:srgbClr val="0000FF"/>
                </a:solidFill>
              </a:rPr>
              <a:t>Primary/secondary</a:t>
            </a:r>
          </a:p>
          <a:p>
            <a:pPr lvl="1" eaLnBrk="1" hangingPunct="1"/>
            <a:r>
              <a:rPr lang="en-US" sz="2000" dirty="0" smtClean="0"/>
              <a:t>Meaning 1:</a:t>
            </a:r>
          </a:p>
          <a:p>
            <a:pPr lvl="2" eaLnBrk="1" hangingPunct="1"/>
            <a:r>
              <a:rPr lang="en-US" sz="1800" dirty="0" smtClean="0"/>
              <a:t>Primary </a:t>
            </a:r>
            <a:r>
              <a:rPr lang="en-US" sz="1800" dirty="0"/>
              <a:t>= is over attributes</a:t>
            </a:r>
            <a:r>
              <a:rPr lang="en-US" sz="1800" dirty="0" smtClean="0"/>
              <a:t> that include the primary key</a:t>
            </a:r>
          </a:p>
          <a:p>
            <a:pPr lvl="2" eaLnBrk="1" hangingPunct="1"/>
            <a:r>
              <a:rPr lang="en-US" sz="1800" dirty="0" smtClean="0"/>
              <a:t>Secondary = otherwise</a:t>
            </a:r>
          </a:p>
          <a:p>
            <a:pPr lvl="1" eaLnBrk="1" hangingPunct="1"/>
            <a:r>
              <a:rPr lang="en-US" sz="2000" dirty="0"/>
              <a:t>Meaning 2: means the same as clustered/</a:t>
            </a:r>
            <a:r>
              <a:rPr lang="en-US" sz="2000" dirty="0" err="1" smtClean="0"/>
              <a:t>unclustered</a:t>
            </a:r>
            <a:endParaRPr lang="en-US" sz="2400" dirty="0" smtClean="0"/>
          </a:p>
        </p:txBody>
      </p:sp>
    </p:spTree>
    <p:extLst>
      <p:ext uri="{BB962C8B-B14F-4D97-AF65-F5344CB8AC3E}">
        <p14:creationId xmlns:p14="http://schemas.microsoft.com/office/powerpoint/2010/main" val="152579931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eaLnBrk="1" hangingPunct="1"/>
            <a:r>
              <a:rPr lang="en-US"/>
              <a:t>Index Classification</a:t>
            </a:r>
          </a:p>
        </p:txBody>
      </p:sp>
      <p:sp>
        <p:nvSpPr>
          <p:cNvPr id="21508" name="Rectangle 3"/>
          <p:cNvSpPr>
            <a:spLocks noGrp="1" noChangeArrowheads="1"/>
          </p:cNvSpPr>
          <p:nvPr>
            <p:ph type="body" idx="1"/>
          </p:nvPr>
        </p:nvSpPr>
        <p:spPr/>
        <p:txBody>
          <a:bodyPr/>
          <a:lstStyle/>
          <a:p>
            <a:pPr eaLnBrk="1" hangingPunct="1"/>
            <a:r>
              <a:rPr lang="en-US" sz="2400" b="1" dirty="0">
                <a:solidFill>
                  <a:srgbClr val="FF0000"/>
                </a:solidFill>
              </a:rPr>
              <a:t>Clustered/</a:t>
            </a:r>
            <a:r>
              <a:rPr lang="en-US" sz="2400" b="1" dirty="0" err="1">
                <a:solidFill>
                  <a:srgbClr val="FF0000"/>
                </a:solidFill>
              </a:rPr>
              <a:t>unclustered</a:t>
            </a:r>
            <a:endParaRPr lang="en-US" sz="2400" b="1" dirty="0" smtClean="0">
              <a:solidFill>
                <a:srgbClr val="FF0000"/>
              </a:solidFill>
            </a:endParaRPr>
          </a:p>
          <a:p>
            <a:pPr lvl="1">
              <a:lnSpc>
                <a:spcPct val="90000"/>
              </a:lnSpc>
            </a:pPr>
            <a:r>
              <a:rPr lang="en-US" sz="2000" dirty="0" smtClean="0"/>
              <a:t>Clustered = records close in index are close in data</a:t>
            </a:r>
          </a:p>
          <a:p>
            <a:pPr lvl="2">
              <a:lnSpc>
                <a:spcPct val="90000"/>
              </a:lnSpc>
            </a:pPr>
            <a:r>
              <a:rPr lang="en-US" sz="1600" dirty="0" smtClean="0"/>
              <a:t>Option 1: Data inside data file is sorted on disk</a:t>
            </a:r>
          </a:p>
          <a:p>
            <a:pPr lvl="2">
              <a:lnSpc>
                <a:spcPct val="90000"/>
              </a:lnSpc>
            </a:pPr>
            <a:r>
              <a:rPr lang="en-US" sz="1600" dirty="0" smtClean="0"/>
              <a:t>Option 2: Store data directly inside the index (no separate files)</a:t>
            </a:r>
          </a:p>
          <a:p>
            <a:pPr lvl="1">
              <a:lnSpc>
                <a:spcPct val="90000"/>
              </a:lnSpc>
            </a:pPr>
            <a:r>
              <a:rPr lang="en-US" sz="2000" dirty="0" err="1" smtClean="0"/>
              <a:t>Unclustered</a:t>
            </a:r>
            <a:r>
              <a:rPr lang="en-US" sz="2000" dirty="0" smtClean="0"/>
              <a:t> = records close in index may be far in data</a:t>
            </a:r>
            <a:endParaRPr lang="en-US" sz="2400" dirty="0" smtClean="0">
              <a:solidFill>
                <a:srgbClr val="0000FF"/>
              </a:solidFill>
            </a:endParaRPr>
          </a:p>
          <a:p>
            <a:pPr eaLnBrk="1" hangingPunct="1"/>
            <a:r>
              <a:rPr lang="en-US" sz="2400" b="1" dirty="0" smtClean="0">
                <a:solidFill>
                  <a:srgbClr val="0000FF"/>
                </a:solidFill>
              </a:rPr>
              <a:t>Primary/secondary</a:t>
            </a:r>
          </a:p>
          <a:p>
            <a:pPr lvl="1" eaLnBrk="1" hangingPunct="1"/>
            <a:r>
              <a:rPr lang="en-US" sz="2000" dirty="0" smtClean="0"/>
              <a:t>Meaning 1:</a:t>
            </a:r>
          </a:p>
          <a:p>
            <a:pPr lvl="2" eaLnBrk="1" hangingPunct="1"/>
            <a:r>
              <a:rPr lang="en-US" sz="1800" dirty="0" smtClean="0"/>
              <a:t>Primary </a:t>
            </a:r>
            <a:r>
              <a:rPr lang="en-US" sz="1800" dirty="0"/>
              <a:t>= is over attributes</a:t>
            </a:r>
            <a:r>
              <a:rPr lang="en-US" sz="1800" dirty="0" smtClean="0"/>
              <a:t> that include the primary key</a:t>
            </a:r>
          </a:p>
          <a:p>
            <a:pPr lvl="2" eaLnBrk="1" hangingPunct="1"/>
            <a:r>
              <a:rPr lang="en-US" sz="1800" dirty="0" smtClean="0"/>
              <a:t>Secondary = otherwise</a:t>
            </a:r>
          </a:p>
          <a:p>
            <a:pPr lvl="1" eaLnBrk="1" hangingPunct="1"/>
            <a:r>
              <a:rPr lang="en-US" sz="2000" dirty="0"/>
              <a:t>Meaning 2: means the same as clustered/</a:t>
            </a:r>
            <a:r>
              <a:rPr lang="en-US" sz="2000" dirty="0" err="1" smtClean="0"/>
              <a:t>unclustered</a:t>
            </a:r>
            <a:endParaRPr lang="en-US" sz="2400" dirty="0" smtClean="0"/>
          </a:p>
          <a:p>
            <a:pPr eaLnBrk="1" hangingPunct="1"/>
            <a:r>
              <a:rPr lang="en-US" sz="2400" b="1" dirty="0" smtClean="0">
                <a:solidFill>
                  <a:srgbClr val="008000"/>
                </a:solidFill>
              </a:rPr>
              <a:t>Organization</a:t>
            </a:r>
            <a:r>
              <a:rPr lang="en-US" sz="2400" dirty="0" smtClean="0"/>
              <a:t> </a:t>
            </a:r>
            <a:r>
              <a:rPr lang="en-US" sz="2400" dirty="0"/>
              <a:t>B+ tree or Hash table</a:t>
            </a:r>
          </a:p>
        </p:txBody>
      </p:sp>
    </p:spTree>
    <p:extLst>
      <p:ext uri="{BB962C8B-B14F-4D97-AF65-F5344CB8AC3E}">
        <p14:creationId xmlns:p14="http://schemas.microsoft.com/office/powerpoint/2010/main" val="1006925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atin typeface="Arial" charset="0"/>
                <a:ea typeface="ＭＳ Ｐゴシック" charset="0"/>
                <a:cs typeface="ＭＳ Ｐゴシック" charset="0"/>
              </a:rPr>
              <a:t>Physical Query Plan 1</a:t>
            </a:r>
          </a:p>
        </p:txBody>
      </p:sp>
      <p:sp>
        <p:nvSpPr>
          <p:cNvPr id="34819" name="Text Box 3"/>
          <p:cNvSpPr txBox="1">
            <a:spLocks noChangeArrowheads="1"/>
          </p:cNvSpPr>
          <p:nvPr/>
        </p:nvSpPr>
        <p:spPr bwMode="auto">
          <a:xfrm>
            <a:off x="304800" y="5408613"/>
            <a:ext cx="130492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a:latin typeface="Arial" charset="0"/>
                <a:cs typeface="Arial" charset="0"/>
              </a:rPr>
              <a:t>Supplier</a:t>
            </a:r>
          </a:p>
        </p:txBody>
      </p:sp>
      <p:sp>
        <p:nvSpPr>
          <p:cNvPr id="34820" name="Text Box 4"/>
          <p:cNvSpPr txBox="1">
            <a:spLocks noChangeArrowheads="1"/>
          </p:cNvSpPr>
          <p:nvPr/>
        </p:nvSpPr>
        <p:spPr bwMode="auto">
          <a:xfrm>
            <a:off x="3938588" y="5410200"/>
            <a:ext cx="11176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a:latin typeface="Arial" charset="0"/>
                <a:cs typeface="Arial" charset="0"/>
              </a:rPr>
              <a:t>Supply</a:t>
            </a:r>
          </a:p>
        </p:txBody>
      </p:sp>
      <p:grpSp>
        <p:nvGrpSpPr>
          <p:cNvPr id="2" name="Group 5"/>
          <p:cNvGrpSpPr>
            <a:grpSpLocks/>
          </p:cNvGrpSpPr>
          <p:nvPr/>
        </p:nvGrpSpPr>
        <p:grpSpPr bwMode="auto">
          <a:xfrm>
            <a:off x="2530475" y="4191000"/>
            <a:ext cx="762000" cy="228600"/>
            <a:chOff x="480" y="4080"/>
            <a:chExt cx="96" cy="48"/>
          </a:xfrm>
        </p:grpSpPr>
        <p:sp>
          <p:nvSpPr>
            <p:cNvPr id="34840" name="Line 6"/>
            <p:cNvSpPr>
              <a:spLocks noChangeShapeType="1"/>
            </p:cNvSpPr>
            <p:nvPr/>
          </p:nvSpPr>
          <p:spPr bwMode="auto">
            <a:xfrm>
              <a:off x="480" y="4080"/>
              <a:ext cx="0" cy="4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sp>
          <p:nvSpPr>
            <p:cNvPr id="34841" name="Line 7"/>
            <p:cNvSpPr>
              <a:spLocks noChangeShapeType="1"/>
            </p:cNvSpPr>
            <p:nvPr/>
          </p:nvSpPr>
          <p:spPr bwMode="auto">
            <a:xfrm>
              <a:off x="576" y="4080"/>
              <a:ext cx="0" cy="4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sp>
          <p:nvSpPr>
            <p:cNvPr id="34842" name="Line 8"/>
            <p:cNvSpPr>
              <a:spLocks noChangeShapeType="1"/>
            </p:cNvSpPr>
            <p:nvPr/>
          </p:nvSpPr>
          <p:spPr bwMode="auto">
            <a:xfrm>
              <a:off x="480" y="4080"/>
              <a:ext cx="96" cy="4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sp>
          <p:nvSpPr>
            <p:cNvPr id="34843" name="Line 9"/>
            <p:cNvSpPr>
              <a:spLocks noChangeShapeType="1"/>
            </p:cNvSpPr>
            <p:nvPr/>
          </p:nvSpPr>
          <p:spPr bwMode="auto">
            <a:xfrm flipH="1">
              <a:off x="480" y="4080"/>
              <a:ext cx="96" cy="4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grpSp>
      <p:sp>
        <p:nvSpPr>
          <p:cNvPr id="34822" name="Text Box 10"/>
          <p:cNvSpPr txBox="1">
            <a:spLocks noChangeArrowheads="1"/>
          </p:cNvSpPr>
          <p:nvPr/>
        </p:nvSpPr>
        <p:spPr bwMode="auto">
          <a:xfrm>
            <a:off x="2438400" y="4267200"/>
            <a:ext cx="935037" cy="336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baseline="-25000" dirty="0" err="1">
                <a:latin typeface="Arial" charset="0"/>
                <a:cs typeface="Arial" charset="0"/>
              </a:rPr>
              <a:t>sid</a:t>
            </a:r>
            <a:r>
              <a:rPr lang="en-US" baseline="-25000" dirty="0">
                <a:latin typeface="Arial" charset="0"/>
                <a:cs typeface="Arial" charset="0"/>
              </a:rPr>
              <a:t> = </a:t>
            </a:r>
            <a:r>
              <a:rPr lang="en-US" baseline="-25000" dirty="0" err="1">
                <a:latin typeface="Arial" charset="0"/>
                <a:cs typeface="Arial" charset="0"/>
              </a:rPr>
              <a:t>sid</a:t>
            </a:r>
            <a:endParaRPr lang="en-US" baseline="-25000" dirty="0">
              <a:latin typeface="Arial" charset="0"/>
              <a:cs typeface="Arial" charset="0"/>
            </a:endParaRPr>
          </a:p>
        </p:txBody>
      </p:sp>
      <p:sp>
        <p:nvSpPr>
          <p:cNvPr id="34823" name="Line 11"/>
          <p:cNvSpPr>
            <a:spLocks noChangeShapeType="1"/>
          </p:cNvSpPr>
          <p:nvPr/>
        </p:nvSpPr>
        <p:spPr bwMode="auto">
          <a:xfrm flipV="1">
            <a:off x="1066800" y="4800600"/>
            <a:ext cx="1219200" cy="6858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sp>
        <p:nvSpPr>
          <p:cNvPr id="34824" name="Line 12"/>
          <p:cNvSpPr>
            <a:spLocks noChangeShapeType="1"/>
          </p:cNvSpPr>
          <p:nvPr/>
        </p:nvSpPr>
        <p:spPr bwMode="auto">
          <a:xfrm>
            <a:off x="3429000" y="4724400"/>
            <a:ext cx="1219200" cy="7620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sp>
        <p:nvSpPr>
          <p:cNvPr id="34825" name="Line 13"/>
          <p:cNvSpPr>
            <a:spLocks noChangeShapeType="1"/>
          </p:cNvSpPr>
          <p:nvPr/>
        </p:nvSpPr>
        <p:spPr bwMode="auto">
          <a:xfrm>
            <a:off x="2895600" y="3429000"/>
            <a:ext cx="0" cy="6858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sp>
        <p:nvSpPr>
          <p:cNvPr id="34826" name="Text Box 14"/>
          <p:cNvSpPr txBox="1">
            <a:spLocks noChangeArrowheads="1"/>
          </p:cNvSpPr>
          <p:nvPr/>
        </p:nvSpPr>
        <p:spPr bwMode="auto">
          <a:xfrm>
            <a:off x="609600" y="2895600"/>
            <a:ext cx="4357411"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34827" name="Text Box 15"/>
          <p:cNvSpPr txBox="1">
            <a:spLocks noChangeArrowheads="1"/>
          </p:cNvSpPr>
          <p:nvPr/>
        </p:nvSpPr>
        <p:spPr bwMode="auto">
          <a:xfrm>
            <a:off x="2312988" y="1676400"/>
            <a:ext cx="1036637"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34828" name="Line 16"/>
          <p:cNvSpPr>
            <a:spLocks noChangeShapeType="1"/>
          </p:cNvSpPr>
          <p:nvPr/>
        </p:nvSpPr>
        <p:spPr bwMode="auto">
          <a:xfrm>
            <a:off x="2922588" y="2286000"/>
            <a:ext cx="0" cy="6858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sp>
        <p:nvSpPr>
          <p:cNvPr id="34829" name="Text Box 17"/>
          <p:cNvSpPr txBox="1">
            <a:spLocks noChangeArrowheads="1"/>
          </p:cNvSpPr>
          <p:nvPr/>
        </p:nvSpPr>
        <p:spPr bwMode="auto">
          <a:xfrm>
            <a:off x="228600" y="5805488"/>
            <a:ext cx="160813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a:latin typeface="Arial" charset="0"/>
                <a:cs typeface="Arial" charset="0"/>
              </a:rPr>
              <a:t>(</a:t>
            </a:r>
            <a:r>
              <a:rPr lang="en-US">
                <a:solidFill>
                  <a:srgbClr val="0000FF"/>
                </a:solidFill>
                <a:latin typeface="Arial" charset="0"/>
                <a:cs typeface="Arial" charset="0"/>
              </a:rPr>
              <a:t>File scan</a:t>
            </a:r>
            <a:r>
              <a:rPr lang="en-US">
                <a:latin typeface="Arial" charset="0"/>
                <a:cs typeface="Arial" charset="0"/>
              </a:rPr>
              <a:t>)</a:t>
            </a:r>
          </a:p>
        </p:txBody>
      </p:sp>
      <p:sp>
        <p:nvSpPr>
          <p:cNvPr id="34830" name="Text Box 18"/>
          <p:cNvSpPr txBox="1">
            <a:spLocks noChangeArrowheads="1"/>
          </p:cNvSpPr>
          <p:nvPr/>
        </p:nvSpPr>
        <p:spPr bwMode="auto">
          <a:xfrm>
            <a:off x="3886200" y="5791200"/>
            <a:ext cx="160813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a:latin typeface="Arial" charset="0"/>
                <a:cs typeface="Arial" charset="0"/>
              </a:rPr>
              <a:t>(</a:t>
            </a:r>
            <a:r>
              <a:rPr lang="en-US">
                <a:solidFill>
                  <a:srgbClr val="0000FF"/>
                </a:solidFill>
                <a:latin typeface="Arial" charset="0"/>
                <a:cs typeface="Arial" charset="0"/>
              </a:rPr>
              <a:t>File scan</a:t>
            </a:r>
            <a:r>
              <a:rPr lang="en-US">
                <a:latin typeface="Arial" charset="0"/>
                <a:cs typeface="Arial" charset="0"/>
              </a:rPr>
              <a:t>)</a:t>
            </a:r>
          </a:p>
        </p:txBody>
      </p:sp>
      <p:sp>
        <p:nvSpPr>
          <p:cNvPr id="34831" name="Text Box 19"/>
          <p:cNvSpPr txBox="1">
            <a:spLocks noChangeArrowheads="1"/>
          </p:cNvSpPr>
          <p:nvPr/>
        </p:nvSpPr>
        <p:spPr bwMode="auto">
          <a:xfrm>
            <a:off x="406173" y="3733800"/>
            <a:ext cx="2032227"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dirty="0" smtClean="0">
                <a:latin typeface="Arial" charset="0"/>
                <a:cs typeface="Arial" charset="0"/>
              </a:rPr>
              <a:t>(</a:t>
            </a:r>
            <a:r>
              <a:rPr lang="en-US" dirty="0">
                <a:solidFill>
                  <a:srgbClr val="0000FF"/>
                </a:solidFill>
                <a:latin typeface="Arial" charset="0"/>
                <a:cs typeface="Arial" charset="0"/>
              </a:rPr>
              <a:t>N</a:t>
            </a:r>
            <a:r>
              <a:rPr lang="en-US" dirty="0" smtClean="0">
                <a:solidFill>
                  <a:srgbClr val="0000FF"/>
                </a:solidFill>
                <a:latin typeface="Arial" charset="0"/>
                <a:cs typeface="Arial" charset="0"/>
              </a:rPr>
              <a:t>ested </a:t>
            </a:r>
            <a:r>
              <a:rPr lang="en-US" dirty="0">
                <a:solidFill>
                  <a:srgbClr val="0000FF"/>
                </a:solidFill>
                <a:latin typeface="Arial" charset="0"/>
                <a:cs typeface="Arial" charset="0"/>
              </a:rPr>
              <a:t>loop</a:t>
            </a:r>
            <a:r>
              <a:rPr lang="en-US" dirty="0">
                <a:latin typeface="Arial" charset="0"/>
                <a:cs typeface="Arial" charset="0"/>
              </a:rPr>
              <a:t>)</a:t>
            </a:r>
          </a:p>
        </p:txBody>
      </p:sp>
      <p:sp>
        <p:nvSpPr>
          <p:cNvPr id="34832" name="Text Box 20"/>
          <p:cNvSpPr txBox="1">
            <a:spLocks noChangeArrowheads="1"/>
          </p:cNvSpPr>
          <p:nvPr/>
        </p:nvSpPr>
        <p:spPr bwMode="auto">
          <a:xfrm>
            <a:off x="4763" y="2514600"/>
            <a:ext cx="1690687"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a:latin typeface="Arial" charset="0"/>
                <a:cs typeface="Arial" charset="0"/>
              </a:rPr>
              <a:t>(</a:t>
            </a:r>
            <a:r>
              <a:rPr lang="en-US">
                <a:solidFill>
                  <a:srgbClr val="0000FF"/>
                </a:solidFill>
                <a:latin typeface="Arial" charset="0"/>
                <a:cs typeface="Arial" charset="0"/>
              </a:rPr>
              <a:t>On the fly</a:t>
            </a:r>
            <a:r>
              <a:rPr lang="en-US">
                <a:latin typeface="Arial" charset="0"/>
                <a:cs typeface="Arial" charset="0"/>
              </a:rPr>
              <a:t>)</a:t>
            </a:r>
          </a:p>
        </p:txBody>
      </p:sp>
      <p:sp>
        <p:nvSpPr>
          <p:cNvPr id="34833" name="Text Box 21"/>
          <p:cNvSpPr txBox="1">
            <a:spLocks noChangeArrowheads="1"/>
          </p:cNvSpPr>
          <p:nvPr/>
        </p:nvSpPr>
        <p:spPr bwMode="auto">
          <a:xfrm>
            <a:off x="0" y="1676400"/>
            <a:ext cx="16906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a:latin typeface="Arial" charset="0"/>
                <a:cs typeface="Arial" charset="0"/>
              </a:rPr>
              <a:t>(</a:t>
            </a:r>
            <a:r>
              <a:rPr lang="en-US">
                <a:solidFill>
                  <a:srgbClr val="0000FF"/>
                </a:solidFill>
                <a:latin typeface="Arial" charset="0"/>
                <a:cs typeface="Arial" charset="0"/>
              </a:rPr>
              <a:t>On the fly</a:t>
            </a:r>
            <a:r>
              <a:rPr lang="en-US">
                <a:latin typeface="Arial" charset="0"/>
                <a:cs typeface="Arial" charset="0"/>
              </a:rPr>
              <a:t>)</a:t>
            </a:r>
          </a:p>
        </p:txBody>
      </p:sp>
      <p:sp>
        <p:nvSpPr>
          <p:cNvPr id="29" name="Rectangle 28"/>
          <p:cNvSpPr/>
          <p:nvPr/>
        </p:nvSpPr>
        <p:spPr>
          <a:xfrm>
            <a:off x="4876800" y="2057400"/>
            <a:ext cx="3886200" cy="1015663"/>
          </a:xfrm>
          <a:prstGeom prst="rect">
            <a:avLst/>
          </a:prstGeom>
          <a:ln/>
        </p:spPr>
        <p:style>
          <a:lnRef idx="1">
            <a:schemeClr val="accent5"/>
          </a:lnRef>
          <a:fillRef idx="2">
            <a:schemeClr val="accent5"/>
          </a:fillRef>
          <a:effectRef idx="1">
            <a:schemeClr val="accent5"/>
          </a:effectRef>
          <a:fontRef idx="minor">
            <a:schemeClr val="dk1"/>
          </a:fontRef>
        </p:style>
        <p:txBody>
          <a:bodyPr wrap="square">
            <a:spAutoFit/>
          </a:bodyPr>
          <a:lstStyle/>
          <a:p>
            <a:pPr>
              <a:buNone/>
              <a:defRPr/>
            </a:pPr>
            <a:r>
              <a:rPr lang="en-US" sz="2000" dirty="0" smtClean="0">
                <a:latin typeface="Arial"/>
                <a:cs typeface="Arial"/>
              </a:rPr>
              <a:t>A physical query plan is a logical query plan annotated with physical implementation details</a:t>
            </a:r>
            <a:endParaRPr lang="en-US" sz="2000" dirty="0">
              <a:latin typeface="Arial"/>
              <a:cs typeface="Arial"/>
            </a:endParaRPr>
          </a:p>
        </p:txBody>
      </p:sp>
      <p:sp>
        <p:nvSpPr>
          <p:cNvPr id="25" name="TextBox 24"/>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26" name="Rectangle 25"/>
          <p:cNvSpPr/>
          <p:nvPr/>
        </p:nvSpPr>
        <p:spPr>
          <a:xfrm>
            <a:off x="4876800" y="3106543"/>
            <a:ext cx="3993401" cy="2062103"/>
          </a:xfrm>
          <a:prstGeom prst="rect">
            <a:avLst/>
          </a:prstGeom>
          <a:solidFill>
            <a:schemeClr val="bg1"/>
          </a:solidFill>
          <a:ln>
            <a:solidFill>
              <a:schemeClr val="tx1"/>
            </a:solidFill>
          </a:ln>
          <a:effectLst>
            <a:outerShdw blurRad="50800" dist="88900" dir="2700000" algn="tl" rotWithShape="0">
              <a:srgbClr val="000000">
                <a:alpha val="43000"/>
              </a:srgbClr>
            </a:outerShdw>
          </a:effectLst>
        </p:spPr>
        <p:txBody>
          <a:bodyPr wrap="none">
            <a:spAutoFit/>
          </a:bodyPr>
          <a:lstStyle/>
          <a:p>
            <a:pPr>
              <a:buNone/>
              <a:defRPr/>
            </a:pPr>
            <a:r>
              <a:rPr lang="en-US" sz="2000" dirty="0">
                <a:solidFill>
                  <a:srgbClr val="0000FF"/>
                </a:solidFill>
                <a:latin typeface="Consolas" charset="0"/>
                <a:ea typeface="Consolas" charset="0"/>
                <a:cs typeface="Consolas" charset="0"/>
              </a:rPr>
              <a:t>SELECT</a:t>
            </a:r>
            <a:r>
              <a:rPr lang="en-US" sz="2000" dirty="0">
                <a:latin typeface="Consolas" charset="0"/>
                <a:ea typeface="Consolas" charset="0"/>
                <a:cs typeface="Consolas" charset="0"/>
              </a:rPr>
              <a:t> </a:t>
            </a:r>
            <a:r>
              <a:rPr lang="en-US" sz="2000" dirty="0" err="1">
                <a:latin typeface="Consolas" charset="0"/>
                <a:ea typeface="Consolas" charset="0"/>
                <a:cs typeface="Consolas" charset="0"/>
              </a:rPr>
              <a:t>sname</a:t>
            </a:r>
            <a:endParaRPr lang="en-US" sz="2000" dirty="0">
              <a:latin typeface="Consolas" charset="0"/>
              <a:ea typeface="Consolas" charset="0"/>
              <a:cs typeface="Consolas" charset="0"/>
            </a:endParaRPr>
          </a:p>
          <a:p>
            <a:pPr>
              <a:buNone/>
              <a:defRPr/>
            </a:pPr>
            <a:r>
              <a:rPr lang="en-US" sz="2000" dirty="0">
                <a:solidFill>
                  <a:srgbClr val="0000FF"/>
                </a:solidFill>
                <a:latin typeface="Consolas" charset="0"/>
                <a:ea typeface="Consolas" charset="0"/>
                <a:cs typeface="Consolas" charset="0"/>
              </a:rPr>
              <a:t>FROM</a:t>
            </a:r>
            <a:r>
              <a:rPr lang="en-US" sz="2000" dirty="0">
                <a:latin typeface="Consolas" charset="0"/>
                <a:ea typeface="Consolas" charset="0"/>
                <a:cs typeface="Consolas" charset="0"/>
              </a:rPr>
              <a:t> Supplier x, Supply y</a:t>
            </a:r>
          </a:p>
          <a:p>
            <a:pPr>
              <a:buNone/>
              <a:defRPr/>
            </a:pPr>
            <a:r>
              <a:rPr lang="en-US" sz="2000" dirty="0">
                <a:solidFill>
                  <a:srgbClr val="0000FF"/>
                </a:solidFill>
                <a:latin typeface="Consolas" charset="0"/>
                <a:ea typeface="Consolas" charset="0"/>
                <a:cs typeface="Consolas" charset="0"/>
              </a:rPr>
              <a:t>WHERE</a:t>
            </a:r>
            <a:r>
              <a:rPr lang="en-US" sz="2000" dirty="0">
                <a:latin typeface="Consolas" charset="0"/>
                <a:ea typeface="Consolas" charset="0"/>
                <a:cs typeface="Consolas" charset="0"/>
              </a:rPr>
              <a:t> </a:t>
            </a:r>
            <a:r>
              <a:rPr lang="en-US" sz="2000" dirty="0" err="1">
                <a:latin typeface="Consolas" charset="0"/>
                <a:ea typeface="Consolas" charset="0"/>
                <a:cs typeface="Consolas" charset="0"/>
              </a:rPr>
              <a:t>x.sid</a:t>
            </a:r>
            <a:r>
              <a:rPr lang="en-US" sz="2000" dirty="0">
                <a:latin typeface="Consolas" charset="0"/>
                <a:ea typeface="Consolas" charset="0"/>
                <a:cs typeface="Consolas" charset="0"/>
              </a:rPr>
              <a:t> = </a:t>
            </a:r>
            <a:r>
              <a:rPr lang="en-US" sz="2000" dirty="0" err="1">
                <a:latin typeface="Consolas" charset="0"/>
                <a:ea typeface="Consolas" charset="0"/>
                <a:cs typeface="Consolas" charset="0"/>
              </a:rPr>
              <a:t>y.sid</a:t>
            </a:r>
            <a:r>
              <a:rPr lang="en-US" sz="2000" dirty="0">
                <a:latin typeface="Consolas" charset="0"/>
                <a:ea typeface="Consolas" charset="0"/>
                <a:cs typeface="Consolas" charset="0"/>
              </a:rPr>
              <a:t/>
            </a:r>
            <a:br>
              <a:rPr lang="en-US" sz="2000" dirty="0">
                <a:latin typeface="Consolas" charset="0"/>
                <a:ea typeface="Consolas" charset="0"/>
                <a:cs typeface="Consolas" charset="0"/>
              </a:rPr>
            </a:br>
            <a:r>
              <a:rPr lang="en-US" sz="2000" dirty="0">
                <a:latin typeface="Consolas" charset="0"/>
                <a:ea typeface="Consolas" charset="0"/>
                <a:cs typeface="Consolas" charset="0"/>
              </a:rPr>
              <a:t>    and  </a:t>
            </a:r>
            <a:r>
              <a:rPr lang="en-US" sz="2000" dirty="0" err="1">
                <a:latin typeface="Consolas" charset="0"/>
                <a:ea typeface="Consolas" charset="0"/>
                <a:cs typeface="Consolas" charset="0"/>
              </a:rPr>
              <a:t>y.pno</a:t>
            </a:r>
            <a:r>
              <a:rPr lang="en-US" sz="2000" dirty="0">
                <a:latin typeface="Consolas" charset="0"/>
                <a:ea typeface="Consolas" charset="0"/>
                <a:cs typeface="Consolas" charset="0"/>
              </a:rPr>
              <a:t> = 2</a:t>
            </a:r>
            <a:br>
              <a:rPr lang="en-US" sz="2000" dirty="0">
                <a:latin typeface="Consolas" charset="0"/>
                <a:ea typeface="Consolas" charset="0"/>
                <a:cs typeface="Consolas" charset="0"/>
              </a:rPr>
            </a:br>
            <a:r>
              <a:rPr lang="en-US" sz="2000" dirty="0">
                <a:latin typeface="Consolas" charset="0"/>
                <a:ea typeface="Consolas" charset="0"/>
                <a:cs typeface="Consolas" charset="0"/>
              </a:rPr>
              <a:t>    and </a:t>
            </a:r>
            <a:r>
              <a:rPr lang="en-US" sz="2000" dirty="0" err="1">
                <a:latin typeface="Consolas" charset="0"/>
                <a:ea typeface="Consolas" charset="0"/>
                <a:cs typeface="Consolas" charset="0"/>
              </a:rPr>
              <a:t>x.scity</a:t>
            </a:r>
            <a:r>
              <a:rPr lang="en-US" sz="2000" dirty="0">
                <a:latin typeface="Consolas" charset="0"/>
                <a:ea typeface="Consolas" charset="0"/>
                <a:cs typeface="Consolas" charset="0"/>
              </a:rPr>
              <a:t> = </a:t>
            </a:r>
            <a:r>
              <a:rPr lang="ja-JP" altLang="en-US" sz="2000" dirty="0">
                <a:latin typeface="Consolas" charset="0"/>
                <a:ea typeface="Consolas" charset="0"/>
                <a:cs typeface="Consolas" charset="0"/>
              </a:rPr>
              <a:t>‘</a:t>
            </a:r>
            <a:r>
              <a:rPr lang="en-US" sz="2000" dirty="0">
                <a:latin typeface="Consolas" charset="0"/>
                <a:ea typeface="Consolas" charset="0"/>
                <a:cs typeface="Consolas" charset="0"/>
              </a:rPr>
              <a:t>Seattle</a:t>
            </a:r>
            <a:r>
              <a:rPr lang="ja-JP" altLang="en-US" sz="2000" dirty="0">
                <a:latin typeface="Consolas" charset="0"/>
                <a:ea typeface="Consolas" charset="0"/>
                <a:cs typeface="Consolas" charset="0"/>
              </a:rPr>
              <a:t>’</a:t>
            </a:r>
            <a:r>
              <a:rPr lang="en-US" sz="2000" dirty="0">
                <a:latin typeface="Consolas" charset="0"/>
                <a:ea typeface="Consolas" charset="0"/>
                <a:cs typeface="Consolas" charset="0"/>
              </a:rPr>
              <a:t/>
            </a:r>
            <a:br>
              <a:rPr lang="en-US" sz="2000" dirty="0">
                <a:latin typeface="Consolas" charset="0"/>
                <a:ea typeface="Consolas" charset="0"/>
                <a:cs typeface="Consolas" charset="0"/>
              </a:rPr>
            </a:br>
            <a:r>
              <a:rPr lang="en-US" sz="2000" dirty="0">
                <a:latin typeface="Consolas" charset="0"/>
                <a:ea typeface="Consolas" charset="0"/>
                <a:cs typeface="Consolas" charset="0"/>
              </a:rPr>
              <a:t>    and </a:t>
            </a:r>
            <a:r>
              <a:rPr lang="en-US" sz="2000" dirty="0" err="1">
                <a:latin typeface="Consolas" charset="0"/>
                <a:ea typeface="Consolas" charset="0"/>
                <a:cs typeface="Consolas" charset="0"/>
              </a:rPr>
              <a:t>x.sstate</a:t>
            </a:r>
            <a:r>
              <a:rPr lang="en-US" sz="2000" dirty="0">
                <a:latin typeface="Consolas" charset="0"/>
                <a:ea typeface="Consolas" charset="0"/>
                <a:cs typeface="Consolas" charset="0"/>
              </a:rPr>
              <a:t> = </a:t>
            </a:r>
            <a:r>
              <a:rPr lang="ja-JP" altLang="en-US" sz="2000" dirty="0">
                <a:latin typeface="Consolas" charset="0"/>
                <a:ea typeface="Consolas" charset="0"/>
                <a:cs typeface="Consolas" charset="0"/>
              </a:rPr>
              <a:t>‘</a:t>
            </a:r>
            <a:r>
              <a:rPr lang="en-US" sz="2000" dirty="0">
                <a:latin typeface="Consolas" charset="0"/>
                <a:ea typeface="Consolas" charset="0"/>
                <a:cs typeface="Consolas" charset="0"/>
              </a:rPr>
              <a:t>WA</a:t>
            </a:r>
            <a:r>
              <a:rPr lang="ja-JP" altLang="en-US" sz="2000" dirty="0">
                <a:latin typeface="Consolas" charset="0"/>
                <a:ea typeface="Consolas" charset="0"/>
                <a:cs typeface="Consolas" charset="0"/>
              </a:rPr>
              <a:t>’</a:t>
            </a:r>
            <a:endParaRPr lang="en-US" sz="2000" dirty="0">
              <a:latin typeface="Consolas" charset="0"/>
              <a:ea typeface="Consolas" charset="0"/>
              <a:cs typeface="Consolas" charset="0"/>
            </a:endParaRPr>
          </a:p>
        </p:txBody>
      </p:sp>
    </p:spTree>
    <p:extLst>
      <p:ext uri="{BB962C8B-B14F-4D97-AF65-F5344CB8AC3E}">
        <p14:creationId xmlns:p14="http://schemas.microsoft.com/office/powerpoint/2010/main" val="8794911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dirty="0">
                <a:latin typeface="Arial" charset="0"/>
                <a:ea typeface="ＭＳ Ｐゴシック" charset="0"/>
                <a:cs typeface="ＭＳ Ｐゴシック" charset="0"/>
              </a:rPr>
              <a:t>Physical Query Plan </a:t>
            </a:r>
            <a:r>
              <a:rPr lang="en-US" dirty="0" smtClean="0">
                <a:latin typeface="Arial" charset="0"/>
                <a:ea typeface="ＭＳ Ｐゴシック" charset="0"/>
                <a:cs typeface="ＭＳ Ｐゴシック" charset="0"/>
              </a:rPr>
              <a:t>2</a:t>
            </a:r>
            <a:endParaRPr lang="en-US" dirty="0">
              <a:latin typeface="Arial" charset="0"/>
              <a:ea typeface="ＭＳ Ｐゴシック" charset="0"/>
              <a:cs typeface="ＭＳ Ｐゴシック" charset="0"/>
            </a:endParaRPr>
          </a:p>
        </p:txBody>
      </p:sp>
      <p:sp>
        <p:nvSpPr>
          <p:cNvPr id="34819" name="Text Box 3"/>
          <p:cNvSpPr txBox="1">
            <a:spLocks noChangeArrowheads="1"/>
          </p:cNvSpPr>
          <p:nvPr/>
        </p:nvSpPr>
        <p:spPr bwMode="auto">
          <a:xfrm>
            <a:off x="304800" y="5408613"/>
            <a:ext cx="130492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a:latin typeface="Arial" charset="0"/>
                <a:cs typeface="Arial" charset="0"/>
              </a:rPr>
              <a:t>Supplier</a:t>
            </a:r>
          </a:p>
        </p:txBody>
      </p:sp>
      <p:sp>
        <p:nvSpPr>
          <p:cNvPr id="34820" name="Text Box 4"/>
          <p:cNvSpPr txBox="1">
            <a:spLocks noChangeArrowheads="1"/>
          </p:cNvSpPr>
          <p:nvPr/>
        </p:nvSpPr>
        <p:spPr bwMode="auto">
          <a:xfrm>
            <a:off x="3938588" y="5410200"/>
            <a:ext cx="11176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a:latin typeface="Arial" charset="0"/>
                <a:cs typeface="Arial" charset="0"/>
              </a:rPr>
              <a:t>Supply</a:t>
            </a:r>
          </a:p>
        </p:txBody>
      </p:sp>
      <p:grpSp>
        <p:nvGrpSpPr>
          <p:cNvPr id="2" name="Group 5"/>
          <p:cNvGrpSpPr>
            <a:grpSpLocks/>
          </p:cNvGrpSpPr>
          <p:nvPr/>
        </p:nvGrpSpPr>
        <p:grpSpPr bwMode="auto">
          <a:xfrm>
            <a:off x="2530475" y="4191000"/>
            <a:ext cx="762000" cy="228600"/>
            <a:chOff x="480" y="4080"/>
            <a:chExt cx="96" cy="48"/>
          </a:xfrm>
        </p:grpSpPr>
        <p:sp>
          <p:nvSpPr>
            <p:cNvPr id="34840" name="Line 6"/>
            <p:cNvSpPr>
              <a:spLocks noChangeShapeType="1"/>
            </p:cNvSpPr>
            <p:nvPr/>
          </p:nvSpPr>
          <p:spPr bwMode="auto">
            <a:xfrm>
              <a:off x="480" y="4080"/>
              <a:ext cx="0" cy="4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sp>
          <p:nvSpPr>
            <p:cNvPr id="34841" name="Line 7"/>
            <p:cNvSpPr>
              <a:spLocks noChangeShapeType="1"/>
            </p:cNvSpPr>
            <p:nvPr/>
          </p:nvSpPr>
          <p:spPr bwMode="auto">
            <a:xfrm>
              <a:off x="576" y="4080"/>
              <a:ext cx="0" cy="4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sp>
          <p:nvSpPr>
            <p:cNvPr id="34842" name="Line 8"/>
            <p:cNvSpPr>
              <a:spLocks noChangeShapeType="1"/>
            </p:cNvSpPr>
            <p:nvPr/>
          </p:nvSpPr>
          <p:spPr bwMode="auto">
            <a:xfrm>
              <a:off x="480" y="4080"/>
              <a:ext cx="96" cy="4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sp>
          <p:nvSpPr>
            <p:cNvPr id="34843" name="Line 9"/>
            <p:cNvSpPr>
              <a:spLocks noChangeShapeType="1"/>
            </p:cNvSpPr>
            <p:nvPr/>
          </p:nvSpPr>
          <p:spPr bwMode="auto">
            <a:xfrm flipH="1">
              <a:off x="480" y="4080"/>
              <a:ext cx="96" cy="4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grpSp>
      <p:sp>
        <p:nvSpPr>
          <p:cNvPr id="34822" name="Text Box 10"/>
          <p:cNvSpPr txBox="1">
            <a:spLocks noChangeArrowheads="1"/>
          </p:cNvSpPr>
          <p:nvPr/>
        </p:nvSpPr>
        <p:spPr bwMode="auto">
          <a:xfrm>
            <a:off x="2438400" y="4267200"/>
            <a:ext cx="935037" cy="336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baseline="-25000" dirty="0" err="1">
                <a:latin typeface="Arial" charset="0"/>
                <a:cs typeface="Arial" charset="0"/>
              </a:rPr>
              <a:t>sid</a:t>
            </a:r>
            <a:r>
              <a:rPr lang="en-US" baseline="-25000" dirty="0">
                <a:latin typeface="Arial" charset="0"/>
                <a:cs typeface="Arial" charset="0"/>
              </a:rPr>
              <a:t> = </a:t>
            </a:r>
            <a:r>
              <a:rPr lang="en-US" baseline="-25000" dirty="0" err="1">
                <a:latin typeface="Arial" charset="0"/>
                <a:cs typeface="Arial" charset="0"/>
              </a:rPr>
              <a:t>sid</a:t>
            </a:r>
            <a:endParaRPr lang="en-US" baseline="-25000" dirty="0">
              <a:latin typeface="Arial" charset="0"/>
              <a:cs typeface="Arial" charset="0"/>
            </a:endParaRPr>
          </a:p>
        </p:txBody>
      </p:sp>
      <p:sp>
        <p:nvSpPr>
          <p:cNvPr id="34823" name="Line 11"/>
          <p:cNvSpPr>
            <a:spLocks noChangeShapeType="1"/>
          </p:cNvSpPr>
          <p:nvPr/>
        </p:nvSpPr>
        <p:spPr bwMode="auto">
          <a:xfrm flipV="1">
            <a:off x="1066800" y="4800600"/>
            <a:ext cx="1219200" cy="6858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sp>
        <p:nvSpPr>
          <p:cNvPr id="34824" name="Line 12"/>
          <p:cNvSpPr>
            <a:spLocks noChangeShapeType="1"/>
          </p:cNvSpPr>
          <p:nvPr/>
        </p:nvSpPr>
        <p:spPr bwMode="auto">
          <a:xfrm>
            <a:off x="3429000" y="4724400"/>
            <a:ext cx="1219200" cy="7620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sp>
        <p:nvSpPr>
          <p:cNvPr id="34825" name="Line 13"/>
          <p:cNvSpPr>
            <a:spLocks noChangeShapeType="1"/>
          </p:cNvSpPr>
          <p:nvPr/>
        </p:nvSpPr>
        <p:spPr bwMode="auto">
          <a:xfrm>
            <a:off x="2895600" y="3429000"/>
            <a:ext cx="0" cy="6858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sp>
        <p:nvSpPr>
          <p:cNvPr id="34826" name="Text Box 14"/>
          <p:cNvSpPr txBox="1">
            <a:spLocks noChangeArrowheads="1"/>
          </p:cNvSpPr>
          <p:nvPr/>
        </p:nvSpPr>
        <p:spPr bwMode="auto">
          <a:xfrm>
            <a:off x="609600" y="2895600"/>
            <a:ext cx="4357411"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34827" name="Text Box 15"/>
          <p:cNvSpPr txBox="1">
            <a:spLocks noChangeArrowheads="1"/>
          </p:cNvSpPr>
          <p:nvPr/>
        </p:nvSpPr>
        <p:spPr bwMode="auto">
          <a:xfrm>
            <a:off x="2312988" y="1676400"/>
            <a:ext cx="1036637"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34828" name="Line 16"/>
          <p:cNvSpPr>
            <a:spLocks noChangeShapeType="1"/>
          </p:cNvSpPr>
          <p:nvPr/>
        </p:nvSpPr>
        <p:spPr bwMode="auto">
          <a:xfrm>
            <a:off x="2922588" y="2286000"/>
            <a:ext cx="0" cy="6858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sp>
        <p:nvSpPr>
          <p:cNvPr id="34829" name="Text Box 17"/>
          <p:cNvSpPr txBox="1">
            <a:spLocks noChangeArrowheads="1"/>
          </p:cNvSpPr>
          <p:nvPr/>
        </p:nvSpPr>
        <p:spPr bwMode="auto">
          <a:xfrm>
            <a:off x="228600" y="5805488"/>
            <a:ext cx="160813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a:latin typeface="Arial" charset="0"/>
                <a:cs typeface="Arial" charset="0"/>
              </a:rPr>
              <a:t>(</a:t>
            </a:r>
            <a:r>
              <a:rPr lang="en-US">
                <a:solidFill>
                  <a:srgbClr val="0000FF"/>
                </a:solidFill>
                <a:latin typeface="Arial" charset="0"/>
                <a:cs typeface="Arial" charset="0"/>
              </a:rPr>
              <a:t>File scan</a:t>
            </a:r>
            <a:r>
              <a:rPr lang="en-US">
                <a:latin typeface="Arial" charset="0"/>
                <a:cs typeface="Arial" charset="0"/>
              </a:rPr>
              <a:t>)</a:t>
            </a:r>
          </a:p>
        </p:txBody>
      </p:sp>
      <p:sp>
        <p:nvSpPr>
          <p:cNvPr id="34830" name="Text Box 18"/>
          <p:cNvSpPr txBox="1">
            <a:spLocks noChangeArrowheads="1"/>
          </p:cNvSpPr>
          <p:nvPr/>
        </p:nvSpPr>
        <p:spPr bwMode="auto">
          <a:xfrm>
            <a:off x="3886200" y="5791200"/>
            <a:ext cx="160813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a:latin typeface="Arial" charset="0"/>
                <a:cs typeface="Arial" charset="0"/>
              </a:rPr>
              <a:t>(</a:t>
            </a:r>
            <a:r>
              <a:rPr lang="en-US">
                <a:solidFill>
                  <a:srgbClr val="0000FF"/>
                </a:solidFill>
                <a:latin typeface="Arial" charset="0"/>
                <a:cs typeface="Arial" charset="0"/>
              </a:rPr>
              <a:t>File scan</a:t>
            </a:r>
            <a:r>
              <a:rPr lang="en-US">
                <a:latin typeface="Arial" charset="0"/>
                <a:cs typeface="Arial" charset="0"/>
              </a:rPr>
              <a:t>)</a:t>
            </a:r>
          </a:p>
        </p:txBody>
      </p:sp>
      <p:sp>
        <p:nvSpPr>
          <p:cNvPr id="34831" name="Text Box 19"/>
          <p:cNvSpPr txBox="1">
            <a:spLocks noChangeArrowheads="1"/>
          </p:cNvSpPr>
          <p:nvPr/>
        </p:nvSpPr>
        <p:spPr bwMode="auto">
          <a:xfrm>
            <a:off x="765646" y="3733800"/>
            <a:ext cx="1672754"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dirty="0" smtClean="0">
                <a:latin typeface="Arial" charset="0"/>
                <a:cs typeface="Arial" charset="0"/>
              </a:rPr>
              <a:t>(</a:t>
            </a:r>
            <a:r>
              <a:rPr lang="en-US" dirty="0" smtClean="0">
                <a:solidFill>
                  <a:srgbClr val="0000FF"/>
                </a:solidFill>
                <a:latin typeface="Arial" charset="0"/>
                <a:cs typeface="Arial" charset="0"/>
              </a:rPr>
              <a:t>Hash join</a:t>
            </a:r>
            <a:r>
              <a:rPr lang="en-US" dirty="0" smtClean="0">
                <a:latin typeface="Arial" charset="0"/>
                <a:cs typeface="Arial" charset="0"/>
              </a:rPr>
              <a:t>)</a:t>
            </a:r>
            <a:endParaRPr lang="en-US" dirty="0">
              <a:latin typeface="Arial" charset="0"/>
              <a:cs typeface="Arial" charset="0"/>
            </a:endParaRPr>
          </a:p>
        </p:txBody>
      </p:sp>
      <p:sp>
        <p:nvSpPr>
          <p:cNvPr id="34832" name="Text Box 20"/>
          <p:cNvSpPr txBox="1">
            <a:spLocks noChangeArrowheads="1"/>
          </p:cNvSpPr>
          <p:nvPr/>
        </p:nvSpPr>
        <p:spPr bwMode="auto">
          <a:xfrm>
            <a:off x="4763" y="2514600"/>
            <a:ext cx="1690687"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a:latin typeface="Arial" charset="0"/>
                <a:cs typeface="Arial" charset="0"/>
              </a:rPr>
              <a:t>(</a:t>
            </a:r>
            <a:r>
              <a:rPr lang="en-US">
                <a:solidFill>
                  <a:srgbClr val="0000FF"/>
                </a:solidFill>
                <a:latin typeface="Arial" charset="0"/>
                <a:cs typeface="Arial" charset="0"/>
              </a:rPr>
              <a:t>On the fly</a:t>
            </a:r>
            <a:r>
              <a:rPr lang="en-US">
                <a:latin typeface="Arial" charset="0"/>
                <a:cs typeface="Arial" charset="0"/>
              </a:rPr>
              <a:t>)</a:t>
            </a:r>
          </a:p>
        </p:txBody>
      </p:sp>
      <p:sp>
        <p:nvSpPr>
          <p:cNvPr id="34833" name="Text Box 21"/>
          <p:cNvSpPr txBox="1">
            <a:spLocks noChangeArrowheads="1"/>
          </p:cNvSpPr>
          <p:nvPr/>
        </p:nvSpPr>
        <p:spPr bwMode="auto">
          <a:xfrm>
            <a:off x="0" y="1676400"/>
            <a:ext cx="16906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a:latin typeface="Arial" charset="0"/>
                <a:cs typeface="Arial" charset="0"/>
              </a:rPr>
              <a:t>(</a:t>
            </a:r>
            <a:r>
              <a:rPr lang="en-US">
                <a:solidFill>
                  <a:srgbClr val="0000FF"/>
                </a:solidFill>
                <a:latin typeface="Arial" charset="0"/>
                <a:cs typeface="Arial" charset="0"/>
              </a:rPr>
              <a:t>On the fly</a:t>
            </a:r>
            <a:r>
              <a:rPr lang="en-US">
                <a:latin typeface="Arial" charset="0"/>
                <a:cs typeface="Arial" charset="0"/>
              </a:rPr>
              <a:t>)</a:t>
            </a:r>
          </a:p>
        </p:txBody>
      </p:sp>
      <p:sp>
        <p:nvSpPr>
          <p:cNvPr id="29" name="Rectangle 28"/>
          <p:cNvSpPr/>
          <p:nvPr/>
        </p:nvSpPr>
        <p:spPr>
          <a:xfrm>
            <a:off x="4876800" y="2057400"/>
            <a:ext cx="3886200" cy="769441"/>
          </a:xfrm>
          <a:prstGeom prst="rect">
            <a:avLst/>
          </a:prstGeom>
          <a:ln/>
        </p:spPr>
        <p:style>
          <a:lnRef idx="1">
            <a:schemeClr val="accent5"/>
          </a:lnRef>
          <a:fillRef idx="2">
            <a:schemeClr val="accent5"/>
          </a:fillRef>
          <a:effectRef idx="1">
            <a:schemeClr val="accent5"/>
          </a:effectRef>
          <a:fontRef idx="minor">
            <a:schemeClr val="dk1"/>
          </a:fontRef>
        </p:style>
        <p:txBody>
          <a:bodyPr wrap="square">
            <a:spAutoFit/>
          </a:bodyPr>
          <a:lstStyle/>
          <a:p>
            <a:pPr>
              <a:buNone/>
              <a:defRPr/>
            </a:pPr>
            <a:r>
              <a:rPr lang="en-US" sz="2000" dirty="0" smtClean="0">
                <a:latin typeface="Arial"/>
                <a:cs typeface="Arial"/>
              </a:rPr>
              <a:t>Same logical query plan</a:t>
            </a:r>
          </a:p>
          <a:p>
            <a:pPr>
              <a:buNone/>
              <a:defRPr/>
            </a:pPr>
            <a:r>
              <a:rPr lang="en-US" sz="2000" dirty="0" smtClean="0">
                <a:latin typeface="Arial"/>
                <a:cs typeface="Arial"/>
              </a:rPr>
              <a:t>Different physical plan</a:t>
            </a:r>
            <a:endParaRPr lang="en-US" sz="2000" dirty="0">
              <a:latin typeface="Arial"/>
              <a:cs typeface="Arial"/>
            </a:endParaRPr>
          </a:p>
        </p:txBody>
      </p:sp>
      <p:sp>
        <p:nvSpPr>
          <p:cNvPr id="25" name="TextBox 24"/>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26" name="Rectangle 25"/>
          <p:cNvSpPr/>
          <p:nvPr/>
        </p:nvSpPr>
        <p:spPr>
          <a:xfrm>
            <a:off x="4876800" y="3106543"/>
            <a:ext cx="3993401" cy="2062103"/>
          </a:xfrm>
          <a:prstGeom prst="rect">
            <a:avLst/>
          </a:prstGeom>
          <a:solidFill>
            <a:schemeClr val="bg1"/>
          </a:solidFill>
          <a:ln>
            <a:solidFill>
              <a:schemeClr val="tx1"/>
            </a:solidFill>
          </a:ln>
          <a:effectLst>
            <a:outerShdw blurRad="50800" dist="88900" dir="2700000" algn="tl" rotWithShape="0">
              <a:srgbClr val="000000">
                <a:alpha val="43000"/>
              </a:srgbClr>
            </a:outerShdw>
          </a:effectLst>
        </p:spPr>
        <p:txBody>
          <a:bodyPr wrap="none">
            <a:spAutoFit/>
          </a:bodyPr>
          <a:lstStyle/>
          <a:p>
            <a:pPr>
              <a:buNone/>
              <a:defRPr/>
            </a:pPr>
            <a:r>
              <a:rPr lang="en-US" sz="2000" dirty="0">
                <a:solidFill>
                  <a:srgbClr val="0000FF"/>
                </a:solidFill>
                <a:latin typeface="Consolas" charset="0"/>
                <a:ea typeface="Consolas" charset="0"/>
                <a:cs typeface="Consolas" charset="0"/>
              </a:rPr>
              <a:t>SELECT</a:t>
            </a:r>
            <a:r>
              <a:rPr lang="en-US" sz="2000" dirty="0">
                <a:latin typeface="Consolas" charset="0"/>
                <a:ea typeface="Consolas" charset="0"/>
                <a:cs typeface="Consolas" charset="0"/>
              </a:rPr>
              <a:t> </a:t>
            </a:r>
            <a:r>
              <a:rPr lang="en-US" sz="2000" dirty="0" err="1">
                <a:latin typeface="Consolas" charset="0"/>
                <a:ea typeface="Consolas" charset="0"/>
                <a:cs typeface="Consolas" charset="0"/>
              </a:rPr>
              <a:t>sname</a:t>
            </a:r>
            <a:endParaRPr lang="en-US" sz="2000" dirty="0">
              <a:latin typeface="Consolas" charset="0"/>
              <a:ea typeface="Consolas" charset="0"/>
              <a:cs typeface="Consolas" charset="0"/>
            </a:endParaRPr>
          </a:p>
          <a:p>
            <a:pPr>
              <a:buNone/>
              <a:defRPr/>
            </a:pPr>
            <a:r>
              <a:rPr lang="en-US" sz="2000" dirty="0">
                <a:solidFill>
                  <a:srgbClr val="0000FF"/>
                </a:solidFill>
                <a:latin typeface="Consolas" charset="0"/>
                <a:ea typeface="Consolas" charset="0"/>
                <a:cs typeface="Consolas" charset="0"/>
              </a:rPr>
              <a:t>FROM</a:t>
            </a:r>
            <a:r>
              <a:rPr lang="en-US" sz="2000" dirty="0">
                <a:latin typeface="Consolas" charset="0"/>
                <a:ea typeface="Consolas" charset="0"/>
                <a:cs typeface="Consolas" charset="0"/>
              </a:rPr>
              <a:t> Supplier x, Supply y</a:t>
            </a:r>
          </a:p>
          <a:p>
            <a:pPr>
              <a:buNone/>
              <a:defRPr/>
            </a:pPr>
            <a:r>
              <a:rPr lang="en-US" sz="2000" dirty="0">
                <a:solidFill>
                  <a:srgbClr val="0000FF"/>
                </a:solidFill>
                <a:latin typeface="Consolas" charset="0"/>
                <a:ea typeface="Consolas" charset="0"/>
                <a:cs typeface="Consolas" charset="0"/>
              </a:rPr>
              <a:t>WHERE</a:t>
            </a:r>
            <a:r>
              <a:rPr lang="en-US" sz="2000" dirty="0">
                <a:latin typeface="Consolas" charset="0"/>
                <a:ea typeface="Consolas" charset="0"/>
                <a:cs typeface="Consolas" charset="0"/>
              </a:rPr>
              <a:t> </a:t>
            </a:r>
            <a:r>
              <a:rPr lang="en-US" sz="2000" dirty="0" err="1">
                <a:latin typeface="Consolas" charset="0"/>
                <a:ea typeface="Consolas" charset="0"/>
                <a:cs typeface="Consolas" charset="0"/>
              </a:rPr>
              <a:t>x.sid</a:t>
            </a:r>
            <a:r>
              <a:rPr lang="en-US" sz="2000" dirty="0">
                <a:latin typeface="Consolas" charset="0"/>
                <a:ea typeface="Consolas" charset="0"/>
                <a:cs typeface="Consolas" charset="0"/>
              </a:rPr>
              <a:t> = </a:t>
            </a:r>
            <a:r>
              <a:rPr lang="en-US" sz="2000" dirty="0" err="1">
                <a:latin typeface="Consolas" charset="0"/>
                <a:ea typeface="Consolas" charset="0"/>
                <a:cs typeface="Consolas" charset="0"/>
              </a:rPr>
              <a:t>y.sid</a:t>
            </a:r>
            <a:r>
              <a:rPr lang="en-US" sz="2000" dirty="0">
                <a:latin typeface="Consolas" charset="0"/>
                <a:ea typeface="Consolas" charset="0"/>
                <a:cs typeface="Consolas" charset="0"/>
              </a:rPr>
              <a:t/>
            </a:r>
            <a:br>
              <a:rPr lang="en-US" sz="2000" dirty="0">
                <a:latin typeface="Consolas" charset="0"/>
                <a:ea typeface="Consolas" charset="0"/>
                <a:cs typeface="Consolas" charset="0"/>
              </a:rPr>
            </a:br>
            <a:r>
              <a:rPr lang="en-US" sz="2000" dirty="0">
                <a:latin typeface="Consolas" charset="0"/>
                <a:ea typeface="Consolas" charset="0"/>
                <a:cs typeface="Consolas" charset="0"/>
              </a:rPr>
              <a:t>    and  </a:t>
            </a:r>
            <a:r>
              <a:rPr lang="en-US" sz="2000" dirty="0" err="1">
                <a:latin typeface="Consolas" charset="0"/>
                <a:ea typeface="Consolas" charset="0"/>
                <a:cs typeface="Consolas" charset="0"/>
              </a:rPr>
              <a:t>y.pno</a:t>
            </a:r>
            <a:r>
              <a:rPr lang="en-US" sz="2000" dirty="0">
                <a:latin typeface="Consolas" charset="0"/>
                <a:ea typeface="Consolas" charset="0"/>
                <a:cs typeface="Consolas" charset="0"/>
              </a:rPr>
              <a:t> = 2</a:t>
            </a:r>
            <a:br>
              <a:rPr lang="en-US" sz="2000" dirty="0">
                <a:latin typeface="Consolas" charset="0"/>
                <a:ea typeface="Consolas" charset="0"/>
                <a:cs typeface="Consolas" charset="0"/>
              </a:rPr>
            </a:br>
            <a:r>
              <a:rPr lang="en-US" sz="2000" dirty="0">
                <a:latin typeface="Consolas" charset="0"/>
                <a:ea typeface="Consolas" charset="0"/>
                <a:cs typeface="Consolas" charset="0"/>
              </a:rPr>
              <a:t>    and </a:t>
            </a:r>
            <a:r>
              <a:rPr lang="en-US" sz="2000" dirty="0" err="1">
                <a:latin typeface="Consolas" charset="0"/>
                <a:ea typeface="Consolas" charset="0"/>
                <a:cs typeface="Consolas" charset="0"/>
              </a:rPr>
              <a:t>x.scity</a:t>
            </a:r>
            <a:r>
              <a:rPr lang="en-US" sz="2000" dirty="0">
                <a:latin typeface="Consolas" charset="0"/>
                <a:ea typeface="Consolas" charset="0"/>
                <a:cs typeface="Consolas" charset="0"/>
              </a:rPr>
              <a:t> = </a:t>
            </a:r>
            <a:r>
              <a:rPr lang="ja-JP" altLang="en-US" sz="2000" dirty="0">
                <a:latin typeface="Consolas" charset="0"/>
                <a:ea typeface="Consolas" charset="0"/>
                <a:cs typeface="Consolas" charset="0"/>
              </a:rPr>
              <a:t>‘</a:t>
            </a:r>
            <a:r>
              <a:rPr lang="en-US" sz="2000" dirty="0">
                <a:latin typeface="Consolas" charset="0"/>
                <a:ea typeface="Consolas" charset="0"/>
                <a:cs typeface="Consolas" charset="0"/>
              </a:rPr>
              <a:t>Seattle</a:t>
            </a:r>
            <a:r>
              <a:rPr lang="ja-JP" altLang="en-US" sz="2000" dirty="0">
                <a:latin typeface="Consolas" charset="0"/>
                <a:ea typeface="Consolas" charset="0"/>
                <a:cs typeface="Consolas" charset="0"/>
              </a:rPr>
              <a:t>’</a:t>
            </a:r>
            <a:r>
              <a:rPr lang="en-US" sz="2000" dirty="0">
                <a:latin typeface="Consolas" charset="0"/>
                <a:ea typeface="Consolas" charset="0"/>
                <a:cs typeface="Consolas" charset="0"/>
              </a:rPr>
              <a:t/>
            </a:r>
            <a:br>
              <a:rPr lang="en-US" sz="2000" dirty="0">
                <a:latin typeface="Consolas" charset="0"/>
                <a:ea typeface="Consolas" charset="0"/>
                <a:cs typeface="Consolas" charset="0"/>
              </a:rPr>
            </a:br>
            <a:r>
              <a:rPr lang="en-US" sz="2000" dirty="0">
                <a:latin typeface="Consolas" charset="0"/>
                <a:ea typeface="Consolas" charset="0"/>
                <a:cs typeface="Consolas" charset="0"/>
              </a:rPr>
              <a:t>    and </a:t>
            </a:r>
            <a:r>
              <a:rPr lang="en-US" sz="2000" dirty="0" err="1">
                <a:latin typeface="Consolas" charset="0"/>
                <a:ea typeface="Consolas" charset="0"/>
                <a:cs typeface="Consolas" charset="0"/>
              </a:rPr>
              <a:t>x.sstate</a:t>
            </a:r>
            <a:r>
              <a:rPr lang="en-US" sz="2000" dirty="0">
                <a:latin typeface="Consolas" charset="0"/>
                <a:ea typeface="Consolas" charset="0"/>
                <a:cs typeface="Consolas" charset="0"/>
              </a:rPr>
              <a:t> = </a:t>
            </a:r>
            <a:r>
              <a:rPr lang="ja-JP" altLang="en-US" sz="2000" dirty="0">
                <a:latin typeface="Consolas" charset="0"/>
                <a:ea typeface="Consolas" charset="0"/>
                <a:cs typeface="Consolas" charset="0"/>
              </a:rPr>
              <a:t>‘</a:t>
            </a:r>
            <a:r>
              <a:rPr lang="en-US" sz="2000" dirty="0">
                <a:latin typeface="Consolas" charset="0"/>
                <a:ea typeface="Consolas" charset="0"/>
                <a:cs typeface="Consolas" charset="0"/>
              </a:rPr>
              <a:t>WA</a:t>
            </a:r>
            <a:r>
              <a:rPr lang="ja-JP" altLang="en-US" sz="2000" dirty="0">
                <a:latin typeface="Consolas" charset="0"/>
                <a:ea typeface="Consolas" charset="0"/>
                <a:cs typeface="Consolas" charset="0"/>
              </a:rPr>
              <a:t>’</a:t>
            </a:r>
            <a:endParaRPr lang="en-US" sz="2000" dirty="0">
              <a:latin typeface="Consolas" charset="0"/>
              <a:ea typeface="Consolas" charset="0"/>
              <a:cs typeface="Consolas" charset="0"/>
            </a:endParaRPr>
          </a:p>
        </p:txBody>
      </p:sp>
    </p:spTree>
    <p:extLst>
      <p:ext uri="{BB962C8B-B14F-4D97-AF65-F5344CB8AC3E}">
        <p14:creationId xmlns:p14="http://schemas.microsoft.com/office/powerpoint/2010/main" val="816502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84" name="Rectangle 24"/>
          <p:cNvSpPr>
            <a:spLocks noGrp="1" noChangeArrowheads="1"/>
          </p:cNvSpPr>
          <p:nvPr>
            <p:ph type="title"/>
          </p:nvPr>
        </p:nvSpPr>
        <p:spPr>
          <a:xfrm>
            <a:off x="304800" y="143297"/>
            <a:ext cx="8610600" cy="1143000"/>
          </a:xfrm>
        </p:spPr>
        <p:txBody>
          <a:bodyPr/>
          <a:lstStyle/>
          <a:p>
            <a:r>
              <a:rPr lang="en-US" dirty="0">
                <a:latin typeface="Arial" charset="0"/>
                <a:ea typeface="ＭＳ Ｐゴシック" charset="0"/>
                <a:cs typeface="ＭＳ Ｐゴシック" charset="0"/>
              </a:rPr>
              <a:t>Physical Query Plan </a:t>
            </a:r>
            <a:r>
              <a:rPr lang="en-US" dirty="0" smtClean="0">
                <a:latin typeface="Arial" charset="0"/>
                <a:ea typeface="ＭＳ Ｐゴシック" charset="0"/>
                <a:cs typeface="ＭＳ Ｐゴシック" charset="0"/>
              </a:rPr>
              <a:t>3</a:t>
            </a:r>
            <a:endParaRPr lang="en-US" dirty="0">
              <a:latin typeface="Arial" charset="0"/>
              <a:ea typeface="ＭＳ Ｐゴシック" charset="0"/>
              <a:cs typeface="ＭＳ Ｐゴシック" charset="0"/>
            </a:endParaRPr>
          </a:p>
        </p:txBody>
      </p:sp>
      <p:sp>
        <p:nvSpPr>
          <p:cNvPr id="36892" name="Footer Placeholder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de-DE" sz="1400" dirty="0" smtClean="0">
                <a:latin typeface="Arial" charset="0"/>
              </a:rPr>
              <a:t>CSE 344 - </a:t>
            </a:r>
            <a:r>
              <a:rPr lang="is-IS" sz="1400" dirty="0" smtClean="0">
                <a:latin typeface="Arial" charset="0"/>
              </a:rPr>
              <a:t>2017au</a:t>
            </a:r>
            <a:endParaRPr lang="en-US" sz="1400" dirty="0">
              <a:latin typeface="Arial" charset="0"/>
            </a:endParaRPr>
          </a:p>
        </p:txBody>
      </p:sp>
      <p:sp>
        <p:nvSpPr>
          <p:cNvPr id="3686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7E962CB4-C691-0248-B418-6A00AEBB46A1}" type="slidenum">
              <a:rPr lang="en-US" sz="1400">
                <a:latin typeface="Arial" charset="0"/>
              </a:rPr>
              <a:pPr eaLnBrk="1" hangingPunct="1"/>
              <a:t>9</a:t>
            </a:fld>
            <a:endParaRPr lang="en-US" sz="1400">
              <a:latin typeface="Arial" charset="0"/>
            </a:endParaRPr>
          </a:p>
        </p:txBody>
      </p:sp>
      <p:sp>
        <p:nvSpPr>
          <p:cNvPr id="36866" name="Text Box 2"/>
          <p:cNvSpPr txBox="1">
            <a:spLocks noChangeArrowheads="1"/>
          </p:cNvSpPr>
          <p:nvPr/>
        </p:nvSpPr>
        <p:spPr bwMode="auto">
          <a:xfrm>
            <a:off x="1273175" y="5256213"/>
            <a:ext cx="130492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a:latin typeface="Arial" charset="0"/>
                <a:cs typeface="Arial" charset="0"/>
              </a:rPr>
              <a:t>Supplier</a:t>
            </a:r>
          </a:p>
        </p:txBody>
      </p:sp>
      <p:sp>
        <p:nvSpPr>
          <p:cNvPr id="36867" name="Text Box 3"/>
          <p:cNvSpPr txBox="1">
            <a:spLocks noChangeArrowheads="1"/>
          </p:cNvSpPr>
          <p:nvPr/>
        </p:nvSpPr>
        <p:spPr bwMode="auto">
          <a:xfrm>
            <a:off x="4162425" y="5319713"/>
            <a:ext cx="11176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a:latin typeface="Arial" charset="0"/>
                <a:cs typeface="Arial" charset="0"/>
              </a:rPr>
              <a:t>Supply</a:t>
            </a:r>
          </a:p>
        </p:txBody>
      </p:sp>
      <p:grpSp>
        <p:nvGrpSpPr>
          <p:cNvPr id="2" name="Group 4"/>
          <p:cNvGrpSpPr>
            <a:grpSpLocks/>
          </p:cNvGrpSpPr>
          <p:nvPr/>
        </p:nvGrpSpPr>
        <p:grpSpPr bwMode="auto">
          <a:xfrm>
            <a:off x="3082925" y="3048000"/>
            <a:ext cx="762000" cy="228600"/>
            <a:chOff x="480" y="4080"/>
            <a:chExt cx="96" cy="48"/>
          </a:xfrm>
        </p:grpSpPr>
        <p:sp>
          <p:nvSpPr>
            <p:cNvPr id="36893" name="Line 5"/>
            <p:cNvSpPr>
              <a:spLocks noChangeShapeType="1"/>
            </p:cNvSpPr>
            <p:nvPr/>
          </p:nvSpPr>
          <p:spPr bwMode="auto">
            <a:xfrm>
              <a:off x="480" y="4080"/>
              <a:ext cx="0" cy="4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sp>
          <p:nvSpPr>
            <p:cNvPr id="36894" name="Line 6"/>
            <p:cNvSpPr>
              <a:spLocks noChangeShapeType="1"/>
            </p:cNvSpPr>
            <p:nvPr/>
          </p:nvSpPr>
          <p:spPr bwMode="auto">
            <a:xfrm>
              <a:off x="576" y="4080"/>
              <a:ext cx="0" cy="4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sp>
          <p:nvSpPr>
            <p:cNvPr id="36895" name="Line 7"/>
            <p:cNvSpPr>
              <a:spLocks noChangeShapeType="1"/>
            </p:cNvSpPr>
            <p:nvPr/>
          </p:nvSpPr>
          <p:spPr bwMode="auto">
            <a:xfrm>
              <a:off x="480" y="4080"/>
              <a:ext cx="96" cy="4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sp>
          <p:nvSpPr>
            <p:cNvPr id="36896" name="Line 8"/>
            <p:cNvSpPr>
              <a:spLocks noChangeShapeType="1"/>
            </p:cNvSpPr>
            <p:nvPr/>
          </p:nvSpPr>
          <p:spPr bwMode="auto">
            <a:xfrm flipH="1">
              <a:off x="480" y="4080"/>
              <a:ext cx="96" cy="4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grpSp>
      <p:sp>
        <p:nvSpPr>
          <p:cNvPr id="36869" name="Text Box 9"/>
          <p:cNvSpPr txBox="1">
            <a:spLocks noChangeArrowheads="1"/>
          </p:cNvSpPr>
          <p:nvPr/>
        </p:nvSpPr>
        <p:spPr bwMode="auto">
          <a:xfrm>
            <a:off x="3048000" y="3168650"/>
            <a:ext cx="935037" cy="336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baseline="-25000" dirty="0" err="1">
                <a:latin typeface="Arial" charset="0"/>
                <a:cs typeface="Arial" charset="0"/>
              </a:rPr>
              <a:t>sid</a:t>
            </a:r>
            <a:r>
              <a:rPr lang="en-US" baseline="-25000" dirty="0">
                <a:latin typeface="Arial" charset="0"/>
                <a:cs typeface="Arial" charset="0"/>
              </a:rPr>
              <a:t> = </a:t>
            </a:r>
            <a:r>
              <a:rPr lang="en-US" baseline="-25000" dirty="0" err="1">
                <a:latin typeface="Arial" charset="0"/>
                <a:cs typeface="Arial" charset="0"/>
              </a:rPr>
              <a:t>sid</a:t>
            </a:r>
            <a:endParaRPr lang="en-US" baseline="-25000" dirty="0">
              <a:latin typeface="Arial" charset="0"/>
              <a:cs typeface="Arial" charset="0"/>
            </a:endParaRPr>
          </a:p>
        </p:txBody>
      </p:sp>
      <p:sp>
        <p:nvSpPr>
          <p:cNvPr id="36870" name="Line 10"/>
          <p:cNvSpPr>
            <a:spLocks noChangeShapeType="1"/>
          </p:cNvSpPr>
          <p:nvPr/>
        </p:nvSpPr>
        <p:spPr bwMode="auto">
          <a:xfrm flipV="1">
            <a:off x="1906588" y="3657600"/>
            <a:ext cx="1219200" cy="6858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sp>
        <p:nvSpPr>
          <p:cNvPr id="36871" name="Line 11"/>
          <p:cNvSpPr>
            <a:spLocks noChangeShapeType="1"/>
          </p:cNvSpPr>
          <p:nvPr/>
        </p:nvSpPr>
        <p:spPr bwMode="auto">
          <a:xfrm>
            <a:off x="3735388" y="3657600"/>
            <a:ext cx="1219200" cy="7620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sp>
        <p:nvSpPr>
          <p:cNvPr id="36872" name="Line 12"/>
          <p:cNvSpPr>
            <a:spLocks noChangeShapeType="1"/>
          </p:cNvSpPr>
          <p:nvPr/>
        </p:nvSpPr>
        <p:spPr bwMode="auto">
          <a:xfrm>
            <a:off x="2057400" y="4876800"/>
            <a:ext cx="0" cy="4572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sp>
        <p:nvSpPr>
          <p:cNvPr id="36873" name="Text Box 13"/>
          <p:cNvSpPr txBox="1">
            <a:spLocks noChangeArrowheads="1"/>
          </p:cNvSpPr>
          <p:nvPr/>
        </p:nvSpPr>
        <p:spPr bwMode="auto">
          <a:xfrm>
            <a:off x="228600" y="4267200"/>
            <a:ext cx="3723776"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dirty="0" smtClean="0"/>
              <a:t>(a) </a:t>
            </a:r>
            <a:r>
              <a:rPr lang="el-GR" dirty="0" smtClean="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a:t>
            </a:r>
            <a:r>
              <a:rPr lang="en-US" altLang="ja-JP" baseline="-25000" dirty="0" smtClean="0">
                <a:latin typeface="Arial" charset="0"/>
                <a:cs typeface="Arial" charset="0"/>
              </a:rPr>
              <a:t>’</a:t>
            </a:r>
            <a:endParaRPr lang="en-US" baseline="-25000" dirty="0">
              <a:latin typeface="Arial" charset="0"/>
              <a:cs typeface="Arial" charset="0"/>
            </a:endParaRPr>
          </a:p>
        </p:txBody>
      </p:sp>
      <p:sp>
        <p:nvSpPr>
          <p:cNvPr id="36874" name="Text Box 14"/>
          <p:cNvSpPr txBox="1">
            <a:spLocks noChangeArrowheads="1"/>
          </p:cNvSpPr>
          <p:nvPr/>
        </p:nvSpPr>
        <p:spPr bwMode="auto">
          <a:xfrm>
            <a:off x="2832100" y="1676400"/>
            <a:ext cx="103663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36875" name="Line 15"/>
          <p:cNvSpPr>
            <a:spLocks noChangeShapeType="1"/>
          </p:cNvSpPr>
          <p:nvPr/>
        </p:nvSpPr>
        <p:spPr bwMode="auto">
          <a:xfrm>
            <a:off x="3441700" y="2286000"/>
            <a:ext cx="0" cy="6858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sp>
        <p:nvSpPr>
          <p:cNvPr id="36876" name="Text Box 16"/>
          <p:cNvSpPr txBox="1">
            <a:spLocks noChangeArrowheads="1"/>
          </p:cNvSpPr>
          <p:nvPr/>
        </p:nvSpPr>
        <p:spPr bwMode="auto">
          <a:xfrm>
            <a:off x="1196975" y="5653088"/>
            <a:ext cx="160813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dirty="0">
                <a:latin typeface="Arial" charset="0"/>
                <a:cs typeface="Arial" charset="0"/>
              </a:rPr>
              <a:t>(</a:t>
            </a:r>
            <a:r>
              <a:rPr lang="en-US" dirty="0">
                <a:solidFill>
                  <a:srgbClr val="0000FF"/>
                </a:solidFill>
                <a:latin typeface="Arial" charset="0"/>
                <a:cs typeface="Arial" charset="0"/>
              </a:rPr>
              <a:t>File scan</a:t>
            </a:r>
            <a:r>
              <a:rPr lang="en-US" dirty="0">
                <a:latin typeface="Arial" charset="0"/>
                <a:cs typeface="Arial" charset="0"/>
              </a:rPr>
              <a:t>)</a:t>
            </a:r>
          </a:p>
        </p:txBody>
      </p:sp>
      <p:sp>
        <p:nvSpPr>
          <p:cNvPr id="36877" name="Text Box 17"/>
          <p:cNvSpPr txBox="1">
            <a:spLocks noChangeArrowheads="1"/>
          </p:cNvSpPr>
          <p:nvPr/>
        </p:nvSpPr>
        <p:spPr bwMode="auto">
          <a:xfrm>
            <a:off x="4110038" y="5715000"/>
            <a:ext cx="1608137"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dirty="0">
                <a:latin typeface="Arial" charset="0"/>
                <a:cs typeface="Arial" charset="0"/>
              </a:rPr>
              <a:t>(</a:t>
            </a:r>
            <a:r>
              <a:rPr lang="en-US" dirty="0">
                <a:solidFill>
                  <a:srgbClr val="0000FF"/>
                </a:solidFill>
                <a:latin typeface="Arial" charset="0"/>
                <a:cs typeface="Arial" charset="0"/>
              </a:rPr>
              <a:t>File scan</a:t>
            </a:r>
            <a:r>
              <a:rPr lang="en-US" dirty="0">
                <a:latin typeface="Arial" charset="0"/>
                <a:cs typeface="Arial" charset="0"/>
              </a:rPr>
              <a:t>)</a:t>
            </a:r>
          </a:p>
        </p:txBody>
      </p:sp>
      <p:sp>
        <p:nvSpPr>
          <p:cNvPr id="36878" name="Text Box 18"/>
          <p:cNvSpPr txBox="1">
            <a:spLocks noChangeArrowheads="1"/>
          </p:cNvSpPr>
          <p:nvPr/>
        </p:nvSpPr>
        <p:spPr bwMode="auto">
          <a:xfrm>
            <a:off x="76200" y="2868613"/>
            <a:ext cx="247332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dirty="0">
                <a:latin typeface="Arial" charset="0"/>
                <a:cs typeface="Arial" charset="0"/>
              </a:rPr>
              <a:t>(</a:t>
            </a:r>
            <a:r>
              <a:rPr lang="en-US" dirty="0">
                <a:solidFill>
                  <a:srgbClr val="0000FF"/>
                </a:solidFill>
                <a:latin typeface="Arial" charset="0"/>
                <a:cs typeface="Arial" charset="0"/>
              </a:rPr>
              <a:t>Sort-merge join</a:t>
            </a:r>
            <a:r>
              <a:rPr lang="en-US" dirty="0">
                <a:latin typeface="Arial" charset="0"/>
                <a:cs typeface="Arial" charset="0"/>
              </a:rPr>
              <a:t>)</a:t>
            </a:r>
          </a:p>
        </p:txBody>
      </p:sp>
      <p:sp>
        <p:nvSpPr>
          <p:cNvPr id="36880" name="Text Box 20"/>
          <p:cNvSpPr txBox="1">
            <a:spLocks noChangeArrowheads="1"/>
          </p:cNvSpPr>
          <p:nvPr/>
        </p:nvSpPr>
        <p:spPr bwMode="auto">
          <a:xfrm>
            <a:off x="76200" y="1725613"/>
            <a:ext cx="1690688"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dirty="0">
                <a:latin typeface="Arial" charset="0"/>
                <a:cs typeface="Arial" charset="0"/>
              </a:rPr>
              <a:t>(</a:t>
            </a:r>
            <a:r>
              <a:rPr lang="en-US" dirty="0">
                <a:solidFill>
                  <a:srgbClr val="0000FF"/>
                </a:solidFill>
                <a:latin typeface="Arial" charset="0"/>
                <a:cs typeface="Arial" charset="0"/>
              </a:rPr>
              <a:t>On the fly</a:t>
            </a:r>
            <a:r>
              <a:rPr lang="en-US" dirty="0">
                <a:latin typeface="Arial" charset="0"/>
                <a:cs typeface="Arial" charset="0"/>
              </a:rPr>
              <a:t>)</a:t>
            </a:r>
          </a:p>
        </p:txBody>
      </p:sp>
      <p:sp>
        <p:nvSpPr>
          <p:cNvPr id="36881" name="Text Box 21"/>
          <p:cNvSpPr txBox="1">
            <a:spLocks noChangeArrowheads="1"/>
          </p:cNvSpPr>
          <p:nvPr/>
        </p:nvSpPr>
        <p:spPr bwMode="auto">
          <a:xfrm>
            <a:off x="4267200" y="4343400"/>
            <a:ext cx="1362874"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dirty="0" smtClean="0"/>
              <a:t>(b) </a:t>
            </a:r>
            <a:r>
              <a:rPr lang="el-GR" dirty="0" smtClean="0"/>
              <a:t>σ</a:t>
            </a:r>
            <a:r>
              <a:rPr lang="en-US" altLang="ja-JP" baseline="-25000" dirty="0" err="1" smtClean="0">
                <a:latin typeface="Arial" charset="0"/>
                <a:cs typeface="Arial" charset="0"/>
              </a:rPr>
              <a:t>pno</a:t>
            </a:r>
            <a:r>
              <a:rPr lang="en-US" altLang="ja-JP" baseline="-25000" dirty="0" smtClean="0">
                <a:latin typeface="Arial" charset="0"/>
                <a:cs typeface="Arial" charset="0"/>
              </a:rPr>
              <a:t>=2</a:t>
            </a:r>
            <a:endParaRPr lang="en-US" baseline="-25000" dirty="0">
              <a:latin typeface="Arial" charset="0"/>
              <a:cs typeface="Arial" charset="0"/>
            </a:endParaRPr>
          </a:p>
        </p:txBody>
      </p:sp>
      <p:sp>
        <p:nvSpPr>
          <p:cNvPr id="36882" name="Line 22"/>
          <p:cNvSpPr>
            <a:spLocks noChangeShapeType="1"/>
          </p:cNvSpPr>
          <p:nvPr/>
        </p:nvSpPr>
        <p:spPr bwMode="auto">
          <a:xfrm>
            <a:off x="4894263" y="4938713"/>
            <a:ext cx="0" cy="4572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pPr>
              <a:buNone/>
            </a:pPr>
            <a:endParaRPr lang="en-US" dirty="0">
              <a:latin typeface="Arial"/>
            </a:endParaRPr>
          </a:p>
        </p:txBody>
      </p:sp>
      <p:sp>
        <p:nvSpPr>
          <p:cNvPr id="36883" name="Text Box 23"/>
          <p:cNvSpPr txBox="1">
            <a:spLocks noChangeArrowheads="1"/>
          </p:cNvSpPr>
          <p:nvPr/>
        </p:nvSpPr>
        <p:spPr bwMode="auto">
          <a:xfrm>
            <a:off x="47308" y="3870325"/>
            <a:ext cx="320040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dirty="0">
                <a:latin typeface="Arial" charset="0"/>
                <a:cs typeface="Arial" charset="0"/>
              </a:rPr>
              <a:t>(</a:t>
            </a:r>
            <a:r>
              <a:rPr lang="en-US" dirty="0" smtClean="0">
                <a:solidFill>
                  <a:srgbClr val="0000FF"/>
                </a:solidFill>
                <a:latin typeface="Arial" charset="0"/>
                <a:cs typeface="Arial" charset="0"/>
              </a:rPr>
              <a:t>Scan &amp; </a:t>
            </a:r>
            <a:r>
              <a:rPr lang="en-US" dirty="0">
                <a:solidFill>
                  <a:srgbClr val="0000FF"/>
                </a:solidFill>
                <a:latin typeface="Arial" charset="0"/>
                <a:cs typeface="Arial" charset="0"/>
              </a:rPr>
              <a:t>write to </a:t>
            </a:r>
            <a:r>
              <a:rPr lang="en-US" dirty="0" smtClean="0">
                <a:solidFill>
                  <a:srgbClr val="0000FF"/>
                </a:solidFill>
                <a:latin typeface="Arial" charset="0"/>
                <a:cs typeface="Arial" charset="0"/>
              </a:rPr>
              <a:t>T1</a:t>
            </a:r>
            <a:r>
              <a:rPr lang="en-US" dirty="0" smtClean="0">
                <a:latin typeface="Arial" charset="0"/>
                <a:cs typeface="Arial" charset="0"/>
              </a:rPr>
              <a:t>)</a:t>
            </a:r>
            <a:endParaRPr lang="en-US" dirty="0">
              <a:latin typeface="Arial" charset="0"/>
              <a:cs typeface="Arial" charset="0"/>
            </a:endParaRPr>
          </a:p>
        </p:txBody>
      </p:sp>
      <p:sp>
        <p:nvSpPr>
          <p:cNvPr id="36886" name="Text Box 27"/>
          <p:cNvSpPr txBox="1">
            <a:spLocks noChangeArrowheads="1"/>
          </p:cNvSpPr>
          <p:nvPr/>
        </p:nvSpPr>
        <p:spPr bwMode="auto">
          <a:xfrm>
            <a:off x="3962400" y="2819400"/>
            <a:ext cx="543739"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dirty="0" smtClean="0">
                <a:latin typeface="Arial" charset="0"/>
                <a:cs typeface="Arial" charset="0"/>
                <a:sym typeface="Symbol" charset="0"/>
              </a:rPr>
              <a:t>(c)</a:t>
            </a:r>
            <a:endParaRPr lang="en-US" baseline="-25000" dirty="0">
              <a:latin typeface="Arial" charset="0"/>
              <a:cs typeface="Arial" charset="0"/>
            </a:endParaRPr>
          </a:p>
        </p:txBody>
      </p:sp>
      <p:sp>
        <p:nvSpPr>
          <p:cNvPr id="36887" name="Text Box 28"/>
          <p:cNvSpPr txBox="1">
            <a:spLocks noChangeArrowheads="1"/>
          </p:cNvSpPr>
          <p:nvPr/>
        </p:nvSpPr>
        <p:spPr bwMode="auto">
          <a:xfrm>
            <a:off x="3962400" y="1676400"/>
            <a:ext cx="561372"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dirty="0" smtClean="0">
                <a:latin typeface="Arial" charset="0"/>
                <a:cs typeface="Arial" charset="0"/>
                <a:sym typeface="Symbol" charset="0"/>
              </a:rPr>
              <a:t>(d)</a:t>
            </a:r>
            <a:endParaRPr lang="en-US" baseline="-25000" dirty="0">
              <a:latin typeface="Arial" charset="0"/>
              <a:cs typeface="Arial" charset="0"/>
            </a:endParaRPr>
          </a:p>
        </p:txBody>
      </p:sp>
      <p:sp>
        <p:nvSpPr>
          <p:cNvPr id="29" name="TextBox 28"/>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30" name="Rectangle 29"/>
          <p:cNvSpPr/>
          <p:nvPr/>
        </p:nvSpPr>
        <p:spPr>
          <a:xfrm>
            <a:off x="4953000" y="1353943"/>
            <a:ext cx="3962400" cy="707886"/>
          </a:xfrm>
          <a:prstGeom prst="rect">
            <a:avLst/>
          </a:prstGeom>
          <a:ln/>
        </p:spPr>
        <p:style>
          <a:lnRef idx="1">
            <a:schemeClr val="accent5"/>
          </a:lnRef>
          <a:fillRef idx="2">
            <a:schemeClr val="accent5"/>
          </a:fillRef>
          <a:effectRef idx="1">
            <a:schemeClr val="accent5"/>
          </a:effectRef>
          <a:fontRef idx="minor">
            <a:schemeClr val="dk1"/>
          </a:fontRef>
        </p:style>
        <p:txBody>
          <a:bodyPr wrap="square">
            <a:spAutoFit/>
          </a:bodyPr>
          <a:lstStyle/>
          <a:p>
            <a:pPr>
              <a:buNone/>
              <a:defRPr/>
            </a:pPr>
            <a:r>
              <a:rPr lang="en-US" sz="2000" dirty="0" smtClean="0">
                <a:latin typeface="Arial"/>
                <a:cs typeface="Arial"/>
              </a:rPr>
              <a:t>Different but equivalent logical query plan; different physical plan</a:t>
            </a:r>
            <a:endParaRPr lang="en-US" sz="2000" dirty="0">
              <a:latin typeface="Arial"/>
              <a:cs typeface="Arial"/>
            </a:endParaRPr>
          </a:p>
        </p:txBody>
      </p:sp>
      <p:sp>
        <p:nvSpPr>
          <p:cNvPr id="31" name="Rectangle 30"/>
          <p:cNvSpPr/>
          <p:nvPr/>
        </p:nvSpPr>
        <p:spPr>
          <a:xfrm>
            <a:off x="4953000" y="2039743"/>
            <a:ext cx="3886200" cy="1865126"/>
          </a:xfrm>
          <a:prstGeom prst="rect">
            <a:avLst/>
          </a:prstGeom>
          <a:solidFill>
            <a:schemeClr val="bg1"/>
          </a:solidFill>
          <a:ln>
            <a:solidFill>
              <a:schemeClr val="tx1"/>
            </a:solidFill>
          </a:ln>
          <a:effectLst>
            <a:outerShdw blurRad="50800" dist="88900" dir="2700000" algn="tl" rotWithShape="0">
              <a:srgbClr val="000000">
                <a:alpha val="43000"/>
              </a:srgbClr>
            </a:outerShdw>
          </a:effectLst>
        </p:spPr>
        <p:txBody>
          <a:bodyPr wrap="square">
            <a:spAutoFit/>
          </a:bodyPr>
          <a:lstStyle/>
          <a:p>
            <a:pPr>
              <a:buNone/>
              <a:defRPr/>
            </a:pPr>
            <a:r>
              <a:rPr lang="en-US" sz="1800" dirty="0">
                <a:solidFill>
                  <a:srgbClr val="0000FF"/>
                </a:solidFill>
                <a:latin typeface="Consolas" charset="0"/>
                <a:ea typeface="Consolas" charset="0"/>
                <a:cs typeface="Consolas" charset="0"/>
              </a:rPr>
              <a:t>SELECT</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sname</a:t>
            </a:r>
            <a:endParaRPr lang="en-US" sz="1800" dirty="0">
              <a:latin typeface="Consolas" charset="0"/>
              <a:ea typeface="Consolas" charset="0"/>
              <a:cs typeface="Consolas" charset="0"/>
            </a:endParaRPr>
          </a:p>
          <a:p>
            <a:pPr>
              <a:buNone/>
              <a:defRPr/>
            </a:pPr>
            <a:r>
              <a:rPr lang="en-US" sz="1800" dirty="0">
                <a:solidFill>
                  <a:srgbClr val="0000FF"/>
                </a:solidFill>
                <a:latin typeface="Consolas" charset="0"/>
                <a:ea typeface="Consolas" charset="0"/>
                <a:cs typeface="Consolas" charset="0"/>
              </a:rPr>
              <a:t>FROM</a:t>
            </a:r>
            <a:r>
              <a:rPr lang="en-US" sz="1800" dirty="0">
                <a:latin typeface="Consolas" charset="0"/>
                <a:ea typeface="Consolas" charset="0"/>
                <a:cs typeface="Consolas" charset="0"/>
              </a:rPr>
              <a:t> Supplier x, Supply y</a:t>
            </a:r>
          </a:p>
          <a:p>
            <a:pPr>
              <a:buNone/>
              <a:defRPr/>
            </a:pPr>
            <a:r>
              <a:rPr lang="en-US" sz="1800" dirty="0">
                <a:solidFill>
                  <a:srgbClr val="0000FF"/>
                </a:solidFill>
                <a:latin typeface="Consolas" charset="0"/>
                <a:ea typeface="Consolas" charset="0"/>
                <a:cs typeface="Consolas" charset="0"/>
              </a:rPr>
              <a:t>WHERE</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x.sid</a:t>
            </a:r>
            <a:r>
              <a:rPr lang="en-US" sz="1800" dirty="0">
                <a:latin typeface="Consolas" charset="0"/>
                <a:ea typeface="Consolas" charset="0"/>
                <a:cs typeface="Consolas" charset="0"/>
              </a:rPr>
              <a:t> = </a:t>
            </a:r>
            <a:r>
              <a:rPr lang="en-US" sz="1800" dirty="0" err="1">
                <a:latin typeface="Consolas" charset="0"/>
                <a:ea typeface="Consolas" charset="0"/>
                <a:cs typeface="Consolas" charset="0"/>
              </a:rPr>
              <a:t>y.sid</a:t>
            </a:r>
            <a:r>
              <a:rPr lang="en-US" sz="1800" dirty="0">
                <a:latin typeface="Consolas" charset="0"/>
                <a:ea typeface="Consolas" charset="0"/>
                <a:cs typeface="Consolas" charset="0"/>
              </a:rPr>
              <a:t/>
            </a:r>
            <a:br>
              <a:rPr lang="en-US" sz="1800" dirty="0">
                <a:latin typeface="Consolas" charset="0"/>
                <a:ea typeface="Consolas" charset="0"/>
                <a:cs typeface="Consolas" charset="0"/>
              </a:rPr>
            </a:br>
            <a:r>
              <a:rPr lang="en-US" sz="1800" dirty="0">
                <a:latin typeface="Consolas" charset="0"/>
                <a:ea typeface="Consolas" charset="0"/>
                <a:cs typeface="Consolas" charset="0"/>
              </a:rPr>
              <a:t>    and  </a:t>
            </a:r>
            <a:r>
              <a:rPr lang="en-US" sz="1800" dirty="0" err="1">
                <a:latin typeface="Consolas" charset="0"/>
                <a:ea typeface="Consolas" charset="0"/>
                <a:cs typeface="Consolas" charset="0"/>
              </a:rPr>
              <a:t>y.pno</a:t>
            </a:r>
            <a:r>
              <a:rPr lang="en-US" sz="1800" dirty="0">
                <a:latin typeface="Consolas" charset="0"/>
                <a:ea typeface="Consolas" charset="0"/>
                <a:cs typeface="Consolas" charset="0"/>
              </a:rPr>
              <a:t> = 2</a:t>
            </a:r>
            <a:br>
              <a:rPr lang="en-US" sz="1800" dirty="0">
                <a:latin typeface="Consolas" charset="0"/>
                <a:ea typeface="Consolas" charset="0"/>
                <a:cs typeface="Consolas" charset="0"/>
              </a:rPr>
            </a:br>
            <a:r>
              <a:rPr lang="en-US" sz="1800" dirty="0">
                <a:latin typeface="Consolas" charset="0"/>
                <a:ea typeface="Consolas" charset="0"/>
                <a:cs typeface="Consolas" charset="0"/>
              </a:rPr>
              <a:t>    and </a:t>
            </a:r>
            <a:r>
              <a:rPr lang="en-US" sz="1800" dirty="0" err="1">
                <a:latin typeface="Consolas" charset="0"/>
                <a:ea typeface="Consolas" charset="0"/>
                <a:cs typeface="Consolas" charset="0"/>
              </a:rPr>
              <a:t>x.scity</a:t>
            </a:r>
            <a:r>
              <a:rPr lang="en-US" sz="1800" dirty="0">
                <a:latin typeface="Consolas" charset="0"/>
                <a:ea typeface="Consolas" charset="0"/>
                <a:cs typeface="Consolas" charset="0"/>
              </a:rPr>
              <a:t> = </a:t>
            </a:r>
            <a:r>
              <a:rPr lang="ja-JP" altLang="en-US" sz="1800" dirty="0">
                <a:latin typeface="Consolas" charset="0"/>
                <a:ea typeface="Consolas" charset="0"/>
                <a:cs typeface="Consolas" charset="0"/>
              </a:rPr>
              <a:t>‘</a:t>
            </a:r>
            <a:r>
              <a:rPr lang="en-US" sz="1800" dirty="0">
                <a:latin typeface="Consolas" charset="0"/>
                <a:ea typeface="Consolas" charset="0"/>
                <a:cs typeface="Consolas" charset="0"/>
              </a:rPr>
              <a:t>Seattle</a:t>
            </a:r>
            <a:r>
              <a:rPr lang="ja-JP" altLang="en-US" sz="1800" dirty="0">
                <a:latin typeface="Consolas" charset="0"/>
                <a:ea typeface="Consolas" charset="0"/>
                <a:cs typeface="Consolas" charset="0"/>
              </a:rPr>
              <a:t>’</a:t>
            </a:r>
            <a:r>
              <a:rPr lang="en-US" sz="1800" dirty="0">
                <a:latin typeface="Consolas" charset="0"/>
                <a:ea typeface="Consolas" charset="0"/>
                <a:cs typeface="Consolas" charset="0"/>
              </a:rPr>
              <a:t/>
            </a:r>
            <a:br>
              <a:rPr lang="en-US" sz="1800" dirty="0">
                <a:latin typeface="Consolas" charset="0"/>
                <a:ea typeface="Consolas" charset="0"/>
                <a:cs typeface="Consolas" charset="0"/>
              </a:rPr>
            </a:br>
            <a:r>
              <a:rPr lang="en-US" sz="1800" dirty="0">
                <a:latin typeface="Consolas" charset="0"/>
                <a:ea typeface="Consolas" charset="0"/>
                <a:cs typeface="Consolas" charset="0"/>
              </a:rPr>
              <a:t>    and </a:t>
            </a:r>
            <a:r>
              <a:rPr lang="en-US" sz="1800" dirty="0" err="1">
                <a:latin typeface="Consolas" charset="0"/>
                <a:ea typeface="Consolas" charset="0"/>
                <a:cs typeface="Consolas" charset="0"/>
              </a:rPr>
              <a:t>x.sstate</a:t>
            </a:r>
            <a:r>
              <a:rPr lang="en-US" sz="1800" dirty="0">
                <a:latin typeface="Consolas" charset="0"/>
                <a:ea typeface="Consolas" charset="0"/>
                <a:cs typeface="Consolas" charset="0"/>
              </a:rPr>
              <a:t> = </a:t>
            </a:r>
            <a:r>
              <a:rPr lang="ja-JP" altLang="en-US" sz="1800" dirty="0">
                <a:latin typeface="Consolas" charset="0"/>
                <a:ea typeface="Consolas" charset="0"/>
                <a:cs typeface="Consolas" charset="0"/>
              </a:rPr>
              <a:t>‘</a:t>
            </a:r>
            <a:r>
              <a:rPr lang="en-US" sz="1800" dirty="0">
                <a:latin typeface="Consolas" charset="0"/>
                <a:ea typeface="Consolas" charset="0"/>
                <a:cs typeface="Consolas" charset="0"/>
              </a:rPr>
              <a:t>WA</a:t>
            </a:r>
            <a:r>
              <a:rPr lang="ja-JP" altLang="en-US" sz="1800" dirty="0">
                <a:latin typeface="Consolas" charset="0"/>
                <a:ea typeface="Consolas" charset="0"/>
                <a:cs typeface="Consolas" charset="0"/>
              </a:rPr>
              <a:t>’</a:t>
            </a:r>
            <a:endParaRPr lang="en-US" sz="1800" dirty="0">
              <a:latin typeface="Consolas" charset="0"/>
              <a:ea typeface="Consolas" charset="0"/>
              <a:cs typeface="Consolas" charset="0"/>
            </a:endParaRPr>
          </a:p>
        </p:txBody>
      </p:sp>
      <p:sp>
        <p:nvSpPr>
          <p:cNvPr id="32" name="Text Box 19"/>
          <p:cNvSpPr txBox="1">
            <a:spLocks noChangeArrowheads="1"/>
          </p:cNvSpPr>
          <p:nvPr/>
        </p:nvSpPr>
        <p:spPr bwMode="auto">
          <a:xfrm>
            <a:off x="5608320" y="4419600"/>
            <a:ext cx="327660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dirty="0">
                <a:latin typeface="Arial" charset="0"/>
                <a:cs typeface="Arial" charset="0"/>
              </a:rPr>
              <a:t>(</a:t>
            </a:r>
            <a:r>
              <a:rPr lang="en-US" dirty="0" smtClean="0">
                <a:solidFill>
                  <a:srgbClr val="0000FF"/>
                </a:solidFill>
                <a:latin typeface="Arial" charset="0"/>
                <a:cs typeface="Arial" charset="0"/>
              </a:rPr>
              <a:t>Scan &amp;</a:t>
            </a:r>
            <a:r>
              <a:rPr lang="en-US" dirty="0">
                <a:solidFill>
                  <a:srgbClr val="0000FF"/>
                </a:solidFill>
                <a:latin typeface="Arial" charset="0"/>
                <a:cs typeface="Arial" charset="0"/>
              </a:rPr>
              <a:t> </a:t>
            </a:r>
            <a:r>
              <a:rPr lang="en-US" dirty="0" smtClean="0">
                <a:solidFill>
                  <a:srgbClr val="0000FF"/>
                </a:solidFill>
                <a:latin typeface="Arial" charset="0"/>
                <a:cs typeface="Arial" charset="0"/>
              </a:rPr>
              <a:t>write </a:t>
            </a:r>
            <a:r>
              <a:rPr lang="en-US" dirty="0">
                <a:solidFill>
                  <a:srgbClr val="0000FF"/>
                </a:solidFill>
                <a:latin typeface="Arial" charset="0"/>
                <a:cs typeface="Arial" charset="0"/>
              </a:rPr>
              <a:t>to T2</a:t>
            </a:r>
            <a:r>
              <a:rPr lang="en-US" dirty="0">
                <a:latin typeface="Arial" charset="0"/>
                <a:cs typeface="Arial" charset="0"/>
              </a:rPr>
              <a:t>)</a:t>
            </a:r>
          </a:p>
        </p:txBody>
      </p:sp>
    </p:spTree>
    <p:extLst>
      <p:ext uri="{BB962C8B-B14F-4D97-AF65-F5344CB8AC3E}">
        <p14:creationId xmlns:p14="http://schemas.microsoft.com/office/powerpoint/2010/main" val="8943194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95217</TotalTime>
  <Words>3769</Words>
  <Application>Microsoft Macintosh PowerPoint</Application>
  <PresentationFormat>On-screen Show (4:3)</PresentationFormat>
  <Paragraphs>1090</Paragraphs>
  <Slides>61</Slides>
  <Notes>40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61</vt:i4>
      </vt:variant>
    </vt:vector>
  </HeadingPairs>
  <TitlesOfParts>
    <vt:vector size="71" baseType="lpstr">
      <vt:lpstr>Arial Black</vt:lpstr>
      <vt:lpstr>Calibri</vt:lpstr>
      <vt:lpstr>Consolas</vt:lpstr>
      <vt:lpstr>Mangal</vt:lpstr>
      <vt:lpstr>ＭＳ Ｐゴシック</vt:lpstr>
      <vt:lpstr>Osaka</vt:lpstr>
      <vt:lpstr>Symbol</vt:lpstr>
      <vt:lpstr>Times New Roman</vt:lpstr>
      <vt:lpstr>Arial</vt:lpstr>
      <vt:lpstr>Essential</vt:lpstr>
      <vt:lpstr>Cse 344</vt:lpstr>
      <vt:lpstr>Administrivia</vt:lpstr>
      <vt:lpstr>Today</vt:lpstr>
      <vt:lpstr>Query Evaluation Steps</vt:lpstr>
      <vt:lpstr>Logical vs Physical Plans</vt:lpstr>
      <vt:lpstr>Review: Relational Algebra</vt:lpstr>
      <vt:lpstr>Physical Query Plan 1</vt:lpstr>
      <vt:lpstr>Physical Query Plan 2</vt:lpstr>
      <vt:lpstr>Physical Query Plan 3</vt:lpstr>
      <vt:lpstr>Query Optimization Problem</vt:lpstr>
      <vt:lpstr>Physical Operators</vt:lpstr>
      <vt:lpstr>Main Memory Algorithms</vt:lpstr>
      <vt:lpstr>Main Memory Algorithms</vt:lpstr>
      <vt:lpstr>Main Memory Algorithms</vt:lpstr>
      <vt:lpstr>BRIEF Review of Hash Tables</vt:lpstr>
      <vt:lpstr>BRIEF Review of Hash Tables</vt:lpstr>
      <vt:lpstr>Iterator Interface</vt:lpstr>
      <vt:lpstr>Iterator Interface</vt:lpstr>
      <vt:lpstr>Iterator Interface</vt:lpstr>
      <vt:lpstr>Iterator Interface</vt:lpstr>
      <vt:lpstr>Iterator Interface</vt:lpstr>
      <vt:lpstr>Iterator Interface</vt:lpstr>
      <vt:lpstr>Iterator Interface</vt:lpstr>
      <vt:lpstr>Iterator Interface</vt:lpstr>
      <vt:lpstr>Pipelining</vt:lpstr>
      <vt:lpstr>Pipelining</vt:lpstr>
      <vt:lpstr>Pipelining</vt:lpstr>
      <vt:lpstr>Pipelining</vt:lpstr>
      <vt:lpstr>Pipelining</vt:lpstr>
      <vt:lpstr>Pipelining</vt:lpstr>
      <vt:lpstr>Pipelining</vt:lpstr>
      <vt:lpstr>Pipelining</vt:lpstr>
      <vt:lpstr>Pipelining</vt:lpstr>
      <vt:lpstr>Pipelining</vt:lpstr>
      <vt:lpstr>Pipelining</vt:lpstr>
      <vt:lpstr>Pipelining</vt:lpstr>
      <vt:lpstr>Pipelining</vt:lpstr>
      <vt:lpstr>Pipelining</vt:lpstr>
      <vt:lpstr>Pipelining</vt:lpstr>
      <vt:lpstr>Blocked Execution</vt:lpstr>
      <vt:lpstr>Blocked Execution</vt:lpstr>
      <vt:lpstr>Pipelined Execution</vt:lpstr>
      <vt:lpstr>Query Execution Bottom Line</vt:lpstr>
      <vt:lpstr>Recall: Physical Data Independence</vt:lpstr>
      <vt:lpstr>Query Performance</vt:lpstr>
      <vt:lpstr>Data Storage</vt:lpstr>
      <vt:lpstr>Data File Types</vt:lpstr>
      <vt:lpstr>Data File Types</vt:lpstr>
      <vt:lpstr>Index</vt:lpstr>
      <vt:lpstr>Index</vt:lpstr>
      <vt:lpstr>Index</vt:lpstr>
      <vt:lpstr>Keys in indexing</vt:lpstr>
      <vt:lpstr>Example 1: Index on ID</vt:lpstr>
      <vt:lpstr>Example 2: Index on fName</vt:lpstr>
      <vt:lpstr>Index Organization</vt:lpstr>
      <vt:lpstr>Hash table example</vt:lpstr>
      <vt:lpstr>B+ Tree Index by Example</vt:lpstr>
      <vt:lpstr>Clustered vs Unclustered</vt:lpstr>
      <vt:lpstr>Index Classification</vt:lpstr>
      <vt:lpstr>Index Classification</vt:lpstr>
      <vt:lpstr>Index Classification</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373</dc:title>
  <dc:creator>Evan McCarty</dc:creator>
  <cp:lastModifiedBy>ejmcc</cp:lastModifiedBy>
  <cp:revision>312</cp:revision>
  <cp:lastPrinted>2018-02-05T23:10:23Z</cp:lastPrinted>
  <dcterms:created xsi:type="dcterms:W3CDTF">2017-03-27T18:12:41Z</dcterms:created>
  <dcterms:modified xsi:type="dcterms:W3CDTF">2018-02-12T22:12:41Z</dcterms:modified>
</cp:coreProperties>
</file>