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Roboto Mon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Mono-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Mono-italic.fntdata"/><Relationship Id="rId47" Type="http://schemas.openxmlformats.org/officeDocument/2006/relationships/font" Target="fonts/RobotoMono-bold.fntdata"/><Relationship Id="rId49" Type="http://schemas.openxmlformats.org/officeDocument/2006/relationships/font" Target="fonts/RobotoMon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get started for today,</a:t>
            </a:r>
            <a:endParaRPr/>
          </a:p>
          <a:p>
            <a:pPr indent="0" lvl="0" marL="0" rtl="0" algn="l">
              <a:spcBef>
                <a:spcPts val="0"/>
              </a:spcBef>
              <a:spcAft>
                <a:spcPts val="0"/>
              </a:spcAft>
              <a:buNone/>
            </a:pPr>
            <a:r>
              <a:rPr lang="en"/>
              <a:t>Very excited to talk about,</a:t>
            </a:r>
            <a:endParaRPr/>
          </a:p>
          <a:p>
            <a:pPr indent="0" lvl="0" marL="0" rtl="0" algn="l">
              <a:spcBef>
                <a:spcPts val="0"/>
              </a:spcBef>
              <a:spcAft>
                <a:spcPts val="0"/>
              </a:spcAft>
              <a:buNone/>
            </a:pPr>
            <a:r>
              <a:rPr lang="en"/>
              <a:t>What is rust? Why is rust? Is rust good? Spoiler alert: my answer is yes</a:t>
            </a:r>
            <a:endParaRPr/>
          </a:p>
          <a:p>
            <a:pPr indent="0" lvl="0" marL="0" rtl="0" algn="l">
              <a:spcBef>
                <a:spcPts val="0"/>
              </a:spcBef>
              <a:spcAft>
                <a:spcPts val="0"/>
              </a:spcAft>
              <a:buNone/>
            </a:pPr>
            <a:r>
              <a:rPr lang="en"/>
              <a:t>At the end of the day we will get to some rust examples as well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Really quick: who has taken 351? 332? 333?</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327f3f6af4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327f3f6af4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have all these problems, it might be worth categorizing code into several bins here that each behave a little bit differently in C vs in Rust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Left: valid, safe code. Code that works, data races handled, no bugs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Right: invalid code, syntax errors that the compiler checks against.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Middle: code that passes the compiler check that are valid, but are wrong.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327f3f6af4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327f3f6af4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Middle category: currently needed to be checked by testing, but should be: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327f3f6af4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327f3f6af4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Checked by a compiler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327f3f6af4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327f3f6af4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we want is a stronger compiler that is our proof of correctness tool: In order to do this we need to define some new rules to make this possible.</a:t>
            </a:r>
            <a:endParaRPr/>
          </a:p>
          <a:p>
            <a:pPr indent="0" lvl="0" marL="0" rtl="0" algn="l">
              <a:spcBef>
                <a:spcPts val="0"/>
              </a:spcBef>
              <a:spcAft>
                <a:spcPts val="0"/>
              </a:spcAft>
              <a:buNone/>
            </a:pPr>
            <a:r>
              <a:rPr lang="en"/>
              <a:t>We need to constrain our programming in order to let a compiler prove nothing bad will happen to us.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aad11071d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aad11071d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aad11071d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aad11071d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2025 stack overflow most used language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Hoare is Tony Hoare (famous computer scientist)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Ergonomic developer experience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aad11071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aad11071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the BIG THING rust tries to make easier is writing concurrent systems programs. This is super relevant in the modern day. Basically every machine is multi-core, multi-threaded machines so writing concurrent safe systems programs is essential for all our multi-core hardware to run correctly.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the big problem concurrent programs run into  is a data race: multiple accesses, as long as one is a write, you have a data race.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particular, recall from the definition of a data race that </a:t>
            </a:r>
            <a:endParaRPr/>
          </a:p>
          <a:p>
            <a:pPr indent="0" lvl="0" marL="0" rtl="0" algn="l">
              <a:spcBef>
                <a:spcPts val="0"/>
              </a:spcBef>
              <a:spcAft>
                <a:spcPts val="0"/>
              </a:spcAft>
              <a:buNone/>
            </a:pPr>
            <a:r>
              <a:rPr lang="en"/>
              <a:t>in order to prevent data races forever, we need to ensure that data cannot be shared if at least one reference will be written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Just want to define what a data race is if you don’t know.</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ce4b05236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ce4b05236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Signpost: chill if you don’t understand, ask questions later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327f3f6af4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327f3f6af4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shared mutable access to the same variable causes data races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 first rule we should add is a stronger concurrent system: concurrency problems (specifically data races) arise when data is accessed and modified at the same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we have two threads that both modify A, this could cause a data race.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we have a main function that spawns two threads that both call this increment function, this can cause a -&gt;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Signpost: if  you never worked with concurrent systems before, I’ll do my best, sorry if you don’t understand I’ll try my best to explain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327f3f6af4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327f3f6af4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Cause a data race.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what we can do is: disallow </a:t>
            </a:r>
            <a:r>
              <a:rPr lang="en"/>
              <a:t>multiple shared accesses to the same variable.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Compiler can detect that both &amp;a’s are both being accessed mutably, and in parallel, and deny this from happening. In other words, don’t allow two mutable references to the same variable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ce4b05236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ce4b05236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you may have seen some headlines in the news like this,</a:t>
            </a:r>
            <a:endParaRPr/>
          </a:p>
          <a:p>
            <a:pPr indent="0" lvl="0" marL="0" rtl="0" algn="l">
              <a:spcBef>
                <a:spcPts val="0"/>
              </a:spcBef>
              <a:spcAft>
                <a:spcPts val="0"/>
              </a:spcAft>
              <a:buNone/>
            </a:pPr>
            <a:r>
              <a:rPr lang="en"/>
              <a:t>And this,</a:t>
            </a:r>
            <a:endParaRPr/>
          </a:p>
          <a:p>
            <a:pPr indent="0" lvl="0" marL="0" rtl="0" algn="l">
              <a:spcBef>
                <a:spcPts val="0"/>
              </a:spcBef>
              <a:spcAft>
                <a:spcPts val="0"/>
              </a:spcAft>
              <a:buNone/>
            </a:pPr>
            <a:r>
              <a:rPr lang="en"/>
              <a:t>And this, in recent years</a:t>
            </a:r>
            <a:endParaRPr/>
          </a:p>
          <a:p>
            <a:pPr indent="0" lvl="0" marL="0" rtl="0" algn="l">
              <a:spcBef>
                <a:spcPts val="0"/>
              </a:spcBef>
              <a:spcAft>
                <a:spcPts val="0"/>
              </a:spcAft>
              <a:buNone/>
            </a:pPr>
            <a:r>
              <a:rPr lang="en"/>
              <a:t>What’s the big deal with C? Why does the government and internet have an issue with C? Why are there  speculations to C usage at microsoft? And why are we talking about C if this is </a:t>
            </a:r>
            <a:r>
              <a:rPr lang="en"/>
              <a:t>supposed</a:t>
            </a:r>
            <a:r>
              <a:rPr lang="en"/>
              <a:t> to be the rust lecture?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Because everything we do in rust, we will compare to C++ and C: Why? We find out later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Say that rust is a newer language so thats why we are discussing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327f3f6af4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327f3f6af4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can we do instead? We can introduce explicitly, mutable and immutable references to TELL the compiler what it can expect.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might remind you of other languages that have a const, like in C, where by default references are immutable until you label them mutable.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now lets annotate this incr function as taking a mutable reference to a value, and now since we are creating two MUTABLE </a:t>
            </a:r>
            <a:r>
              <a:rPr lang="en"/>
              <a:t>references</a:t>
            </a:r>
            <a:r>
              <a:rPr lang="en"/>
              <a:t> to a value the compiler should tell us this is buggy 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what about single threaded code? Where you know theres no data races, there’s only one thread? This is the cost you make, the compromise, you have to change how you write single threaded code.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327f3f6af4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327f3f6af4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if you passed in an immutable reference instead of a mutable reference, compiler should detect this is allowed, two concurrent reads is allowed.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fact, the overall rule should be in an execution overall: you can have multiple immutable references to data, or only 1 mutable reference to data.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327f3f6af4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327f3f6af4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327f3f6af4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327f3f6af4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327f3f6af4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327f3f6af4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else do we want out of this language with stricter rules?</a:t>
            </a:r>
            <a:endParaRPr/>
          </a:p>
          <a:p>
            <a:pPr indent="0" lvl="0" marL="0" rtl="0" algn="l">
              <a:spcBef>
                <a:spcPts val="0"/>
              </a:spcBef>
              <a:spcAft>
                <a:spcPts val="0"/>
              </a:spcAft>
              <a:buNone/>
            </a:pPr>
            <a:br>
              <a:rPr lang="en"/>
            </a:br>
            <a:r>
              <a:rPr lang="en"/>
              <a:t>We want a stronger memory system. GC languages are slow, explicit freeing of memory is buggy, so what can we do instead?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327f3f6af4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327f3f6af4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a hasn’t been initialized</a:t>
            </a:r>
            <a:endParaRPr/>
          </a:p>
          <a:p>
            <a:pPr indent="0" lvl="0" marL="0" rtl="0" algn="l">
              <a:spcBef>
                <a:spcPts val="0"/>
              </a:spcBef>
              <a:spcAft>
                <a:spcPts val="0"/>
              </a:spcAft>
              <a:buNone/>
            </a:pPr>
            <a:r>
              <a:rPr lang="en"/>
              <a:t>if you’re lucky, you’ll get a warning, but if you pass a into a function that warning will go away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reason about when memory is safe to access: Is this right here a safe use of printing a? Right after we malloc it? Answer is no. It hasn’t been initialized there’s no value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327f3f6af4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327f3f6af4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 a hasn’t been initialized</a:t>
            </a:r>
            <a:endParaRPr>
              <a:solidFill>
                <a:schemeClr val="dk1"/>
              </a:solidFill>
            </a:endParaRPr>
          </a:p>
          <a:p>
            <a:pPr indent="0" lvl="0" marL="0" rtl="0" algn="l">
              <a:spcBef>
                <a:spcPts val="0"/>
              </a:spcBef>
              <a:spcAft>
                <a:spcPts val="0"/>
              </a:spcAft>
              <a:buNone/>
            </a:pPr>
            <a:r>
              <a:rPr lang="en">
                <a:solidFill>
                  <a:schemeClr val="dk1"/>
                </a:solidFill>
              </a:rPr>
              <a:t>if you’re lucky, you’ll get a warning, but if you pass a into a function that warning will go away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327f3f6af4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327f3f6af4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after we initialize a, do some random, arbitrary stuff and we print a, is this fine here? yes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327f3f6af4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327f3f6af4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327f3f6af4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327f3f6af4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if we try to print after we free?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ce4b05236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ce4b05236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Intro C for people who have only taken intro series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Both are considered lower level than java, what we all learned in intro to programming.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327f3f6af4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327f3f6af4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it is not safe to print after freeing a. The compiler should be able to reason about this, because we can reason about it.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327f3f6af4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327f3f6af4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the idea in rust is to associate memory with a single owner variable that is responsible for managing the memory that it holds.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a binding is the owner of the malloced memory. When a goes out of scope, that memory should be freed.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327f3f6af4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327f3f6af4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this is not garbage collection. this is the compiler inserting frees after the last use of a variable</a:t>
            </a:r>
            <a:endParaRPr/>
          </a:p>
          <a:p>
            <a:pPr indent="0" lvl="0" marL="0" rtl="0" algn="l">
              <a:spcBef>
                <a:spcPts val="0"/>
              </a:spcBef>
              <a:spcAft>
                <a:spcPts val="0"/>
              </a:spcAft>
              <a:buNone/>
            </a:pPr>
            <a:r>
              <a:rPr lang="en"/>
              <a:t>this means that the last use of a variable has to be known at compile time</a:t>
            </a:r>
            <a:endParaRPr/>
          </a:p>
          <a:p>
            <a:pPr indent="0" lvl="0" marL="0" rtl="0" algn="l">
              <a:spcBef>
                <a:spcPts val="0"/>
              </a:spcBef>
              <a:spcAft>
                <a:spcPts val="0"/>
              </a:spcAft>
              <a:buNone/>
            </a:pPr>
            <a:r>
              <a:rPr lang="en"/>
              <a:t>still “manual memory management” but it’s the compiler deciding when to insert the mallocs and frees instead of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we don’t need to manually call free anymore, the compiler will automatically insert a free statement at the end of the function block. This is not garbage collection done at runtime, this is still static memory management. Only the compiler is </a:t>
            </a:r>
            <a:r>
              <a:rPr lang="en"/>
              <a:t>inserting the free command instead of you.</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ce4b05236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ce4b05236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Connection to Ocaml variable/tags from the rust memory system</a:t>
            </a:r>
            <a:endParaRPr/>
          </a:p>
          <a:p>
            <a:pPr indent="0" lvl="0" marL="0" rtl="0" algn="l">
              <a:spcBef>
                <a:spcPts val="0"/>
              </a:spcBef>
              <a:spcAft>
                <a:spcPts val="0"/>
              </a:spcAft>
              <a:buNone/>
            </a:pPr>
            <a:r>
              <a:rPr lang="en"/>
              <a:t>ARCHITECTURALLY VERY VERY DIFFERENT but to the user, same experience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327f3f6af4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327f3f6af4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Lifetimes</a:t>
            </a:r>
            <a:endParaRPr/>
          </a:p>
          <a:p>
            <a:pPr indent="-298450" lvl="0" marL="457200" rtl="0" algn="l">
              <a:spcBef>
                <a:spcPts val="0"/>
              </a:spcBef>
              <a:spcAft>
                <a:spcPts val="0"/>
              </a:spcAft>
              <a:buSzPts val="1100"/>
              <a:buChar char="-"/>
            </a:pPr>
            <a:r>
              <a:rPr lang="en"/>
              <a:t>Struct in C that stores malloced data, cant have a </a:t>
            </a:r>
            <a:r>
              <a:rPr lang="en"/>
              <a:t>dangling</a:t>
            </a:r>
            <a:r>
              <a:rPr lang="en"/>
              <a:t> pointer</a:t>
            </a:r>
            <a:endParaRPr/>
          </a:p>
          <a:p>
            <a:pPr indent="0" lvl="0" marL="0" rtl="0" algn="l">
              <a:spcBef>
                <a:spcPts val="0"/>
              </a:spcBef>
              <a:spcAft>
                <a:spcPts val="0"/>
              </a:spcAft>
              <a:buNone/>
            </a:pPr>
            <a:r>
              <a:rPr lang="en"/>
              <a:t>Ownership</a:t>
            </a:r>
            <a:endParaRPr/>
          </a:p>
          <a:p>
            <a:pPr indent="-298450" lvl="0" marL="457200" rtl="0" algn="l">
              <a:spcBef>
                <a:spcPts val="0"/>
              </a:spcBef>
              <a:spcAft>
                <a:spcPts val="0"/>
              </a:spcAft>
              <a:buSzPts val="1100"/>
              <a:buChar char="-"/>
            </a:pPr>
            <a:r>
              <a:rPr lang="en"/>
              <a:t>LL in C with pop returns pointer, need to write in comment thats like “whos </a:t>
            </a:r>
            <a:r>
              <a:rPr lang="en"/>
              <a:t>responsible</a:t>
            </a:r>
            <a:r>
              <a:rPr lang="en"/>
              <a:t> for freeing the data </a:t>
            </a:r>
            <a:r>
              <a:rPr lang="en"/>
              <a:t>associated</a:t>
            </a:r>
            <a:r>
              <a:rPr lang="en"/>
              <a:t> with the pointer?” and thats stupid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we also need a strong type system in order to get all of this to work. Strong types enforce invariants.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aad11071d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aad11071d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Lifetimes</a:t>
            </a:r>
            <a:endParaRPr/>
          </a:p>
          <a:p>
            <a:pPr indent="-298450" lvl="0" marL="457200" rtl="0" algn="l">
              <a:spcBef>
                <a:spcPts val="0"/>
              </a:spcBef>
              <a:spcAft>
                <a:spcPts val="0"/>
              </a:spcAft>
              <a:buSzPts val="1100"/>
              <a:buChar char="-"/>
            </a:pPr>
            <a:r>
              <a:rPr lang="en"/>
              <a:t>Struct in C that stores malloced data, cant have a dangling pointer</a:t>
            </a:r>
            <a:endParaRPr/>
          </a:p>
          <a:p>
            <a:pPr indent="0" lvl="0" marL="0" rtl="0" algn="l">
              <a:spcBef>
                <a:spcPts val="0"/>
              </a:spcBef>
              <a:spcAft>
                <a:spcPts val="0"/>
              </a:spcAft>
              <a:buNone/>
            </a:pPr>
            <a:r>
              <a:rPr lang="en"/>
              <a:t>Ownership</a:t>
            </a:r>
            <a:endParaRPr/>
          </a:p>
          <a:p>
            <a:pPr indent="-298450" lvl="0" marL="457200" rtl="0" algn="l">
              <a:spcBef>
                <a:spcPts val="0"/>
              </a:spcBef>
              <a:spcAft>
                <a:spcPts val="0"/>
              </a:spcAft>
              <a:buSzPts val="1100"/>
              <a:buChar char="-"/>
            </a:pPr>
            <a:r>
              <a:rPr lang="en"/>
              <a:t>LL in C with pop returns pointer, need to write in comment thats like “whos responsible for freeing the data associated with the pointer?” and thats stupid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we do this? </a:t>
            </a:r>
            <a:r>
              <a:rPr lang="en">
                <a:solidFill>
                  <a:schemeClr val="dk1"/>
                </a:solidFill>
              </a:rPr>
              <a:t>We want to prevent creating a reference to something, the thing goes out of scope, but the reference is still alive.  We saw in the Cpp example of an example of this and how it can cause all sorts of problems that are hard to debug.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Doing this will be difficult to do in practice, proving references go out of scope before the thing it points to.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aad11071d4_0_89:notes"/>
          <p:cNvSpPr/>
          <p:nvPr>
            <p:ph idx="2" type="sldImg"/>
          </p:nvPr>
        </p:nvSpPr>
        <p:spPr>
          <a:xfrm>
            <a:off x="728262" y="1143000"/>
            <a:ext cx="5401500" cy="3085800"/>
          </a:xfrm>
          <a:custGeom>
            <a:rect b="b" l="l" r="r" t="t"/>
            <a:pathLst>
              <a:path extrusionOk="0" h="120000" w="120000">
                <a:moveTo>
                  <a:pt x="0" y="0"/>
                </a:moveTo>
                <a:lnTo>
                  <a:pt x="120000" y="0"/>
                </a:lnTo>
                <a:lnTo>
                  <a:pt x="120000" y="120000"/>
                </a:lnTo>
                <a:lnTo>
                  <a:pt x="0" y="120000"/>
                </a:lnTo>
                <a:close/>
              </a:path>
            </a:pathLst>
          </a:custGeom>
          <a:noFill/>
          <a:ln cap="flat" cmpd="sng" w="11975">
            <a:solidFill>
              <a:srgbClr val="000000"/>
            </a:solidFill>
            <a:prstDash val="solid"/>
            <a:round/>
            <a:headEnd len="sm" w="sm" type="none"/>
            <a:tailEnd len="sm" w="sm" type="none"/>
          </a:ln>
        </p:spPr>
      </p:sp>
      <p:sp>
        <p:nvSpPr>
          <p:cNvPr id="388" name="Google Shape;388;g3aad11071d4_0_89:notes"/>
          <p:cNvSpPr txBox="1"/>
          <p:nvPr>
            <p:ph idx="1" type="body"/>
          </p:nvPr>
        </p:nvSpPr>
        <p:spPr>
          <a:xfrm>
            <a:off x="685800" y="4400550"/>
            <a:ext cx="5486400" cy="3600600"/>
          </a:xfrm>
          <a:prstGeom prst="rect">
            <a:avLst/>
          </a:prstGeom>
          <a:noFill/>
          <a:ln>
            <a:noFill/>
          </a:ln>
        </p:spPr>
        <p:txBody>
          <a:bodyPr anchorCtr="0" anchor="t" bIns="45550" lIns="91100" spcFirstLastPara="1" rIns="91100" wrap="square" tIns="45550">
            <a:noAutofit/>
          </a:bodyPr>
          <a:lstStyle/>
          <a:p>
            <a:pPr indent="0" lvl="0" marL="0" rtl="0" algn="l">
              <a:lnSpc>
                <a:spcPct val="100000"/>
              </a:lnSpc>
              <a:spcBef>
                <a:spcPts val="0"/>
              </a:spcBef>
              <a:spcAft>
                <a:spcPts val="0"/>
              </a:spcAft>
              <a:buSzPts val="1300"/>
              <a:buNone/>
            </a:pPr>
            <a:r>
              <a:rPr lang="en"/>
              <a:t>15 minutes</a:t>
            </a:r>
            <a:endParaRPr/>
          </a:p>
          <a:p>
            <a:pPr indent="0" lvl="0" marL="0" rtl="0" algn="l">
              <a:lnSpc>
                <a:spcPct val="100000"/>
              </a:lnSpc>
              <a:spcBef>
                <a:spcPts val="0"/>
              </a:spcBef>
              <a:spcAft>
                <a:spcPts val="0"/>
              </a:spcAft>
              <a:buSzPts val="1300"/>
              <a:buNone/>
            </a:pPr>
            <a:r>
              <a:t/>
            </a:r>
            <a:endParaRPr/>
          </a:p>
          <a:p>
            <a:pPr indent="0" lvl="0" marL="0" rtl="0" algn="l">
              <a:lnSpc>
                <a:spcPct val="100000"/>
              </a:lnSpc>
              <a:spcBef>
                <a:spcPts val="0"/>
              </a:spcBef>
              <a:spcAft>
                <a:spcPts val="0"/>
              </a:spcAft>
              <a:buSzPts val="1300"/>
              <a:buNone/>
            </a:pPr>
            <a:r>
              <a:rPr lang="en"/>
              <a:t>Instead of makefile, there is proprietary tool chain</a:t>
            </a:r>
            <a:endParaRPr/>
          </a:p>
          <a:p>
            <a:pPr indent="0" lvl="0" marL="0" rtl="0" algn="l">
              <a:lnSpc>
                <a:spcPct val="100000"/>
              </a:lnSpc>
              <a:spcBef>
                <a:spcPts val="0"/>
              </a:spcBef>
              <a:spcAft>
                <a:spcPts val="0"/>
              </a:spcAft>
              <a:buSzPts val="1300"/>
              <a:buNone/>
            </a:pPr>
            <a:r>
              <a:rPr lang="en"/>
              <a:t>Cargo: tool that handles all dependencies, all package management, all </a:t>
            </a:r>
            <a:r>
              <a:rPr lang="en"/>
              <a:t>compile, configs, etc. (cargo check, cargo test, cargo clippy, cargo format, cargo run)</a:t>
            </a:r>
            <a:endParaRPr/>
          </a:p>
          <a:p>
            <a:pPr indent="0" lvl="0" marL="0" rtl="0" algn="l">
              <a:lnSpc>
                <a:spcPct val="100000"/>
              </a:lnSpc>
              <a:spcBef>
                <a:spcPts val="0"/>
              </a:spcBef>
              <a:spcAft>
                <a:spcPts val="0"/>
              </a:spcAft>
              <a:buSzPts val="1300"/>
              <a:buNone/>
            </a:pPr>
            <a:r>
              <a:t/>
            </a:r>
            <a:endParaRPr/>
          </a:p>
          <a:p>
            <a:pPr indent="0" lvl="0" marL="0" rtl="0" algn="l">
              <a:lnSpc>
                <a:spcPct val="100000"/>
              </a:lnSpc>
              <a:spcBef>
                <a:spcPts val="0"/>
              </a:spcBef>
              <a:spcAft>
                <a:spcPts val="0"/>
              </a:spcAft>
              <a:buSzPts val="1300"/>
              <a:buNone/>
            </a:pPr>
            <a:r>
              <a:rPr lang="en"/>
              <a:t>Types are inferred: still statically typed, but don’t need to be labeled the compiler will figure it out</a:t>
            </a:r>
            <a:endParaRPr/>
          </a:p>
          <a:p>
            <a:pPr indent="0" lvl="0" marL="0" rtl="0" algn="l">
              <a:lnSpc>
                <a:spcPct val="100000"/>
              </a:lnSpc>
              <a:spcBef>
                <a:spcPts val="0"/>
              </a:spcBef>
              <a:spcAft>
                <a:spcPts val="0"/>
              </a:spcAft>
              <a:buSzPts val="1300"/>
              <a:buNone/>
            </a:pPr>
            <a:r>
              <a:t/>
            </a:r>
            <a:endParaRPr/>
          </a:p>
          <a:p>
            <a:pPr indent="0" lvl="0" marL="0" rtl="0" algn="l">
              <a:lnSpc>
                <a:spcPct val="100000"/>
              </a:lnSpc>
              <a:spcBef>
                <a:spcPts val="0"/>
              </a:spcBef>
              <a:spcAft>
                <a:spcPts val="0"/>
              </a:spcAft>
              <a:buSzPts val="1300"/>
              <a:buNone/>
            </a:pPr>
            <a:r>
              <a:rPr lang="en"/>
              <a:t>No undefined behavior in rust: there are things that happen behind the scenes for even basic operations: integer addition will be checked for overflow and will panic if it does for example</a:t>
            </a:r>
            <a:endParaRPr/>
          </a:p>
          <a:p>
            <a:pPr indent="0" lvl="0" marL="0" rtl="0" algn="l">
              <a:lnSpc>
                <a:spcPct val="100000"/>
              </a:lnSpc>
              <a:spcBef>
                <a:spcPts val="0"/>
              </a:spcBef>
              <a:spcAft>
                <a:spcPts val="0"/>
              </a:spcAft>
              <a:buSzPts val="1300"/>
              <a:buNone/>
            </a:pPr>
            <a:r>
              <a:t/>
            </a:r>
            <a:endParaRPr/>
          </a:p>
          <a:p>
            <a:pPr indent="0" lvl="0" marL="0" rtl="0" algn="l">
              <a:lnSpc>
                <a:spcPct val="100000"/>
              </a:lnSpc>
              <a:spcBef>
                <a:spcPts val="0"/>
              </a:spcBef>
              <a:spcAft>
                <a:spcPts val="0"/>
              </a:spcAft>
              <a:buSzPts val="1300"/>
              <a:buNone/>
            </a:pPr>
            <a:r>
              <a:rPr lang="en"/>
              <a:t>Println! Has the exclamation mark because it is a macro, and this is because functions in rust always accept a static number of arguments and this is not true for printing</a:t>
            </a:r>
            <a:endParaRPr/>
          </a:p>
          <a:p>
            <a:pPr indent="0" lvl="0" marL="0" rtl="0" algn="l">
              <a:lnSpc>
                <a:spcPct val="100000"/>
              </a:lnSpc>
              <a:spcBef>
                <a:spcPts val="0"/>
              </a:spcBef>
              <a:spcAft>
                <a:spcPts val="0"/>
              </a:spcAft>
              <a:buSzPts val="1300"/>
              <a:buNone/>
            </a:pPr>
            <a:r>
              <a:t/>
            </a:r>
            <a:endParaRPr/>
          </a:p>
          <a:p>
            <a:pPr indent="0" lvl="0" marL="0" rtl="0" algn="l">
              <a:lnSpc>
                <a:spcPct val="100000"/>
              </a:lnSpc>
              <a:spcBef>
                <a:spcPts val="0"/>
              </a:spcBef>
              <a:spcAft>
                <a:spcPts val="0"/>
              </a:spcAft>
              <a:buSzPts val="1300"/>
              <a:buNone/>
            </a:pPr>
            <a:r>
              <a:rPr lang="en"/>
              <a:t>Rustc is rust compiler</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ce4b05236c_0_16:notes"/>
          <p:cNvSpPr/>
          <p:nvPr>
            <p:ph idx="2" type="sldImg"/>
          </p:nvPr>
        </p:nvSpPr>
        <p:spPr>
          <a:xfrm>
            <a:off x="728262" y="1143000"/>
            <a:ext cx="5401500" cy="3085800"/>
          </a:xfrm>
          <a:custGeom>
            <a:rect b="b" l="l" r="r" t="t"/>
            <a:pathLst>
              <a:path extrusionOk="0" h="120000" w="120000">
                <a:moveTo>
                  <a:pt x="0" y="0"/>
                </a:moveTo>
                <a:lnTo>
                  <a:pt x="120000" y="0"/>
                </a:lnTo>
                <a:lnTo>
                  <a:pt x="120000" y="120000"/>
                </a:lnTo>
                <a:lnTo>
                  <a:pt x="0" y="120000"/>
                </a:lnTo>
                <a:close/>
              </a:path>
            </a:pathLst>
          </a:custGeom>
          <a:noFill/>
          <a:ln cap="flat" cmpd="sng" w="11975">
            <a:solidFill>
              <a:srgbClr val="000000"/>
            </a:solidFill>
            <a:prstDash val="solid"/>
            <a:round/>
            <a:headEnd len="sm" w="sm" type="none"/>
            <a:tailEnd len="sm" w="sm" type="none"/>
          </a:ln>
        </p:spPr>
      </p:sp>
      <p:sp>
        <p:nvSpPr>
          <p:cNvPr id="403" name="Google Shape;403;g3ce4b05236c_0_16:notes"/>
          <p:cNvSpPr txBox="1"/>
          <p:nvPr>
            <p:ph idx="1" type="body"/>
          </p:nvPr>
        </p:nvSpPr>
        <p:spPr>
          <a:xfrm>
            <a:off x="685800" y="4400550"/>
            <a:ext cx="5486400" cy="3600600"/>
          </a:xfrm>
          <a:prstGeom prst="rect">
            <a:avLst/>
          </a:prstGeom>
          <a:noFill/>
          <a:ln>
            <a:noFill/>
          </a:ln>
        </p:spPr>
        <p:txBody>
          <a:bodyPr anchorCtr="0" anchor="t" bIns="45550" lIns="91100" spcFirstLastPara="1" rIns="91100" wrap="square" tIns="45550">
            <a:noAutofit/>
          </a:bodyPr>
          <a:lstStyle/>
          <a:p>
            <a:pPr indent="0" lvl="0" marL="0" rtl="0" algn="l">
              <a:lnSpc>
                <a:spcPct val="100000"/>
              </a:lnSpc>
              <a:spcBef>
                <a:spcPts val="0"/>
              </a:spcBef>
              <a:spcAft>
                <a:spcPts val="0"/>
              </a:spcAft>
              <a:buSzPts val="1300"/>
              <a:buNone/>
            </a:pPr>
            <a:r>
              <a:rPr lang="en"/>
              <a:t>15 minutes</a:t>
            </a:r>
            <a:endParaRPr/>
          </a:p>
          <a:p>
            <a:pPr indent="0" lvl="0" marL="0" rtl="0" algn="l">
              <a:lnSpc>
                <a:spcPct val="100000"/>
              </a:lnSpc>
              <a:spcBef>
                <a:spcPts val="0"/>
              </a:spcBef>
              <a:spcAft>
                <a:spcPts val="0"/>
              </a:spcAft>
              <a:buSzPts val="1300"/>
              <a:buNone/>
            </a:pPr>
            <a:r>
              <a:t/>
            </a:r>
            <a:endParaRPr/>
          </a:p>
          <a:p>
            <a:pPr indent="0" lvl="0" marL="0" rtl="0" algn="l">
              <a:lnSpc>
                <a:spcPct val="100000"/>
              </a:lnSpc>
              <a:spcBef>
                <a:spcPts val="0"/>
              </a:spcBef>
              <a:spcAft>
                <a:spcPts val="0"/>
              </a:spcAft>
              <a:buSzPts val="1300"/>
              <a:buNone/>
            </a:pPr>
            <a:r>
              <a:rPr lang="en"/>
              <a:t>Ok() Err() are the possible values for Result&lt;&gt; type.</a:t>
            </a:r>
            <a:endParaRPr/>
          </a:p>
          <a:p>
            <a:pPr indent="0" lvl="0" marL="0" rtl="0" algn="l">
              <a:lnSpc>
                <a:spcPct val="100000"/>
              </a:lnSpc>
              <a:spcBef>
                <a:spcPts val="0"/>
              </a:spcBef>
              <a:spcAft>
                <a:spcPts val="0"/>
              </a:spcAft>
              <a:buSzPts val="1300"/>
              <a:buNone/>
            </a:pPr>
            <a:r>
              <a:t/>
            </a:r>
            <a:endParaRPr/>
          </a:p>
          <a:p>
            <a:pPr indent="0" lvl="0" marL="0" rtl="0" algn="l">
              <a:lnSpc>
                <a:spcPct val="100000"/>
              </a:lnSpc>
              <a:spcBef>
                <a:spcPts val="0"/>
              </a:spcBef>
              <a:spcAft>
                <a:spcPts val="0"/>
              </a:spcAft>
              <a:buSzPts val="1300"/>
              <a:buNone/>
            </a:pPr>
            <a:r>
              <a:rPr lang="en"/>
              <a:t>There’s also Some(), None Option type in Rust as well</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ce4b05236c_0_37:notes"/>
          <p:cNvSpPr/>
          <p:nvPr>
            <p:ph idx="2" type="sldImg"/>
          </p:nvPr>
        </p:nvSpPr>
        <p:spPr>
          <a:xfrm>
            <a:off x="728262" y="1143000"/>
            <a:ext cx="5401500" cy="3085800"/>
          </a:xfrm>
          <a:custGeom>
            <a:rect b="b" l="l" r="r" t="t"/>
            <a:pathLst>
              <a:path extrusionOk="0" h="120000" w="120000">
                <a:moveTo>
                  <a:pt x="0" y="0"/>
                </a:moveTo>
                <a:lnTo>
                  <a:pt x="120000" y="0"/>
                </a:lnTo>
                <a:lnTo>
                  <a:pt x="120000" y="120000"/>
                </a:lnTo>
                <a:lnTo>
                  <a:pt x="0" y="120000"/>
                </a:lnTo>
                <a:close/>
              </a:path>
            </a:pathLst>
          </a:custGeom>
          <a:noFill/>
          <a:ln cap="flat" cmpd="sng" w="11975">
            <a:solidFill>
              <a:srgbClr val="000000"/>
            </a:solidFill>
            <a:prstDash val="solid"/>
            <a:round/>
            <a:headEnd len="sm" w="sm" type="none"/>
            <a:tailEnd len="sm" w="sm" type="none"/>
          </a:ln>
        </p:spPr>
      </p:sp>
      <p:sp>
        <p:nvSpPr>
          <p:cNvPr id="411" name="Google Shape;411;g3ce4b05236c_0_37:notes"/>
          <p:cNvSpPr txBox="1"/>
          <p:nvPr>
            <p:ph idx="1" type="body"/>
          </p:nvPr>
        </p:nvSpPr>
        <p:spPr>
          <a:xfrm>
            <a:off x="685800" y="4400550"/>
            <a:ext cx="5486400" cy="3600600"/>
          </a:xfrm>
          <a:prstGeom prst="rect">
            <a:avLst/>
          </a:prstGeom>
          <a:noFill/>
          <a:ln>
            <a:noFill/>
          </a:ln>
        </p:spPr>
        <p:txBody>
          <a:bodyPr anchorCtr="0" anchor="t" bIns="45550" lIns="91100" spcFirstLastPara="1" rIns="91100" wrap="square" tIns="45550">
            <a:noAutofit/>
          </a:bodyPr>
          <a:lstStyle/>
          <a:p>
            <a:pPr indent="0" lvl="0" marL="0" rtl="0" algn="l">
              <a:lnSpc>
                <a:spcPct val="100000"/>
              </a:lnSpc>
              <a:spcBef>
                <a:spcPts val="0"/>
              </a:spcBef>
              <a:spcAft>
                <a:spcPts val="0"/>
              </a:spcAft>
              <a:buSzPts val="1300"/>
              <a:buNone/>
            </a:pPr>
            <a:r>
              <a:rPr lang="en"/>
              <a:t>15 minutes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ce4b05236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ce4b05236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aad11071d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aad11071d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 is good for a couple of reasons:</a:t>
            </a:r>
            <a:endParaRPr/>
          </a:p>
          <a:p>
            <a:pPr indent="-298450" lvl="0" marL="457200" rtl="0" algn="l">
              <a:spcBef>
                <a:spcPts val="0"/>
              </a:spcBef>
              <a:spcAft>
                <a:spcPts val="0"/>
              </a:spcAft>
              <a:buSzPts val="1100"/>
              <a:buAutoNum type="arabicPeriod"/>
            </a:pPr>
            <a:r>
              <a:rPr lang="en"/>
              <a:t>You get Direct program control over underlying data layout</a:t>
            </a:r>
            <a:endParaRPr/>
          </a:p>
          <a:p>
            <a:pPr indent="-298450" lvl="0" marL="457200" rtl="0" algn="l">
              <a:spcBef>
                <a:spcPts val="0"/>
              </a:spcBef>
              <a:spcAft>
                <a:spcPts val="0"/>
              </a:spcAft>
              <a:buSzPts val="1100"/>
              <a:buAutoNum type="arabicPeriod"/>
            </a:pPr>
            <a:r>
              <a:rPr lang="en"/>
              <a:t>You get direct mapping of high level constructs to underlying </a:t>
            </a:r>
            <a:r>
              <a:rPr lang="en"/>
              <a:t>machine</a:t>
            </a:r>
            <a:r>
              <a:rPr lang="en"/>
              <a:t> instructions, so you can predict almost 1 for 1 what your C code will turn into in terms of assembly</a:t>
            </a:r>
            <a:endParaRPr/>
          </a:p>
          <a:p>
            <a:pPr indent="-298450" lvl="1" marL="914400" rtl="0" algn="l">
              <a:spcBef>
                <a:spcPts val="0"/>
              </a:spcBef>
              <a:spcAft>
                <a:spcPts val="0"/>
              </a:spcAft>
              <a:buSzPts val="1100"/>
              <a:buAutoNum type="alphaLcPeriod"/>
            </a:pPr>
            <a:r>
              <a:rPr lang="en"/>
              <a:t>This gives you predictable performance</a:t>
            </a:r>
            <a:endParaRPr/>
          </a:p>
          <a:p>
            <a:pPr indent="-298450" lvl="0" marL="457200" rtl="0" algn="l">
              <a:spcBef>
                <a:spcPts val="0"/>
              </a:spcBef>
              <a:spcAft>
                <a:spcPts val="0"/>
              </a:spcAft>
              <a:buSzPts val="1100"/>
              <a:buAutoNum type="arabicPeriod"/>
            </a:pPr>
            <a:r>
              <a:rPr lang="en"/>
              <a:t>Explicit allocation and deallocation: a pro in many cases, no garbage collector so no unexpected slowdowns, or overhead related to tracking memory</a:t>
            </a:r>
            <a:endParaRPr/>
          </a:p>
          <a:p>
            <a:pPr indent="-298450" lvl="0" marL="457200" rtl="0" algn="l">
              <a:spcBef>
                <a:spcPts val="0"/>
              </a:spcBef>
              <a:spcAft>
                <a:spcPts val="0"/>
              </a:spcAft>
              <a:buSzPts val="1100"/>
              <a:buAutoNum type="arabicPeriod"/>
            </a:pPr>
            <a:r>
              <a:rPr lang="en"/>
              <a:t>Finally, C is very popular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Malloc/free: for C, any data that compiler does not know the size of (namely non-fixed size data structures like arrays that can be initialized to whatever size you want), ints, floats,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ce4b05236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ce4b05236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aad11071d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aad11071d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 is also bad pretty much for the same exact reasons I listed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HAVE to have direct program control over underlying data layout (this is hard and its easy to make errors)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no “high level” constructs in C, there are no objects and classes and such. It’s messy. C++ fixes this to some degree but its not perfect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Explicit memory allocation/deallocation is very, very error prone</a:t>
            </a:r>
            <a:endParaRPr/>
          </a:p>
          <a:p>
            <a:pPr indent="-298450" lvl="0" marL="457200" rtl="0" algn="l">
              <a:spcBef>
                <a:spcPts val="0"/>
              </a:spcBef>
              <a:spcAft>
                <a:spcPts val="0"/>
              </a:spcAft>
              <a:buSzPts val="1100"/>
              <a:buAutoNum type="arabicPeriod"/>
            </a:pPr>
            <a:r>
              <a:rPr lang="en"/>
              <a:t>Use after free bugs</a:t>
            </a:r>
            <a:endParaRPr/>
          </a:p>
          <a:p>
            <a:pPr indent="-298450" lvl="0" marL="457200" rtl="0" algn="l">
              <a:spcBef>
                <a:spcPts val="0"/>
              </a:spcBef>
              <a:spcAft>
                <a:spcPts val="0"/>
              </a:spcAft>
              <a:buSzPts val="1100"/>
              <a:buAutoNum type="arabicPeriod"/>
            </a:pPr>
            <a:r>
              <a:rPr lang="en"/>
              <a:t>Double free bugs</a:t>
            </a:r>
            <a:endParaRPr/>
          </a:p>
          <a:p>
            <a:pPr indent="-298450" lvl="0" marL="457200" rtl="0" algn="l">
              <a:spcBef>
                <a:spcPts val="0"/>
              </a:spcBef>
              <a:spcAft>
                <a:spcPts val="0"/>
              </a:spcAft>
              <a:buSzPts val="1100"/>
              <a:buAutoNum type="arabicPeriod"/>
            </a:pPr>
            <a:r>
              <a:rPr lang="en"/>
              <a:t>Passing reference to something on the stack that gets deallocated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look at the graph of linux bugs per year. The trend isn’t going down, despite linux’s age. And you would expect the trend to go down and stabilize as the bugs are found and fixed.</a:t>
            </a:r>
            <a:endParaRPr/>
          </a:p>
          <a:p>
            <a:pPr indent="-298450" lvl="0" marL="457200" rtl="0" algn="l">
              <a:spcBef>
                <a:spcPts val="0"/>
              </a:spcBef>
              <a:spcAft>
                <a:spcPts val="0"/>
              </a:spcAft>
              <a:buSzPts val="1100"/>
              <a:buAutoNum type="arabicPeriod"/>
            </a:pPr>
            <a:r>
              <a:rPr lang="en"/>
              <a:t>This is in part due to new hardware and drivers and coming out, meaning new bugs</a:t>
            </a:r>
            <a:endParaRPr/>
          </a:p>
          <a:p>
            <a:pPr indent="0" lvl="0" marL="0" rtl="0" algn="l">
              <a:spcBef>
                <a:spcPts val="0"/>
              </a:spcBef>
              <a:spcAft>
                <a:spcPts val="0"/>
              </a:spcAft>
              <a:buNone/>
            </a:pPr>
            <a:br>
              <a:rPr lang="en"/>
            </a:br>
            <a:r>
              <a:rPr lang="en"/>
              <a:t>This should scare you however, there’s hundreds and hundreds of bugs in linux, and basically all the world’s infrastructure relies on it.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aad11071d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aad11071d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here are some specific examples of where C can go wrong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the worst part is a lot of these bugs are things you can statically detect and prevent.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most systems level programming, the potential problems you can run into in C are not worth the benefits you get from C, especially today when you have an alternative that is just as performant as 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Undefined behavior: code is not defined in the language, what happens depends on what compiler you are using. Maybe you get a compiler warning, maybe you won’t.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Stack: part of memory that is automatically allocated, constantly changing. Each function has its own stack.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Heap: dynamically allocated portion of memory, where your malloc’d memory goes.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Pointer: a reference to something in memory.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ce4b0523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ce4b0523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Related to this class, a lot of the programming language features we learned about are simply not available in C.</a:t>
            </a:r>
            <a:endParaRPr/>
          </a:p>
          <a:p>
            <a:pPr indent="0" lvl="0" marL="0" rtl="0" algn="l">
              <a:spcBef>
                <a:spcPts val="0"/>
              </a:spcBef>
              <a:spcAft>
                <a:spcPts val="0"/>
              </a:spcAft>
              <a:buNone/>
            </a:pPr>
            <a:r>
              <a:rPr lang="en"/>
              <a:t>No pattern matching</a:t>
            </a:r>
            <a:endParaRPr/>
          </a:p>
          <a:p>
            <a:pPr indent="0" lvl="0" marL="0" rtl="0" algn="l">
              <a:spcBef>
                <a:spcPts val="0"/>
              </a:spcBef>
              <a:spcAft>
                <a:spcPts val="0"/>
              </a:spcAft>
              <a:buNone/>
            </a:pPr>
            <a:r>
              <a:rPr lang="en"/>
              <a:t>No closures</a:t>
            </a:r>
            <a:endParaRPr/>
          </a:p>
          <a:p>
            <a:pPr indent="0" lvl="0" marL="0" rtl="0" algn="l">
              <a:spcBef>
                <a:spcPts val="0"/>
              </a:spcBef>
              <a:spcAft>
                <a:spcPts val="0"/>
              </a:spcAft>
              <a:buNone/>
            </a:pPr>
            <a:r>
              <a:rPr lang="en"/>
              <a:t>No first class functions, meaning, no </a:t>
            </a:r>
            <a:r>
              <a:rPr lang="en"/>
              <a:t>currying at 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think C is geriatric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aad11071d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aad11071d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 doesn’t fix these issues, it hides them, and undefined behavior is still present. Does anyone see a bug in this cpp code?</a:t>
            </a:r>
            <a:endParaRPr/>
          </a:p>
          <a:p>
            <a:pPr indent="0" lvl="0" marL="0" rtl="0" algn="l">
              <a:spcBef>
                <a:spcPts val="0"/>
              </a:spcBef>
              <a:spcAft>
                <a:spcPts val="0"/>
              </a:spcAft>
              <a:buNone/>
            </a:pPr>
            <a:r>
              <a:rPr lang="en"/>
              <a:t>All we do is</a:t>
            </a:r>
            <a:endParaRPr/>
          </a:p>
          <a:p>
            <a:pPr indent="-298450" lvl="0" marL="457200" rtl="0" algn="l">
              <a:spcBef>
                <a:spcPts val="0"/>
              </a:spcBef>
              <a:spcAft>
                <a:spcPts val="0"/>
              </a:spcAft>
              <a:buSzPts val="1100"/>
              <a:buAutoNum type="arabicPeriod"/>
            </a:pPr>
            <a:r>
              <a:rPr lang="en"/>
              <a:t>Make a vector</a:t>
            </a:r>
            <a:endParaRPr/>
          </a:p>
          <a:p>
            <a:pPr indent="-298450" lvl="0" marL="457200" rtl="0" algn="l">
              <a:spcBef>
                <a:spcPts val="0"/>
              </a:spcBef>
              <a:spcAft>
                <a:spcPts val="0"/>
              </a:spcAft>
              <a:buSzPts val="1100"/>
              <a:buAutoNum type="arabicPeriod"/>
            </a:pPr>
            <a:r>
              <a:rPr lang="en"/>
              <a:t>Get a reference to the first element</a:t>
            </a:r>
            <a:endParaRPr/>
          </a:p>
          <a:p>
            <a:pPr indent="-298450" lvl="0" marL="457200" rtl="0" algn="l">
              <a:spcBef>
                <a:spcPts val="0"/>
              </a:spcBef>
              <a:spcAft>
                <a:spcPts val="0"/>
              </a:spcAft>
              <a:buSzPts val="1100"/>
              <a:buAutoNum type="arabicPeriod"/>
            </a:pPr>
            <a:r>
              <a:rPr lang="en"/>
              <a:t>Adding something new to the reference</a:t>
            </a:r>
            <a:endParaRPr/>
          </a:p>
          <a:p>
            <a:pPr indent="-298450" lvl="0" marL="457200" rtl="0" algn="l">
              <a:spcBef>
                <a:spcPts val="0"/>
              </a:spcBef>
              <a:spcAft>
                <a:spcPts val="0"/>
              </a:spcAft>
              <a:buSzPts val="1100"/>
              <a:buAutoNum type="arabicPeriod"/>
            </a:pPr>
            <a:r>
              <a:rPr lang="en"/>
              <a:t>Print the reference</a:t>
            </a:r>
            <a:endParaRPr/>
          </a:p>
          <a:p>
            <a:pPr indent="-298450" lvl="0" marL="457200" rtl="0" algn="l">
              <a:spcBef>
                <a:spcPts val="0"/>
              </a:spcBef>
              <a:spcAft>
                <a:spcPts val="0"/>
              </a:spcAft>
              <a:buSzPts val="1100"/>
              <a:buAutoNum type="arabicPeriod"/>
            </a:pPr>
            <a:r>
              <a:rPr lang="en"/>
              <a:t>Segfault ???? whats happening</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the vector push back actually moved the contents of the vector somewhere else (reallocate somewhere else in memory, reference is invalid)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x is a stale reference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why the heck are we allowed to still use it??</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should scare you. There could be hundreds of lines between the segfault and the pushback, and it only happens very rarely when the vector gets reallocated.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then, why are we still allowed to use x then?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compiler should be able to tell us that we should not be able to use x after we modify v.</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327f3f6a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327f3f6a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357018" y="326759"/>
            <a:ext cx="8406000" cy="571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396875" y="1021556"/>
            <a:ext cx="8366100" cy="372930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3" name="Google Shape;53;p13"/>
          <p:cNvSpPr txBox="1"/>
          <p:nvPr>
            <p:ph idx="12" type="sldNum"/>
          </p:nvPr>
        </p:nvSpPr>
        <p:spPr>
          <a:xfrm>
            <a:off x="8534400" y="4869180"/>
            <a:ext cx="6096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What is Rust?</a:t>
            </a:r>
            <a:endParaRPr/>
          </a:p>
        </p:txBody>
      </p:sp>
      <p:sp>
        <p:nvSpPr>
          <p:cNvPr id="59" name="Google Shape;59;p14"/>
          <p:cNvSpPr txBox="1"/>
          <p:nvPr>
            <p:ph idx="1" type="subTitle"/>
          </p:nvPr>
        </p:nvSpPr>
        <p:spPr>
          <a:xfrm>
            <a:off x="311700" y="2834125"/>
            <a:ext cx="8520600" cy="1645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Based on </a:t>
            </a:r>
            <a:r>
              <a:rPr lang="en"/>
              <a:t>Oleg Ianchenko’s slides and Matthew Giordano’s CSE493L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The Categories of Code</a:t>
            </a:r>
            <a:endParaRPr sz="2420"/>
          </a:p>
        </p:txBody>
      </p:sp>
      <p:cxnSp>
        <p:nvCxnSpPr>
          <p:cNvPr id="119" name="Google Shape;119;p23"/>
          <p:cNvCxnSpPr/>
          <p:nvPr/>
        </p:nvCxnSpPr>
        <p:spPr>
          <a:xfrm>
            <a:off x="1511425" y="1259650"/>
            <a:ext cx="6919500" cy="29076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120" name="Google Shape;120;p23"/>
          <p:cNvCxnSpPr/>
          <p:nvPr/>
        </p:nvCxnSpPr>
        <p:spPr>
          <a:xfrm>
            <a:off x="802950" y="2057400"/>
            <a:ext cx="6919500" cy="29076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121" name="Google Shape;121;p23"/>
          <p:cNvSpPr txBox="1"/>
          <p:nvPr>
            <p:ph idx="1" type="body"/>
          </p:nvPr>
        </p:nvSpPr>
        <p:spPr>
          <a:xfrm>
            <a:off x="461275" y="4480200"/>
            <a:ext cx="2089200" cy="453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1700"/>
              <a:t>Valid, Safe Code</a:t>
            </a:r>
            <a:endParaRPr b="1" sz="1700"/>
          </a:p>
        </p:txBody>
      </p:sp>
      <p:sp>
        <p:nvSpPr>
          <p:cNvPr id="122" name="Google Shape;122;p23"/>
          <p:cNvSpPr txBox="1"/>
          <p:nvPr>
            <p:ph idx="1" type="body"/>
          </p:nvPr>
        </p:nvSpPr>
        <p:spPr>
          <a:xfrm>
            <a:off x="6462625" y="962625"/>
            <a:ext cx="2089200" cy="453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1700"/>
              <a:t>Invalid</a:t>
            </a:r>
            <a:r>
              <a:rPr b="1" lang="en" sz="1700"/>
              <a:t> Code</a:t>
            </a:r>
            <a:endParaRPr b="1" sz="1700"/>
          </a:p>
        </p:txBody>
      </p:sp>
      <p:sp>
        <p:nvSpPr>
          <p:cNvPr id="123" name="Google Shape;123;p23"/>
          <p:cNvSpPr txBox="1"/>
          <p:nvPr>
            <p:ph idx="1" type="body"/>
          </p:nvPr>
        </p:nvSpPr>
        <p:spPr>
          <a:xfrm>
            <a:off x="6595425" y="4358300"/>
            <a:ext cx="2089200" cy="4533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1200"/>
              </a:spcAft>
              <a:buNone/>
            </a:pPr>
            <a:r>
              <a:rPr b="1" lang="en" sz="1700"/>
              <a:t>Valid, Unsafe</a:t>
            </a:r>
            <a:r>
              <a:rPr b="1" lang="en" sz="1700"/>
              <a:t> Code</a:t>
            </a:r>
            <a:endParaRPr b="1" sz="1700"/>
          </a:p>
        </p:txBody>
      </p:sp>
      <p:sp>
        <p:nvSpPr>
          <p:cNvPr id="124" name="Google Shape;124;p23"/>
          <p:cNvSpPr txBox="1"/>
          <p:nvPr>
            <p:ph idx="1" type="body"/>
          </p:nvPr>
        </p:nvSpPr>
        <p:spPr>
          <a:xfrm rot="606307">
            <a:off x="6620074" y="2363340"/>
            <a:ext cx="1947511" cy="453424"/>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a = 10 + + 29</a:t>
            </a:r>
            <a:endParaRPr sz="1700">
              <a:latin typeface="Courier New"/>
              <a:ea typeface="Courier New"/>
              <a:cs typeface="Courier New"/>
              <a:sym typeface="Courier New"/>
            </a:endParaRPr>
          </a:p>
        </p:txBody>
      </p:sp>
      <p:sp>
        <p:nvSpPr>
          <p:cNvPr id="125" name="Google Shape;125;p23"/>
          <p:cNvSpPr txBox="1"/>
          <p:nvPr>
            <p:ph idx="1" type="body"/>
          </p:nvPr>
        </p:nvSpPr>
        <p:spPr>
          <a:xfrm rot="-353805">
            <a:off x="6341695" y="3028781"/>
            <a:ext cx="1947706" cy="453291"/>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Syntax errors</a:t>
            </a:r>
            <a:endParaRPr sz="1700">
              <a:latin typeface="Courier New"/>
              <a:ea typeface="Courier New"/>
              <a:cs typeface="Courier New"/>
              <a:sym typeface="Courier New"/>
            </a:endParaRPr>
          </a:p>
        </p:txBody>
      </p:sp>
      <p:sp>
        <p:nvSpPr>
          <p:cNvPr id="126" name="Google Shape;126;p23"/>
          <p:cNvSpPr txBox="1"/>
          <p:nvPr>
            <p:ph idx="1" type="body"/>
          </p:nvPr>
        </p:nvSpPr>
        <p:spPr>
          <a:xfrm rot="398293">
            <a:off x="4006698" y="1364925"/>
            <a:ext cx="2089106" cy="45335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en" sz="1700">
                <a:latin typeface="Courier New"/>
                <a:ea typeface="Courier New"/>
                <a:cs typeface="Courier New"/>
                <a:sym typeface="Courier New"/>
              </a:rPr>
              <a:t>b = “Hello” + []</a:t>
            </a:r>
            <a:endParaRPr sz="1700">
              <a:latin typeface="Courier New"/>
              <a:ea typeface="Courier New"/>
              <a:cs typeface="Courier New"/>
              <a:sym typeface="Courier New"/>
            </a:endParaRPr>
          </a:p>
        </p:txBody>
      </p:sp>
      <p:sp>
        <p:nvSpPr>
          <p:cNvPr id="127" name="Google Shape;127;p23"/>
          <p:cNvSpPr txBox="1"/>
          <p:nvPr>
            <p:ph idx="1" type="body"/>
          </p:nvPr>
        </p:nvSpPr>
        <p:spPr>
          <a:xfrm rot="-216366">
            <a:off x="4796737" y="1807428"/>
            <a:ext cx="2089136" cy="453297"/>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Type errors</a:t>
            </a:r>
            <a:endParaRPr sz="1700">
              <a:latin typeface="Courier New"/>
              <a:ea typeface="Courier New"/>
              <a:cs typeface="Courier New"/>
              <a:sym typeface="Courier New"/>
            </a:endParaRPr>
          </a:p>
        </p:txBody>
      </p:sp>
      <p:sp>
        <p:nvSpPr>
          <p:cNvPr id="128" name="Google Shape;128;p23"/>
          <p:cNvSpPr txBox="1"/>
          <p:nvPr>
            <p:ph idx="1" type="body"/>
          </p:nvPr>
        </p:nvSpPr>
        <p:spPr>
          <a:xfrm rot="510792">
            <a:off x="921687" y="1410291"/>
            <a:ext cx="2081231" cy="617319"/>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sz="1700">
                <a:latin typeface="Courier New"/>
                <a:ea typeface="Courier New"/>
                <a:cs typeface="Courier New"/>
                <a:sym typeface="Courier New"/>
              </a:rPr>
              <a:t>Undefined Behavior</a:t>
            </a:r>
            <a:endParaRPr sz="1700">
              <a:latin typeface="Courier New"/>
              <a:ea typeface="Courier New"/>
              <a:cs typeface="Courier New"/>
              <a:sym typeface="Courier New"/>
            </a:endParaRPr>
          </a:p>
        </p:txBody>
      </p:sp>
      <p:sp>
        <p:nvSpPr>
          <p:cNvPr id="129" name="Google Shape;129;p23"/>
          <p:cNvSpPr txBox="1"/>
          <p:nvPr>
            <p:ph idx="1" type="body"/>
          </p:nvPr>
        </p:nvSpPr>
        <p:spPr>
          <a:xfrm rot="2151459">
            <a:off x="2810778" y="2518516"/>
            <a:ext cx="2903853" cy="781617"/>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Data Races</a:t>
            </a:r>
            <a:endParaRPr sz="1700">
              <a:latin typeface="Courier New"/>
              <a:ea typeface="Courier New"/>
              <a:cs typeface="Courier New"/>
              <a:sym typeface="Courier New"/>
            </a:endParaRPr>
          </a:p>
        </p:txBody>
      </p:sp>
      <p:sp>
        <p:nvSpPr>
          <p:cNvPr id="130" name="Google Shape;130;p23"/>
          <p:cNvSpPr txBox="1"/>
          <p:nvPr>
            <p:ph idx="1" type="body"/>
          </p:nvPr>
        </p:nvSpPr>
        <p:spPr>
          <a:xfrm rot="510715">
            <a:off x="5355824" y="3965820"/>
            <a:ext cx="2120052" cy="45321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en" sz="1700">
                <a:latin typeface="Courier New"/>
                <a:ea typeface="Courier New"/>
                <a:cs typeface="Courier New"/>
                <a:sym typeface="Courier New"/>
              </a:rPr>
              <a:t>Null dereferences</a:t>
            </a:r>
            <a:endParaRPr sz="1700">
              <a:latin typeface="Courier New"/>
              <a:ea typeface="Courier New"/>
              <a:cs typeface="Courier New"/>
              <a:sym typeface="Courier New"/>
            </a:endParaRPr>
          </a:p>
        </p:txBody>
      </p:sp>
      <p:sp>
        <p:nvSpPr>
          <p:cNvPr id="131" name="Google Shape;131;p23"/>
          <p:cNvSpPr txBox="1"/>
          <p:nvPr>
            <p:ph idx="1" type="body"/>
          </p:nvPr>
        </p:nvSpPr>
        <p:spPr>
          <a:xfrm rot="-182005">
            <a:off x="1784461" y="3618851"/>
            <a:ext cx="1445626" cy="453336"/>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en" sz="1700">
                <a:latin typeface="Courier New"/>
                <a:ea typeface="Courier New"/>
                <a:cs typeface="Courier New"/>
                <a:sym typeface="Courier New"/>
              </a:rPr>
              <a:t>e</a:t>
            </a:r>
            <a:r>
              <a:rPr lang="en" sz="1700">
                <a:latin typeface="Courier New"/>
                <a:ea typeface="Courier New"/>
                <a:cs typeface="Courier New"/>
                <a:sym typeface="Courier New"/>
              </a:rPr>
              <a:t> = 10 + 30</a:t>
            </a:r>
            <a:endParaRPr sz="1700">
              <a:latin typeface="Courier New"/>
              <a:ea typeface="Courier New"/>
              <a:cs typeface="Courier New"/>
              <a:sym typeface="Courier New"/>
            </a:endParaRPr>
          </a:p>
        </p:txBody>
      </p:sp>
      <p:sp>
        <p:nvSpPr>
          <p:cNvPr id="132" name="Google Shape;132;p23"/>
          <p:cNvSpPr txBox="1"/>
          <p:nvPr>
            <p:ph idx="1" type="body"/>
          </p:nvPr>
        </p:nvSpPr>
        <p:spPr>
          <a:xfrm rot="-628574">
            <a:off x="88595" y="2825698"/>
            <a:ext cx="2834551" cy="45361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358"/>
              <a:buNone/>
            </a:pPr>
            <a:r>
              <a:rPr lang="en" sz="1252">
                <a:latin typeface="Courier New"/>
                <a:ea typeface="Courier New"/>
                <a:cs typeface="Courier New"/>
                <a:sym typeface="Courier New"/>
              </a:rPr>
              <a:t>Concurrency with carefully reasoned locking</a:t>
            </a:r>
            <a:endParaRPr sz="1252">
              <a:latin typeface="Courier New"/>
              <a:ea typeface="Courier New"/>
              <a:cs typeface="Courier New"/>
              <a:sym typeface="Courier New"/>
            </a:endParaRPr>
          </a:p>
        </p:txBody>
      </p:sp>
      <p:sp>
        <p:nvSpPr>
          <p:cNvPr id="133" name="Google Shape;133;p23"/>
          <p:cNvSpPr txBox="1"/>
          <p:nvPr>
            <p:ph idx="1" type="body"/>
          </p:nvPr>
        </p:nvSpPr>
        <p:spPr>
          <a:xfrm rot="518357">
            <a:off x="3056693" y="4302232"/>
            <a:ext cx="2592313" cy="453686"/>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358"/>
              <a:buNone/>
            </a:pPr>
            <a:r>
              <a:rPr lang="en" sz="1252">
                <a:latin typeface="Courier New"/>
                <a:ea typeface="Courier New"/>
                <a:cs typeface="Courier New"/>
                <a:sym typeface="Courier New"/>
              </a:rPr>
              <a:t>All exception / edge cases caught and handled </a:t>
            </a:r>
            <a:endParaRPr sz="1252">
              <a:latin typeface="Courier New"/>
              <a:ea typeface="Courier New"/>
              <a:cs typeface="Courier New"/>
              <a:sym typeface="Courier Ne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cxnSp>
        <p:nvCxnSpPr>
          <p:cNvPr id="138" name="Google Shape;138;p24"/>
          <p:cNvCxnSpPr/>
          <p:nvPr/>
        </p:nvCxnSpPr>
        <p:spPr>
          <a:xfrm>
            <a:off x="1511425" y="1259650"/>
            <a:ext cx="6919500" cy="29076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139" name="Google Shape;139;p24"/>
          <p:cNvCxnSpPr/>
          <p:nvPr/>
        </p:nvCxnSpPr>
        <p:spPr>
          <a:xfrm>
            <a:off x="802950" y="2057400"/>
            <a:ext cx="6919500" cy="29076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140" name="Google Shape;140;p24"/>
          <p:cNvSpPr txBox="1"/>
          <p:nvPr>
            <p:ph idx="1" type="body"/>
          </p:nvPr>
        </p:nvSpPr>
        <p:spPr>
          <a:xfrm>
            <a:off x="461275" y="4480200"/>
            <a:ext cx="2089200" cy="453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1700"/>
              <a:t>Valid, Safe Code</a:t>
            </a:r>
            <a:endParaRPr b="1" sz="1700"/>
          </a:p>
        </p:txBody>
      </p:sp>
      <p:sp>
        <p:nvSpPr>
          <p:cNvPr id="141" name="Google Shape;141;p24"/>
          <p:cNvSpPr txBox="1"/>
          <p:nvPr>
            <p:ph idx="1" type="body"/>
          </p:nvPr>
        </p:nvSpPr>
        <p:spPr>
          <a:xfrm>
            <a:off x="6462625" y="962625"/>
            <a:ext cx="2089200" cy="453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1700"/>
              <a:t>Invalid Code</a:t>
            </a:r>
            <a:endParaRPr b="1" sz="1700"/>
          </a:p>
        </p:txBody>
      </p:sp>
      <p:sp>
        <p:nvSpPr>
          <p:cNvPr id="142" name="Google Shape;142;p24"/>
          <p:cNvSpPr txBox="1"/>
          <p:nvPr>
            <p:ph idx="1" type="body"/>
          </p:nvPr>
        </p:nvSpPr>
        <p:spPr>
          <a:xfrm>
            <a:off x="6595425" y="4358300"/>
            <a:ext cx="2089200" cy="4533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1200"/>
              </a:spcAft>
              <a:buNone/>
            </a:pPr>
            <a:r>
              <a:rPr b="1" lang="en" sz="1700"/>
              <a:t>Valid, Unsafe Code</a:t>
            </a:r>
            <a:endParaRPr b="1" sz="1700"/>
          </a:p>
        </p:txBody>
      </p:sp>
      <p:sp>
        <p:nvSpPr>
          <p:cNvPr id="143" name="Google Shape;143;p24"/>
          <p:cNvSpPr txBox="1"/>
          <p:nvPr>
            <p:ph idx="1" type="body"/>
          </p:nvPr>
        </p:nvSpPr>
        <p:spPr>
          <a:xfrm rot="348628">
            <a:off x="5749131" y="1895864"/>
            <a:ext cx="2089134" cy="45323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2500"/>
              <a:t>Compiler Checked!</a:t>
            </a:r>
            <a:endParaRPr sz="2500"/>
          </a:p>
        </p:txBody>
      </p:sp>
      <p:sp>
        <p:nvSpPr>
          <p:cNvPr id="144" name="Google Shape;144;p24"/>
          <p:cNvSpPr txBox="1"/>
          <p:nvPr>
            <p:ph idx="1" type="body"/>
          </p:nvPr>
        </p:nvSpPr>
        <p:spPr>
          <a:xfrm rot="1986066">
            <a:off x="2990890" y="3029503"/>
            <a:ext cx="3788192" cy="453074"/>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2500"/>
              <a:t>Test Checked</a:t>
            </a:r>
            <a:endParaRPr sz="2500"/>
          </a:p>
        </p:txBody>
      </p:sp>
      <p:sp>
        <p:nvSpPr>
          <p:cNvPr id="145" name="Google Shape;145;p24"/>
          <p:cNvSpPr txBox="1"/>
          <p:nvPr>
            <p:ph idx="1" type="body"/>
          </p:nvPr>
        </p:nvSpPr>
        <p:spPr>
          <a:xfrm rot="-395624">
            <a:off x="112568" y="3284414"/>
            <a:ext cx="3788258" cy="453579"/>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2500"/>
              <a:t>Test Checked ?</a:t>
            </a:r>
            <a:endParaRPr sz="2500"/>
          </a:p>
        </p:txBody>
      </p:sp>
      <p:sp>
        <p:nvSpPr>
          <p:cNvPr id="146" name="Google Shape;14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The Categories of Code</a:t>
            </a:r>
            <a:endParaRPr sz="242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cxnSp>
        <p:nvCxnSpPr>
          <p:cNvPr id="151" name="Google Shape;151;p25"/>
          <p:cNvCxnSpPr/>
          <p:nvPr/>
        </p:nvCxnSpPr>
        <p:spPr>
          <a:xfrm>
            <a:off x="1511425" y="1259650"/>
            <a:ext cx="6919500" cy="29076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152" name="Google Shape;152;p25"/>
          <p:cNvCxnSpPr/>
          <p:nvPr/>
        </p:nvCxnSpPr>
        <p:spPr>
          <a:xfrm>
            <a:off x="802950" y="2057400"/>
            <a:ext cx="6919500" cy="29076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153" name="Google Shape;153;p25"/>
          <p:cNvSpPr txBox="1"/>
          <p:nvPr>
            <p:ph idx="1" type="body"/>
          </p:nvPr>
        </p:nvSpPr>
        <p:spPr>
          <a:xfrm>
            <a:off x="461275" y="4480200"/>
            <a:ext cx="2089200" cy="453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1700"/>
              <a:t>Valid, Safe Code</a:t>
            </a:r>
            <a:endParaRPr b="1" sz="1700"/>
          </a:p>
        </p:txBody>
      </p:sp>
      <p:sp>
        <p:nvSpPr>
          <p:cNvPr id="154" name="Google Shape;154;p25"/>
          <p:cNvSpPr txBox="1"/>
          <p:nvPr>
            <p:ph idx="1" type="body"/>
          </p:nvPr>
        </p:nvSpPr>
        <p:spPr>
          <a:xfrm>
            <a:off x="6462625" y="962625"/>
            <a:ext cx="2089200" cy="453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1700"/>
              <a:t>Invalid Code</a:t>
            </a:r>
            <a:endParaRPr b="1" sz="1700"/>
          </a:p>
        </p:txBody>
      </p:sp>
      <p:sp>
        <p:nvSpPr>
          <p:cNvPr id="155" name="Google Shape;155;p25"/>
          <p:cNvSpPr txBox="1"/>
          <p:nvPr>
            <p:ph idx="1" type="body"/>
          </p:nvPr>
        </p:nvSpPr>
        <p:spPr>
          <a:xfrm>
            <a:off x="6595425" y="4358300"/>
            <a:ext cx="2089200" cy="4533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1200"/>
              </a:spcAft>
              <a:buNone/>
            </a:pPr>
            <a:r>
              <a:rPr b="1" lang="en" sz="1700"/>
              <a:t>V</a:t>
            </a:r>
            <a:r>
              <a:rPr b="1" lang="en" sz="1700"/>
              <a:t>alid, Unsafe Code</a:t>
            </a:r>
            <a:endParaRPr b="1" sz="1700"/>
          </a:p>
        </p:txBody>
      </p:sp>
      <p:sp>
        <p:nvSpPr>
          <p:cNvPr id="156" name="Google Shape;156;p25"/>
          <p:cNvSpPr txBox="1"/>
          <p:nvPr>
            <p:ph idx="1" type="body"/>
          </p:nvPr>
        </p:nvSpPr>
        <p:spPr>
          <a:xfrm rot="348628">
            <a:off x="5749131" y="1895864"/>
            <a:ext cx="2089134" cy="45323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2500"/>
              <a:t>Compiler Checked!</a:t>
            </a:r>
            <a:endParaRPr sz="2500"/>
          </a:p>
        </p:txBody>
      </p:sp>
      <p:sp>
        <p:nvSpPr>
          <p:cNvPr id="157" name="Google Shape;157;p25"/>
          <p:cNvSpPr txBox="1"/>
          <p:nvPr>
            <p:ph idx="1" type="body"/>
          </p:nvPr>
        </p:nvSpPr>
        <p:spPr>
          <a:xfrm rot="1986066">
            <a:off x="2990890" y="3029503"/>
            <a:ext cx="3788192" cy="453074"/>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2500">
                <a:solidFill>
                  <a:srgbClr val="660000"/>
                </a:solidFill>
              </a:rPr>
              <a:t>Compiler </a:t>
            </a:r>
            <a:r>
              <a:rPr lang="en" sz="2500"/>
              <a:t>Checked</a:t>
            </a:r>
            <a:endParaRPr sz="2500"/>
          </a:p>
        </p:txBody>
      </p:sp>
      <p:sp>
        <p:nvSpPr>
          <p:cNvPr id="158" name="Google Shape;158;p25"/>
          <p:cNvSpPr txBox="1"/>
          <p:nvPr>
            <p:ph idx="1" type="body"/>
          </p:nvPr>
        </p:nvSpPr>
        <p:spPr>
          <a:xfrm rot="-395624">
            <a:off x="112568" y="3284414"/>
            <a:ext cx="3788258" cy="453579"/>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2500"/>
              <a:t>Test Checked ?</a:t>
            </a:r>
            <a:endParaRPr sz="2500"/>
          </a:p>
        </p:txBody>
      </p:sp>
      <p:sp>
        <p:nvSpPr>
          <p:cNvPr id="159" name="Google Shape;15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The Categories of Code</a:t>
            </a:r>
            <a:endParaRPr sz="242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System</a:t>
            </a:r>
            <a:endParaRPr sz="2420"/>
          </a:p>
        </p:txBody>
      </p:sp>
      <p:sp>
        <p:nvSpPr>
          <p:cNvPr id="165" name="Google Shape;165;p26"/>
          <p:cNvSpPr txBox="1"/>
          <p:nvPr>
            <p:ph idx="1" type="body"/>
          </p:nvPr>
        </p:nvSpPr>
        <p:spPr>
          <a:xfrm>
            <a:off x="311700" y="1152475"/>
            <a:ext cx="8520600" cy="231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If we impose more rules onto what code is and isn’t “valid”, </a:t>
            </a:r>
            <a:r>
              <a:rPr lang="en" sz="1700" u="sng"/>
              <a:t>the compiler becomes our proof of correctness tool</a:t>
            </a:r>
            <a:endParaRPr sz="1700" u="sng"/>
          </a:p>
          <a:p>
            <a:pPr indent="0" lvl="0" marL="0" rtl="0" algn="l">
              <a:spcBef>
                <a:spcPts val="1200"/>
              </a:spcBef>
              <a:spcAft>
                <a:spcPts val="0"/>
              </a:spcAft>
              <a:buNone/>
            </a:pPr>
            <a:r>
              <a:t/>
            </a:r>
            <a:endParaRPr sz="1700"/>
          </a:p>
          <a:p>
            <a:pPr indent="0" lvl="0" marL="0" rtl="0" algn="l">
              <a:spcBef>
                <a:spcPts val="1200"/>
              </a:spcBef>
              <a:spcAft>
                <a:spcPts val="1200"/>
              </a:spcAft>
              <a:buNone/>
            </a:pPr>
            <a:r>
              <a:rPr lang="en" sz="1700"/>
              <a:t>What rules do we pick? What problems do we want to solve?</a:t>
            </a:r>
            <a:endParaRPr sz="1700"/>
          </a:p>
        </p:txBody>
      </p:sp>
      <p:pic>
        <p:nvPicPr>
          <p:cNvPr descr="Arm line icon. Sportsman muscular biceps illustration isolated on white. Strong Arm Symbol outline style design, designed for web and app. Eps 10. (Provided by Getty Images)" id="166" name="Google Shape;166;p26"/>
          <p:cNvPicPr preferRelativeResize="0"/>
          <p:nvPr/>
        </p:nvPicPr>
        <p:blipFill>
          <a:blip r:embed="rId3">
            <a:alphaModFix/>
          </a:blip>
          <a:stretch>
            <a:fillRect/>
          </a:stretch>
        </p:blipFill>
        <p:spPr>
          <a:xfrm>
            <a:off x="3203551" y="80401"/>
            <a:ext cx="1072077" cy="10720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Introducing Rust!</a:t>
            </a:r>
            <a:endParaRPr/>
          </a:p>
        </p:txBody>
      </p:sp>
      <p:sp>
        <p:nvSpPr>
          <p:cNvPr id="172" name="Google Shape;17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Rust is a modern systems programming language focusing on </a:t>
            </a:r>
            <a:r>
              <a:rPr b="1" lang="en"/>
              <a:t>safety</a:t>
            </a:r>
            <a:r>
              <a:rPr lang="en"/>
              <a:t>, </a:t>
            </a:r>
            <a:r>
              <a:rPr b="1" lang="en"/>
              <a:t>speed</a:t>
            </a:r>
            <a:r>
              <a:rPr lang="en"/>
              <a:t>, and </a:t>
            </a:r>
            <a:r>
              <a:rPr b="1" lang="en"/>
              <a:t>concurrency</a:t>
            </a:r>
            <a:r>
              <a:rPr lang="en"/>
              <a:t>. It accomplishes these goals by being memory safe without using garbage collection.</a:t>
            </a:r>
            <a:endParaRPr/>
          </a:p>
          <a:p>
            <a:pPr indent="0" lvl="0" marL="0" rtl="0" algn="l">
              <a:spcBef>
                <a:spcPts val="1200"/>
              </a:spcBef>
              <a:spcAft>
                <a:spcPts val="0"/>
              </a:spcAft>
              <a:buNone/>
            </a:pPr>
            <a:r>
              <a:rPr lang="en"/>
              <a:t>	                     – Rust By Example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Rust programmers are called ‘Rustaceans’</a:t>
            </a:r>
            <a:endParaRPr/>
          </a:p>
        </p:txBody>
      </p:sp>
      <p:pic>
        <p:nvPicPr>
          <p:cNvPr id="173" name="Google Shape;173;p27"/>
          <p:cNvPicPr preferRelativeResize="0"/>
          <p:nvPr/>
        </p:nvPicPr>
        <p:blipFill>
          <a:blip r:embed="rId3">
            <a:alphaModFix/>
          </a:blip>
          <a:stretch>
            <a:fillRect/>
          </a:stretch>
        </p:blipFill>
        <p:spPr>
          <a:xfrm>
            <a:off x="5332700" y="2742274"/>
            <a:ext cx="1741675" cy="174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Rust</a:t>
            </a:r>
            <a:endParaRPr/>
          </a:p>
        </p:txBody>
      </p:sp>
      <p:sp>
        <p:nvSpPr>
          <p:cNvPr id="179" name="Google Shape;17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Created in 2006 by Graydon Hoare (no relation)</a:t>
            </a:r>
            <a:endParaRPr/>
          </a:p>
          <a:p>
            <a:pPr indent="-317500" lvl="1" marL="914400" rtl="0" algn="l">
              <a:spcBef>
                <a:spcPts val="0"/>
              </a:spcBef>
              <a:spcAft>
                <a:spcPts val="0"/>
              </a:spcAft>
              <a:buSzPts val="1400"/>
              <a:buChar char="○"/>
            </a:pPr>
            <a:r>
              <a:rPr lang="en"/>
              <a:t>Sponsored by Mozilla in 2009</a:t>
            </a:r>
            <a:endParaRPr/>
          </a:p>
          <a:p>
            <a:pPr indent="-317500" lvl="1" marL="914400" rtl="0" algn="l">
              <a:spcBef>
                <a:spcPts val="0"/>
              </a:spcBef>
              <a:spcAft>
                <a:spcPts val="0"/>
              </a:spcAft>
              <a:buSzPts val="1400"/>
              <a:buChar char="○"/>
            </a:pPr>
            <a:r>
              <a:rPr lang="en"/>
              <a:t>Multi-paradigm, general purpose programming language</a:t>
            </a:r>
            <a:endParaRPr/>
          </a:p>
          <a:p>
            <a:pPr indent="-317500" lvl="1" marL="914400" rtl="0" algn="l">
              <a:spcBef>
                <a:spcPts val="0"/>
              </a:spcBef>
              <a:spcAft>
                <a:spcPts val="0"/>
              </a:spcAft>
              <a:buSzPts val="1400"/>
              <a:buChar char="○"/>
            </a:pPr>
            <a:r>
              <a:rPr lang="en"/>
              <a:t>Adopted by major companies and governance via Rust Foundation</a:t>
            </a:r>
            <a:endParaRPr/>
          </a:p>
          <a:p>
            <a:pPr indent="-317500" lvl="1" marL="914400" rtl="0" algn="l">
              <a:spcBef>
                <a:spcPts val="0"/>
              </a:spcBef>
              <a:spcAft>
                <a:spcPts val="0"/>
              </a:spcAft>
              <a:buSzPts val="1400"/>
              <a:buChar char="○"/>
            </a:pPr>
            <a:r>
              <a:rPr b="1" lang="en"/>
              <a:t>Rust became the second ‘main’ language in Linux Kernel 6.1</a:t>
            </a:r>
            <a:endParaRPr b="1"/>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Characteristics</a:t>
            </a:r>
            <a:endParaRPr/>
          </a:p>
          <a:p>
            <a:pPr indent="-317500" lvl="1" marL="914400" rtl="0" algn="l">
              <a:spcBef>
                <a:spcPts val="0"/>
              </a:spcBef>
              <a:spcAft>
                <a:spcPts val="0"/>
              </a:spcAft>
              <a:buSzPts val="1400"/>
              <a:buChar char="○"/>
            </a:pPr>
            <a:r>
              <a:rPr lang="en"/>
              <a:t>Aims to support efficient, fearless, concurrent systems programming</a:t>
            </a:r>
            <a:endParaRPr/>
          </a:p>
          <a:p>
            <a:pPr indent="-317500" lvl="1" marL="914400" rtl="0" algn="l">
              <a:spcBef>
                <a:spcPts val="0"/>
              </a:spcBef>
              <a:spcAft>
                <a:spcPts val="0"/>
              </a:spcAft>
              <a:buSzPts val="1400"/>
              <a:buChar char="○"/>
            </a:pPr>
            <a:r>
              <a:rPr lang="en"/>
              <a:t>Memory safe with rich type system</a:t>
            </a:r>
            <a:endParaRPr/>
          </a:p>
          <a:p>
            <a:pPr indent="-317500" lvl="1" marL="914400" rtl="0" algn="l">
              <a:spcBef>
                <a:spcPts val="0"/>
              </a:spcBef>
              <a:spcAft>
                <a:spcPts val="0"/>
              </a:spcAft>
              <a:buSzPts val="1400"/>
              <a:buChar char="○"/>
            </a:pPr>
            <a:r>
              <a:rPr b="1" lang="en"/>
              <a:t>Ergonomic developer experience</a:t>
            </a:r>
            <a:endParaRPr b="1"/>
          </a:p>
          <a:p>
            <a:pPr indent="-317500" lvl="1" marL="914400" rtl="0" algn="l">
              <a:spcBef>
                <a:spcPts val="0"/>
              </a:spcBef>
              <a:spcAft>
                <a:spcPts val="0"/>
              </a:spcAft>
              <a:buSzPts val="1400"/>
              <a:buChar char="○"/>
            </a:pPr>
            <a:r>
              <a:rPr lang="en"/>
              <a:t>Interoperable with C/C++</a:t>
            </a:r>
            <a:endParaRPr/>
          </a:p>
        </p:txBody>
      </p:sp>
      <p:pic>
        <p:nvPicPr>
          <p:cNvPr id="180" name="Google Shape;180;p28"/>
          <p:cNvPicPr preferRelativeResize="0"/>
          <p:nvPr/>
        </p:nvPicPr>
        <p:blipFill>
          <a:blip r:embed="rId3">
            <a:alphaModFix/>
          </a:blip>
          <a:stretch>
            <a:fillRect/>
          </a:stretch>
        </p:blipFill>
        <p:spPr>
          <a:xfrm>
            <a:off x="7515675" y="0"/>
            <a:ext cx="1628325" cy="1628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Race</a:t>
            </a:r>
            <a:endParaRPr/>
          </a:p>
        </p:txBody>
      </p:sp>
      <p:sp>
        <p:nvSpPr>
          <p:cNvPr id="186" name="Google Shape;18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2 instructions from different threads access the same memory</a:t>
            </a:r>
            <a:endParaRPr/>
          </a:p>
          <a:p>
            <a:pPr indent="0" lvl="0" marL="0" rtl="0" algn="l">
              <a:spcBef>
                <a:spcPts val="1200"/>
              </a:spcBef>
              <a:spcAft>
                <a:spcPts val="0"/>
              </a:spcAft>
              <a:buClr>
                <a:schemeClr val="dk1"/>
              </a:buClr>
              <a:buSzPts val="1100"/>
              <a:buFont typeface="Arial"/>
              <a:buNone/>
            </a:pPr>
            <a:r>
              <a:rPr b="1" lang="en"/>
              <a:t>at least one is a write</a:t>
            </a:r>
            <a:endParaRPr b="1"/>
          </a:p>
          <a:p>
            <a:pPr indent="0" lvl="0" marL="0" rtl="0" algn="l">
              <a:spcBef>
                <a:spcPts val="1200"/>
              </a:spcBef>
              <a:spcAft>
                <a:spcPts val="1200"/>
              </a:spcAft>
              <a:buClr>
                <a:schemeClr val="dk1"/>
              </a:buClr>
              <a:buSzPts val="1100"/>
              <a:buFont typeface="Arial"/>
              <a:buNone/>
            </a:pPr>
            <a:r>
              <a:rPr lang="en"/>
              <a:t>no synchronization mandating an order between the accesses</a:t>
            </a:r>
            <a:endParaRPr/>
          </a:p>
        </p:txBody>
      </p:sp>
      <p:pic>
        <p:nvPicPr>
          <p:cNvPr descr="Runners competing on track (Provided by Getty Images)" id="187" name="Google Shape;187;p29"/>
          <p:cNvPicPr preferRelativeResize="0"/>
          <p:nvPr/>
        </p:nvPicPr>
        <p:blipFill>
          <a:blip r:embed="rId3">
            <a:alphaModFix/>
          </a:blip>
          <a:stretch>
            <a:fillRect/>
          </a:stretch>
        </p:blipFill>
        <p:spPr>
          <a:xfrm>
            <a:off x="6890753" y="113250"/>
            <a:ext cx="2149627" cy="1501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Deadlock	</a:t>
            </a:r>
            <a:endParaRPr/>
          </a:p>
        </p:txBody>
      </p:sp>
      <p:sp>
        <p:nvSpPr>
          <p:cNvPr id="193" name="Google Shape;19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synchronize accesses so there is an order?</a:t>
            </a:r>
            <a:endParaRPr/>
          </a:p>
          <a:p>
            <a:pPr indent="-342900" lvl="0" marL="457200" rtl="0" algn="l">
              <a:spcBef>
                <a:spcPts val="1200"/>
              </a:spcBef>
              <a:spcAft>
                <a:spcPts val="0"/>
              </a:spcAft>
              <a:buSzPts val="1800"/>
              <a:buChar char="●"/>
            </a:pPr>
            <a:r>
              <a:rPr lang="en"/>
              <a:t>Locking!</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Locking isn’t always safe though.</a:t>
            </a:r>
            <a:endParaRPr/>
          </a:p>
        </p:txBody>
      </p:sp>
      <p:pic>
        <p:nvPicPr>
          <p:cNvPr id="194" name="Google Shape;194;p30"/>
          <p:cNvPicPr preferRelativeResize="0"/>
          <p:nvPr/>
        </p:nvPicPr>
        <p:blipFill>
          <a:blip r:embed="rId3">
            <a:alphaModFix/>
          </a:blip>
          <a:stretch>
            <a:fillRect/>
          </a:stretch>
        </p:blipFill>
        <p:spPr>
          <a:xfrm>
            <a:off x="4503350" y="2696313"/>
            <a:ext cx="4248150" cy="1990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Concurrent </a:t>
            </a:r>
            <a:r>
              <a:rPr lang="en" sz="2420"/>
              <a:t>System</a:t>
            </a:r>
            <a:endParaRPr sz="2420"/>
          </a:p>
        </p:txBody>
      </p:sp>
      <p:sp>
        <p:nvSpPr>
          <p:cNvPr id="200" name="Google Shape;200;p31"/>
          <p:cNvSpPr txBox="1"/>
          <p:nvPr>
            <p:ph idx="1" type="body"/>
          </p:nvPr>
        </p:nvSpPr>
        <p:spPr>
          <a:xfrm>
            <a:off x="311700" y="1152475"/>
            <a:ext cx="85206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t>Concurrency problems arise when data is accessed and modified at the same time.</a:t>
            </a:r>
            <a:endParaRPr sz="1700"/>
          </a:p>
        </p:txBody>
      </p:sp>
      <p:sp>
        <p:nvSpPr>
          <p:cNvPr id="201" name="Google Shape;201;p31"/>
          <p:cNvSpPr txBox="1"/>
          <p:nvPr>
            <p:ph idx="1" type="body"/>
          </p:nvPr>
        </p:nvSpPr>
        <p:spPr>
          <a:xfrm>
            <a:off x="648700" y="1543425"/>
            <a:ext cx="2901600" cy="2888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Clr>
                <a:schemeClr val="dk1"/>
              </a:buClr>
              <a:buSzPct val="64705"/>
              <a:buFont typeface="Arial"/>
              <a:buNone/>
            </a:pPr>
            <a:r>
              <a:rPr b="1" lang="en" sz="1700">
                <a:latin typeface="Courier New"/>
                <a:ea typeface="Courier New"/>
                <a:cs typeface="Courier New"/>
                <a:sym typeface="Courier New"/>
              </a:rPr>
              <a:t>fn incr(&amp;val):</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val += 1</a:t>
            </a:r>
            <a:endParaRPr b="1" sz="1700">
              <a:latin typeface="Courier New"/>
              <a:ea typeface="Courier New"/>
              <a:cs typeface="Courier New"/>
              <a:sym typeface="Courier New"/>
            </a:endParaRPr>
          </a:p>
          <a:p>
            <a:pPr indent="0" lvl="0" marL="0" rtl="0" algn="l">
              <a:spcBef>
                <a:spcPts val="1200"/>
              </a:spcBef>
              <a:spcAft>
                <a:spcPts val="0"/>
              </a:spcAft>
              <a:buNone/>
            </a:pPr>
            <a:r>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f</a:t>
            </a:r>
            <a:r>
              <a:rPr b="1" lang="en" sz="1700">
                <a:latin typeface="Courier New"/>
                <a:ea typeface="Courier New"/>
                <a:cs typeface="Courier New"/>
                <a:sym typeface="Courier New"/>
              </a:rPr>
              <a:t>n main():</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thread_run(incr, &amp;a)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thread_run(incr, &amp;a)</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	assert a == 2</a:t>
            </a:r>
            <a:endParaRPr b="1" sz="1700">
              <a:latin typeface="Courier New"/>
              <a:ea typeface="Courier New"/>
              <a:cs typeface="Courier New"/>
              <a:sym typeface="Courier New"/>
            </a:endParaRPr>
          </a:p>
        </p:txBody>
      </p:sp>
      <p:sp>
        <p:nvSpPr>
          <p:cNvPr id="202" name="Google Shape;202;p31"/>
          <p:cNvSpPr/>
          <p:nvPr/>
        </p:nvSpPr>
        <p:spPr>
          <a:xfrm>
            <a:off x="6179500" y="3862250"/>
            <a:ext cx="440700" cy="4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2"/>
                </a:solidFill>
                <a:latin typeface="Courier New"/>
                <a:ea typeface="Courier New"/>
                <a:cs typeface="Courier New"/>
                <a:sym typeface="Courier New"/>
              </a:rPr>
              <a:t>0</a:t>
            </a:r>
            <a:endParaRPr sz="1700">
              <a:solidFill>
                <a:schemeClr val="dk2"/>
              </a:solidFill>
              <a:latin typeface="Courier New"/>
              <a:ea typeface="Courier New"/>
              <a:cs typeface="Courier New"/>
              <a:sym typeface="Courier New"/>
            </a:endParaRPr>
          </a:p>
        </p:txBody>
      </p:sp>
      <p:sp>
        <p:nvSpPr>
          <p:cNvPr id="203" name="Google Shape;203;p31"/>
          <p:cNvSpPr txBox="1"/>
          <p:nvPr>
            <p:ph idx="1" type="body"/>
          </p:nvPr>
        </p:nvSpPr>
        <p:spPr>
          <a:xfrm>
            <a:off x="5823400" y="3840200"/>
            <a:ext cx="3561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a</a:t>
            </a:r>
            <a:endParaRPr sz="1700">
              <a:latin typeface="Courier New"/>
              <a:ea typeface="Courier New"/>
              <a:cs typeface="Courier New"/>
              <a:sym typeface="Courier New"/>
            </a:endParaRPr>
          </a:p>
        </p:txBody>
      </p:sp>
      <p:cxnSp>
        <p:nvCxnSpPr>
          <p:cNvPr id="204" name="Google Shape;204;p31"/>
          <p:cNvCxnSpPr/>
          <p:nvPr/>
        </p:nvCxnSpPr>
        <p:spPr>
          <a:xfrm>
            <a:off x="4904225" y="3248275"/>
            <a:ext cx="3101400" cy="0"/>
          </a:xfrm>
          <a:prstGeom prst="straightConnector1">
            <a:avLst/>
          </a:prstGeom>
          <a:noFill/>
          <a:ln cap="flat" cmpd="sng" w="9525">
            <a:solidFill>
              <a:schemeClr val="dk2"/>
            </a:solidFill>
            <a:prstDash val="solid"/>
            <a:round/>
            <a:headEnd len="med" w="med" type="none"/>
            <a:tailEnd len="med" w="med" type="none"/>
          </a:ln>
        </p:spPr>
      </p:cxnSp>
      <p:cxnSp>
        <p:nvCxnSpPr>
          <p:cNvPr id="205" name="Google Shape;205;p31"/>
          <p:cNvCxnSpPr/>
          <p:nvPr/>
        </p:nvCxnSpPr>
        <p:spPr>
          <a:xfrm>
            <a:off x="6399850" y="1760475"/>
            <a:ext cx="0" cy="1487700"/>
          </a:xfrm>
          <a:prstGeom prst="straightConnector1">
            <a:avLst/>
          </a:prstGeom>
          <a:noFill/>
          <a:ln cap="flat" cmpd="sng" w="9525">
            <a:solidFill>
              <a:schemeClr val="dk2"/>
            </a:solidFill>
            <a:prstDash val="solid"/>
            <a:round/>
            <a:headEnd len="med" w="med" type="none"/>
            <a:tailEnd len="med" w="med" type="none"/>
          </a:ln>
        </p:spPr>
      </p:cxnSp>
      <p:sp>
        <p:nvSpPr>
          <p:cNvPr id="206" name="Google Shape;206;p31"/>
          <p:cNvSpPr txBox="1"/>
          <p:nvPr>
            <p:ph idx="1" type="body"/>
          </p:nvPr>
        </p:nvSpPr>
        <p:spPr>
          <a:xfrm>
            <a:off x="7257925" y="4517025"/>
            <a:ext cx="1708200" cy="440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700">
                <a:latin typeface="Courier New"/>
                <a:ea typeface="Courier New"/>
                <a:cs typeface="Courier New"/>
                <a:sym typeface="Courier New"/>
              </a:rPr>
              <a:t>Main thread</a:t>
            </a:r>
            <a:endParaRPr sz="1700">
              <a:latin typeface="Courier New"/>
              <a:ea typeface="Courier New"/>
              <a:cs typeface="Courier New"/>
              <a:sym typeface="Courier New"/>
            </a:endParaRPr>
          </a:p>
        </p:txBody>
      </p:sp>
      <p:sp>
        <p:nvSpPr>
          <p:cNvPr id="207" name="Google Shape;207;p31"/>
          <p:cNvSpPr txBox="1"/>
          <p:nvPr>
            <p:ph idx="1" type="body"/>
          </p:nvPr>
        </p:nvSpPr>
        <p:spPr>
          <a:xfrm>
            <a:off x="6914425" y="1739850"/>
            <a:ext cx="14691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T</a:t>
            </a:r>
            <a:r>
              <a:rPr lang="en" sz="1700">
                <a:latin typeface="Courier New"/>
                <a:ea typeface="Courier New"/>
                <a:cs typeface="Courier New"/>
                <a:sym typeface="Courier New"/>
              </a:rPr>
              <a:t>hread 2</a:t>
            </a:r>
            <a:endParaRPr sz="1700">
              <a:latin typeface="Courier New"/>
              <a:ea typeface="Courier New"/>
              <a:cs typeface="Courier New"/>
              <a:sym typeface="Courier New"/>
            </a:endParaRPr>
          </a:p>
        </p:txBody>
      </p:sp>
      <p:sp>
        <p:nvSpPr>
          <p:cNvPr id="208" name="Google Shape;208;p31"/>
          <p:cNvSpPr txBox="1"/>
          <p:nvPr>
            <p:ph idx="1" type="body"/>
          </p:nvPr>
        </p:nvSpPr>
        <p:spPr>
          <a:xfrm>
            <a:off x="4532050" y="1760475"/>
            <a:ext cx="14691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Thread 1</a:t>
            </a:r>
            <a:endParaRPr sz="1700">
              <a:latin typeface="Courier New"/>
              <a:ea typeface="Courier New"/>
              <a:cs typeface="Courier New"/>
              <a:sym typeface="Courier New"/>
            </a:endParaRPr>
          </a:p>
        </p:txBody>
      </p:sp>
      <p:sp>
        <p:nvSpPr>
          <p:cNvPr id="209" name="Google Shape;209;p31"/>
          <p:cNvSpPr/>
          <p:nvPr/>
        </p:nvSpPr>
        <p:spPr>
          <a:xfrm>
            <a:off x="5206200" y="2479625"/>
            <a:ext cx="440700" cy="4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chemeClr val="dk2"/>
              </a:solidFill>
              <a:latin typeface="Courier New"/>
              <a:ea typeface="Courier New"/>
              <a:cs typeface="Courier New"/>
              <a:sym typeface="Courier New"/>
            </a:endParaRPr>
          </a:p>
        </p:txBody>
      </p:sp>
      <p:sp>
        <p:nvSpPr>
          <p:cNvPr id="210" name="Google Shape;210;p31"/>
          <p:cNvSpPr txBox="1"/>
          <p:nvPr>
            <p:ph idx="1" type="body"/>
          </p:nvPr>
        </p:nvSpPr>
        <p:spPr>
          <a:xfrm>
            <a:off x="4605000" y="2457575"/>
            <a:ext cx="6012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val</a:t>
            </a:r>
            <a:endParaRPr sz="1700">
              <a:latin typeface="Courier New"/>
              <a:ea typeface="Courier New"/>
              <a:cs typeface="Courier New"/>
              <a:sym typeface="Courier New"/>
            </a:endParaRPr>
          </a:p>
        </p:txBody>
      </p:sp>
      <p:sp>
        <p:nvSpPr>
          <p:cNvPr id="211" name="Google Shape;211;p31"/>
          <p:cNvSpPr/>
          <p:nvPr/>
        </p:nvSpPr>
        <p:spPr>
          <a:xfrm>
            <a:off x="7515625" y="2479625"/>
            <a:ext cx="440700" cy="4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chemeClr val="dk2"/>
              </a:solidFill>
              <a:latin typeface="Courier New"/>
              <a:ea typeface="Courier New"/>
              <a:cs typeface="Courier New"/>
              <a:sym typeface="Courier New"/>
            </a:endParaRPr>
          </a:p>
        </p:txBody>
      </p:sp>
      <p:sp>
        <p:nvSpPr>
          <p:cNvPr id="212" name="Google Shape;212;p31"/>
          <p:cNvSpPr txBox="1"/>
          <p:nvPr>
            <p:ph idx="1" type="body"/>
          </p:nvPr>
        </p:nvSpPr>
        <p:spPr>
          <a:xfrm>
            <a:off x="6914425" y="2457575"/>
            <a:ext cx="6012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val</a:t>
            </a:r>
            <a:endParaRPr sz="1700">
              <a:latin typeface="Courier New"/>
              <a:ea typeface="Courier New"/>
              <a:cs typeface="Courier New"/>
              <a:sym typeface="Courier New"/>
            </a:endParaRPr>
          </a:p>
        </p:txBody>
      </p:sp>
      <p:cxnSp>
        <p:nvCxnSpPr>
          <p:cNvPr id="213" name="Google Shape;213;p31"/>
          <p:cNvCxnSpPr/>
          <p:nvPr/>
        </p:nvCxnSpPr>
        <p:spPr>
          <a:xfrm>
            <a:off x="5431600" y="2712975"/>
            <a:ext cx="751500" cy="1077600"/>
          </a:xfrm>
          <a:prstGeom prst="straightConnector1">
            <a:avLst/>
          </a:prstGeom>
          <a:noFill/>
          <a:ln cap="flat" cmpd="sng" w="9525">
            <a:solidFill>
              <a:schemeClr val="dk2"/>
            </a:solidFill>
            <a:prstDash val="solid"/>
            <a:round/>
            <a:headEnd len="med" w="med" type="none"/>
            <a:tailEnd len="med" w="med" type="triangle"/>
          </a:ln>
        </p:spPr>
      </p:cxnSp>
      <p:cxnSp>
        <p:nvCxnSpPr>
          <p:cNvPr id="214" name="Google Shape;214;p31"/>
          <p:cNvCxnSpPr/>
          <p:nvPr/>
        </p:nvCxnSpPr>
        <p:spPr>
          <a:xfrm flipH="1">
            <a:off x="6659650" y="2712975"/>
            <a:ext cx="1086300" cy="1094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Concurrent </a:t>
            </a:r>
            <a:r>
              <a:rPr lang="en" sz="2420"/>
              <a:t>System</a:t>
            </a:r>
            <a:endParaRPr sz="2420"/>
          </a:p>
        </p:txBody>
      </p:sp>
      <p:sp>
        <p:nvSpPr>
          <p:cNvPr id="220" name="Google Shape;220;p32"/>
          <p:cNvSpPr txBox="1"/>
          <p:nvPr>
            <p:ph idx="1" type="body"/>
          </p:nvPr>
        </p:nvSpPr>
        <p:spPr>
          <a:xfrm>
            <a:off x="311700" y="1152475"/>
            <a:ext cx="85206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t>Concurrency problems arise when data is accessed and modified at the same time.</a:t>
            </a:r>
            <a:endParaRPr sz="1700"/>
          </a:p>
        </p:txBody>
      </p:sp>
      <p:sp>
        <p:nvSpPr>
          <p:cNvPr id="221" name="Google Shape;221;p32"/>
          <p:cNvSpPr txBox="1"/>
          <p:nvPr>
            <p:ph idx="1" type="body"/>
          </p:nvPr>
        </p:nvSpPr>
        <p:spPr>
          <a:xfrm>
            <a:off x="648700" y="1543425"/>
            <a:ext cx="2901600" cy="2888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1700">
                <a:latin typeface="Courier New"/>
                <a:ea typeface="Courier New"/>
                <a:cs typeface="Courier New"/>
                <a:sym typeface="Courier New"/>
              </a:rPr>
              <a:t>fn incr(&amp;val):</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val += 1</a:t>
            </a:r>
            <a:endParaRPr b="1" sz="1700">
              <a:latin typeface="Courier New"/>
              <a:ea typeface="Courier New"/>
              <a:cs typeface="Courier New"/>
              <a:sym typeface="Courier New"/>
            </a:endParaRPr>
          </a:p>
          <a:p>
            <a:pPr indent="0" lvl="0" marL="0" rtl="0" algn="l">
              <a:spcBef>
                <a:spcPts val="1200"/>
              </a:spcBef>
              <a:spcAft>
                <a:spcPts val="0"/>
              </a:spcAft>
              <a:buNone/>
            </a:pPr>
            <a:r>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fn main():</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thread_run(incr, </a:t>
            </a:r>
            <a:r>
              <a:rPr b="1" lang="en" sz="1700">
                <a:solidFill>
                  <a:srgbClr val="660000"/>
                </a:solidFill>
                <a:latin typeface="Courier New"/>
                <a:ea typeface="Courier New"/>
                <a:cs typeface="Courier New"/>
                <a:sym typeface="Courier New"/>
              </a:rPr>
              <a:t>&amp;a</a:t>
            </a:r>
            <a:r>
              <a:rPr b="1" lang="en" sz="1700">
                <a:latin typeface="Courier New"/>
                <a:ea typeface="Courier New"/>
                <a:cs typeface="Courier New"/>
                <a:sym typeface="Courier New"/>
              </a:rPr>
              <a: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thread_run(incr, </a:t>
            </a:r>
            <a:r>
              <a:rPr b="1" lang="en" sz="1700">
                <a:solidFill>
                  <a:srgbClr val="660000"/>
                </a:solidFill>
                <a:latin typeface="Courier New"/>
                <a:ea typeface="Courier New"/>
                <a:cs typeface="Courier New"/>
                <a:sym typeface="Courier New"/>
              </a:rPr>
              <a:t>&amp;a</a:t>
            </a:r>
            <a:r>
              <a:rPr b="1" lang="en" sz="1700">
                <a:latin typeface="Courier New"/>
                <a:ea typeface="Courier New"/>
                <a:cs typeface="Courier New"/>
                <a:sym typeface="Courier New"/>
              </a:rPr>
              <a:t>)</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	assert a == 2</a:t>
            </a:r>
            <a:endParaRPr b="1" sz="1700">
              <a:latin typeface="Courier New"/>
              <a:ea typeface="Courier New"/>
              <a:cs typeface="Courier New"/>
              <a:sym typeface="Courier New"/>
            </a:endParaRPr>
          </a:p>
        </p:txBody>
      </p:sp>
      <p:sp>
        <p:nvSpPr>
          <p:cNvPr id="222" name="Google Shape;222;p32"/>
          <p:cNvSpPr/>
          <p:nvPr/>
        </p:nvSpPr>
        <p:spPr>
          <a:xfrm>
            <a:off x="6179500" y="3862250"/>
            <a:ext cx="440700" cy="4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dk2"/>
                </a:solidFill>
                <a:latin typeface="Courier New"/>
                <a:ea typeface="Courier New"/>
                <a:cs typeface="Courier New"/>
                <a:sym typeface="Courier New"/>
              </a:rPr>
              <a:t>0</a:t>
            </a:r>
            <a:endParaRPr sz="1700">
              <a:solidFill>
                <a:schemeClr val="dk2"/>
              </a:solidFill>
              <a:latin typeface="Courier New"/>
              <a:ea typeface="Courier New"/>
              <a:cs typeface="Courier New"/>
              <a:sym typeface="Courier New"/>
            </a:endParaRPr>
          </a:p>
        </p:txBody>
      </p:sp>
      <p:sp>
        <p:nvSpPr>
          <p:cNvPr id="223" name="Google Shape;223;p32"/>
          <p:cNvSpPr txBox="1"/>
          <p:nvPr>
            <p:ph idx="1" type="body"/>
          </p:nvPr>
        </p:nvSpPr>
        <p:spPr>
          <a:xfrm>
            <a:off x="5823400" y="3840200"/>
            <a:ext cx="3561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a</a:t>
            </a:r>
            <a:endParaRPr sz="1700">
              <a:latin typeface="Courier New"/>
              <a:ea typeface="Courier New"/>
              <a:cs typeface="Courier New"/>
              <a:sym typeface="Courier New"/>
            </a:endParaRPr>
          </a:p>
        </p:txBody>
      </p:sp>
      <p:cxnSp>
        <p:nvCxnSpPr>
          <p:cNvPr id="224" name="Google Shape;224;p32"/>
          <p:cNvCxnSpPr/>
          <p:nvPr/>
        </p:nvCxnSpPr>
        <p:spPr>
          <a:xfrm>
            <a:off x="4904225" y="3248275"/>
            <a:ext cx="3101400" cy="0"/>
          </a:xfrm>
          <a:prstGeom prst="straightConnector1">
            <a:avLst/>
          </a:prstGeom>
          <a:noFill/>
          <a:ln cap="flat" cmpd="sng" w="9525">
            <a:solidFill>
              <a:schemeClr val="dk2"/>
            </a:solidFill>
            <a:prstDash val="solid"/>
            <a:round/>
            <a:headEnd len="med" w="med" type="none"/>
            <a:tailEnd len="med" w="med" type="none"/>
          </a:ln>
        </p:spPr>
      </p:cxnSp>
      <p:cxnSp>
        <p:nvCxnSpPr>
          <p:cNvPr id="225" name="Google Shape;225;p32"/>
          <p:cNvCxnSpPr/>
          <p:nvPr/>
        </p:nvCxnSpPr>
        <p:spPr>
          <a:xfrm>
            <a:off x="6399850" y="1760475"/>
            <a:ext cx="0" cy="1487700"/>
          </a:xfrm>
          <a:prstGeom prst="straightConnector1">
            <a:avLst/>
          </a:prstGeom>
          <a:noFill/>
          <a:ln cap="flat" cmpd="sng" w="9525">
            <a:solidFill>
              <a:schemeClr val="dk2"/>
            </a:solidFill>
            <a:prstDash val="solid"/>
            <a:round/>
            <a:headEnd len="med" w="med" type="none"/>
            <a:tailEnd len="med" w="med" type="none"/>
          </a:ln>
        </p:spPr>
      </p:cxnSp>
      <p:sp>
        <p:nvSpPr>
          <p:cNvPr id="226" name="Google Shape;226;p32"/>
          <p:cNvSpPr txBox="1"/>
          <p:nvPr>
            <p:ph idx="1" type="body"/>
          </p:nvPr>
        </p:nvSpPr>
        <p:spPr>
          <a:xfrm>
            <a:off x="7257925" y="4517025"/>
            <a:ext cx="1708200" cy="440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700">
                <a:latin typeface="Courier New"/>
                <a:ea typeface="Courier New"/>
                <a:cs typeface="Courier New"/>
                <a:sym typeface="Courier New"/>
              </a:rPr>
              <a:t>Main thread</a:t>
            </a:r>
            <a:endParaRPr sz="1700">
              <a:latin typeface="Courier New"/>
              <a:ea typeface="Courier New"/>
              <a:cs typeface="Courier New"/>
              <a:sym typeface="Courier New"/>
            </a:endParaRPr>
          </a:p>
        </p:txBody>
      </p:sp>
      <p:sp>
        <p:nvSpPr>
          <p:cNvPr id="227" name="Google Shape;227;p32"/>
          <p:cNvSpPr txBox="1"/>
          <p:nvPr>
            <p:ph idx="1" type="body"/>
          </p:nvPr>
        </p:nvSpPr>
        <p:spPr>
          <a:xfrm>
            <a:off x="6914425" y="1739850"/>
            <a:ext cx="14691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Thread 2</a:t>
            </a:r>
            <a:endParaRPr sz="1700">
              <a:latin typeface="Courier New"/>
              <a:ea typeface="Courier New"/>
              <a:cs typeface="Courier New"/>
              <a:sym typeface="Courier New"/>
            </a:endParaRPr>
          </a:p>
        </p:txBody>
      </p:sp>
      <p:sp>
        <p:nvSpPr>
          <p:cNvPr id="228" name="Google Shape;228;p32"/>
          <p:cNvSpPr txBox="1"/>
          <p:nvPr>
            <p:ph idx="1" type="body"/>
          </p:nvPr>
        </p:nvSpPr>
        <p:spPr>
          <a:xfrm>
            <a:off x="4532050" y="1760475"/>
            <a:ext cx="14691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Thread 1</a:t>
            </a:r>
            <a:endParaRPr sz="1700">
              <a:latin typeface="Courier New"/>
              <a:ea typeface="Courier New"/>
              <a:cs typeface="Courier New"/>
              <a:sym typeface="Courier New"/>
            </a:endParaRPr>
          </a:p>
        </p:txBody>
      </p:sp>
      <p:sp>
        <p:nvSpPr>
          <p:cNvPr id="229" name="Google Shape;229;p32"/>
          <p:cNvSpPr/>
          <p:nvPr/>
        </p:nvSpPr>
        <p:spPr>
          <a:xfrm>
            <a:off x="5206200" y="2479625"/>
            <a:ext cx="440700" cy="4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chemeClr val="dk2"/>
              </a:solidFill>
              <a:latin typeface="Courier New"/>
              <a:ea typeface="Courier New"/>
              <a:cs typeface="Courier New"/>
              <a:sym typeface="Courier New"/>
            </a:endParaRPr>
          </a:p>
        </p:txBody>
      </p:sp>
      <p:sp>
        <p:nvSpPr>
          <p:cNvPr id="230" name="Google Shape;230;p32"/>
          <p:cNvSpPr txBox="1"/>
          <p:nvPr>
            <p:ph idx="1" type="body"/>
          </p:nvPr>
        </p:nvSpPr>
        <p:spPr>
          <a:xfrm>
            <a:off x="4605000" y="2457575"/>
            <a:ext cx="6012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val</a:t>
            </a:r>
            <a:endParaRPr sz="1700">
              <a:latin typeface="Courier New"/>
              <a:ea typeface="Courier New"/>
              <a:cs typeface="Courier New"/>
              <a:sym typeface="Courier New"/>
            </a:endParaRPr>
          </a:p>
        </p:txBody>
      </p:sp>
      <p:sp>
        <p:nvSpPr>
          <p:cNvPr id="231" name="Google Shape;231;p32"/>
          <p:cNvSpPr/>
          <p:nvPr/>
        </p:nvSpPr>
        <p:spPr>
          <a:xfrm>
            <a:off x="7515625" y="2479625"/>
            <a:ext cx="440700" cy="44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solidFill>
                <a:schemeClr val="dk2"/>
              </a:solidFill>
              <a:latin typeface="Courier New"/>
              <a:ea typeface="Courier New"/>
              <a:cs typeface="Courier New"/>
              <a:sym typeface="Courier New"/>
            </a:endParaRPr>
          </a:p>
        </p:txBody>
      </p:sp>
      <p:sp>
        <p:nvSpPr>
          <p:cNvPr id="232" name="Google Shape;232;p32"/>
          <p:cNvSpPr txBox="1"/>
          <p:nvPr>
            <p:ph idx="1" type="body"/>
          </p:nvPr>
        </p:nvSpPr>
        <p:spPr>
          <a:xfrm>
            <a:off x="6914425" y="2457575"/>
            <a:ext cx="6012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latin typeface="Courier New"/>
                <a:ea typeface="Courier New"/>
                <a:cs typeface="Courier New"/>
                <a:sym typeface="Courier New"/>
              </a:rPr>
              <a:t>val</a:t>
            </a:r>
            <a:endParaRPr sz="1700">
              <a:latin typeface="Courier New"/>
              <a:ea typeface="Courier New"/>
              <a:cs typeface="Courier New"/>
              <a:sym typeface="Courier New"/>
            </a:endParaRPr>
          </a:p>
        </p:txBody>
      </p:sp>
      <p:cxnSp>
        <p:nvCxnSpPr>
          <p:cNvPr id="233" name="Google Shape;233;p32"/>
          <p:cNvCxnSpPr/>
          <p:nvPr/>
        </p:nvCxnSpPr>
        <p:spPr>
          <a:xfrm>
            <a:off x="5431600" y="2712975"/>
            <a:ext cx="751500" cy="1077600"/>
          </a:xfrm>
          <a:prstGeom prst="straightConnector1">
            <a:avLst/>
          </a:prstGeom>
          <a:noFill/>
          <a:ln cap="flat" cmpd="sng" w="9525">
            <a:solidFill>
              <a:schemeClr val="dk2"/>
            </a:solidFill>
            <a:prstDash val="solid"/>
            <a:round/>
            <a:headEnd len="med" w="med" type="none"/>
            <a:tailEnd len="med" w="med" type="triangle"/>
          </a:ln>
        </p:spPr>
      </p:cxnSp>
      <p:cxnSp>
        <p:nvCxnSpPr>
          <p:cNvPr id="234" name="Google Shape;234;p32"/>
          <p:cNvCxnSpPr/>
          <p:nvPr/>
        </p:nvCxnSpPr>
        <p:spPr>
          <a:xfrm flipH="1">
            <a:off x="6659650" y="2712975"/>
            <a:ext cx="1086300" cy="1094100"/>
          </a:xfrm>
          <a:prstGeom prst="straightConnector1">
            <a:avLst/>
          </a:prstGeom>
          <a:noFill/>
          <a:ln cap="flat" cmpd="sng" w="9525">
            <a:solidFill>
              <a:schemeClr val="dk2"/>
            </a:solidFill>
            <a:prstDash val="solid"/>
            <a:round/>
            <a:headEnd len="med" w="med" type="none"/>
            <a:tailEnd len="med" w="med" type="triangle"/>
          </a:ln>
        </p:spPr>
      </p:cxnSp>
      <p:grpSp>
        <p:nvGrpSpPr>
          <p:cNvPr id="235" name="Google Shape;235;p32"/>
          <p:cNvGrpSpPr/>
          <p:nvPr/>
        </p:nvGrpSpPr>
        <p:grpSpPr>
          <a:xfrm rot="-840046">
            <a:off x="5782022" y="3303621"/>
            <a:ext cx="356103" cy="356103"/>
            <a:chOff x="3680300" y="2967725"/>
            <a:chExt cx="699300" cy="699300"/>
          </a:xfrm>
        </p:grpSpPr>
        <p:cxnSp>
          <p:nvCxnSpPr>
            <p:cNvPr id="236" name="Google Shape;236;p32"/>
            <p:cNvCxnSpPr/>
            <p:nvPr/>
          </p:nvCxnSpPr>
          <p:spPr>
            <a:xfrm>
              <a:off x="3680300" y="2967725"/>
              <a:ext cx="699300" cy="699300"/>
            </a:xfrm>
            <a:prstGeom prst="straightConnector1">
              <a:avLst/>
            </a:prstGeom>
            <a:noFill/>
            <a:ln cap="flat" cmpd="sng" w="19050">
              <a:solidFill>
                <a:srgbClr val="660000"/>
              </a:solidFill>
              <a:prstDash val="solid"/>
              <a:round/>
              <a:headEnd len="med" w="med" type="none"/>
              <a:tailEnd len="med" w="med" type="none"/>
            </a:ln>
          </p:spPr>
        </p:cxnSp>
        <p:cxnSp>
          <p:nvCxnSpPr>
            <p:cNvPr id="237" name="Google Shape;237;p32"/>
            <p:cNvCxnSpPr/>
            <p:nvPr/>
          </p:nvCxnSpPr>
          <p:spPr>
            <a:xfrm flipH="1">
              <a:off x="3680300" y="2967725"/>
              <a:ext cx="699300" cy="699300"/>
            </a:xfrm>
            <a:prstGeom prst="straightConnector1">
              <a:avLst/>
            </a:prstGeom>
            <a:noFill/>
            <a:ln cap="flat" cmpd="sng" w="19050">
              <a:solidFill>
                <a:srgbClr val="660000"/>
              </a:solidFill>
              <a:prstDash val="solid"/>
              <a:round/>
              <a:headEnd len="med" w="med" type="none"/>
              <a:tailEnd len="med" w="med" type="none"/>
            </a:ln>
          </p:spPr>
        </p:cxnSp>
      </p:grpSp>
      <p:grpSp>
        <p:nvGrpSpPr>
          <p:cNvPr id="238" name="Google Shape;238;p32"/>
          <p:cNvGrpSpPr/>
          <p:nvPr/>
        </p:nvGrpSpPr>
        <p:grpSpPr>
          <a:xfrm rot="1150075">
            <a:off x="6792483" y="3314419"/>
            <a:ext cx="356106" cy="356106"/>
            <a:chOff x="3680300" y="2967725"/>
            <a:chExt cx="699300" cy="699300"/>
          </a:xfrm>
        </p:grpSpPr>
        <p:cxnSp>
          <p:nvCxnSpPr>
            <p:cNvPr id="239" name="Google Shape;239;p32"/>
            <p:cNvCxnSpPr/>
            <p:nvPr/>
          </p:nvCxnSpPr>
          <p:spPr>
            <a:xfrm>
              <a:off x="3680300" y="2967725"/>
              <a:ext cx="699300" cy="699300"/>
            </a:xfrm>
            <a:prstGeom prst="straightConnector1">
              <a:avLst/>
            </a:prstGeom>
            <a:noFill/>
            <a:ln cap="flat" cmpd="sng" w="19050">
              <a:solidFill>
                <a:srgbClr val="660000"/>
              </a:solidFill>
              <a:prstDash val="solid"/>
              <a:round/>
              <a:headEnd len="med" w="med" type="none"/>
              <a:tailEnd len="med" w="med" type="none"/>
            </a:ln>
          </p:spPr>
        </p:cxnSp>
        <p:cxnSp>
          <p:nvCxnSpPr>
            <p:cNvPr id="240" name="Google Shape;240;p32"/>
            <p:cNvCxnSpPr/>
            <p:nvPr/>
          </p:nvCxnSpPr>
          <p:spPr>
            <a:xfrm flipH="1">
              <a:off x="3680300" y="2967725"/>
              <a:ext cx="699300" cy="699300"/>
            </a:xfrm>
            <a:prstGeom prst="straightConnector1">
              <a:avLst/>
            </a:prstGeom>
            <a:noFill/>
            <a:ln cap="flat" cmpd="sng" w="19050">
              <a:solidFill>
                <a:srgbClr val="660000"/>
              </a:solidFill>
              <a:prstDash val="solid"/>
              <a:round/>
              <a:headEnd len="med" w="med" type="none"/>
              <a:tailEnd len="med" w="med" type="none"/>
            </a:ln>
          </p:spPr>
        </p:cxnSp>
      </p:grpSp>
      <p:sp>
        <p:nvSpPr>
          <p:cNvPr id="241" name="Google Shape;241;p32"/>
          <p:cNvSpPr txBox="1"/>
          <p:nvPr>
            <p:ph idx="1" type="body"/>
          </p:nvPr>
        </p:nvSpPr>
        <p:spPr>
          <a:xfrm>
            <a:off x="138525" y="4527025"/>
            <a:ext cx="8520600" cy="48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t>Disallow creating multiple ways of mutating a single piece of data!</a:t>
            </a:r>
            <a:endParaRPr sz="1700"/>
          </a:p>
        </p:txBody>
      </p:sp>
      <p:sp>
        <p:nvSpPr>
          <p:cNvPr id="242" name="Google Shape;242;p32"/>
          <p:cNvSpPr txBox="1"/>
          <p:nvPr>
            <p:ph idx="1" type="body"/>
          </p:nvPr>
        </p:nvSpPr>
        <p:spPr>
          <a:xfrm rot="416072">
            <a:off x="2310158" y="2866598"/>
            <a:ext cx="2574231" cy="484743"/>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400"/>
              <a:t>Compiler can detect this!</a:t>
            </a:r>
            <a:endParaRPr sz="1400"/>
          </a:p>
        </p:txBody>
      </p:sp>
      <p:cxnSp>
        <p:nvCxnSpPr>
          <p:cNvPr id="243" name="Google Shape;243;p32"/>
          <p:cNvCxnSpPr/>
          <p:nvPr/>
        </p:nvCxnSpPr>
        <p:spPr>
          <a:xfrm flipH="1">
            <a:off x="3030825" y="3141925"/>
            <a:ext cx="15600" cy="212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title="Screenshot 2026-03-10 at 7.50.43 PM.png"/>
          <p:cNvPicPr preferRelativeResize="0"/>
          <p:nvPr/>
        </p:nvPicPr>
        <p:blipFill>
          <a:blip r:embed="rId3">
            <a:alphaModFix/>
          </a:blip>
          <a:stretch>
            <a:fillRect/>
          </a:stretch>
        </p:blipFill>
        <p:spPr>
          <a:xfrm>
            <a:off x="152400" y="152400"/>
            <a:ext cx="8839202" cy="1711540"/>
          </a:xfrm>
          <a:prstGeom prst="rect">
            <a:avLst/>
          </a:prstGeom>
          <a:noFill/>
          <a:ln>
            <a:noFill/>
          </a:ln>
        </p:spPr>
      </p:pic>
      <p:pic>
        <p:nvPicPr>
          <p:cNvPr id="65" name="Google Shape;65;p15" title="Screenshot 2026-03-10 at 7.53.37 PM.png"/>
          <p:cNvPicPr preferRelativeResize="0"/>
          <p:nvPr/>
        </p:nvPicPr>
        <p:blipFill>
          <a:blip r:embed="rId4">
            <a:alphaModFix/>
          </a:blip>
          <a:stretch>
            <a:fillRect/>
          </a:stretch>
        </p:blipFill>
        <p:spPr>
          <a:xfrm>
            <a:off x="152400" y="2016340"/>
            <a:ext cx="8839201" cy="1494223"/>
          </a:xfrm>
          <a:prstGeom prst="rect">
            <a:avLst/>
          </a:prstGeom>
          <a:noFill/>
          <a:ln>
            <a:noFill/>
          </a:ln>
        </p:spPr>
      </p:pic>
      <p:pic>
        <p:nvPicPr>
          <p:cNvPr id="66" name="Google Shape;66;p15" title="Screenshot 2026-03-10 at 7.57.06 PM.png"/>
          <p:cNvPicPr preferRelativeResize="0"/>
          <p:nvPr/>
        </p:nvPicPr>
        <p:blipFill>
          <a:blip r:embed="rId5">
            <a:alphaModFix/>
          </a:blip>
          <a:stretch>
            <a:fillRect/>
          </a:stretch>
        </p:blipFill>
        <p:spPr>
          <a:xfrm>
            <a:off x="152400" y="3662962"/>
            <a:ext cx="7710576" cy="13281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Concurrent </a:t>
            </a:r>
            <a:r>
              <a:rPr lang="en" sz="2420"/>
              <a:t>System</a:t>
            </a:r>
            <a:endParaRPr sz="2420"/>
          </a:p>
        </p:txBody>
      </p:sp>
      <p:sp>
        <p:nvSpPr>
          <p:cNvPr id="249" name="Google Shape;249;p33"/>
          <p:cNvSpPr txBox="1"/>
          <p:nvPr>
            <p:ph idx="1" type="body"/>
          </p:nvPr>
        </p:nvSpPr>
        <p:spPr>
          <a:xfrm>
            <a:off x="311700" y="1053838"/>
            <a:ext cx="8520600" cy="122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 </a:t>
            </a:r>
            <a:endParaRPr sz="1700"/>
          </a:p>
          <a:p>
            <a:pPr indent="-336550" lvl="0" marL="457200" rtl="0" algn="l">
              <a:spcBef>
                <a:spcPts val="1200"/>
              </a:spcBef>
              <a:spcAft>
                <a:spcPts val="0"/>
              </a:spcAft>
              <a:buSzPts val="1700"/>
              <a:buChar char="-"/>
            </a:pPr>
            <a:r>
              <a:rPr lang="en" sz="1700"/>
              <a:t>Multiple access is only a problem if you are planning to </a:t>
            </a:r>
            <a:r>
              <a:rPr b="1" lang="en" sz="1700"/>
              <a:t>write</a:t>
            </a:r>
            <a:r>
              <a:rPr lang="en" sz="1700"/>
              <a:t> data via a reference. Let’s introduce “mutable references” (</a:t>
            </a:r>
            <a:r>
              <a:rPr b="1" lang="en" sz="1700">
                <a:latin typeface="Courier New"/>
                <a:ea typeface="Courier New"/>
                <a:cs typeface="Courier New"/>
                <a:sym typeface="Courier New"/>
              </a:rPr>
              <a:t>&amp;mut</a:t>
            </a:r>
            <a:r>
              <a:rPr lang="en" sz="1700"/>
              <a:t>) and “immutable references” (</a:t>
            </a:r>
            <a:r>
              <a:rPr b="1" lang="en" sz="1700">
                <a:latin typeface="Courier New"/>
                <a:ea typeface="Courier New"/>
                <a:cs typeface="Courier New"/>
                <a:sym typeface="Courier New"/>
              </a:rPr>
              <a:t>&amp;</a:t>
            </a:r>
            <a:r>
              <a:rPr lang="en" sz="1700"/>
              <a:t>).</a:t>
            </a:r>
            <a:endParaRPr sz="1700"/>
          </a:p>
        </p:txBody>
      </p:sp>
      <p:sp>
        <p:nvSpPr>
          <p:cNvPr id="250" name="Google Shape;250;p33"/>
          <p:cNvSpPr txBox="1"/>
          <p:nvPr>
            <p:ph idx="1" type="body"/>
          </p:nvPr>
        </p:nvSpPr>
        <p:spPr>
          <a:xfrm>
            <a:off x="1079250" y="2314875"/>
            <a:ext cx="2901600" cy="28881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1700">
                <a:latin typeface="Courier New"/>
                <a:ea typeface="Courier New"/>
                <a:cs typeface="Courier New"/>
                <a:sym typeface="Courier New"/>
              </a:rPr>
              <a:t>fn incr(</a:t>
            </a:r>
            <a:r>
              <a:rPr b="1" lang="en" sz="1700">
                <a:solidFill>
                  <a:srgbClr val="660000"/>
                </a:solidFill>
                <a:latin typeface="Courier New"/>
                <a:ea typeface="Courier New"/>
                <a:cs typeface="Courier New"/>
                <a:sym typeface="Courier New"/>
              </a:rPr>
              <a:t>&amp;mut</a:t>
            </a:r>
            <a:r>
              <a:rPr b="1" lang="en" sz="1700">
                <a:latin typeface="Courier New"/>
                <a:ea typeface="Courier New"/>
                <a:cs typeface="Courier New"/>
                <a:sym typeface="Courier New"/>
              </a:rPr>
              <a:t> val):</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val += 1</a:t>
            </a:r>
            <a:endParaRPr b="1" sz="1700">
              <a:latin typeface="Courier New"/>
              <a:ea typeface="Courier New"/>
              <a:cs typeface="Courier New"/>
              <a:sym typeface="Courier New"/>
            </a:endParaRPr>
          </a:p>
          <a:p>
            <a:pPr indent="0" lvl="0" marL="0" rtl="0" algn="l">
              <a:spcBef>
                <a:spcPts val="1200"/>
              </a:spcBef>
              <a:spcAft>
                <a:spcPts val="0"/>
              </a:spcAft>
              <a:buNone/>
            </a:pPr>
            <a:r>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fn main():</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thread_run(incr, </a:t>
            </a:r>
            <a:r>
              <a:rPr b="1" lang="en" sz="1700">
                <a:solidFill>
                  <a:srgbClr val="660000"/>
                </a:solidFill>
                <a:latin typeface="Courier New"/>
                <a:ea typeface="Courier New"/>
                <a:cs typeface="Courier New"/>
                <a:sym typeface="Courier New"/>
              </a:rPr>
              <a:t>&amp;mut a</a:t>
            </a:r>
            <a:r>
              <a:rPr b="1" lang="en" sz="1700">
                <a:latin typeface="Courier New"/>
                <a:ea typeface="Courier New"/>
                <a:cs typeface="Courier New"/>
                <a:sym typeface="Courier New"/>
              </a:rPr>
              <a: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thread_run(incr, </a:t>
            </a:r>
            <a:r>
              <a:rPr b="1" lang="en" sz="1700">
                <a:solidFill>
                  <a:srgbClr val="660000"/>
                </a:solidFill>
                <a:latin typeface="Courier New"/>
                <a:ea typeface="Courier New"/>
                <a:cs typeface="Courier New"/>
                <a:sym typeface="Courier New"/>
              </a:rPr>
              <a:t>&amp;mut a</a:t>
            </a:r>
            <a:r>
              <a:rPr b="1" lang="en" sz="1700">
                <a:latin typeface="Courier New"/>
                <a:ea typeface="Courier New"/>
                <a:cs typeface="Courier New"/>
                <a:sym typeface="Courier New"/>
              </a:rPr>
              <a:t>)</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	assert a == 2</a:t>
            </a:r>
            <a:endParaRPr b="1" sz="1700">
              <a:latin typeface="Courier New"/>
              <a:ea typeface="Courier New"/>
              <a:cs typeface="Courier New"/>
              <a:sym typeface="Courier New"/>
            </a:endParaRPr>
          </a:p>
        </p:txBody>
      </p:sp>
      <p:sp>
        <p:nvSpPr>
          <p:cNvPr id="251" name="Google Shape;251;p33"/>
          <p:cNvSpPr txBox="1"/>
          <p:nvPr>
            <p:ph idx="1" type="body"/>
          </p:nvPr>
        </p:nvSpPr>
        <p:spPr>
          <a:xfrm>
            <a:off x="4817600" y="3866925"/>
            <a:ext cx="3552300" cy="1224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t>Two mutable</a:t>
            </a:r>
            <a:r>
              <a:rPr lang="en" sz="1700"/>
              <a:t> references → compiler error!</a:t>
            </a:r>
            <a:endParaRPr sz="1700"/>
          </a:p>
        </p:txBody>
      </p:sp>
      <p:sp>
        <p:nvSpPr>
          <p:cNvPr id="252" name="Google Shape;252;p33"/>
          <p:cNvSpPr txBox="1"/>
          <p:nvPr>
            <p:ph idx="1" type="body"/>
          </p:nvPr>
        </p:nvSpPr>
        <p:spPr>
          <a:xfrm>
            <a:off x="4369525" y="2523650"/>
            <a:ext cx="3552300" cy="680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t>Note, we now need to tell the compiler to expect a reference it can write to</a:t>
            </a:r>
            <a:endParaRPr sz="1500"/>
          </a:p>
        </p:txBody>
      </p:sp>
      <p:cxnSp>
        <p:nvCxnSpPr>
          <p:cNvPr id="253" name="Google Shape;253;p33"/>
          <p:cNvCxnSpPr/>
          <p:nvPr/>
        </p:nvCxnSpPr>
        <p:spPr>
          <a:xfrm rot="10800000">
            <a:off x="2889025" y="2534600"/>
            <a:ext cx="1480500" cy="183900"/>
          </a:xfrm>
          <a:prstGeom prst="straightConnector1">
            <a:avLst/>
          </a:prstGeom>
          <a:noFill/>
          <a:ln cap="flat" cmpd="sng" w="9525">
            <a:solidFill>
              <a:schemeClr val="dk2"/>
            </a:solidFill>
            <a:prstDash val="solid"/>
            <a:round/>
            <a:headEnd len="med" w="med" type="none"/>
            <a:tailEnd len="med" w="med" type="triangle"/>
          </a:ln>
        </p:spPr>
      </p:cxnSp>
      <p:cxnSp>
        <p:nvCxnSpPr>
          <p:cNvPr id="254" name="Google Shape;254;p33"/>
          <p:cNvCxnSpPr/>
          <p:nvPr/>
        </p:nvCxnSpPr>
        <p:spPr>
          <a:xfrm flipH="1">
            <a:off x="3833600" y="4077650"/>
            <a:ext cx="984000" cy="110400"/>
          </a:xfrm>
          <a:prstGeom prst="straightConnector1">
            <a:avLst/>
          </a:prstGeom>
          <a:noFill/>
          <a:ln cap="flat" cmpd="sng" w="9525">
            <a:solidFill>
              <a:schemeClr val="dk2"/>
            </a:solidFill>
            <a:prstDash val="solid"/>
            <a:round/>
            <a:headEnd len="med" w="med" type="none"/>
            <a:tailEnd len="med" w="med" type="triangle"/>
          </a:ln>
        </p:spPr>
      </p:cxnSp>
      <p:cxnSp>
        <p:nvCxnSpPr>
          <p:cNvPr id="255" name="Google Shape;255;p33"/>
          <p:cNvCxnSpPr/>
          <p:nvPr/>
        </p:nvCxnSpPr>
        <p:spPr>
          <a:xfrm flipH="1">
            <a:off x="3825875" y="4187900"/>
            <a:ext cx="987300" cy="369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Concurrent</a:t>
            </a:r>
            <a:r>
              <a:rPr lang="en" sz="2420"/>
              <a:t> System</a:t>
            </a:r>
            <a:endParaRPr sz="2420"/>
          </a:p>
        </p:txBody>
      </p:sp>
      <p:sp>
        <p:nvSpPr>
          <p:cNvPr id="261" name="Google Shape;261;p34"/>
          <p:cNvSpPr txBox="1"/>
          <p:nvPr>
            <p:ph idx="1" type="body"/>
          </p:nvPr>
        </p:nvSpPr>
        <p:spPr>
          <a:xfrm>
            <a:off x="311700" y="1053838"/>
            <a:ext cx="8520600" cy="122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 </a:t>
            </a:r>
            <a:endParaRPr sz="1700"/>
          </a:p>
          <a:p>
            <a:pPr indent="-336550" lvl="0" marL="457200" rtl="0" algn="l">
              <a:spcBef>
                <a:spcPts val="1200"/>
              </a:spcBef>
              <a:spcAft>
                <a:spcPts val="0"/>
              </a:spcAft>
              <a:buSzPts val="1700"/>
              <a:buChar char="-"/>
            </a:pPr>
            <a:r>
              <a:rPr lang="en" sz="1700"/>
              <a:t>Multiple access is only a problem if you are planning to </a:t>
            </a:r>
            <a:r>
              <a:rPr b="1" lang="en" sz="1700"/>
              <a:t>write</a:t>
            </a:r>
            <a:r>
              <a:rPr lang="en" sz="1700"/>
              <a:t> data via a reference. Let’s introduce “mutable references” (</a:t>
            </a:r>
            <a:r>
              <a:rPr b="1" lang="en" sz="1700">
                <a:latin typeface="Courier New"/>
                <a:ea typeface="Courier New"/>
                <a:cs typeface="Courier New"/>
                <a:sym typeface="Courier New"/>
              </a:rPr>
              <a:t>&amp;mut</a:t>
            </a:r>
            <a:r>
              <a:rPr lang="en" sz="1700"/>
              <a:t>) and “immutable references” (</a:t>
            </a:r>
            <a:r>
              <a:rPr b="1" lang="en" sz="1700">
                <a:latin typeface="Courier New"/>
                <a:ea typeface="Courier New"/>
                <a:cs typeface="Courier New"/>
                <a:sym typeface="Courier New"/>
              </a:rPr>
              <a:t>&amp;</a:t>
            </a:r>
            <a:r>
              <a:rPr lang="en" sz="1700"/>
              <a:t>)</a:t>
            </a:r>
            <a:r>
              <a:rPr lang="en" sz="1700"/>
              <a:t>.</a:t>
            </a:r>
            <a:endParaRPr sz="1700"/>
          </a:p>
        </p:txBody>
      </p:sp>
      <p:sp>
        <p:nvSpPr>
          <p:cNvPr id="262" name="Google Shape;262;p34"/>
          <p:cNvSpPr txBox="1"/>
          <p:nvPr>
            <p:ph idx="1" type="body"/>
          </p:nvPr>
        </p:nvSpPr>
        <p:spPr>
          <a:xfrm>
            <a:off x="1079250" y="2314875"/>
            <a:ext cx="2901600" cy="2888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1700">
                <a:latin typeface="Courier New"/>
                <a:ea typeface="Courier New"/>
                <a:cs typeface="Courier New"/>
                <a:sym typeface="Courier New"/>
              </a:rPr>
              <a:t>fn func(&amp;val):</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print(val)</a:t>
            </a:r>
            <a:endParaRPr b="1" sz="1700">
              <a:latin typeface="Courier New"/>
              <a:ea typeface="Courier New"/>
              <a:cs typeface="Courier New"/>
              <a:sym typeface="Courier New"/>
            </a:endParaRPr>
          </a:p>
          <a:p>
            <a:pPr indent="0" lvl="0" marL="0" rtl="0" algn="l">
              <a:spcBef>
                <a:spcPts val="1200"/>
              </a:spcBef>
              <a:spcAft>
                <a:spcPts val="0"/>
              </a:spcAft>
              <a:buNone/>
            </a:pPr>
            <a:r>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fn main():</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thread_run(func, </a:t>
            </a:r>
            <a:r>
              <a:rPr b="1" lang="en" sz="1700">
                <a:solidFill>
                  <a:srgbClr val="660000"/>
                </a:solidFill>
                <a:latin typeface="Courier New"/>
                <a:ea typeface="Courier New"/>
                <a:cs typeface="Courier New"/>
                <a:sym typeface="Courier New"/>
              </a:rPr>
              <a:t>&amp;a</a:t>
            </a:r>
            <a:r>
              <a:rPr b="1" lang="en" sz="1700">
                <a:latin typeface="Courier New"/>
                <a:ea typeface="Courier New"/>
                <a:cs typeface="Courier New"/>
                <a:sym typeface="Courier New"/>
              </a:rPr>
              <a: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thread_run(func, </a:t>
            </a:r>
            <a:r>
              <a:rPr b="1" lang="en" sz="1700">
                <a:solidFill>
                  <a:srgbClr val="660000"/>
                </a:solidFill>
                <a:latin typeface="Courier New"/>
                <a:ea typeface="Courier New"/>
                <a:cs typeface="Courier New"/>
                <a:sym typeface="Courier New"/>
              </a:rPr>
              <a:t>&amp;a</a:t>
            </a:r>
            <a:r>
              <a:rPr b="1" lang="en" sz="1700">
                <a:latin typeface="Courier New"/>
                <a:ea typeface="Courier New"/>
                <a:cs typeface="Courier New"/>
                <a:sym typeface="Courier New"/>
              </a:rPr>
              <a:t>)</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	assert a == 2</a:t>
            </a:r>
            <a:endParaRPr b="1" sz="1700">
              <a:latin typeface="Courier New"/>
              <a:ea typeface="Courier New"/>
              <a:cs typeface="Courier New"/>
              <a:sym typeface="Courier New"/>
            </a:endParaRPr>
          </a:p>
        </p:txBody>
      </p:sp>
      <p:sp>
        <p:nvSpPr>
          <p:cNvPr id="263" name="Google Shape;263;p34"/>
          <p:cNvSpPr txBox="1"/>
          <p:nvPr>
            <p:ph idx="1" type="body"/>
          </p:nvPr>
        </p:nvSpPr>
        <p:spPr>
          <a:xfrm>
            <a:off x="4817600" y="3866925"/>
            <a:ext cx="3552300" cy="777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700"/>
              <a:t>Two “reader” references → this code is race safe → no compiler error!</a:t>
            </a:r>
            <a:endParaRPr sz="1700"/>
          </a:p>
        </p:txBody>
      </p:sp>
      <p:sp>
        <p:nvSpPr>
          <p:cNvPr id="264" name="Google Shape;264;p34"/>
          <p:cNvSpPr txBox="1"/>
          <p:nvPr>
            <p:ph idx="1" type="body"/>
          </p:nvPr>
        </p:nvSpPr>
        <p:spPr>
          <a:xfrm>
            <a:off x="4369525" y="2523650"/>
            <a:ext cx="4187100" cy="680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t>Compiler knows we won’t be writing to </a:t>
            </a:r>
            <a:r>
              <a:rPr b="1" lang="en" sz="1500">
                <a:latin typeface="Courier New"/>
                <a:ea typeface="Courier New"/>
                <a:cs typeface="Courier New"/>
                <a:sym typeface="Courier New"/>
              </a:rPr>
              <a:t>&amp;val</a:t>
            </a:r>
            <a:endParaRPr b="1" sz="1500">
              <a:latin typeface="Courier New"/>
              <a:ea typeface="Courier New"/>
              <a:cs typeface="Courier New"/>
              <a:sym typeface="Courier New"/>
            </a:endParaRPr>
          </a:p>
        </p:txBody>
      </p:sp>
      <p:cxnSp>
        <p:nvCxnSpPr>
          <p:cNvPr id="265" name="Google Shape;265;p34"/>
          <p:cNvCxnSpPr/>
          <p:nvPr/>
        </p:nvCxnSpPr>
        <p:spPr>
          <a:xfrm rot="10800000">
            <a:off x="2889025" y="2534600"/>
            <a:ext cx="1480500" cy="183900"/>
          </a:xfrm>
          <a:prstGeom prst="straightConnector1">
            <a:avLst/>
          </a:prstGeom>
          <a:noFill/>
          <a:ln cap="flat" cmpd="sng" w="9525">
            <a:solidFill>
              <a:schemeClr val="dk2"/>
            </a:solidFill>
            <a:prstDash val="solid"/>
            <a:round/>
            <a:headEnd len="med" w="med" type="none"/>
            <a:tailEnd len="med" w="med" type="triangle"/>
          </a:ln>
        </p:spPr>
      </p:cxnSp>
      <p:cxnSp>
        <p:nvCxnSpPr>
          <p:cNvPr id="266" name="Google Shape;266;p34"/>
          <p:cNvCxnSpPr/>
          <p:nvPr/>
        </p:nvCxnSpPr>
        <p:spPr>
          <a:xfrm flipH="1">
            <a:off x="3833600" y="4077650"/>
            <a:ext cx="984000" cy="110400"/>
          </a:xfrm>
          <a:prstGeom prst="straightConnector1">
            <a:avLst/>
          </a:prstGeom>
          <a:noFill/>
          <a:ln cap="flat" cmpd="sng" w="9525">
            <a:solidFill>
              <a:schemeClr val="dk2"/>
            </a:solidFill>
            <a:prstDash val="solid"/>
            <a:round/>
            <a:headEnd len="med" w="med" type="none"/>
            <a:tailEnd len="med" w="med" type="triangle"/>
          </a:ln>
        </p:spPr>
      </p:cxnSp>
      <p:cxnSp>
        <p:nvCxnSpPr>
          <p:cNvPr id="267" name="Google Shape;267;p34"/>
          <p:cNvCxnSpPr/>
          <p:nvPr/>
        </p:nvCxnSpPr>
        <p:spPr>
          <a:xfrm flipH="1">
            <a:off x="3825875" y="4187900"/>
            <a:ext cx="987300" cy="369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1" name="Shape 271"/>
        <p:cNvGrpSpPr/>
        <p:nvPr/>
      </p:nvGrpSpPr>
      <p:grpSpPr>
        <a:xfrm>
          <a:off x="0" y="0"/>
          <a:ext cx="0" cy="0"/>
          <a:chOff x="0" y="0"/>
          <a:chExt cx="0" cy="0"/>
        </a:xfrm>
      </p:grpSpPr>
      <p:sp>
        <p:nvSpPr>
          <p:cNvPr id="272" name="Google Shape;27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Concurrent</a:t>
            </a:r>
            <a:r>
              <a:rPr lang="en" sz="2420"/>
              <a:t> System</a:t>
            </a:r>
            <a:endParaRPr sz="2420"/>
          </a:p>
        </p:txBody>
      </p:sp>
      <p:sp>
        <p:nvSpPr>
          <p:cNvPr id="273" name="Google Shape;273;p35"/>
          <p:cNvSpPr txBox="1"/>
          <p:nvPr>
            <p:ph idx="1" type="body"/>
          </p:nvPr>
        </p:nvSpPr>
        <p:spPr>
          <a:xfrm>
            <a:off x="311700" y="1053838"/>
            <a:ext cx="8520600" cy="122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 </a:t>
            </a:r>
            <a:endParaRPr sz="1700"/>
          </a:p>
          <a:p>
            <a:pPr indent="-336550" lvl="0" marL="457200" rtl="0" algn="l">
              <a:spcBef>
                <a:spcPts val="1200"/>
              </a:spcBef>
              <a:spcAft>
                <a:spcPts val="0"/>
              </a:spcAft>
              <a:buSzPts val="1700"/>
              <a:buChar char="-"/>
            </a:pPr>
            <a:r>
              <a:rPr lang="en" sz="1700"/>
              <a:t>Multiple access is only a problem if you are planning to </a:t>
            </a:r>
            <a:r>
              <a:rPr b="1" lang="en" sz="1700"/>
              <a:t>write</a:t>
            </a:r>
            <a:r>
              <a:rPr lang="en" sz="1700"/>
              <a:t> data via a reference. Let’s introduce “mutable references” (</a:t>
            </a:r>
            <a:r>
              <a:rPr b="1" lang="en" sz="1700">
                <a:latin typeface="Courier New"/>
                <a:ea typeface="Courier New"/>
                <a:cs typeface="Courier New"/>
                <a:sym typeface="Courier New"/>
              </a:rPr>
              <a:t>&amp;mut</a:t>
            </a:r>
            <a:r>
              <a:rPr lang="en" sz="1700"/>
              <a:t>) and “immutable references” (</a:t>
            </a:r>
            <a:r>
              <a:rPr b="1" lang="en" sz="1700">
                <a:latin typeface="Courier New"/>
                <a:ea typeface="Courier New"/>
                <a:cs typeface="Courier New"/>
                <a:sym typeface="Courier New"/>
              </a:rPr>
              <a:t>&amp;</a:t>
            </a:r>
            <a:r>
              <a:rPr lang="en" sz="1700"/>
              <a:t>).</a:t>
            </a:r>
            <a:endParaRPr sz="1700"/>
          </a:p>
        </p:txBody>
      </p:sp>
      <p:sp>
        <p:nvSpPr>
          <p:cNvPr id="274" name="Google Shape;274;p35"/>
          <p:cNvSpPr txBox="1"/>
          <p:nvPr>
            <p:ph idx="1" type="body"/>
          </p:nvPr>
        </p:nvSpPr>
        <p:spPr>
          <a:xfrm>
            <a:off x="1073750" y="2231525"/>
            <a:ext cx="2901600" cy="2888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1700">
                <a:latin typeface="Courier New"/>
                <a:ea typeface="Courier New"/>
                <a:cs typeface="Courier New"/>
                <a:sym typeface="Courier New"/>
              </a:rPr>
              <a:t>fn incr(</a:t>
            </a:r>
            <a:r>
              <a:rPr b="1" lang="en" sz="1700">
                <a:solidFill>
                  <a:srgbClr val="660000"/>
                </a:solidFill>
                <a:latin typeface="Courier New"/>
                <a:ea typeface="Courier New"/>
                <a:cs typeface="Courier New"/>
                <a:sym typeface="Courier New"/>
              </a:rPr>
              <a:t>&amp;mut</a:t>
            </a:r>
            <a:r>
              <a:rPr b="1" lang="en" sz="1700">
                <a:latin typeface="Courier New"/>
                <a:ea typeface="Courier New"/>
                <a:cs typeface="Courier New"/>
                <a:sym typeface="Courier New"/>
              </a:rPr>
              <a:t> val):</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return val + 1</a:t>
            </a:r>
            <a:endParaRPr b="1" sz="1700">
              <a:latin typeface="Courier New"/>
              <a:ea typeface="Courier New"/>
              <a:cs typeface="Courier New"/>
              <a:sym typeface="Courier New"/>
            </a:endParaRPr>
          </a:p>
          <a:p>
            <a:pPr indent="0" lvl="0" marL="0" rtl="0" algn="l">
              <a:spcBef>
                <a:spcPts val="1200"/>
              </a:spcBef>
              <a:spcAft>
                <a:spcPts val="0"/>
              </a:spcAft>
              <a:buNone/>
            </a:pPr>
            <a:r>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fn main():</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thread_run(incr, </a:t>
            </a:r>
            <a:r>
              <a:rPr b="1" lang="en" sz="1700">
                <a:solidFill>
                  <a:srgbClr val="660000"/>
                </a:solidFill>
                <a:latin typeface="Courier New"/>
                <a:ea typeface="Courier New"/>
                <a:cs typeface="Courier New"/>
                <a:sym typeface="Courier New"/>
              </a:rPr>
              <a:t>&amp;a</a:t>
            </a:r>
            <a:r>
              <a:rPr b="1" lang="en" sz="1700">
                <a:latin typeface="Courier New"/>
                <a:ea typeface="Courier New"/>
                <a:cs typeface="Courier New"/>
                <a:sym typeface="Courier New"/>
              </a:rPr>
              <a: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thread_run(incr, </a:t>
            </a:r>
            <a:r>
              <a:rPr b="1" lang="en" sz="1700">
                <a:solidFill>
                  <a:srgbClr val="660000"/>
                </a:solidFill>
                <a:latin typeface="Courier New"/>
                <a:ea typeface="Courier New"/>
                <a:cs typeface="Courier New"/>
                <a:sym typeface="Courier New"/>
              </a:rPr>
              <a:t>&amp;a</a:t>
            </a:r>
            <a:r>
              <a:rPr b="1" lang="en" sz="1700">
                <a:latin typeface="Courier New"/>
                <a:ea typeface="Courier New"/>
                <a:cs typeface="Courier New"/>
                <a:sym typeface="Courier New"/>
              </a:rPr>
              <a:t>)</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	assert a == 2</a:t>
            </a:r>
            <a:endParaRPr b="1" sz="1700">
              <a:latin typeface="Courier New"/>
              <a:ea typeface="Courier New"/>
              <a:cs typeface="Courier New"/>
              <a:sym typeface="Courier New"/>
            </a:endParaRPr>
          </a:p>
        </p:txBody>
      </p:sp>
      <p:sp>
        <p:nvSpPr>
          <p:cNvPr id="275" name="Google Shape;275;p35"/>
          <p:cNvSpPr txBox="1"/>
          <p:nvPr>
            <p:ph idx="1" type="body"/>
          </p:nvPr>
        </p:nvSpPr>
        <p:spPr>
          <a:xfrm>
            <a:off x="4736700" y="2820025"/>
            <a:ext cx="4095600" cy="122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“Read only” references, but you are trying to write to a variable!</a:t>
            </a:r>
            <a:endParaRPr sz="1700"/>
          </a:p>
          <a:p>
            <a:pPr indent="0" lvl="0" marL="0" rtl="0" algn="l">
              <a:spcBef>
                <a:spcPts val="1200"/>
              </a:spcBef>
              <a:spcAft>
                <a:spcPts val="1200"/>
              </a:spcAft>
              <a:buNone/>
            </a:pPr>
            <a:r>
              <a:rPr lang="en" sz="1700"/>
              <a:t>This is a </a:t>
            </a:r>
            <a:r>
              <a:rPr lang="en" sz="1700">
                <a:solidFill>
                  <a:srgbClr val="660000"/>
                </a:solidFill>
              </a:rPr>
              <a:t>type error</a:t>
            </a:r>
            <a:r>
              <a:rPr lang="en" sz="1700"/>
              <a:t>!</a:t>
            </a:r>
            <a:endParaRPr sz="1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9" name="Shape 279"/>
        <p:cNvGrpSpPr/>
        <p:nvPr/>
      </p:nvGrpSpPr>
      <p:grpSpPr>
        <a:xfrm>
          <a:off x="0" y="0"/>
          <a:ext cx="0" cy="0"/>
          <a:chOff x="0" y="0"/>
          <a:chExt cx="0" cy="0"/>
        </a:xfrm>
      </p:grpSpPr>
      <p:sp>
        <p:nvSpPr>
          <p:cNvPr id="280" name="Google Shape;28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Concurrent</a:t>
            </a:r>
            <a:r>
              <a:rPr lang="en" sz="2420"/>
              <a:t> System</a:t>
            </a:r>
            <a:endParaRPr sz="2420"/>
          </a:p>
        </p:txBody>
      </p:sp>
      <p:sp>
        <p:nvSpPr>
          <p:cNvPr id="281" name="Google Shape;281;p36"/>
          <p:cNvSpPr txBox="1"/>
          <p:nvPr>
            <p:ph idx="1" type="body"/>
          </p:nvPr>
        </p:nvSpPr>
        <p:spPr>
          <a:xfrm>
            <a:off x="311700" y="1053838"/>
            <a:ext cx="8520600" cy="122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 </a:t>
            </a:r>
            <a:endParaRPr sz="1700"/>
          </a:p>
          <a:p>
            <a:pPr indent="-336550" lvl="0" marL="457200" rtl="0" algn="l">
              <a:spcBef>
                <a:spcPts val="1200"/>
              </a:spcBef>
              <a:spcAft>
                <a:spcPts val="0"/>
              </a:spcAft>
              <a:buSzPts val="1700"/>
              <a:buChar char="-"/>
            </a:pPr>
            <a:r>
              <a:rPr lang="en" sz="1700"/>
              <a:t>Multiple access is only a problem if you are planning to </a:t>
            </a:r>
            <a:r>
              <a:rPr b="1" lang="en" sz="1700"/>
              <a:t>write</a:t>
            </a:r>
            <a:r>
              <a:rPr lang="en" sz="1700"/>
              <a:t> data via a reference. Let’s introduce “mutable references” (</a:t>
            </a:r>
            <a:r>
              <a:rPr b="1" lang="en" sz="1700">
                <a:latin typeface="Courier New"/>
                <a:ea typeface="Courier New"/>
                <a:cs typeface="Courier New"/>
                <a:sym typeface="Courier New"/>
              </a:rPr>
              <a:t>&amp;mut</a:t>
            </a:r>
            <a:r>
              <a:rPr lang="en" sz="1700"/>
              <a:t>) and “immutable references” (</a:t>
            </a:r>
            <a:r>
              <a:rPr b="1" lang="en" sz="1700">
                <a:latin typeface="Courier New"/>
                <a:ea typeface="Courier New"/>
                <a:cs typeface="Courier New"/>
                <a:sym typeface="Courier New"/>
              </a:rPr>
              <a:t>&amp;</a:t>
            </a:r>
            <a:r>
              <a:rPr lang="en" sz="1700"/>
              <a:t>).</a:t>
            </a:r>
            <a:endParaRPr sz="1700"/>
          </a:p>
        </p:txBody>
      </p:sp>
      <p:sp>
        <p:nvSpPr>
          <p:cNvPr id="282" name="Google Shape;282;p36"/>
          <p:cNvSpPr txBox="1"/>
          <p:nvPr>
            <p:ph idx="1" type="body"/>
          </p:nvPr>
        </p:nvSpPr>
        <p:spPr>
          <a:xfrm>
            <a:off x="1079250" y="2077500"/>
            <a:ext cx="2901600" cy="28881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1700">
                <a:latin typeface="Courier New"/>
                <a:ea typeface="Courier New"/>
                <a:cs typeface="Courier New"/>
                <a:sym typeface="Courier New"/>
              </a:rPr>
              <a:t>fn func(</a:t>
            </a:r>
            <a:r>
              <a:rPr b="1" lang="en" sz="1700">
                <a:solidFill>
                  <a:srgbClr val="660000"/>
                </a:solidFill>
                <a:latin typeface="Courier New"/>
                <a:ea typeface="Courier New"/>
                <a:cs typeface="Courier New"/>
                <a:sym typeface="Courier New"/>
              </a:rPr>
              <a:t>&amp;</a:t>
            </a:r>
            <a:r>
              <a:rPr b="1" lang="en" sz="1700">
                <a:latin typeface="Courier New"/>
                <a:ea typeface="Courier New"/>
                <a:cs typeface="Courier New"/>
                <a:sym typeface="Courier New"/>
              </a:rPr>
              <a:t>val):</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print(val)</a:t>
            </a:r>
            <a:endParaRPr b="1" sz="1700">
              <a:latin typeface="Courier New"/>
              <a:ea typeface="Courier New"/>
              <a:cs typeface="Courier New"/>
              <a:sym typeface="Courier New"/>
            </a:endParaRPr>
          </a:p>
          <a:p>
            <a:pPr indent="0" lvl="0" marL="0" rtl="0" algn="l">
              <a:spcBef>
                <a:spcPts val="1200"/>
              </a:spcBef>
              <a:spcAft>
                <a:spcPts val="0"/>
              </a:spcAft>
              <a:buNone/>
            </a:pPr>
            <a:r>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fn main():</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thread_run(incr, </a:t>
            </a:r>
            <a:r>
              <a:rPr b="1" lang="en" sz="1700">
                <a:solidFill>
                  <a:srgbClr val="660000"/>
                </a:solidFill>
                <a:latin typeface="Courier New"/>
                <a:ea typeface="Courier New"/>
                <a:cs typeface="Courier New"/>
                <a:sym typeface="Courier New"/>
              </a:rPr>
              <a:t>&amp;mut a</a:t>
            </a:r>
            <a:r>
              <a:rPr b="1" lang="en" sz="1700">
                <a:latin typeface="Courier New"/>
                <a:ea typeface="Courier New"/>
                <a:cs typeface="Courier New"/>
                <a:sym typeface="Courier New"/>
              </a:rPr>
              <a: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thread_run(incr, </a:t>
            </a:r>
            <a:r>
              <a:rPr b="1" lang="en" sz="1700">
                <a:solidFill>
                  <a:srgbClr val="660000"/>
                </a:solidFill>
                <a:latin typeface="Courier New"/>
                <a:ea typeface="Courier New"/>
                <a:cs typeface="Courier New"/>
                <a:sym typeface="Courier New"/>
              </a:rPr>
              <a:t>&amp;mut a</a:t>
            </a:r>
            <a:r>
              <a:rPr b="1" lang="en" sz="1700">
                <a:latin typeface="Courier New"/>
                <a:ea typeface="Courier New"/>
                <a:cs typeface="Courier New"/>
                <a:sym typeface="Courier New"/>
              </a:rPr>
              <a:t>)</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	assert a == 2</a:t>
            </a:r>
            <a:endParaRPr b="1" sz="1700">
              <a:latin typeface="Courier New"/>
              <a:ea typeface="Courier New"/>
              <a:cs typeface="Courier New"/>
              <a:sym typeface="Courier New"/>
            </a:endParaRPr>
          </a:p>
        </p:txBody>
      </p:sp>
      <p:sp>
        <p:nvSpPr>
          <p:cNvPr id="283" name="Google Shape;283;p36"/>
          <p:cNvSpPr txBox="1"/>
          <p:nvPr>
            <p:ph idx="1" type="body"/>
          </p:nvPr>
        </p:nvSpPr>
        <p:spPr>
          <a:xfrm>
            <a:off x="4736700" y="2820025"/>
            <a:ext cx="4095600" cy="1224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t>You can use a “write” reference as just a “read” reference, the compiler can coerce a </a:t>
            </a:r>
            <a:r>
              <a:rPr lang="en" sz="1700">
                <a:latin typeface="Courier New"/>
                <a:ea typeface="Courier New"/>
                <a:cs typeface="Courier New"/>
                <a:sym typeface="Courier New"/>
              </a:rPr>
              <a:t>&amp;mut</a:t>
            </a:r>
            <a:r>
              <a:rPr lang="en" sz="1700"/>
              <a:t> down to just a </a:t>
            </a:r>
            <a:r>
              <a:rPr lang="en" sz="1700">
                <a:latin typeface="Courier New"/>
                <a:ea typeface="Courier New"/>
                <a:cs typeface="Courier New"/>
                <a:sym typeface="Courier New"/>
              </a:rPr>
              <a:t>&amp;</a:t>
            </a:r>
            <a:endParaRPr sz="1700">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Memory</a:t>
            </a:r>
            <a:r>
              <a:rPr lang="en" sz="2420"/>
              <a:t> System</a:t>
            </a:r>
            <a:endParaRPr sz="2420"/>
          </a:p>
        </p:txBody>
      </p:sp>
      <p:sp>
        <p:nvSpPr>
          <p:cNvPr id="289" name="Google Shape;289;p37"/>
          <p:cNvSpPr txBox="1"/>
          <p:nvPr>
            <p:ph idx="1" type="body"/>
          </p:nvPr>
        </p:nvSpPr>
        <p:spPr>
          <a:xfrm>
            <a:off x="311700" y="1053838"/>
            <a:ext cx="8520600" cy="122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Can the compiler help us manage memory?</a:t>
            </a:r>
            <a:endParaRPr sz="1700"/>
          </a:p>
          <a:p>
            <a:pPr indent="-336550" lvl="0" marL="457200" rtl="0" algn="l">
              <a:spcBef>
                <a:spcPts val="1200"/>
              </a:spcBef>
              <a:spcAft>
                <a:spcPts val="0"/>
              </a:spcAft>
              <a:buSzPts val="1700"/>
              <a:buChar char="-"/>
            </a:pPr>
            <a:r>
              <a:rPr lang="en" sz="1700"/>
              <a:t>Java, Python, Go, C# are all garbage collected (GC) languages, GCs are slow.</a:t>
            </a:r>
            <a:endParaRPr sz="1700"/>
          </a:p>
          <a:p>
            <a:pPr indent="-336550" lvl="0" marL="457200" rtl="0" algn="l">
              <a:spcBef>
                <a:spcPts val="0"/>
              </a:spcBef>
              <a:spcAft>
                <a:spcPts val="0"/>
              </a:spcAft>
              <a:buSzPts val="1700"/>
              <a:buChar char="-"/>
            </a:pPr>
            <a:r>
              <a:rPr lang="en" sz="1700"/>
              <a:t>C / C++ require explicit freeing of memory, which is hard to do correctly at times.</a:t>
            </a:r>
            <a:endParaRPr sz="1700"/>
          </a:p>
        </p:txBody>
      </p:sp>
      <p:pic>
        <p:nvPicPr>
          <p:cNvPr descr="LiquidLibrary (Provided by Getty Images)" id="290" name="Google Shape;290;p37"/>
          <p:cNvPicPr preferRelativeResize="0"/>
          <p:nvPr/>
        </p:nvPicPr>
        <p:blipFill>
          <a:blip r:embed="rId3">
            <a:alphaModFix/>
          </a:blip>
          <a:stretch>
            <a:fillRect/>
          </a:stretch>
        </p:blipFill>
        <p:spPr>
          <a:xfrm>
            <a:off x="152400" y="2431138"/>
            <a:ext cx="2740618" cy="25599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Memory</a:t>
            </a:r>
            <a:r>
              <a:rPr lang="en" sz="2420"/>
              <a:t> System</a:t>
            </a:r>
            <a:endParaRPr sz="2420"/>
          </a:p>
        </p:txBody>
      </p:sp>
      <p:sp>
        <p:nvSpPr>
          <p:cNvPr id="296" name="Google Shape;296;p38"/>
          <p:cNvSpPr txBox="1"/>
          <p:nvPr>
            <p:ph idx="1" type="body"/>
          </p:nvPr>
        </p:nvSpPr>
        <p:spPr>
          <a:xfrm>
            <a:off x="311700" y="1092597"/>
            <a:ext cx="8520600" cy="91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Memory is safe to access when assigned to, and freed when we are done using it.</a:t>
            </a:r>
            <a:endParaRPr sz="1700"/>
          </a:p>
          <a:p>
            <a:pPr indent="-336550" lvl="0" marL="457200" rtl="0" algn="l">
              <a:spcBef>
                <a:spcPts val="1200"/>
              </a:spcBef>
              <a:spcAft>
                <a:spcPts val="0"/>
              </a:spcAft>
              <a:buSzPts val="1700"/>
              <a:buChar char="-"/>
            </a:pPr>
            <a:r>
              <a:rPr lang="en" sz="1700"/>
              <a:t>Can we reason about when we can use certain memory?</a:t>
            </a:r>
            <a:endParaRPr sz="1700"/>
          </a:p>
        </p:txBody>
      </p:sp>
      <p:sp>
        <p:nvSpPr>
          <p:cNvPr id="297" name="Google Shape;297;p38"/>
          <p:cNvSpPr txBox="1"/>
          <p:nvPr>
            <p:ph idx="1" type="body"/>
          </p:nvPr>
        </p:nvSpPr>
        <p:spPr>
          <a:xfrm>
            <a:off x="1291116" y="2007300"/>
            <a:ext cx="3990300" cy="31488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1700">
                <a:latin typeface="Courier New"/>
                <a:ea typeface="Courier New"/>
                <a:cs typeface="Courier New"/>
                <a:sym typeface="Courier New"/>
              </a:rPr>
              <a:t>fn main()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int* a = (int*) malloc(sizeof(int));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10;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 a bunch of operations */</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free(a);</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a:t>
            </a:r>
            <a:endParaRPr b="1" sz="1700">
              <a:latin typeface="Courier New"/>
              <a:ea typeface="Courier New"/>
              <a:cs typeface="Courier New"/>
              <a:sym typeface="Courier New"/>
            </a:endParaRPr>
          </a:p>
        </p:txBody>
      </p:sp>
      <p:cxnSp>
        <p:nvCxnSpPr>
          <p:cNvPr id="298" name="Google Shape;298;p38"/>
          <p:cNvCxnSpPr/>
          <p:nvPr/>
        </p:nvCxnSpPr>
        <p:spPr>
          <a:xfrm rot="10800000">
            <a:off x="2842616" y="2889000"/>
            <a:ext cx="2487600" cy="0"/>
          </a:xfrm>
          <a:prstGeom prst="straightConnector1">
            <a:avLst/>
          </a:prstGeom>
          <a:noFill/>
          <a:ln cap="flat" cmpd="sng" w="9525">
            <a:solidFill>
              <a:schemeClr val="dk2"/>
            </a:solidFill>
            <a:prstDash val="solid"/>
            <a:round/>
            <a:headEnd len="med" w="med" type="none"/>
            <a:tailEnd len="med" w="med" type="triangle"/>
          </a:ln>
        </p:spPr>
      </p:cxnSp>
      <p:sp>
        <p:nvSpPr>
          <p:cNvPr id="299" name="Google Shape;299;p38"/>
          <p:cNvSpPr txBox="1"/>
          <p:nvPr>
            <p:ph idx="1" type="body"/>
          </p:nvPr>
        </p:nvSpPr>
        <p:spPr>
          <a:xfrm>
            <a:off x="5431303" y="2665297"/>
            <a:ext cx="2346000" cy="489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700"/>
              <a:t>Is this a safe use of </a:t>
            </a:r>
            <a:r>
              <a:rPr b="1" lang="en" sz="1700">
                <a:latin typeface="Courier New"/>
                <a:ea typeface="Courier New"/>
                <a:cs typeface="Courier New"/>
                <a:sym typeface="Courier New"/>
              </a:rPr>
              <a:t>a</a:t>
            </a:r>
            <a:r>
              <a:rPr lang="en" sz="1700"/>
              <a:t>?</a:t>
            </a:r>
            <a:endParaRPr sz="17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Memory</a:t>
            </a:r>
            <a:r>
              <a:rPr lang="en" sz="2420"/>
              <a:t> System</a:t>
            </a:r>
            <a:endParaRPr sz="2420"/>
          </a:p>
        </p:txBody>
      </p:sp>
      <p:sp>
        <p:nvSpPr>
          <p:cNvPr id="305" name="Google Shape;305;p39"/>
          <p:cNvSpPr txBox="1"/>
          <p:nvPr>
            <p:ph idx="1" type="body"/>
          </p:nvPr>
        </p:nvSpPr>
        <p:spPr>
          <a:xfrm>
            <a:off x="311700" y="1092597"/>
            <a:ext cx="8520600" cy="91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Memory is safe to access when assigned to, and freed when we are done using it.</a:t>
            </a:r>
            <a:endParaRPr sz="1700"/>
          </a:p>
          <a:p>
            <a:pPr indent="-336550" lvl="0" marL="457200" rtl="0" algn="l">
              <a:spcBef>
                <a:spcPts val="1200"/>
              </a:spcBef>
              <a:spcAft>
                <a:spcPts val="0"/>
              </a:spcAft>
              <a:buSzPts val="1700"/>
              <a:buChar char="-"/>
            </a:pPr>
            <a:r>
              <a:rPr lang="en" sz="1700"/>
              <a:t>Can we reason about when we can use certain memory?</a:t>
            </a:r>
            <a:endParaRPr sz="1700"/>
          </a:p>
        </p:txBody>
      </p:sp>
      <p:sp>
        <p:nvSpPr>
          <p:cNvPr id="306" name="Google Shape;306;p39"/>
          <p:cNvSpPr txBox="1"/>
          <p:nvPr>
            <p:ph idx="1" type="body"/>
          </p:nvPr>
        </p:nvSpPr>
        <p:spPr>
          <a:xfrm>
            <a:off x="1291116" y="2007300"/>
            <a:ext cx="3990300" cy="31488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1700">
                <a:latin typeface="Courier New"/>
                <a:ea typeface="Courier New"/>
                <a:cs typeface="Courier New"/>
                <a:sym typeface="Courier New"/>
              </a:rPr>
              <a:t>fn main()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int* a = (int*) malloc(sizeof(int));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10;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 a bunch of operations */</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free(a);</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a:t>
            </a:r>
            <a:endParaRPr b="1" sz="1700">
              <a:latin typeface="Courier New"/>
              <a:ea typeface="Courier New"/>
              <a:cs typeface="Courier New"/>
              <a:sym typeface="Courier New"/>
            </a:endParaRPr>
          </a:p>
        </p:txBody>
      </p:sp>
      <p:cxnSp>
        <p:nvCxnSpPr>
          <p:cNvPr id="307" name="Google Shape;307;p39"/>
          <p:cNvCxnSpPr/>
          <p:nvPr/>
        </p:nvCxnSpPr>
        <p:spPr>
          <a:xfrm rot="10800000">
            <a:off x="2842616" y="2889000"/>
            <a:ext cx="2487600" cy="0"/>
          </a:xfrm>
          <a:prstGeom prst="straightConnector1">
            <a:avLst/>
          </a:prstGeom>
          <a:noFill/>
          <a:ln cap="flat" cmpd="sng" w="9525">
            <a:solidFill>
              <a:schemeClr val="dk2"/>
            </a:solidFill>
            <a:prstDash val="solid"/>
            <a:round/>
            <a:headEnd len="med" w="med" type="none"/>
            <a:tailEnd len="med" w="med" type="triangle"/>
          </a:ln>
        </p:spPr>
      </p:cxnSp>
      <p:sp>
        <p:nvSpPr>
          <p:cNvPr id="308" name="Google Shape;308;p39"/>
          <p:cNvSpPr txBox="1"/>
          <p:nvPr>
            <p:ph idx="1" type="body"/>
          </p:nvPr>
        </p:nvSpPr>
        <p:spPr>
          <a:xfrm>
            <a:off x="5431303" y="2665297"/>
            <a:ext cx="2346000" cy="489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700"/>
              <a:t>Is this a safe use of </a:t>
            </a:r>
            <a:r>
              <a:rPr lang="en" sz="1700">
                <a:latin typeface="Courier New"/>
                <a:ea typeface="Courier New"/>
                <a:cs typeface="Courier New"/>
                <a:sym typeface="Courier New"/>
              </a:rPr>
              <a:t>a</a:t>
            </a:r>
            <a:r>
              <a:rPr lang="en" sz="1700"/>
              <a:t>?</a:t>
            </a:r>
            <a:endParaRPr sz="1700"/>
          </a:p>
        </p:txBody>
      </p:sp>
      <p:sp>
        <p:nvSpPr>
          <p:cNvPr id="309" name="Google Shape;309;p39"/>
          <p:cNvSpPr txBox="1"/>
          <p:nvPr>
            <p:ph idx="1" type="body"/>
          </p:nvPr>
        </p:nvSpPr>
        <p:spPr>
          <a:xfrm>
            <a:off x="5796250" y="2967300"/>
            <a:ext cx="2225100" cy="4020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1200"/>
              </a:spcAft>
              <a:buNone/>
            </a:pPr>
            <a:r>
              <a:rPr lang="en" sz="1700">
                <a:solidFill>
                  <a:srgbClr val="660000"/>
                </a:solidFill>
              </a:rPr>
              <a:t>No, it is yet to be initialized.</a:t>
            </a:r>
            <a:endParaRPr sz="1700">
              <a:solidFill>
                <a:srgbClr val="66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Memory</a:t>
            </a:r>
            <a:r>
              <a:rPr lang="en" sz="2420"/>
              <a:t> System</a:t>
            </a:r>
            <a:endParaRPr sz="2420"/>
          </a:p>
        </p:txBody>
      </p:sp>
      <p:sp>
        <p:nvSpPr>
          <p:cNvPr id="315" name="Google Shape;315;p40"/>
          <p:cNvSpPr txBox="1"/>
          <p:nvPr>
            <p:ph idx="1" type="body"/>
          </p:nvPr>
        </p:nvSpPr>
        <p:spPr>
          <a:xfrm>
            <a:off x="311700" y="1092597"/>
            <a:ext cx="8520600" cy="91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Memory is safe to access when assigned to, and freed when we are done using it.</a:t>
            </a:r>
            <a:endParaRPr sz="1700"/>
          </a:p>
          <a:p>
            <a:pPr indent="-336550" lvl="0" marL="457200" rtl="0" algn="l">
              <a:spcBef>
                <a:spcPts val="1200"/>
              </a:spcBef>
              <a:spcAft>
                <a:spcPts val="0"/>
              </a:spcAft>
              <a:buSzPts val="1700"/>
              <a:buChar char="-"/>
            </a:pPr>
            <a:r>
              <a:rPr lang="en" sz="1700"/>
              <a:t>Can we reason about when we can use certain memory?</a:t>
            </a:r>
            <a:endParaRPr sz="1700"/>
          </a:p>
        </p:txBody>
      </p:sp>
      <p:sp>
        <p:nvSpPr>
          <p:cNvPr id="316" name="Google Shape;316;p40"/>
          <p:cNvSpPr txBox="1"/>
          <p:nvPr>
            <p:ph idx="1" type="body"/>
          </p:nvPr>
        </p:nvSpPr>
        <p:spPr>
          <a:xfrm>
            <a:off x="1291116" y="2007300"/>
            <a:ext cx="3990300" cy="31488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1700">
                <a:latin typeface="Courier New"/>
                <a:ea typeface="Courier New"/>
                <a:cs typeface="Courier New"/>
                <a:sym typeface="Courier New"/>
              </a:rPr>
              <a:t>fn main()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int* a = (int*) malloc(sizeof(int));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10;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 a bunch of operations */</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free(a);</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a:t>
            </a:r>
            <a:endParaRPr b="1" sz="1700">
              <a:latin typeface="Courier New"/>
              <a:ea typeface="Courier New"/>
              <a:cs typeface="Courier New"/>
              <a:sym typeface="Courier New"/>
            </a:endParaRPr>
          </a:p>
        </p:txBody>
      </p:sp>
      <p:cxnSp>
        <p:nvCxnSpPr>
          <p:cNvPr id="317" name="Google Shape;317;p40"/>
          <p:cNvCxnSpPr/>
          <p:nvPr/>
        </p:nvCxnSpPr>
        <p:spPr>
          <a:xfrm rot="10800000">
            <a:off x="2826866" y="3920225"/>
            <a:ext cx="2487600" cy="0"/>
          </a:xfrm>
          <a:prstGeom prst="straightConnector1">
            <a:avLst/>
          </a:prstGeom>
          <a:noFill/>
          <a:ln cap="flat" cmpd="sng" w="9525">
            <a:solidFill>
              <a:schemeClr val="dk2"/>
            </a:solidFill>
            <a:prstDash val="solid"/>
            <a:round/>
            <a:headEnd len="med" w="med" type="none"/>
            <a:tailEnd len="med" w="med" type="triangle"/>
          </a:ln>
        </p:spPr>
      </p:cxnSp>
      <p:sp>
        <p:nvSpPr>
          <p:cNvPr id="318" name="Google Shape;318;p40"/>
          <p:cNvSpPr txBox="1"/>
          <p:nvPr>
            <p:ph idx="1" type="body"/>
          </p:nvPr>
        </p:nvSpPr>
        <p:spPr>
          <a:xfrm>
            <a:off x="5314478" y="3699031"/>
            <a:ext cx="2346000" cy="489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700"/>
              <a:t>Is this a safe use of </a:t>
            </a:r>
            <a:r>
              <a:rPr lang="en" sz="1700">
                <a:latin typeface="Courier New"/>
                <a:ea typeface="Courier New"/>
                <a:cs typeface="Courier New"/>
                <a:sym typeface="Courier New"/>
              </a:rPr>
              <a:t>a</a:t>
            </a:r>
            <a:r>
              <a:rPr lang="en" sz="1700"/>
              <a:t>?</a:t>
            </a:r>
            <a:endParaRPr sz="17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Memory</a:t>
            </a:r>
            <a:r>
              <a:rPr lang="en" sz="2420"/>
              <a:t> System</a:t>
            </a:r>
            <a:endParaRPr sz="2420"/>
          </a:p>
        </p:txBody>
      </p:sp>
      <p:sp>
        <p:nvSpPr>
          <p:cNvPr id="324" name="Google Shape;324;p41"/>
          <p:cNvSpPr txBox="1"/>
          <p:nvPr>
            <p:ph idx="1" type="body"/>
          </p:nvPr>
        </p:nvSpPr>
        <p:spPr>
          <a:xfrm>
            <a:off x="311700" y="1092597"/>
            <a:ext cx="8520600" cy="91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Memory is safe to access when assigned to, and freed when we are done using it.</a:t>
            </a:r>
            <a:endParaRPr sz="1700"/>
          </a:p>
          <a:p>
            <a:pPr indent="-336550" lvl="0" marL="457200" rtl="0" algn="l">
              <a:spcBef>
                <a:spcPts val="1200"/>
              </a:spcBef>
              <a:spcAft>
                <a:spcPts val="0"/>
              </a:spcAft>
              <a:buSzPts val="1700"/>
              <a:buChar char="-"/>
            </a:pPr>
            <a:r>
              <a:rPr lang="en" sz="1700"/>
              <a:t>Can we reason about when we can use certain memory?</a:t>
            </a:r>
            <a:endParaRPr sz="1700"/>
          </a:p>
        </p:txBody>
      </p:sp>
      <p:sp>
        <p:nvSpPr>
          <p:cNvPr id="325" name="Google Shape;325;p41"/>
          <p:cNvSpPr txBox="1"/>
          <p:nvPr>
            <p:ph idx="1" type="body"/>
          </p:nvPr>
        </p:nvSpPr>
        <p:spPr>
          <a:xfrm>
            <a:off x="1291116" y="2007300"/>
            <a:ext cx="3990300" cy="31488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1700">
                <a:latin typeface="Courier New"/>
                <a:ea typeface="Courier New"/>
                <a:cs typeface="Courier New"/>
                <a:sym typeface="Courier New"/>
              </a:rPr>
              <a:t>fn main()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int* a = (int*) malloc(sizeof(int));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10;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 a bunch of operations */</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free(a);</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a:t>
            </a:r>
            <a:endParaRPr b="1" sz="1700">
              <a:latin typeface="Courier New"/>
              <a:ea typeface="Courier New"/>
              <a:cs typeface="Courier New"/>
              <a:sym typeface="Courier New"/>
            </a:endParaRPr>
          </a:p>
        </p:txBody>
      </p:sp>
      <p:cxnSp>
        <p:nvCxnSpPr>
          <p:cNvPr id="326" name="Google Shape;326;p41"/>
          <p:cNvCxnSpPr/>
          <p:nvPr/>
        </p:nvCxnSpPr>
        <p:spPr>
          <a:xfrm rot="10800000">
            <a:off x="2826866" y="3920225"/>
            <a:ext cx="2487600" cy="0"/>
          </a:xfrm>
          <a:prstGeom prst="straightConnector1">
            <a:avLst/>
          </a:prstGeom>
          <a:noFill/>
          <a:ln cap="flat" cmpd="sng" w="9525">
            <a:solidFill>
              <a:schemeClr val="dk2"/>
            </a:solidFill>
            <a:prstDash val="solid"/>
            <a:round/>
            <a:headEnd len="med" w="med" type="none"/>
            <a:tailEnd len="med" w="med" type="triangle"/>
          </a:ln>
        </p:spPr>
      </p:cxnSp>
      <p:sp>
        <p:nvSpPr>
          <p:cNvPr id="327" name="Google Shape;327;p41"/>
          <p:cNvSpPr txBox="1"/>
          <p:nvPr>
            <p:ph idx="1" type="body"/>
          </p:nvPr>
        </p:nvSpPr>
        <p:spPr>
          <a:xfrm>
            <a:off x="5314478" y="3699031"/>
            <a:ext cx="2346000" cy="489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700"/>
              <a:t>Is this a safe use of </a:t>
            </a:r>
            <a:r>
              <a:rPr lang="en" sz="1700">
                <a:latin typeface="Courier New"/>
                <a:ea typeface="Courier New"/>
                <a:cs typeface="Courier New"/>
                <a:sym typeface="Courier New"/>
              </a:rPr>
              <a:t>a</a:t>
            </a:r>
            <a:r>
              <a:rPr lang="en" sz="1700"/>
              <a:t>?</a:t>
            </a:r>
            <a:endParaRPr sz="1700"/>
          </a:p>
        </p:txBody>
      </p:sp>
      <p:sp>
        <p:nvSpPr>
          <p:cNvPr id="328" name="Google Shape;328;p41"/>
          <p:cNvSpPr txBox="1"/>
          <p:nvPr>
            <p:ph idx="1" type="body"/>
          </p:nvPr>
        </p:nvSpPr>
        <p:spPr>
          <a:xfrm>
            <a:off x="5615200" y="3998950"/>
            <a:ext cx="2225100" cy="402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sz="1700">
                <a:solidFill>
                  <a:srgbClr val="274E13"/>
                </a:solidFill>
              </a:rPr>
              <a:t>Yes!</a:t>
            </a:r>
            <a:endParaRPr sz="1700">
              <a:solidFill>
                <a:srgbClr val="274E1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Memory</a:t>
            </a:r>
            <a:r>
              <a:rPr lang="en" sz="2420"/>
              <a:t> System</a:t>
            </a:r>
            <a:endParaRPr sz="2420"/>
          </a:p>
        </p:txBody>
      </p:sp>
      <p:sp>
        <p:nvSpPr>
          <p:cNvPr id="334" name="Google Shape;334;p42"/>
          <p:cNvSpPr txBox="1"/>
          <p:nvPr>
            <p:ph idx="1" type="body"/>
          </p:nvPr>
        </p:nvSpPr>
        <p:spPr>
          <a:xfrm>
            <a:off x="311700" y="1092597"/>
            <a:ext cx="8520600" cy="91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Memory is safe to access when assigned to, and freed when we are done using it.</a:t>
            </a:r>
            <a:endParaRPr sz="1700"/>
          </a:p>
          <a:p>
            <a:pPr indent="-336550" lvl="0" marL="457200" rtl="0" algn="l">
              <a:spcBef>
                <a:spcPts val="1200"/>
              </a:spcBef>
              <a:spcAft>
                <a:spcPts val="0"/>
              </a:spcAft>
              <a:buSzPts val="1700"/>
              <a:buChar char="-"/>
            </a:pPr>
            <a:r>
              <a:rPr lang="en" sz="1700"/>
              <a:t>Can we reason about when we can use certain memory?</a:t>
            </a:r>
            <a:endParaRPr sz="1700"/>
          </a:p>
        </p:txBody>
      </p:sp>
      <p:sp>
        <p:nvSpPr>
          <p:cNvPr id="335" name="Google Shape;335;p42"/>
          <p:cNvSpPr txBox="1"/>
          <p:nvPr>
            <p:ph idx="1" type="body"/>
          </p:nvPr>
        </p:nvSpPr>
        <p:spPr>
          <a:xfrm>
            <a:off x="1291116" y="2007300"/>
            <a:ext cx="3990300" cy="31488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1700">
                <a:latin typeface="Courier New"/>
                <a:ea typeface="Courier New"/>
                <a:cs typeface="Courier New"/>
                <a:sym typeface="Courier New"/>
              </a:rPr>
              <a:t>fn main()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int* a = (int*) malloc(sizeof(int));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10;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 a bunch of operations */</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free(a);</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a:t>
            </a:r>
            <a:endParaRPr b="1" sz="1700">
              <a:latin typeface="Courier New"/>
              <a:ea typeface="Courier New"/>
              <a:cs typeface="Courier New"/>
              <a:sym typeface="Courier New"/>
            </a:endParaRPr>
          </a:p>
        </p:txBody>
      </p:sp>
      <p:cxnSp>
        <p:nvCxnSpPr>
          <p:cNvPr id="336" name="Google Shape;336;p42"/>
          <p:cNvCxnSpPr/>
          <p:nvPr/>
        </p:nvCxnSpPr>
        <p:spPr>
          <a:xfrm rot="10800000">
            <a:off x="2826866" y="4589325"/>
            <a:ext cx="2487600" cy="0"/>
          </a:xfrm>
          <a:prstGeom prst="straightConnector1">
            <a:avLst/>
          </a:prstGeom>
          <a:noFill/>
          <a:ln cap="flat" cmpd="sng" w="9525">
            <a:solidFill>
              <a:schemeClr val="dk2"/>
            </a:solidFill>
            <a:prstDash val="solid"/>
            <a:round/>
            <a:headEnd len="med" w="med" type="none"/>
            <a:tailEnd len="med" w="med" type="triangle"/>
          </a:ln>
        </p:spPr>
      </p:cxnSp>
      <p:sp>
        <p:nvSpPr>
          <p:cNvPr id="337" name="Google Shape;337;p42"/>
          <p:cNvSpPr txBox="1"/>
          <p:nvPr>
            <p:ph idx="1" type="body"/>
          </p:nvPr>
        </p:nvSpPr>
        <p:spPr>
          <a:xfrm>
            <a:off x="5314478" y="4376031"/>
            <a:ext cx="2346000" cy="489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700"/>
              <a:t>Is this a safe use of </a:t>
            </a:r>
            <a:r>
              <a:rPr lang="en" sz="1700">
                <a:latin typeface="Courier New"/>
                <a:ea typeface="Courier New"/>
                <a:cs typeface="Courier New"/>
                <a:sym typeface="Courier New"/>
              </a:rPr>
              <a:t>a</a:t>
            </a:r>
            <a:r>
              <a:rPr lang="en" sz="1700"/>
              <a:t>?</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C/C++?</a:t>
            </a:r>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t>
            </a:r>
            <a:endParaRPr/>
          </a:p>
          <a:p>
            <a:pPr indent="-342900" lvl="0" marL="457200" rtl="0" algn="l">
              <a:spcBef>
                <a:spcPts val="1200"/>
              </a:spcBef>
              <a:spcAft>
                <a:spcPts val="0"/>
              </a:spcAft>
              <a:buSzPts val="1800"/>
              <a:buChar char="●"/>
            </a:pPr>
            <a:r>
              <a:rPr lang="en"/>
              <a:t>General purpose language developed in 1972 by Dennis Ritchie (also wrote Unix)</a:t>
            </a:r>
            <a:endParaRPr/>
          </a:p>
          <a:p>
            <a:pPr indent="-342900" lvl="0" marL="457200" rtl="0" algn="l">
              <a:spcBef>
                <a:spcPts val="0"/>
              </a:spcBef>
              <a:spcAft>
                <a:spcPts val="0"/>
              </a:spcAft>
              <a:buSzPts val="1800"/>
              <a:buChar char="●"/>
            </a:pPr>
            <a:r>
              <a:rPr lang="en"/>
              <a:t>Known for efficiency, portability, and low-level memory access</a:t>
            </a:r>
            <a:endParaRPr/>
          </a:p>
          <a:p>
            <a:pPr indent="-317500" lvl="1" marL="914400" rtl="0" algn="l">
              <a:spcBef>
                <a:spcPts val="0"/>
              </a:spcBef>
              <a:spcAft>
                <a:spcPts val="0"/>
              </a:spcAft>
              <a:buSzPts val="1400"/>
              <a:buChar char="○"/>
            </a:pPr>
            <a:r>
              <a:rPr lang="en"/>
              <a:t>Essential usage in OS and embedded systems development</a:t>
            </a:r>
            <a:endParaRPr/>
          </a:p>
          <a:p>
            <a:pPr indent="-342900" lvl="0" marL="457200" rtl="0" algn="l">
              <a:spcBef>
                <a:spcPts val="0"/>
              </a:spcBef>
              <a:spcAft>
                <a:spcPts val="0"/>
              </a:spcAft>
              <a:buSzPts val="1800"/>
              <a:buChar char="●"/>
            </a:pPr>
            <a:r>
              <a:rPr lang="en"/>
              <a:t>Foundation for many modern languages, including C++, Java, and Python</a:t>
            </a:r>
            <a:endParaRPr/>
          </a:p>
          <a:p>
            <a:pPr indent="0" lvl="0" marL="0" rtl="0" algn="l">
              <a:spcBef>
                <a:spcPts val="1200"/>
              </a:spcBef>
              <a:spcAft>
                <a:spcPts val="0"/>
              </a:spcAft>
              <a:buNone/>
            </a:pPr>
            <a:r>
              <a:rPr lang="en"/>
              <a:t>C++</a:t>
            </a:r>
            <a:endParaRPr/>
          </a:p>
          <a:p>
            <a:pPr indent="-342900" lvl="0" marL="457200" rtl="0" algn="l">
              <a:spcBef>
                <a:spcPts val="1200"/>
              </a:spcBef>
              <a:spcAft>
                <a:spcPts val="0"/>
              </a:spcAft>
              <a:buSzPts val="1800"/>
              <a:buChar char="●"/>
            </a:pPr>
            <a:r>
              <a:rPr lang="en"/>
              <a:t>At a high level, C but with OOP features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Memory</a:t>
            </a:r>
            <a:r>
              <a:rPr lang="en" sz="2420"/>
              <a:t> System</a:t>
            </a:r>
            <a:endParaRPr sz="2420"/>
          </a:p>
        </p:txBody>
      </p:sp>
      <p:sp>
        <p:nvSpPr>
          <p:cNvPr id="343" name="Google Shape;343;p43"/>
          <p:cNvSpPr txBox="1"/>
          <p:nvPr>
            <p:ph idx="1" type="body"/>
          </p:nvPr>
        </p:nvSpPr>
        <p:spPr>
          <a:xfrm>
            <a:off x="311700" y="1092597"/>
            <a:ext cx="8520600" cy="91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Memory is safe to access when assigned to, and freed when we are done using it.</a:t>
            </a:r>
            <a:endParaRPr sz="1700"/>
          </a:p>
          <a:p>
            <a:pPr indent="-336550" lvl="0" marL="457200" rtl="0" algn="l">
              <a:spcBef>
                <a:spcPts val="1200"/>
              </a:spcBef>
              <a:spcAft>
                <a:spcPts val="0"/>
              </a:spcAft>
              <a:buSzPts val="1700"/>
              <a:buChar char="-"/>
            </a:pPr>
            <a:r>
              <a:rPr lang="en" sz="1700"/>
              <a:t>Can we reason about when we can use certain memory?</a:t>
            </a:r>
            <a:endParaRPr sz="1700"/>
          </a:p>
        </p:txBody>
      </p:sp>
      <p:sp>
        <p:nvSpPr>
          <p:cNvPr id="344" name="Google Shape;344;p43"/>
          <p:cNvSpPr txBox="1"/>
          <p:nvPr>
            <p:ph idx="1" type="body"/>
          </p:nvPr>
        </p:nvSpPr>
        <p:spPr>
          <a:xfrm>
            <a:off x="1291116" y="2007300"/>
            <a:ext cx="3990300" cy="31488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1700">
                <a:latin typeface="Courier New"/>
                <a:ea typeface="Courier New"/>
                <a:cs typeface="Courier New"/>
                <a:sym typeface="Courier New"/>
              </a:rPr>
              <a:t>fn main()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int* a = (int*) malloc(sizeof(int));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10;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 a bunch of operations */</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free(a);</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a:t>
            </a:r>
            <a:endParaRPr b="1" sz="1700">
              <a:latin typeface="Courier New"/>
              <a:ea typeface="Courier New"/>
              <a:cs typeface="Courier New"/>
              <a:sym typeface="Courier New"/>
            </a:endParaRPr>
          </a:p>
        </p:txBody>
      </p:sp>
      <p:cxnSp>
        <p:nvCxnSpPr>
          <p:cNvPr id="345" name="Google Shape;345;p43"/>
          <p:cNvCxnSpPr/>
          <p:nvPr/>
        </p:nvCxnSpPr>
        <p:spPr>
          <a:xfrm rot="10800000">
            <a:off x="2826866" y="4589325"/>
            <a:ext cx="2487600" cy="0"/>
          </a:xfrm>
          <a:prstGeom prst="straightConnector1">
            <a:avLst/>
          </a:prstGeom>
          <a:noFill/>
          <a:ln cap="flat" cmpd="sng" w="9525">
            <a:solidFill>
              <a:schemeClr val="dk2"/>
            </a:solidFill>
            <a:prstDash val="solid"/>
            <a:round/>
            <a:headEnd len="med" w="med" type="none"/>
            <a:tailEnd len="med" w="med" type="triangle"/>
          </a:ln>
        </p:spPr>
      </p:cxnSp>
      <p:sp>
        <p:nvSpPr>
          <p:cNvPr id="346" name="Google Shape;346;p43"/>
          <p:cNvSpPr txBox="1"/>
          <p:nvPr>
            <p:ph idx="1" type="body"/>
          </p:nvPr>
        </p:nvSpPr>
        <p:spPr>
          <a:xfrm>
            <a:off x="5314478" y="4376031"/>
            <a:ext cx="2346000" cy="4896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1700"/>
              <a:t>Is this a safe use of </a:t>
            </a:r>
            <a:r>
              <a:rPr lang="en" sz="1700">
                <a:latin typeface="Courier New"/>
                <a:ea typeface="Courier New"/>
                <a:cs typeface="Courier New"/>
                <a:sym typeface="Courier New"/>
              </a:rPr>
              <a:t>a</a:t>
            </a:r>
            <a:r>
              <a:rPr lang="en" sz="1700"/>
              <a:t>?</a:t>
            </a:r>
            <a:endParaRPr sz="1700"/>
          </a:p>
        </p:txBody>
      </p:sp>
      <p:sp>
        <p:nvSpPr>
          <p:cNvPr id="347" name="Google Shape;347;p43"/>
          <p:cNvSpPr txBox="1"/>
          <p:nvPr>
            <p:ph idx="1" type="body"/>
          </p:nvPr>
        </p:nvSpPr>
        <p:spPr>
          <a:xfrm>
            <a:off x="5756875" y="3674625"/>
            <a:ext cx="3154200" cy="914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solidFill>
                  <a:srgbClr val="7F6000"/>
                </a:solidFill>
              </a:rPr>
              <a:t>No!</a:t>
            </a:r>
            <a:endParaRPr sz="1700">
              <a:solidFill>
                <a:srgbClr val="7F6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Memory</a:t>
            </a:r>
            <a:r>
              <a:rPr lang="en" sz="2420"/>
              <a:t> System</a:t>
            </a:r>
            <a:endParaRPr sz="2420"/>
          </a:p>
        </p:txBody>
      </p:sp>
      <p:sp>
        <p:nvSpPr>
          <p:cNvPr id="353" name="Google Shape;353;p44"/>
          <p:cNvSpPr txBox="1"/>
          <p:nvPr>
            <p:ph idx="1" type="body"/>
          </p:nvPr>
        </p:nvSpPr>
        <p:spPr>
          <a:xfrm>
            <a:off x="311700" y="1092597"/>
            <a:ext cx="8520600" cy="91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Memory is safe to access when assigned to, and freed when we are done using it.</a:t>
            </a:r>
            <a:endParaRPr sz="1700"/>
          </a:p>
          <a:p>
            <a:pPr indent="-336550" lvl="0" marL="457200" rtl="0" algn="l">
              <a:spcBef>
                <a:spcPts val="1200"/>
              </a:spcBef>
              <a:spcAft>
                <a:spcPts val="0"/>
              </a:spcAft>
              <a:buSzPts val="1700"/>
              <a:buChar char="-"/>
            </a:pPr>
            <a:r>
              <a:rPr lang="en" sz="1700"/>
              <a:t>Can we reason about when we can use certain memory?</a:t>
            </a:r>
            <a:endParaRPr sz="1700"/>
          </a:p>
        </p:txBody>
      </p:sp>
      <p:sp>
        <p:nvSpPr>
          <p:cNvPr id="354" name="Google Shape;354;p44"/>
          <p:cNvSpPr txBox="1"/>
          <p:nvPr>
            <p:ph idx="1" type="body"/>
          </p:nvPr>
        </p:nvSpPr>
        <p:spPr>
          <a:xfrm>
            <a:off x="803066" y="2007300"/>
            <a:ext cx="3990300" cy="31488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1700">
                <a:latin typeface="Courier New"/>
                <a:ea typeface="Courier New"/>
                <a:cs typeface="Courier New"/>
                <a:sym typeface="Courier New"/>
              </a:rPr>
              <a:t>fn main()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int* a = (int*) malloc(sizeof(int));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10;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 a bunch of operations */</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free(a);</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a:t>
            </a:r>
            <a:endParaRPr b="1" sz="1700">
              <a:latin typeface="Courier New"/>
              <a:ea typeface="Courier New"/>
              <a:cs typeface="Courier New"/>
              <a:sym typeface="Courier New"/>
            </a:endParaRPr>
          </a:p>
        </p:txBody>
      </p:sp>
      <p:sp>
        <p:nvSpPr>
          <p:cNvPr id="355" name="Google Shape;355;p44"/>
          <p:cNvSpPr txBox="1"/>
          <p:nvPr>
            <p:ph idx="1" type="body"/>
          </p:nvPr>
        </p:nvSpPr>
        <p:spPr>
          <a:xfrm>
            <a:off x="5014450" y="2272625"/>
            <a:ext cx="3990300" cy="1616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t>Idea: let’s associate memory with a single </a:t>
            </a:r>
            <a:r>
              <a:rPr i="1" lang="en" sz="1700"/>
              <a:t>owner </a:t>
            </a:r>
            <a:r>
              <a:rPr lang="en" sz="1700"/>
              <a:t>variable, the owner is the instance that is responsible for freeing.</a:t>
            </a:r>
            <a:endParaRPr sz="1700"/>
          </a:p>
        </p:txBody>
      </p:sp>
      <p:sp>
        <p:nvSpPr>
          <p:cNvPr id="356" name="Google Shape;356;p44"/>
          <p:cNvSpPr txBox="1"/>
          <p:nvPr>
            <p:ph idx="1" type="body"/>
          </p:nvPr>
        </p:nvSpPr>
        <p:spPr>
          <a:xfrm>
            <a:off x="5014450" y="3770625"/>
            <a:ext cx="3990300" cy="538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700">
                <a:latin typeface="Courier New"/>
                <a:ea typeface="Courier New"/>
                <a:cs typeface="Courier New"/>
                <a:sym typeface="Courier New"/>
              </a:rPr>
              <a:t>a</a:t>
            </a:r>
            <a:r>
              <a:rPr lang="en" sz="1700"/>
              <a:t> owns the </a:t>
            </a:r>
            <a:r>
              <a:rPr lang="en" sz="1700"/>
              <a:t>memory</a:t>
            </a:r>
            <a:r>
              <a:rPr lang="en" sz="1700"/>
              <a:t> that stores 10.</a:t>
            </a:r>
            <a:endParaRPr sz="17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Memory</a:t>
            </a:r>
            <a:r>
              <a:rPr lang="en" sz="2420"/>
              <a:t> System</a:t>
            </a:r>
            <a:endParaRPr sz="2420"/>
          </a:p>
        </p:txBody>
      </p:sp>
      <p:sp>
        <p:nvSpPr>
          <p:cNvPr id="362" name="Google Shape;362;p45"/>
          <p:cNvSpPr txBox="1"/>
          <p:nvPr>
            <p:ph idx="1" type="body"/>
          </p:nvPr>
        </p:nvSpPr>
        <p:spPr>
          <a:xfrm>
            <a:off x="311700" y="1092597"/>
            <a:ext cx="8520600" cy="91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Memory is safe to access when assigned to, and freed when we are done using it.</a:t>
            </a:r>
            <a:endParaRPr sz="1700"/>
          </a:p>
          <a:p>
            <a:pPr indent="-336550" lvl="0" marL="457200" rtl="0" algn="l">
              <a:spcBef>
                <a:spcPts val="1200"/>
              </a:spcBef>
              <a:spcAft>
                <a:spcPts val="0"/>
              </a:spcAft>
              <a:buSzPts val="1700"/>
              <a:buChar char="-"/>
            </a:pPr>
            <a:r>
              <a:rPr lang="en" sz="1700"/>
              <a:t>Can we reason about when we can use certain memory?</a:t>
            </a:r>
            <a:endParaRPr sz="1700"/>
          </a:p>
        </p:txBody>
      </p:sp>
      <p:sp>
        <p:nvSpPr>
          <p:cNvPr id="363" name="Google Shape;363;p45"/>
          <p:cNvSpPr txBox="1"/>
          <p:nvPr>
            <p:ph idx="1" type="body"/>
          </p:nvPr>
        </p:nvSpPr>
        <p:spPr>
          <a:xfrm>
            <a:off x="803066" y="2007300"/>
            <a:ext cx="3990300" cy="31488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1700">
                <a:latin typeface="Courier New"/>
                <a:ea typeface="Courier New"/>
                <a:cs typeface="Courier New"/>
                <a:sym typeface="Courier New"/>
              </a:rPr>
              <a:t>fn main() {</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int* a = (int*) malloc(sizeof(int));</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 = 10;</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 a bunch of operations */</a:t>
            </a:r>
            <a:endParaRPr b="1" sz="1700">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0"/>
              </a:spcAft>
              <a:buNone/>
            </a:pPr>
            <a:r>
              <a:rPr b="1" lang="en" sz="1700">
                <a:latin typeface="Courier New"/>
                <a:ea typeface="Courier New"/>
                <a:cs typeface="Courier New"/>
                <a:sym typeface="Courier New"/>
              </a:rPr>
              <a:t>	</a:t>
            </a:r>
            <a:r>
              <a:rPr b="1" lang="en" sz="1700" strike="sngStrike">
                <a:latin typeface="Courier New"/>
                <a:ea typeface="Courier New"/>
                <a:cs typeface="Courier New"/>
                <a:sym typeface="Courier New"/>
              </a:rPr>
              <a:t>free(a);</a:t>
            </a:r>
            <a:endParaRPr b="1" sz="1700" strike="sngStrike">
              <a:latin typeface="Courier New"/>
              <a:ea typeface="Courier New"/>
              <a:cs typeface="Courier New"/>
              <a:sym typeface="Courier New"/>
            </a:endParaRPr>
          </a:p>
          <a:p>
            <a:pPr indent="457200" lvl="0" marL="0" rtl="0" algn="l">
              <a:spcBef>
                <a:spcPts val="1200"/>
              </a:spcBef>
              <a:spcAft>
                <a:spcPts val="0"/>
              </a:spcAft>
              <a:buNone/>
            </a:pPr>
            <a:r>
              <a:rPr b="1" lang="en" sz="1700">
                <a:latin typeface="Courier New"/>
                <a:ea typeface="Courier New"/>
                <a:cs typeface="Courier New"/>
                <a:sym typeface="Courier New"/>
              </a:rPr>
              <a:t>print(*a);</a:t>
            </a:r>
            <a:endParaRPr b="1" sz="1700">
              <a:latin typeface="Courier New"/>
              <a:ea typeface="Courier New"/>
              <a:cs typeface="Courier New"/>
              <a:sym typeface="Courier New"/>
            </a:endParaRPr>
          </a:p>
          <a:p>
            <a:pPr indent="0" lvl="0" marL="0" rtl="0" algn="l">
              <a:spcBef>
                <a:spcPts val="1200"/>
              </a:spcBef>
              <a:spcAft>
                <a:spcPts val="1200"/>
              </a:spcAft>
              <a:buNone/>
            </a:pPr>
            <a:r>
              <a:rPr b="1" lang="en" sz="1700">
                <a:latin typeface="Courier New"/>
                <a:ea typeface="Courier New"/>
                <a:cs typeface="Courier New"/>
                <a:sym typeface="Courier New"/>
              </a:rPr>
              <a:t>}</a:t>
            </a:r>
            <a:endParaRPr b="1" sz="1700">
              <a:latin typeface="Courier New"/>
              <a:ea typeface="Courier New"/>
              <a:cs typeface="Courier New"/>
              <a:sym typeface="Courier New"/>
            </a:endParaRPr>
          </a:p>
        </p:txBody>
      </p:sp>
      <p:sp>
        <p:nvSpPr>
          <p:cNvPr id="364" name="Google Shape;364;p45"/>
          <p:cNvSpPr txBox="1"/>
          <p:nvPr>
            <p:ph idx="1" type="body"/>
          </p:nvPr>
        </p:nvSpPr>
        <p:spPr>
          <a:xfrm>
            <a:off x="4936475" y="2225400"/>
            <a:ext cx="3990300" cy="1616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t>Observe: When </a:t>
            </a:r>
            <a:r>
              <a:rPr b="1" lang="en" sz="1700">
                <a:latin typeface="Courier New"/>
                <a:ea typeface="Courier New"/>
                <a:cs typeface="Courier New"/>
                <a:sym typeface="Courier New"/>
              </a:rPr>
              <a:t>a</a:t>
            </a:r>
            <a:r>
              <a:rPr lang="en" sz="1700"/>
              <a:t> leaves the scope, then there is no way of accessing it’s associated memory, and therefore we can clean it up!</a:t>
            </a:r>
            <a:endParaRPr sz="1700"/>
          </a:p>
        </p:txBody>
      </p:sp>
      <p:sp>
        <p:nvSpPr>
          <p:cNvPr id="365" name="Google Shape;365;p45"/>
          <p:cNvSpPr txBox="1"/>
          <p:nvPr>
            <p:ph idx="1" type="body"/>
          </p:nvPr>
        </p:nvSpPr>
        <p:spPr>
          <a:xfrm>
            <a:off x="4793375" y="3983175"/>
            <a:ext cx="2866800" cy="8739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1200"/>
              </a:spcAft>
              <a:buNone/>
            </a:pPr>
            <a:r>
              <a:rPr lang="en" sz="1700"/>
              <a:t>We don’t need to free anymore, as the memory will be freed automatically at the end of main!</a:t>
            </a:r>
            <a:endParaRPr sz="1700"/>
          </a:p>
        </p:txBody>
      </p:sp>
      <p:cxnSp>
        <p:nvCxnSpPr>
          <p:cNvPr id="366" name="Google Shape;366;p45"/>
          <p:cNvCxnSpPr/>
          <p:nvPr/>
        </p:nvCxnSpPr>
        <p:spPr>
          <a:xfrm flipH="1" rot="10800000">
            <a:off x="2235625" y="4227125"/>
            <a:ext cx="2511000" cy="23700"/>
          </a:xfrm>
          <a:prstGeom prst="straightConnector1">
            <a:avLst/>
          </a:prstGeom>
          <a:noFill/>
          <a:ln cap="flat" cmpd="sng" w="9525">
            <a:solidFill>
              <a:schemeClr val="dk2"/>
            </a:solidFill>
            <a:prstDash val="solid"/>
            <a:round/>
            <a:headEnd len="med" w="med" type="none"/>
            <a:tailEnd len="med" w="med" type="triangle"/>
          </a:ln>
        </p:spPr>
      </p:cxnSp>
      <p:cxnSp>
        <p:nvCxnSpPr>
          <p:cNvPr id="367" name="Google Shape;367;p45"/>
          <p:cNvCxnSpPr/>
          <p:nvPr/>
        </p:nvCxnSpPr>
        <p:spPr>
          <a:xfrm flipH="1">
            <a:off x="1165200" y="4620800"/>
            <a:ext cx="3597300" cy="315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Looks Familiar?</a:t>
            </a:r>
            <a:endParaRPr/>
          </a:p>
        </p:txBody>
      </p:sp>
      <p:sp>
        <p:nvSpPr>
          <p:cNvPr id="373" name="Google Shape;373;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Remember scope based accessibility in Ocaml?</a:t>
            </a:r>
            <a:endParaRPr/>
          </a:p>
          <a:p>
            <a:pPr indent="-342900" lvl="0" marL="457200" rtl="0" algn="l">
              <a:spcBef>
                <a:spcPts val="0"/>
              </a:spcBef>
              <a:spcAft>
                <a:spcPts val="0"/>
              </a:spcAft>
              <a:buSzPts val="1800"/>
              <a:buChar char="●"/>
            </a:pPr>
            <a:r>
              <a:rPr lang="en"/>
              <a:t>From a coding perspective, Ocaml and Rust have a similar scope system</a:t>
            </a:r>
            <a:endParaRPr/>
          </a:p>
          <a:p>
            <a:pPr indent="-342900" lvl="0" marL="457200" rtl="0" algn="l">
              <a:spcBef>
                <a:spcPts val="0"/>
              </a:spcBef>
              <a:spcAft>
                <a:spcPts val="0"/>
              </a:spcAft>
              <a:buSzPts val="1800"/>
              <a:buChar char="●"/>
            </a:pPr>
            <a:r>
              <a:rPr lang="en"/>
              <a:t>Though architecturally different under the hood</a:t>
            </a:r>
            <a:endParaRPr/>
          </a:p>
          <a:p>
            <a:pPr indent="-342900" lvl="0" marL="457200" rtl="0" algn="l">
              <a:spcBef>
                <a:spcPts val="0"/>
              </a:spcBef>
              <a:spcAft>
                <a:spcPts val="0"/>
              </a:spcAft>
              <a:buSzPts val="1800"/>
              <a:buChar char="●"/>
            </a:pPr>
            <a:r>
              <a:rPr lang="en"/>
              <a:t>Ocaml uses a GC to achieve the same effect as Rust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Type </a:t>
            </a:r>
            <a:r>
              <a:rPr lang="en" sz="2420"/>
              <a:t>System</a:t>
            </a:r>
            <a:endParaRPr sz="2420"/>
          </a:p>
        </p:txBody>
      </p:sp>
      <p:sp>
        <p:nvSpPr>
          <p:cNvPr id="379" name="Google Shape;379;p47"/>
          <p:cNvSpPr txBox="1"/>
          <p:nvPr>
            <p:ph idx="1" type="body"/>
          </p:nvPr>
        </p:nvSpPr>
        <p:spPr>
          <a:xfrm>
            <a:off x="311700" y="1053860"/>
            <a:ext cx="8520600" cy="215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Types are how programmers communicate with with the compiler.</a:t>
            </a:r>
            <a:endParaRPr sz="1700"/>
          </a:p>
          <a:p>
            <a:pPr indent="-336550" lvl="0" marL="457200" rtl="0" algn="l">
              <a:spcBef>
                <a:spcPts val="1200"/>
              </a:spcBef>
              <a:spcAft>
                <a:spcPts val="0"/>
              </a:spcAft>
              <a:buSzPts val="1700"/>
              <a:buChar char="-"/>
            </a:pPr>
            <a:r>
              <a:rPr lang="en" sz="1700"/>
              <a:t>Binaries don’t have any type information in them, the </a:t>
            </a:r>
            <a:r>
              <a:rPr lang="en" sz="1700"/>
              <a:t>processor</a:t>
            </a:r>
            <a:r>
              <a:rPr lang="en" sz="1700"/>
              <a:t> just accesses memory via an address and an expected data offset / length</a:t>
            </a:r>
            <a:endParaRPr sz="1700"/>
          </a:p>
          <a:p>
            <a:pPr indent="0" lvl="0" marL="0" rtl="0" algn="l">
              <a:spcBef>
                <a:spcPts val="1200"/>
              </a:spcBef>
              <a:spcAft>
                <a:spcPts val="1200"/>
              </a:spcAft>
              <a:buNone/>
            </a:pPr>
            <a:r>
              <a:rPr lang="en" sz="1700"/>
              <a:t>Strong types enforce invariants.</a:t>
            </a:r>
            <a:endParaRPr sz="17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A Stronger </a:t>
            </a:r>
            <a:r>
              <a:rPr lang="en" sz="2420">
                <a:solidFill>
                  <a:srgbClr val="660000"/>
                </a:solidFill>
              </a:rPr>
              <a:t>Type </a:t>
            </a:r>
            <a:r>
              <a:rPr lang="en" sz="2420"/>
              <a:t>System</a:t>
            </a:r>
            <a:endParaRPr sz="2420"/>
          </a:p>
        </p:txBody>
      </p:sp>
      <p:sp>
        <p:nvSpPr>
          <p:cNvPr id="385" name="Google Shape;385;p48"/>
          <p:cNvSpPr txBox="1"/>
          <p:nvPr>
            <p:ph idx="1" type="body"/>
          </p:nvPr>
        </p:nvSpPr>
        <p:spPr>
          <a:xfrm>
            <a:off x="311700" y="1053860"/>
            <a:ext cx="8520600" cy="215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If you create a reference to a variable, the compiler must be able to prove that the reference goes out of scope before the thing it </a:t>
            </a:r>
            <a:r>
              <a:rPr lang="en" sz="1700"/>
              <a:t>points</a:t>
            </a:r>
            <a:r>
              <a:rPr lang="en" sz="1700"/>
              <a:t> to does.</a:t>
            </a:r>
            <a:endParaRPr sz="1700"/>
          </a:p>
          <a:p>
            <a:pPr indent="0" lvl="0" marL="0" rtl="0" algn="l">
              <a:spcBef>
                <a:spcPts val="1200"/>
              </a:spcBef>
              <a:spcAft>
                <a:spcPts val="0"/>
              </a:spcAft>
              <a:buNone/>
            </a:pPr>
            <a:r>
              <a:t/>
            </a:r>
            <a:endParaRPr sz="1700"/>
          </a:p>
          <a:p>
            <a:pPr indent="0" lvl="0" marL="0" rtl="0" algn="l">
              <a:spcBef>
                <a:spcPts val="1200"/>
              </a:spcBef>
              <a:spcAft>
                <a:spcPts val="1200"/>
              </a:spcAft>
              <a:buNone/>
            </a:pPr>
            <a:r>
              <a:rPr lang="en" sz="1700"/>
              <a:t>No casting! No undefined behavior!</a:t>
            </a: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9"/>
          <p:cNvSpPr txBox="1"/>
          <p:nvPr>
            <p:ph type="title"/>
          </p:nvPr>
        </p:nvSpPr>
        <p:spPr>
          <a:xfrm>
            <a:off x="357018" y="245069"/>
            <a:ext cx="8406000" cy="4287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
              <a:t>Hello World in Rust</a:t>
            </a:r>
            <a:endParaRPr/>
          </a:p>
        </p:txBody>
      </p:sp>
      <p:grpSp>
        <p:nvGrpSpPr>
          <p:cNvPr id="391" name="Google Shape;391;p49"/>
          <p:cNvGrpSpPr/>
          <p:nvPr/>
        </p:nvGrpSpPr>
        <p:grpSpPr>
          <a:xfrm>
            <a:off x="407703" y="1021594"/>
            <a:ext cx="4919400" cy="1140975"/>
            <a:chOff x="822953" y="1371600"/>
            <a:chExt cx="4919400" cy="1521300"/>
          </a:xfrm>
        </p:grpSpPr>
        <p:sp>
          <p:nvSpPr>
            <p:cNvPr id="392" name="Google Shape;392;p49"/>
            <p:cNvSpPr/>
            <p:nvPr/>
          </p:nvSpPr>
          <p:spPr>
            <a:xfrm>
              <a:off x="822953" y="1371600"/>
              <a:ext cx="4919400" cy="1521300"/>
            </a:xfrm>
            <a:prstGeom prst="roundRect">
              <a:avLst>
                <a:gd fmla="val 4393" name="adj"/>
              </a:avLst>
            </a:prstGeom>
            <a:solidFill>
              <a:srgbClr val="F2F2F2"/>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49"/>
            <p:cNvSpPr txBox="1"/>
            <p:nvPr/>
          </p:nvSpPr>
          <p:spPr>
            <a:xfrm>
              <a:off x="988650" y="1601250"/>
              <a:ext cx="46686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E45649"/>
                  </a:solidFill>
                  <a:latin typeface="Roboto Mono"/>
                  <a:ea typeface="Roboto Mono"/>
                  <a:cs typeface="Roboto Mono"/>
                  <a:sym typeface="Roboto Mono"/>
                </a:rPr>
                <a:t>fn</a:t>
              </a:r>
              <a:r>
                <a:rPr lang="en" sz="1600">
                  <a:solidFill>
                    <a:srgbClr val="383A42"/>
                  </a:solidFill>
                  <a:latin typeface="Roboto Mono"/>
                  <a:ea typeface="Roboto Mono"/>
                  <a:cs typeface="Roboto Mono"/>
                  <a:sym typeface="Roboto Mono"/>
                </a:rPr>
                <a:t> </a:t>
              </a:r>
              <a:r>
                <a:rPr lang="en" sz="1600">
                  <a:solidFill>
                    <a:srgbClr val="A626A4"/>
                  </a:solidFill>
                  <a:latin typeface="Roboto Mono"/>
                  <a:ea typeface="Roboto Mono"/>
                  <a:cs typeface="Roboto Mono"/>
                  <a:sym typeface="Roboto Mono"/>
                </a:rPr>
                <a:t>main</a:t>
              </a:r>
              <a:r>
                <a:rPr lang="en" sz="1600">
                  <a:solidFill>
                    <a:srgbClr val="4078F2"/>
                  </a:solidFill>
                  <a:latin typeface="Roboto Mono"/>
                  <a:ea typeface="Roboto Mono"/>
                  <a:cs typeface="Roboto Mono"/>
                  <a:sym typeface="Roboto Mono"/>
                </a:rPr>
                <a:t>()</a:t>
              </a:r>
              <a:r>
                <a:rPr lang="en" sz="1600">
                  <a:solidFill>
                    <a:srgbClr val="383A42"/>
                  </a:solidFill>
                  <a:latin typeface="Roboto Mono"/>
                  <a:ea typeface="Roboto Mono"/>
                  <a:cs typeface="Roboto Mono"/>
                  <a:sym typeface="Roboto Mono"/>
                </a:rPr>
                <a:t> </a:t>
              </a:r>
              <a:r>
                <a:rPr lang="en" sz="1600">
                  <a:solidFill>
                    <a:srgbClr val="4078F2"/>
                  </a:solidFill>
                  <a:latin typeface="Roboto Mono"/>
                  <a:ea typeface="Roboto Mono"/>
                  <a:cs typeface="Roboto Mono"/>
                  <a:sym typeface="Roboto Mono"/>
                </a:rPr>
                <a:t>{</a:t>
              </a:r>
              <a:endParaRPr sz="1600">
                <a:solidFill>
                  <a:srgbClr val="383A42"/>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383A42"/>
                  </a:solidFill>
                  <a:latin typeface="Roboto Mono"/>
                  <a:ea typeface="Roboto Mono"/>
                  <a:cs typeface="Roboto Mono"/>
                  <a:sym typeface="Roboto Mono"/>
                </a:rPr>
                <a:t>    </a:t>
              </a:r>
              <a:r>
                <a:rPr lang="en" sz="1600">
                  <a:solidFill>
                    <a:srgbClr val="A626A4"/>
                  </a:solidFill>
                  <a:latin typeface="Roboto Mono"/>
                  <a:ea typeface="Roboto Mono"/>
                  <a:cs typeface="Roboto Mono"/>
                  <a:sym typeface="Roboto Mono"/>
                </a:rPr>
                <a:t>println!(</a:t>
              </a:r>
              <a:r>
                <a:rPr lang="en" sz="1600">
                  <a:solidFill>
                    <a:srgbClr val="50A14F"/>
                  </a:solidFill>
                  <a:latin typeface="Roboto Mono"/>
                  <a:ea typeface="Roboto Mono"/>
                  <a:cs typeface="Roboto Mono"/>
                  <a:sym typeface="Roboto Mono"/>
                </a:rPr>
                <a:t>"Hello, World!"</a:t>
              </a:r>
              <a:r>
                <a:rPr lang="en" sz="1600">
                  <a:solidFill>
                    <a:srgbClr val="A626A4"/>
                  </a:solidFill>
                  <a:latin typeface="Roboto Mono"/>
                  <a:ea typeface="Roboto Mono"/>
                  <a:cs typeface="Roboto Mono"/>
                  <a:sym typeface="Roboto Mono"/>
                </a:rPr>
                <a:t>)</a:t>
              </a:r>
              <a:r>
                <a:rPr lang="en" sz="1600">
                  <a:solidFill>
                    <a:srgbClr val="383A42"/>
                  </a:solidFill>
                  <a:latin typeface="Roboto Mono"/>
                  <a:ea typeface="Roboto Mono"/>
                  <a:cs typeface="Roboto Mono"/>
                  <a:sym typeface="Roboto Mono"/>
                </a:rPr>
                <a:t>;</a:t>
              </a:r>
              <a:endParaRPr sz="1600">
                <a:solidFill>
                  <a:srgbClr val="383A42"/>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4078F2"/>
                  </a:solidFill>
                  <a:latin typeface="Roboto Mono"/>
                  <a:ea typeface="Roboto Mono"/>
                  <a:cs typeface="Roboto Mono"/>
                  <a:sym typeface="Roboto Mono"/>
                </a:rPr>
                <a:t>}</a:t>
              </a:r>
              <a:endParaRPr sz="1600">
                <a:solidFill>
                  <a:srgbClr val="4078F2"/>
                </a:solidFill>
                <a:latin typeface="Roboto Mono"/>
                <a:ea typeface="Roboto Mono"/>
                <a:cs typeface="Roboto Mono"/>
                <a:sym typeface="Roboto Mono"/>
              </a:endParaRPr>
            </a:p>
          </p:txBody>
        </p:sp>
      </p:grpSp>
      <p:grpSp>
        <p:nvGrpSpPr>
          <p:cNvPr id="394" name="Google Shape;394;p49"/>
          <p:cNvGrpSpPr/>
          <p:nvPr/>
        </p:nvGrpSpPr>
        <p:grpSpPr>
          <a:xfrm>
            <a:off x="407700" y="4115974"/>
            <a:ext cx="6151200" cy="908032"/>
            <a:chOff x="407700" y="5489416"/>
            <a:chExt cx="6151200" cy="1137600"/>
          </a:xfrm>
        </p:grpSpPr>
        <p:sp>
          <p:nvSpPr>
            <p:cNvPr id="395" name="Google Shape;395;p49"/>
            <p:cNvSpPr/>
            <p:nvPr/>
          </p:nvSpPr>
          <p:spPr>
            <a:xfrm>
              <a:off x="407700" y="5489425"/>
              <a:ext cx="6151200" cy="1107300"/>
            </a:xfrm>
            <a:prstGeom prst="roundRect">
              <a:avLst>
                <a:gd fmla="val 16667"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C00000"/>
                </a:solidFill>
                <a:latin typeface="Calibri"/>
                <a:ea typeface="Calibri"/>
                <a:cs typeface="Calibri"/>
                <a:sym typeface="Calibri"/>
              </a:endParaRPr>
            </a:p>
          </p:txBody>
        </p:sp>
        <p:sp>
          <p:nvSpPr>
            <p:cNvPr id="396" name="Google Shape;396;p49"/>
            <p:cNvSpPr txBox="1"/>
            <p:nvPr/>
          </p:nvSpPr>
          <p:spPr>
            <a:xfrm>
              <a:off x="690925" y="5489416"/>
              <a:ext cx="5545500" cy="113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1600" u="none" cap="none" strike="noStrike">
                  <a:solidFill>
                    <a:schemeClr val="lt1"/>
                  </a:solidFill>
                  <a:latin typeface="Courier New"/>
                  <a:ea typeface="Courier New"/>
                  <a:cs typeface="Courier New"/>
                  <a:sym typeface="Courier New"/>
                </a:rPr>
                <a:t>$ </a:t>
              </a:r>
              <a:r>
                <a:rPr lang="en" sz="1600">
                  <a:solidFill>
                    <a:schemeClr val="lt1"/>
                  </a:solidFill>
                  <a:latin typeface="Courier New"/>
                  <a:ea typeface="Courier New"/>
                  <a:cs typeface="Courier New"/>
                  <a:sym typeface="Courier New"/>
                </a:rPr>
                <a:t>rustc hello_cse334.rs</a:t>
              </a:r>
              <a:endParaRPr sz="1600">
                <a:solidFill>
                  <a:schemeClr val="lt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Arial"/>
                <a:buNone/>
              </a:pPr>
              <a:r>
                <a:rPr lang="en" sz="1600">
                  <a:solidFill>
                    <a:schemeClr val="lt1"/>
                  </a:solidFill>
                  <a:latin typeface="Courier New"/>
                  <a:ea typeface="Courier New"/>
                  <a:cs typeface="Courier New"/>
                  <a:sym typeface="Courier New"/>
                </a:rPr>
                <a:t>$ ./hello_cse334</a:t>
              </a:r>
              <a:endParaRPr sz="1600">
                <a:solidFill>
                  <a:schemeClr val="lt1"/>
                </a:solidFill>
                <a:latin typeface="Courier New"/>
                <a:ea typeface="Courier New"/>
                <a:cs typeface="Courier New"/>
                <a:sym typeface="Courier New"/>
              </a:endParaRPr>
            </a:p>
            <a:p>
              <a:pPr indent="0" lvl="0" marL="0" marR="0" rtl="0" algn="l">
                <a:lnSpc>
                  <a:spcPct val="100000"/>
                </a:lnSpc>
                <a:spcBef>
                  <a:spcPts val="600"/>
                </a:spcBef>
                <a:spcAft>
                  <a:spcPts val="0"/>
                </a:spcAft>
                <a:buClr>
                  <a:srgbClr val="000000"/>
                </a:buClr>
                <a:buSzPts val="2000"/>
                <a:buFont typeface="Arial"/>
                <a:buNone/>
              </a:pPr>
              <a:r>
                <a:rPr lang="en" sz="1600">
                  <a:solidFill>
                    <a:schemeClr val="lt1"/>
                  </a:solidFill>
                  <a:latin typeface="Courier New"/>
                  <a:ea typeface="Courier New"/>
                  <a:cs typeface="Courier New"/>
                  <a:sym typeface="Courier New"/>
                </a:rPr>
                <a:t>Hello CSE 334, Winter 2026 edition</a:t>
              </a:r>
              <a:endParaRPr sz="1600">
                <a:solidFill>
                  <a:schemeClr val="lt1"/>
                </a:solidFill>
                <a:latin typeface="Courier New"/>
                <a:ea typeface="Courier New"/>
                <a:cs typeface="Courier New"/>
                <a:sym typeface="Courier New"/>
              </a:endParaRPr>
            </a:p>
          </p:txBody>
        </p:sp>
      </p:grpSp>
      <p:grpSp>
        <p:nvGrpSpPr>
          <p:cNvPr id="397" name="Google Shape;397;p49"/>
          <p:cNvGrpSpPr/>
          <p:nvPr/>
        </p:nvGrpSpPr>
        <p:grpSpPr>
          <a:xfrm>
            <a:off x="407698" y="2489100"/>
            <a:ext cx="8355302" cy="1477575"/>
            <a:chOff x="407698" y="3318800"/>
            <a:chExt cx="8355302" cy="1970100"/>
          </a:xfrm>
        </p:grpSpPr>
        <p:sp>
          <p:nvSpPr>
            <p:cNvPr id="398" name="Google Shape;398;p49"/>
            <p:cNvSpPr/>
            <p:nvPr/>
          </p:nvSpPr>
          <p:spPr>
            <a:xfrm>
              <a:off x="407698" y="3349403"/>
              <a:ext cx="8092500" cy="1878000"/>
            </a:xfrm>
            <a:prstGeom prst="roundRect">
              <a:avLst>
                <a:gd fmla="val 4393" name="adj"/>
              </a:avLst>
            </a:prstGeom>
            <a:solidFill>
              <a:srgbClr val="F2F2F2"/>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49"/>
            <p:cNvSpPr txBox="1"/>
            <p:nvPr/>
          </p:nvSpPr>
          <p:spPr>
            <a:xfrm>
              <a:off x="475800" y="3318800"/>
              <a:ext cx="82872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E45649"/>
                  </a:solidFill>
                  <a:latin typeface="Roboto Mono"/>
                  <a:ea typeface="Roboto Mono"/>
                  <a:cs typeface="Roboto Mono"/>
                  <a:sym typeface="Roboto Mono"/>
                </a:rPr>
                <a:t>fn</a:t>
              </a:r>
              <a:r>
                <a:rPr lang="en" sz="1200">
                  <a:solidFill>
                    <a:srgbClr val="444444"/>
                  </a:solidFill>
                  <a:latin typeface="Roboto Mono"/>
                  <a:ea typeface="Roboto Mono"/>
                  <a:cs typeface="Roboto Mono"/>
                  <a:sym typeface="Roboto Mono"/>
                </a:rPr>
                <a:t> </a:t>
              </a:r>
              <a:r>
                <a:rPr lang="en" sz="1200">
                  <a:solidFill>
                    <a:srgbClr val="A626A4"/>
                  </a:solidFill>
                  <a:latin typeface="Roboto Mono"/>
                  <a:ea typeface="Roboto Mono"/>
                  <a:cs typeface="Roboto Mono"/>
                  <a:sym typeface="Roboto Mono"/>
                </a:rPr>
                <a:t>main</a:t>
              </a:r>
              <a:r>
                <a:rPr lang="en" sz="1200">
                  <a:solidFill>
                    <a:srgbClr val="4078F2"/>
                  </a:solidFill>
                  <a:latin typeface="Roboto Mono"/>
                  <a:ea typeface="Roboto Mono"/>
                  <a:cs typeface="Roboto Mono"/>
                  <a:sym typeface="Roboto Mono"/>
                </a:rPr>
                <a:t>()</a:t>
              </a:r>
              <a:r>
                <a:rPr lang="en" sz="1200">
                  <a:solidFill>
                    <a:srgbClr val="444444"/>
                  </a:solidFill>
                  <a:latin typeface="Roboto Mono"/>
                  <a:ea typeface="Roboto Mono"/>
                  <a:cs typeface="Roboto Mono"/>
                  <a:sym typeface="Roboto Mono"/>
                </a:rPr>
                <a:t> </a:t>
              </a:r>
              <a:r>
                <a:rPr lang="en" sz="1200">
                  <a:solidFill>
                    <a:srgbClr val="4078F2"/>
                  </a:solidFill>
                  <a:latin typeface="Roboto Mono"/>
                  <a:ea typeface="Roboto Mono"/>
                  <a:cs typeface="Roboto Mono"/>
                  <a:sym typeface="Roboto Mono"/>
                </a:rPr>
                <a:t>{</a:t>
              </a:r>
              <a:endParaRPr sz="1200">
                <a:solidFill>
                  <a:srgbClr val="444444"/>
                </a:solidFill>
                <a:latin typeface="Roboto Mono"/>
                <a:ea typeface="Roboto Mono"/>
                <a:cs typeface="Roboto Mono"/>
                <a:sym typeface="Roboto Mono"/>
              </a:endParaRPr>
            </a:p>
            <a:p>
              <a:pPr indent="0" lvl="0" marL="0" rtl="0" algn="l">
                <a:spcBef>
                  <a:spcPts val="0"/>
                </a:spcBef>
                <a:spcAft>
                  <a:spcPts val="0"/>
                </a:spcAft>
                <a:buNone/>
              </a:pPr>
              <a:r>
                <a:rPr lang="en" sz="1200">
                  <a:solidFill>
                    <a:srgbClr val="444444"/>
                  </a:solidFill>
                  <a:latin typeface="Roboto Mono"/>
                  <a:ea typeface="Roboto Mono"/>
                  <a:cs typeface="Roboto Mono"/>
                  <a:sym typeface="Roboto Mono"/>
                </a:rPr>
                <a:t>    </a:t>
              </a:r>
              <a:r>
                <a:rPr lang="en" sz="1200">
                  <a:solidFill>
                    <a:srgbClr val="E45649"/>
                  </a:solidFill>
                  <a:latin typeface="Roboto Mono"/>
                  <a:ea typeface="Roboto Mono"/>
                  <a:cs typeface="Roboto Mono"/>
                  <a:sym typeface="Roboto Mono"/>
                </a:rPr>
                <a:t>let</a:t>
              </a:r>
              <a:r>
                <a:rPr lang="en" sz="1200">
                  <a:solidFill>
                    <a:srgbClr val="444444"/>
                  </a:solidFill>
                  <a:latin typeface="Roboto Mono"/>
                  <a:ea typeface="Roboto Mono"/>
                  <a:cs typeface="Roboto Mono"/>
                  <a:sym typeface="Roboto Mono"/>
                </a:rPr>
                <a:t> </a:t>
              </a:r>
              <a:r>
                <a:rPr lang="en" sz="1200">
                  <a:solidFill>
                    <a:srgbClr val="6A1868"/>
                  </a:solidFill>
                  <a:latin typeface="Roboto Mono"/>
                  <a:ea typeface="Roboto Mono"/>
                  <a:cs typeface="Roboto Mono"/>
                  <a:sym typeface="Roboto Mono"/>
                </a:rPr>
                <a:t>unit</a:t>
              </a:r>
              <a:r>
                <a:rPr lang="en" sz="1200">
                  <a:solidFill>
                    <a:srgbClr val="444444"/>
                  </a:solidFill>
                  <a:latin typeface="Roboto Mono"/>
                  <a:ea typeface="Roboto Mono"/>
                  <a:cs typeface="Roboto Mono"/>
                  <a:sym typeface="Roboto Mono"/>
                </a:rPr>
                <a:t> = </a:t>
              </a:r>
              <a:r>
                <a:rPr lang="en" sz="1200">
                  <a:solidFill>
                    <a:srgbClr val="50A14F"/>
                  </a:solidFill>
                  <a:latin typeface="Roboto Mono"/>
                  <a:ea typeface="Roboto Mono"/>
                  <a:cs typeface="Roboto Mono"/>
                  <a:sym typeface="Roboto Mono"/>
                </a:rPr>
                <a:t>"CSE"</a:t>
              </a:r>
              <a:r>
                <a:rPr lang="en" sz="1200">
                  <a:solidFill>
                    <a:srgbClr val="444444"/>
                  </a:solidFill>
                  <a:latin typeface="Roboto Mono"/>
                  <a:ea typeface="Roboto Mono"/>
                  <a:cs typeface="Roboto Mono"/>
                  <a:sym typeface="Roboto Mono"/>
                </a:rPr>
                <a:t>;</a:t>
              </a:r>
              <a:endParaRPr sz="1200">
                <a:solidFill>
                  <a:srgbClr val="444444"/>
                </a:solidFill>
                <a:latin typeface="Roboto Mono"/>
                <a:ea typeface="Roboto Mono"/>
                <a:cs typeface="Roboto Mono"/>
                <a:sym typeface="Roboto Mono"/>
              </a:endParaRPr>
            </a:p>
            <a:p>
              <a:pPr indent="0" lvl="0" marL="0" rtl="0" algn="l">
                <a:spcBef>
                  <a:spcPts val="0"/>
                </a:spcBef>
                <a:spcAft>
                  <a:spcPts val="0"/>
                </a:spcAft>
                <a:buNone/>
              </a:pPr>
              <a:r>
                <a:rPr lang="en" sz="1200">
                  <a:solidFill>
                    <a:srgbClr val="444444"/>
                  </a:solidFill>
                  <a:latin typeface="Roboto Mono"/>
                  <a:ea typeface="Roboto Mono"/>
                  <a:cs typeface="Roboto Mono"/>
                  <a:sym typeface="Roboto Mono"/>
                </a:rPr>
                <a:t>    </a:t>
              </a:r>
              <a:r>
                <a:rPr lang="en" sz="1200">
                  <a:solidFill>
                    <a:srgbClr val="E45649"/>
                  </a:solidFill>
                  <a:latin typeface="Roboto Mono"/>
                  <a:ea typeface="Roboto Mono"/>
                  <a:cs typeface="Roboto Mono"/>
                  <a:sym typeface="Roboto Mono"/>
                </a:rPr>
                <a:t>let</a:t>
              </a:r>
              <a:r>
                <a:rPr lang="en" sz="1200">
                  <a:solidFill>
                    <a:srgbClr val="444444"/>
                  </a:solidFill>
                  <a:latin typeface="Roboto Mono"/>
                  <a:ea typeface="Roboto Mono"/>
                  <a:cs typeface="Roboto Mono"/>
                  <a:sym typeface="Roboto Mono"/>
                </a:rPr>
                <a:t> </a:t>
              </a:r>
              <a:r>
                <a:rPr lang="en" sz="1200">
                  <a:solidFill>
                    <a:srgbClr val="6A1868"/>
                  </a:solidFill>
                  <a:latin typeface="Roboto Mono"/>
                  <a:ea typeface="Roboto Mono"/>
                  <a:cs typeface="Roboto Mono"/>
                  <a:sym typeface="Roboto Mono"/>
                </a:rPr>
                <a:t>course_num</a:t>
              </a:r>
              <a:r>
                <a:rPr lang="en" sz="1200">
                  <a:solidFill>
                    <a:srgbClr val="444444"/>
                  </a:solidFill>
                  <a:latin typeface="Roboto Mono"/>
                  <a:ea typeface="Roboto Mono"/>
                  <a:cs typeface="Roboto Mono"/>
                  <a:sym typeface="Roboto Mono"/>
                </a:rPr>
                <a:t>: </a:t>
              </a:r>
              <a:r>
                <a:rPr lang="en" sz="1200">
                  <a:solidFill>
                    <a:srgbClr val="986801"/>
                  </a:solidFill>
                  <a:latin typeface="Roboto Mono"/>
                  <a:ea typeface="Roboto Mono"/>
                  <a:cs typeface="Roboto Mono"/>
                  <a:sym typeface="Roboto Mono"/>
                </a:rPr>
                <a:t>u16</a:t>
              </a:r>
              <a:r>
                <a:rPr lang="en" sz="1200">
                  <a:solidFill>
                    <a:srgbClr val="444444"/>
                  </a:solidFill>
                  <a:latin typeface="Roboto Mono"/>
                  <a:ea typeface="Roboto Mono"/>
                  <a:cs typeface="Roboto Mono"/>
                  <a:sym typeface="Roboto Mono"/>
                </a:rPr>
                <a:t> = </a:t>
              </a:r>
              <a:r>
                <a:rPr lang="en" sz="1200">
                  <a:solidFill>
                    <a:srgbClr val="DA8548"/>
                  </a:solidFill>
                  <a:latin typeface="Roboto Mono"/>
                  <a:ea typeface="Roboto Mono"/>
                  <a:cs typeface="Roboto Mono"/>
                  <a:sym typeface="Roboto Mono"/>
                </a:rPr>
                <a:t>334</a:t>
              </a:r>
              <a:r>
                <a:rPr lang="en" sz="1200">
                  <a:solidFill>
                    <a:srgbClr val="444444"/>
                  </a:solidFill>
                  <a:latin typeface="Roboto Mono"/>
                  <a:ea typeface="Roboto Mono"/>
                  <a:cs typeface="Roboto Mono"/>
                  <a:sym typeface="Roboto Mono"/>
                </a:rPr>
                <a:t>;</a:t>
              </a:r>
              <a:endParaRPr sz="1200">
                <a:solidFill>
                  <a:srgbClr val="444444"/>
                </a:solidFill>
                <a:latin typeface="Roboto Mono"/>
                <a:ea typeface="Roboto Mono"/>
                <a:cs typeface="Roboto Mono"/>
                <a:sym typeface="Roboto Mono"/>
              </a:endParaRPr>
            </a:p>
            <a:p>
              <a:pPr indent="0" lvl="0" marL="0" rtl="0" algn="l">
                <a:spcBef>
                  <a:spcPts val="0"/>
                </a:spcBef>
                <a:spcAft>
                  <a:spcPts val="0"/>
                </a:spcAft>
                <a:buNone/>
              </a:pPr>
              <a:r>
                <a:rPr lang="en" sz="1200">
                  <a:solidFill>
                    <a:srgbClr val="444444"/>
                  </a:solidFill>
                  <a:latin typeface="Roboto Mono"/>
                  <a:ea typeface="Roboto Mono"/>
                  <a:cs typeface="Roboto Mono"/>
                  <a:sym typeface="Roboto Mono"/>
                </a:rPr>
                <a:t>    </a:t>
              </a:r>
              <a:r>
                <a:rPr lang="en" sz="1200">
                  <a:solidFill>
                    <a:srgbClr val="E45649"/>
                  </a:solidFill>
                  <a:latin typeface="Roboto Mono"/>
                  <a:ea typeface="Roboto Mono"/>
                  <a:cs typeface="Roboto Mono"/>
                  <a:sym typeface="Roboto Mono"/>
                </a:rPr>
                <a:t>let</a:t>
              </a:r>
              <a:r>
                <a:rPr lang="en" sz="1200">
                  <a:solidFill>
                    <a:srgbClr val="444444"/>
                  </a:solidFill>
                  <a:latin typeface="Roboto Mono"/>
                  <a:ea typeface="Roboto Mono"/>
                  <a:cs typeface="Roboto Mono"/>
                  <a:sym typeface="Roboto Mono"/>
                </a:rPr>
                <a:t> </a:t>
              </a:r>
              <a:r>
                <a:rPr lang="en" sz="1200">
                  <a:solidFill>
                    <a:srgbClr val="6A1868"/>
                  </a:solidFill>
                  <a:latin typeface="Roboto Mono"/>
                  <a:ea typeface="Roboto Mono"/>
                  <a:cs typeface="Roboto Mono"/>
                  <a:sym typeface="Roboto Mono"/>
                </a:rPr>
                <a:t>term</a:t>
              </a:r>
              <a:r>
                <a:rPr lang="en" sz="1200">
                  <a:solidFill>
                    <a:srgbClr val="444444"/>
                  </a:solidFill>
                  <a:latin typeface="Roboto Mono"/>
                  <a:ea typeface="Roboto Mono"/>
                  <a:cs typeface="Roboto Mono"/>
                  <a:sym typeface="Roboto Mono"/>
                </a:rPr>
                <a:t> = </a:t>
              </a:r>
              <a:r>
                <a:rPr lang="en" sz="1200">
                  <a:solidFill>
                    <a:srgbClr val="986801"/>
                  </a:solidFill>
                  <a:latin typeface="Roboto Mono"/>
                  <a:ea typeface="Roboto Mono"/>
                  <a:cs typeface="Roboto Mono"/>
                  <a:sym typeface="Roboto Mono"/>
                </a:rPr>
                <a:t>String</a:t>
              </a:r>
              <a:r>
                <a:rPr lang="en" sz="1200">
                  <a:solidFill>
                    <a:srgbClr val="444444"/>
                  </a:solidFill>
                  <a:latin typeface="Roboto Mono"/>
                  <a:ea typeface="Roboto Mono"/>
                  <a:cs typeface="Roboto Mono"/>
                  <a:sym typeface="Roboto Mono"/>
                </a:rPr>
                <a:t>::from</a:t>
              </a:r>
              <a:r>
                <a:rPr lang="en" sz="1200">
                  <a:solidFill>
                    <a:srgbClr val="A626A4"/>
                  </a:solidFill>
                  <a:latin typeface="Roboto Mono"/>
                  <a:ea typeface="Roboto Mono"/>
                  <a:cs typeface="Roboto Mono"/>
                  <a:sym typeface="Roboto Mono"/>
                </a:rPr>
                <a:t>(</a:t>
              </a:r>
              <a:r>
                <a:rPr lang="en" sz="1200">
                  <a:solidFill>
                    <a:srgbClr val="50A14F"/>
                  </a:solidFill>
                  <a:latin typeface="Roboto Mono"/>
                  <a:ea typeface="Roboto Mono"/>
                  <a:cs typeface="Roboto Mono"/>
                  <a:sym typeface="Roboto Mono"/>
                </a:rPr>
                <a:t>"Winter 2026"</a:t>
              </a:r>
              <a:r>
                <a:rPr lang="en" sz="1200">
                  <a:solidFill>
                    <a:srgbClr val="A626A4"/>
                  </a:solidFill>
                  <a:latin typeface="Roboto Mono"/>
                  <a:ea typeface="Roboto Mono"/>
                  <a:cs typeface="Roboto Mono"/>
                  <a:sym typeface="Roboto Mono"/>
                </a:rPr>
                <a:t>)</a:t>
              </a:r>
              <a:r>
                <a:rPr lang="en" sz="1200">
                  <a:solidFill>
                    <a:srgbClr val="444444"/>
                  </a:solidFill>
                  <a:latin typeface="Roboto Mono"/>
                  <a:ea typeface="Roboto Mono"/>
                  <a:cs typeface="Roboto Mono"/>
                  <a:sym typeface="Roboto Mono"/>
                </a:rPr>
                <a:t>;</a:t>
              </a:r>
              <a:endParaRPr sz="1200">
                <a:solidFill>
                  <a:srgbClr val="444444"/>
                </a:solidFill>
                <a:latin typeface="Roboto Mono"/>
                <a:ea typeface="Roboto Mono"/>
                <a:cs typeface="Roboto Mono"/>
                <a:sym typeface="Roboto Mono"/>
              </a:endParaRPr>
            </a:p>
            <a:p>
              <a:pPr indent="0" lvl="0" marL="0" rtl="0" algn="l">
                <a:spcBef>
                  <a:spcPts val="0"/>
                </a:spcBef>
                <a:spcAft>
                  <a:spcPts val="0"/>
                </a:spcAft>
                <a:buNone/>
              </a:pPr>
              <a:r>
                <a:t/>
              </a:r>
              <a:endParaRPr sz="1200">
                <a:solidFill>
                  <a:srgbClr val="444444"/>
                </a:solidFill>
                <a:latin typeface="Roboto Mono"/>
                <a:ea typeface="Roboto Mono"/>
                <a:cs typeface="Roboto Mono"/>
                <a:sym typeface="Roboto Mono"/>
              </a:endParaRPr>
            </a:p>
            <a:p>
              <a:pPr indent="0" lvl="0" marL="0" rtl="0" algn="l">
                <a:spcBef>
                  <a:spcPts val="0"/>
                </a:spcBef>
                <a:spcAft>
                  <a:spcPts val="0"/>
                </a:spcAft>
                <a:buNone/>
              </a:pPr>
              <a:r>
                <a:rPr lang="en" sz="1200">
                  <a:solidFill>
                    <a:srgbClr val="444444"/>
                  </a:solidFill>
                  <a:latin typeface="Roboto Mono"/>
                  <a:ea typeface="Roboto Mono"/>
                  <a:cs typeface="Roboto Mono"/>
                  <a:sym typeface="Roboto Mono"/>
                </a:rPr>
                <a:t>    </a:t>
              </a:r>
              <a:r>
                <a:rPr lang="en" sz="1200">
                  <a:solidFill>
                    <a:srgbClr val="A626A4"/>
                  </a:solidFill>
                  <a:latin typeface="Roboto Mono"/>
                  <a:ea typeface="Roboto Mono"/>
                  <a:cs typeface="Roboto Mono"/>
                  <a:sym typeface="Roboto Mono"/>
                </a:rPr>
                <a:t>println!(</a:t>
              </a:r>
              <a:r>
                <a:rPr lang="en" sz="1200">
                  <a:solidFill>
                    <a:srgbClr val="50A14F"/>
                  </a:solidFill>
                  <a:latin typeface="Roboto Mono"/>
                  <a:ea typeface="Roboto Mono"/>
                  <a:cs typeface="Roboto Mono"/>
                  <a:sym typeface="Roboto Mono"/>
                </a:rPr>
                <a:t>"Hello </a:t>
              </a:r>
              <a:r>
                <a:rPr i="1" lang="en" sz="1200">
                  <a:solidFill>
                    <a:srgbClr val="50A14F"/>
                  </a:solidFill>
                  <a:latin typeface="Roboto Mono"/>
                  <a:ea typeface="Roboto Mono"/>
                  <a:cs typeface="Roboto Mono"/>
                  <a:sym typeface="Roboto Mono"/>
                </a:rPr>
                <a:t>{}</a:t>
              </a:r>
              <a:r>
                <a:rPr lang="en" sz="1200">
                  <a:solidFill>
                    <a:srgbClr val="50A14F"/>
                  </a:solidFill>
                  <a:latin typeface="Roboto Mono"/>
                  <a:ea typeface="Roboto Mono"/>
                  <a:cs typeface="Roboto Mono"/>
                  <a:sym typeface="Roboto Mono"/>
                </a:rPr>
                <a:t> </a:t>
              </a:r>
              <a:r>
                <a:rPr i="1" lang="en" sz="1200">
                  <a:solidFill>
                    <a:srgbClr val="50A14F"/>
                  </a:solidFill>
                  <a:latin typeface="Roboto Mono"/>
                  <a:ea typeface="Roboto Mono"/>
                  <a:cs typeface="Roboto Mono"/>
                  <a:sym typeface="Roboto Mono"/>
                </a:rPr>
                <a:t>{}</a:t>
              </a:r>
              <a:r>
                <a:rPr lang="en" sz="1200">
                  <a:solidFill>
                    <a:srgbClr val="50A14F"/>
                  </a:solidFill>
                  <a:latin typeface="Roboto Mono"/>
                  <a:ea typeface="Roboto Mono"/>
                  <a:cs typeface="Roboto Mono"/>
                  <a:sym typeface="Roboto Mono"/>
                </a:rPr>
                <a:t>, </a:t>
              </a:r>
              <a:r>
                <a:rPr i="1" lang="en" sz="1200">
                  <a:solidFill>
                    <a:srgbClr val="50A14F"/>
                  </a:solidFill>
                  <a:latin typeface="Roboto Mono"/>
                  <a:ea typeface="Roboto Mono"/>
                  <a:cs typeface="Roboto Mono"/>
                  <a:sym typeface="Roboto Mono"/>
                </a:rPr>
                <a:t>{}</a:t>
              </a:r>
              <a:r>
                <a:rPr lang="en" sz="1200">
                  <a:solidFill>
                    <a:srgbClr val="50A14F"/>
                  </a:solidFill>
                  <a:latin typeface="Roboto Mono"/>
                  <a:ea typeface="Roboto Mono"/>
                  <a:cs typeface="Roboto Mono"/>
                  <a:sym typeface="Roboto Mono"/>
                </a:rPr>
                <a:t> edition"</a:t>
              </a:r>
              <a:r>
                <a:rPr lang="en" sz="1200">
                  <a:solidFill>
                    <a:srgbClr val="444444"/>
                  </a:solidFill>
                  <a:latin typeface="Roboto Mono"/>
                  <a:ea typeface="Roboto Mono"/>
                  <a:cs typeface="Roboto Mono"/>
                  <a:sym typeface="Roboto Mono"/>
                </a:rPr>
                <a:t>, unit, course_num, term</a:t>
              </a:r>
              <a:r>
                <a:rPr lang="en" sz="1200">
                  <a:solidFill>
                    <a:srgbClr val="A626A4"/>
                  </a:solidFill>
                  <a:latin typeface="Roboto Mono"/>
                  <a:ea typeface="Roboto Mono"/>
                  <a:cs typeface="Roboto Mono"/>
                  <a:sym typeface="Roboto Mono"/>
                </a:rPr>
                <a:t>)</a:t>
              </a:r>
              <a:r>
                <a:rPr lang="en" sz="1200">
                  <a:solidFill>
                    <a:srgbClr val="444444"/>
                  </a:solidFill>
                  <a:latin typeface="Roboto Mono"/>
                  <a:ea typeface="Roboto Mono"/>
                  <a:cs typeface="Roboto Mono"/>
                  <a:sym typeface="Roboto Mono"/>
                </a:rPr>
                <a:t>;</a:t>
              </a:r>
              <a:endParaRPr sz="1200">
                <a:solidFill>
                  <a:srgbClr val="444444"/>
                </a:solidFill>
                <a:latin typeface="Roboto Mono"/>
                <a:ea typeface="Roboto Mono"/>
                <a:cs typeface="Roboto Mono"/>
                <a:sym typeface="Roboto Mono"/>
              </a:endParaRPr>
            </a:p>
            <a:p>
              <a:pPr indent="0" lvl="0" marL="0" marR="101600" rtl="0" algn="l">
                <a:lnSpc>
                  <a:spcPct val="114000"/>
                </a:lnSpc>
                <a:spcBef>
                  <a:spcPts val="0"/>
                </a:spcBef>
                <a:spcAft>
                  <a:spcPts val="0"/>
                </a:spcAft>
                <a:buNone/>
              </a:pPr>
              <a:r>
                <a:rPr lang="en" sz="1200">
                  <a:solidFill>
                    <a:srgbClr val="4078F2"/>
                  </a:solidFill>
                  <a:latin typeface="Roboto Mono"/>
                  <a:ea typeface="Roboto Mono"/>
                  <a:cs typeface="Roboto Mono"/>
                  <a:sym typeface="Roboto Mono"/>
                </a:rPr>
                <a:t>}</a:t>
              </a:r>
              <a:endParaRPr sz="1200">
                <a:solidFill>
                  <a:srgbClr val="4078F2"/>
                </a:solidFill>
                <a:latin typeface="Roboto Mono"/>
                <a:ea typeface="Roboto Mono"/>
                <a:cs typeface="Roboto Mono"/>
                <a:sym typeface="Roboto Mono"/>
              </a:endParaRPr>
            </a:p>
          </p:txBody>
        </p:sp>
      </p:grpSp>
      <p:sp>
        <p:nvSpPr>
          <p:cNvPr id="400" name="Google Shape;400;p49"/>
          <p:cNvSpPr txBox="1"/>
          <p:nvPr/>
        </p:nvSpPr>
        <p:spPr>
          <a:xfrm>
            <a:off x="7320600" y="3747656"/>
            <a:ext cx="1442400" cy="400200"/>
          </a:xfrm>
          <a:prstGeom prst="rect">
            <a:avLst/>
          </a:prstGeom>
          <a:solidFill>
            <a:schemeClr val="lt1"/>
          </a:solidFill>
          <a:ln cap="flat" cmpd="sng" w="28575">
            <a:solidFill>
              <a:srgbClr val="4B2A8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hello_cse334.rs</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0"/>
          <p:cNvSpPr txBox="1"/>
          <p:nvPr>
            <p:ph type="title"/>
          </p:nvPr>
        </p:nvSpPr>
        <p:spPr>
          <a:xfrm>
            <a:off x="357018" y="245069"/>
            <a:ext cx="8406000" cy="4287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
              <a:t>Pattern Matching</a:t>
            </a:r>
            <a:endParaRPr/>
          </a:p>
        </p:txBody>
      </p:sp>
      <p:grpSp>
        <p:nvGrpSpPr>
          <p:cNvPr id="406" name="Google Shape;406;p50"/>
          <p:cNvGrpSpPr/>
          <p:nvPr/>
        </p:nvGrpSpPr>
        <p:grpSpPr>
          <a:xfrm>
            <a:off x="190475" y="975224"/>
            <a:ext cx="8763041" cy="3310675"/>
            <a:chOff x="407699" y="3334094"/>
            <a:chExt cx="8355302" cy="1585800"/>
          </a:xfrm>
        </p:grpSpPr>
        <p:sp>
          <p:nvSpPr>
            <p:cNvPr id="407" name="Google Shape;407;p50"/>
            <p:cNvSpPr/>
            <p:nvPr/>
          </p:nvSpPr>
          <p:spPr>
            <a:xfrm>
              <a:off x="407699" y="3334094"/>
              <a:ext cx="8092500" cy="1585800"/>
            </a:xfrm>
            <a:prstGeom prst="roundRect">
              <a:avLst>
                <a:gd fmla="val 4393" name="adj"/>
              </a:avLst>
            </a:prstGeom>
            <a:solidFill>
              <a:srgbClr val="F2F2F2"/>
            </a:solidFill>
            <a:ln cap="flat" cmpd="sng" w="26650">
              <a:solidFill>
                <a:schemeClr val="dk1"/>
              </a:solidFill>
              <a:prstDash val="solid"/>
              <a:round/>
              <a:headEnd len="sm" w="sm" type="none"/>
              <a:tailEnd len="sm" w="sm" type="none"/>
            </a:ln>
          </p:spPr>
          <p:txBody>
            <a:bodyPr anchorCtr="0" anchor="t" bIns="47925" lIns="95875" spcFirstLastPara="1" rIns="95875" wrap="square" tIns="47925">
              <a:noAutofit/>
            </a:bodyPr>
            <a:lstStyle/>
            <a:p>
              <a:pPr indent="0" lvl="0" marL="0" marR="0" rtl="0" algn="l">
                <a:lnSpc>
                  <a:spcPct val="100000"/>
                </a:lnSpc>
                <a:spcBef>
                  <a:spcPts val="0"/>
                </a:spcBef>
                <a:spcAft>
                  <a:spcPts val="0"/>
                </a:spcAft>
                <a:buClr>
                  <a:srgbClr val="000000"/>
                </a:buClr>
                <a:buSzPts val="2307"/>
                <a:buFont typeface="Arial"/>
                <a:buNone/>
              </a:pPr>
              <a:r>
                <a:t/>
              </a:r>
              <a:endParaRPr b="0" i="0" sz="1468" u="none" cap="none" strike="noStrike">
                <a:solidFill>
                  <a:srgbClr val="000000"/>
                </a:solidFill>
                <a:latin typeface="Arial"/>
                <a:ea typeface="Arial"/>
                <a:cs typeface="Arial"/>
                <a:sym typeface="Arial"/>
              </a:endParaRPr>
            </a:p>
          </p:txBody>
        </p:sp>
        <p:sp>
          <p:nvSpPr>
            <p:cNvPr id="408" name="Google Shape;408;p50"/>
            <p:cNvSpPr txBox="1"/>
            <p:nvPr/>
          </p:nvSpPr>
          <p:spPr>
            <a:xfrm>
              <a:off x="475801" y="3389825"/>
              <a:ext cx="8287200" cy="1375800"/>
            </a:xfrm>
            <a:prstGeom prst="rect">
              <a:avLst/>
            </a:prstGeom>
            <a:noFill/>
            <a:ln>
              <a:noFill/>
            </a:ln>
          </p:spPr>
          <p:txBody>
            <a:bodyPr anchorCtr="0" anchor="t" bIns="95875" lIns="95875" spcFirstLastPara="1" rIns="95875" wrap="square" tIns="95875">
              <a:spAutoFit/>
            </a:bodyPr>
            <a:lstStyle/>
            <a:p>
              <a:pPr indent="0" lvl="0" marL="0" rtl="0" algn="l">
                <a:lnSpc>
                  <a:spcPct val="100000"/>
                </a:lnSpc>
                <a:spcBef>
                  <a:spcPts val="0"/>
                </a:spcBef>
                <a:spcAft>
                  <a:spcPts val="0"/>
                </a:spcAft>
                <a:buNone/>
              </a:pPr>
              <a:r>
                <a:rPr lang="en" sz="1600">
                  <a:solidFill>
                    <a:srgbClr val="E45649"/>
                  </a:solidFill>
                  <a:latin typeface="Roboto Mono"/>
                  <a:ea typeface="Roboto Mono"/>
                  <a:cs typeface="Roboto Mono"/>
                  <a:sym typeface="Roboto Mono"/>
                </a:rPr>
                <a:t>match</a:t>
              </a:r>
              <a:r>
                <a:rPr lang="en" sz="1600">
                  <a:solidFill>
                    <a:srgbClr val="444444"/>
                  </a:solidFill>
                  <a:latin typeface="Roboto Mono"/>
                  <a:ea typeface="Roboto Mono"/>
                  <a:cs typeface="Roboto Mono"/>
                  <a:sym typeface="Roboto Mono"/>
                </a:rPr>
                <a:t> </a:t>
              </a:r>
              <a:r>
                <a:rPr lang="en" sz="1600">
                  <a:solidFill>
                    <a:srgbClr val="A626A4"/>
                  </a:solidFill>
                  <a:latin typeface="Roboto Mono"/>
                  <a:ea typeface="Roboto Mono"/>
                  <a:cs typeface="Roboto Mono"/>
                  <a:sym typeface="Roboto Mono"/>
                </a:rPr>
                <a:t>io::stdin</a:t>
              </a:r>
              <a:r>
                <a:rPr lang="en" sz="1600">
                  <a:solidFill>
                    <a:srgbClr val="4078F2"/>
                  </a:solidFill>
                  <a:latin typeface="Roboto Mono"/>
                  <a:ea typeface="Roboto Mono"/>
                  <a:cs typeface="Roboto Mono"/>
                  <a:sym typeface="Roboto Mono"/>
                </a:rPr>
                <a:t>()</a:t>
              </a:r>
              <a:r>
                <a:rPr lang="en" sz="1600">
                  <a:solidFill>
                    <a:srgbClr val="A626A4"/>
                  </a:solidFill>
                  <a:latin typeface="Roboto Mono"/>
                  <a:ea typeface="Roboto Mono"/>
                  <a:cs typeface="Roboto Mono"/>
                  <a:sym typeface="Roboto Mono"/>
                </a:rPr>
                <a:t>.read_line</a:t>
              </a:r>
              <a:r>
                <a:rPr lang="en" sz="1600">
                  <a:solidFill>
                    <a:srgbClr val="4078F2"/>
                  </a:solidFill>
                  <a:latin typeface="Roboto Mono"/>
                  <a:ea typeface="Roboto Mono"/>
                  <a:cs typeface="Roboto Mono"/>
                  <a:sym typeface="Roboto Mono"/>
                </a:rPr>
                <a:t>()</a:t>
              </a:r>
              <a:r>
                <a:rPr lang="en" sz="1600">
                  <a:solidFill>
                    <a:srgbClr val="444444"/>
                  </a:solidFill>
                  <a:latin typeface="Roboto Mono"/>
                  <a:ea typeface="Roboto Mono"/>
                  <a:cs typeface="Roboto Mono"/>
                  <a:sym typeface="Roboto Mono"/>
                </a:rPr>
                <a:t> </a:t>
              </a:r>
              <a:r>
                <a:rPr lang="en" sz="1600">
                  <a:solidFill>
                    <a:srgbClr val="4078F2"/>
                  </a:solidFill>
                  <a:latin typeface="Roboto Mono"/>
                  <a:ea typeface="Roboto Mono"/>
                  <a:cs typeface="Roboto Mono"/>
                  <a:sym typeface="Roboto Mono"/>
                </a:rPr>
                <a:t>{</a:t>
              </a:r>
              <a:endParaRPr sz="1600">
                <a:solidFill>
                  <a:srgbClr val="4078F2"/>
                </a:solidFill>
                <a:latin typeface="Roboto Mono"/>
                <a:ea typeface="Roboto Mono"/>
                <a:cs typeface="Roboto Mono"/>
                <a:sym typeface="Roboto Mono"/>
              </a:endParaRPr>
            </a:p>
            <a:p>
              <a:pPr indent="0" lvl="0" marL="0" rtl="0" algn="l">
                <a:lnSpc>
                  <a:spcPct val="100000"/>
                </a:lnSpc>
                <a:spcBef>
                  <a:spcPts val="0"/>
                </a:spcBef>
                <a:spcAft>
                  <a:spcPts val="0"/>
                </a:spcAft>
                <a:buNone/>
              </a:pPr>
              <a:r>
                <a:t/>
              </a:r>
              <a:endParaRPr sz="1600">
                <a:solidFill>
                  <a:srgbClr val="4078F2"/>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600">
                  <a:solidFill>
                    <a:srgbClr val="4078F2"/>
                  </a:solidFill>
                  <a:latin typeface="Roboto Mono"/>
                  <a:ea typeface="Roboto Mono"/>
                  <a:cs typeface="Roboto Mono"/>
                  <a:sym typeface="Roboto Mono"/>
                </a:rPr>
                <a:t>    </a:t>
              </a:r>
              <a:r>
                <a:rPr lang="en" sz="1600">
                  <a:solidFill>
                    <a:srgbClr val="A626A4"/>
                  </a:solidFill>
                  <a:latin typeface="Roboto Mono"/>
                  <a:ea typeface="Roboto Mono"/>
                  <a:cs typeface="Roboto Mono"/>
                  <a:sym typeface="Roboto Mono"/>
                </a:rPr>
                <a:t>Ok</a:t>
              </a:r>
              <a:r>
                <a:rPr lang="en" sz="1600">
                  <a:solidFill>
                    <a:srgbClr val="4078F2"/>
                  </a:solidFill>
                  <a:latin typeface="Roboto Mono"/>
                  <a:ea typeface="Roboto Mono"/>
                  <a:cs typeface="Roboto Mono"/>
                  <a:sym typeface="Roboto Mono"/>
                </a:rPr>
                <a:t>(</a:t>
              </a:r>
              <a:r>
                <a:rPr lang="en" sz="1600">
                  <a:solidFill>
                    <a:srgbClr val="444444"/>
                  </a:solidFill>
                  <a:latin typeface="Roboto Mono"/>
                  <a:ea typeface="Roboto Mono"/>
                  <a:cs typeface="Roboto Mono"/>
                  <a:sym typeface="Roboto Mono"/>
                </a:rPr>
                <a:t>line</a:t>
              </a:r>
              <a:r>
                <a:rPr lang="en" sz="1600">
                  <a:solidFill>
                    <a:srgbClr val="4078F2"/>
                  </a:solidFill>
                  <a:latin typeface="Roboto Mono"/>
                  <a:ea typeface="Roboto Mono"/>
                  <a:cs typeface="Roboto Mono"/>
                  <a:sym typeface="Roboto Mono"/>
                </a:rPr>
                <a:t>) </a:t>
              </a:r>
              <a:r>
                <a:rPr lang="en" sz="1600">
                  <a:solidFill>
                    <a:srgbClr val="434343"/>
                  </a:solidFill>
                  <a:latin typeface="Roboto Mono"/>
                  <a:ea typeface="Roboto Mono"/>
                  <a:cs typeface="Roboto Mono"/>
                  <a:sym typeface="Roboto Mono"/>
                </a:rPr>
                <a:t>=&gt; </a:t>
              </a:r>
              <a:r>
                <a:rPr lang="en" sz="1600">
                  <a:solidFill>
                    <a:srgbClr val="4078F2"/>
                  </a:solidFill>
                  <a:latin typeface="Roboto Mono"/>
                  <a:ea typeface="Roboto Mono"/>
                  <a:cs typeface="Roboto Mono"/>
                  <a:sym typeface="Roboto Mono"/>
                </a:rPr>
                <a:t>{</a:t>
              </a:r>
              <a:endParaRPr sz="1600">
                <a:solidFill>
                  <a:srgbClr val="4078F2"/>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600">
                  <a:solidFill>
                    <a:srgbClr val="434343"/>
                  </a:solidFill>
                  <a:latin typeface="Roboto Mono"/>
                  <a:ea typeface="Roboto Mono"/>
                  <a:cs typeface="Roboto Mono"/>
                  <a:sym typeface="Roboto Mono"/>
                </a:rPr>
                <a:t>        ...</a:t>
              </a:r>
              <a:endParaRPr sz="1600">
                <a:solidFill>
                  <a:srgbClr val="434343"/>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600">
                  <a:solidFill>
                    <a:srgbClr val="4078F2"/>
                  </a:solidFill>
                  <a:latin typeface="Roboto Mono"/>
                  <a:ea typeface="Roboto Mono"/>
                  <a:cs typeface="Roboto Mono"/>
                  <a:sym typeface="Roboto Mono"/>
                </a:rPr>
                <a:t>    }</a:t>
              </a:r>
              <a:r>
                <a:rPr lang="en" sz="1600">
                  <a:solidFill>
                    <a:srgbClr val="444444"/>
                  </a:solidFill>
                  <a:latin typeface="Roboto Mono"/>
                  <a:ea typeface="Roboto Mono"/>
                  <a:cs typeface="Roboto Mono"/>
                  <a:sym typeface="Roboto Mono"/>
                </a:rPr>
                <a:t>,</a:t>
              </a:r>
              <a:endParaRPr sz="1600">
                <a:solidFill>
                  <a:srgbClr val="444444"/>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1600">
                  <a:solidFill>
                    <a:srgbClr val="434343"/>
                  </a:solidFill>
                  <a:latin typeface="Roboto Mono"/>
                  <a:ea typeface="Roboto Mono"/>
                  <a:cs typeface="Roboto Mono"/>
                  <a:sym typeface="Roboto Mono"/>
                </a:rPr>
                <a:t>    </a:t>
              </a:r>
              <a:r>
                <a:rPr lang="en" sz="1600">
                  <a:solidFill>
                    <a:srgbClr val="A626A4"/>
                  </a:solidFill>
                  <a:latin typeface="Roboto Mono"/>
                  <a:ea typeface="Roboto Mono"/>
                  <a:cs typeface="Roboto Mono"/>
                  <a:sym typeface="Roboto Mono"/>
                </a:rPr>
                <a:t>Err</a:t>
              </a:r>
              <a:r>
                <a:rPr lang="en" sz="1600">
                  <a:solidFill>
                    <a:srgbClr val="4078F2"/>
                  </a:solidFill>
                  <a:latin typeface="Roboto Mono"/>
                  <a:ea typeface="Roboto Mono"/>
                  <a:cs typeface="Roboto Mono"/>
                  <a:sym typeface="Roboto Mono"/>
                </a:rPr>
                <a:t>(</a:t>
              </a:r>
              <a:r>
                <a:rPr lang="en" sz="1600">
                  <a:solidFill>
                    <a:srgbClr val="444444"/>
                  </a:solidFill>
                  <a:latin typeface="Roboto Mono"/>
                  <a:ea typeface="Roboto Mono"/>
                  <a:cs typeface="Roboto Mono"/>
                  <a:sym typeface="Roboto Mono"/>
                </a:rPr>
                <a:t>reason</a:t>
              </a:r>
              <a:r>
                <a:rPr lang="en" sz="1600">
                  <a:solidFill>
                    <a:srgbClr val="4078F2"/>
                  </a:solidFill>
                  <a:latin typeface="Roboto Mono"/>
                  <a:ea typeface="Roboto Mono"/>
                  <a:cs typeface="Roboto Mono"/>
                  <a:sym typeface="Roboto Mono"/>
                </a:rPr>
                <a:t>)</a:t>
              </a:r>
              <a:r>
                <a:rPr lang="en" sz="1600">
                  <a:solidFill>
                    <a:srgbClr val="434343"/>
                  </a:solidFill>
                  <a:latin typeface="Roboto Mono"/>
                  <a:ea typeface="Roboto Mono"/>
                  <a:cs typeface="Roboto Mono"/>
                  <a:sym typeface="Roboto Mono"/>
                </a:rPr>
                <a:t> =&gt; </a:t>
              </a:r>
              <a:r>
                <a:rPr lang="en" sz="1600">
                  <a:solidFill>
                    <a:srgbClr val="4078F2"/>
                  </a:solidFill>
                  <a:latin typeface="Roboto Mono"/>
                  <a:ea typeface="Roboto Mono"/>
                  <a:cs typeface="Roboto Mono"/>
                  <a:sym typeface="Roboto Mono"/>
                </a:rPr>
                <a:t>{</a:t>
              </a:r>
              <a:endParaRPr sz="1600">
                <a:solidFill>
                  <a:srgbClr val="4078F2"/>
                </a:solidFill>
                <a:latin typeface="Roboto Mono"/>
                <a:ea typeface="Roboto Mono"/>
                <a:cs typeface="Roboto Mono"/>
                <a:sym typeface="Roboto Mono"/>
              </a:endParaRPr>
            </a:p>
            <a:p>
              <a:pPr indent="0" lvl="0" marL="0" rtl="0" algn="l">
                <a:lnSpc>
                  <a:spcPct val="100000"/>
                </a:lnSpc>
                <a:spcBef>
                  <a:spcPts val="1200"/>
                </a:spcBef>
                <a:spcAft>
                  <a:spcPts val="0"/>
                </a:spcAft>
                <a:buNone/>
              </a:pPr>
              <a:r>
                <a:rPr lang="en" sz="1600">
                  <a:solidFill>
                    <a:srgbClr val="434343"/>
                  </a:solidFill>
                  <a:latin typeface="Roboto Mono"/>
                  <a:ea typeface="Roboto Mono"/>
                  <a:cs typeface="Roboto Mono"/>
                  <a:sym typeface="Roboto Mono"/>
                </a:rPr>
                <a:t>        ...</a:t>
              </a:r>
              <a:endParaRPr sz="1600">
                <a:solidFill>
                  <a:srgbClr val="434343"/>
                </a:solidFill>
                <a:latin typeface="Roboto Mono"/>
                <a:ea typeface="Roboto Mono"/>
                <a:cs typeface="Roboto Mono"/>
                <a:sym typeface="Roboto Mono"/>
              </a:endParaRPr>
            </a:p>
            <a:p>
              <a:pPr indent="0" lvl="0" marL="0" rtl="0" algn="l">
                <a:lnSpc>
                  <a:spcPct val="100000"/>
                </a:lnSpc>
                <a:spcBef>
                  <a:spcPts val="1200"/>
                </a:spcBef>
                <a:spcAft>
                  <a:spcPts val="0"/>
                </a:spcAft>
                <a:buNone/>
              </a:pPr>
              <a:r>
                <a:rPr lang="en" sz="1600">
                  <a:solidFill>
                    <a:srgbClr val="4078F2"/>
                  </a:solidFill>
                  <a:latin typeface="Roboto Mono"/>
                  <a:ea typeface="Roboto Mono"/>
                  <a:cs typeface="Roboto Mono"/>
                  <a:sym typeface="Roboto Mono"/>
                </a:rPr>
                <a:t>    }</a:t>
              </a:r>
              <a:r>
                <a:rPr lang="en" sz="1600">
                  <a:solidFill>
                    <a:srgbClr val="444444"/>
                  </a:solidFill>
                  <a:latin typeface="Roboto Mono"/>
                  <a:ea typeface="Roboto Mono"/>
                  <a:cs typeface="Roboto Mono"/>
                  <a:sym typeface="Roboto Mono"/>
                </a:rPr>
                <a:t>,</a:t>
              </a:r>
              <a:endParaRPr sz="1600">
                <a:solidFill>
                  <a:srgbClr val="444444"/>
                </a:solidFill>
                <a:latin typeface="Roboto Mono"/>
                <a:ea typeface="Roboto Mono"/>
                <a:cs typeface="Roboto Mono"/>
                <a:sym typeface="Roboto Mono"/>
              </a:endParaRPr>
            </a:p>
            <a:p>
              <a:pPr indent="0" lvl="0" marL="0" rtl="0" algn="l">
                <a:lnSpc>
                  <a:spcPct val="100000"/>
                </a:lnSpc>
                <a:spcBef>
                  <a:spcPts val="1200"/>
                </a:spcBef>
                <a:spcAft>
                  <a:spcPts val="1200"/>
                </a:spcAft>
                <a:buClr>
                  <a:schemeClr val="dk1"/>
                </a:buClr>
                <a:buSzPts val="1100"/>
                <a:buFont typeface="Arial"/>
                <a:buNone/>
              </a:pPr>
              <a:r>
                <a:rPr lang="en" sz="1600">
                  <a:solidFill>
                    <a:srgbClr val="4078F2"/>
                  </a:solidFill>
                  <a:latin typeface="Roboto Mono"/>
                  <a:ea typeface="Roboto Mono"/>
                  <a:cs typeface="Roboto Mono"/>
                  <a:sym typeface="Roboto Mono"/>
                </a:rPr>
                <a:t>}</a:t>
              </a:r>
              <a:r>
                <a:rPr lang="en" sz="1600">
                  <a:solidFill>
                    <a:srgbClr val="444444"/>
                  </a:solidFill>
                  <a:latin typeface="Roboto Mono"/>
                  <a:ea typeface="Roboto Mono"/>
                  <a:cs typeface="Roboto Mono"/>
                  <a:sym typeface="Roboto Mono"/>
                </a:rPr>
                <a:t>;</a:t>
              </a:r>
              <a:endParaRPr sz="1600">
                <a:solidFill>
                  <a:srgbClr val="4078F2"/>
                </a:solidFill>
                <a:latin typeface="Roboto Mono"/>
                <a:ea typeface="Roboto Mono"/>
                <a:cs typeface="Roboto Mono"/>
                <a:sym typeface="Roboto Mon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1"/>
          <p:cNvSpPr txBox="1"/>
          <p:nvPr>
            <p:ph type="title"/>
          </p:nvPr>
        </p:nvSpPr>
        <p:spPr>
          <a:xfrm>
            <a:off x="357018" y="245069"/>
            <a:ext cx="8406000" cy="4287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
              <a:t>Closures</a:t>
            </a:r>
            <a:endParaRPr/>
          </a:p>
        </p:txBody>
      </p:sp>
      <p:grpSp>
        <p:nvGrpSpPr>
          <p:cNvPr id="414" name="Google Shape;414;p51"/>
          <p:cNvGrpSpPr/>
          <p:nvPr/>
        </p:nvGrpSpPr>
        <p:grpSpPr>
          <a:xfrm>
            <a:off x="190474" y="975225"/>
            <a:ext cx="4175980" cy="3846675"/>
            <a:chOff x="407699" y="3334094"/>
            <a:chExt cx="8355301" cy="1585800"/>
          </a:xfrm>
        </p:grpSpPr>
        <p:sp>
          <p:nvSpPr>
            <p:cNvPr id="415" name="Google Shape;415;p51"/>
            <p:cNvSpPr/>
            <p:nvPr/>
          </p:nvSpPr>
          <p:spPr>
            <a:xfrm>
              <a:off x="407699" y="3334094"/>
              <a:ext cx="8287200" cy="1585800"/>
            </a:xfrm>
            <a:prstGeom prst="roundRect">
              <a:avLst>
                <a:gd fmla="val 4393" name="adj"/>
              </a:avLst>
            </a:prstGeom>
            <a:solidFill>
              <a:srgbClr val="F2F2F2"/>
            </a:solidFill>
            <a:ln cap="flat" cmpd="sng" w="26650">
              <a:solidFill>
                <a:schemeClr val="dk1"/>
              </a:solidFill>
              <a:prstDash val="solid"/>
              <a:round/>
              <a:headEnd len="sm" w="sm" type="none"/>
              <a:tailEnd len="sm" w="sm" type="none"/>
            </a:ln>
          </p:spPr>
          <p:txBody>
            <a:bodyPr anchorCtr="0" anchor="t" bIns="47925" lIns="95875" spcFirstLastPara="1" rIns="95875" wrap="square" tIns="47925">
              <a:noAutofit/>
            </a:bodyPr>
            <a:lstStyle/>
            <a:p>
              <a:pPr indent="0" lvl="0" marL="0" marR="0" rtl="0" algn="l">
                <a:lnSpc>
                  <a:spcPct val="100000"/>
                </a:lnSpc>
                <a:spcBef>
                  <a:spcPts val="0"/>
                </a:spcBef>
                <a:spcAft>
                  <a:spcPts val="0"/>
                </a:spcAft>
                <a:buClr>
                  <a:srgbClr val="000000"/>
                </a:buClr>
                <a:buSzPts val="2307"/>
                <a:buFont typeface="Arial"/>
                <a:buNone/>
              </a:pPr>
              <a:r>
                <a:t/>
              </a:r>
              <a:endParaRPr b="0" i="0" sz="1468" u="none" cap="none" strike="noStrike">
                <a:solidFill>
                  <a:srgbClr val="000000"/>
                </a:solidFill>
                <a:latin typeface="Arial"/>
                <a:ea typeface="Arial"/>
                <a:cs typeface="Arial"/>
                <a:sym typeface="Arial"/>
              </a:endParaRPr>
            </a:p>
          </p:txBody>
        </p:sp>
        <p:sp>
          <p:nvSpPr>
            <p:cNvPr id="416" name="Google Shape;416;p51"/>
            <p:cNvSpPr txBox="1"/>
            <p:nvPr/>
          </p:nvSpPr>
          <p:spPr>
            <a:xfrm>
              <a:off x="475801" y="3389825"/>
              <a:ext cx="8287200" cy="1115400"/>
            </a:xfrm>
            <a:prstGeom prst="rect">
              <a:avLst/>
            </a:prstGeom>
            <a:noFill/>
            <a:ln>
              <a:noFill/>
            </a:ln>
          </p:spPr>
          <p:txBody>
            <a:bodyPr anchorCtr="0" anchor="t" bIns="95875" lIns="95875" spcFirstLastPara="1" rIns="95875" wrap="square" tIns="95875">
              <a:spAutoFit/>
            </a:bodyPr>
            <a:lstStyle/>
            <a:p>
              <a:pPr indent="0" lvl="0" marL="0" rtl="0" algn="l">
                <a:lnSpc>
                  <a:spcPct val="115000"/>
                </a:lnSpc>
                <a:spcBef>
                  <a:spcPts val="0"/>
                </a:spcBef>
                <a:spcAft>
                  <a:spcPts val="0"/>
                </a:spcAft>
                <a:buNone/>
              </a:pPr>
              <a:r>
                <a:rPr lang="en" sz="1600">
                  <a:solidFill>
                    <a:srgbClr val="0000FF"/>
                  </a:solidFill>
                  <a:latin typeface="Roboto Mono"/>
                  <a:ea typeface="Roboto Mono"/>
                  <a:cs typeface="Roboto Mono"/>
                  <a:sym typeface="Roboto Mono"/>
                </a:rPr>
                <a:t>let mut</a:t>
              </a:r>
              <a:r>
                <a:rPr lang="en" sz="1600">
                  <a:solidFill>
                    <a:srgbClr val="2D2D2D"/>
                  </a:solidFill>
                  <a:latin typeface="Roboto Mono"/>
                  <a:ea typeface="Roboto Mono"/>
                  <a:cs typeface="Roboto Mono"/>
                  <a:sym typeface="Roboto Mono"/>
                </a:rPr>
                <a:t> </a:t>
              </a:r>
              <a:r>
                <a:rPr lang="en" sz="1600">
                  <a:solidFill>
                    <a:srgbClr val="00006D"/>
                  </a:solidFill>
                  <a:latin typeface="Roboto Mono"/>
                  <a:ea typeface="Roboto Mono"/>
                  <a:cs typeface="Roboto Mono"/>
                  <a:sym typeface="Roboto Mono"/>
                </a:rPr>
                <a:t>s</a:t>
              </a:r>
              <a:r>
                <a:rPr lang="en" sz="1600">
                  <a:solidFill>
                    <a:srgbClr val="2D2D2D"/>
                  </a:solidFill>
                  <a:latin typeface="Roboto Mono"/>
                  <a:ea typeface="Roboto Mono"/>
                  <a:cs typeface="Roboto Mono"/>
                  <a:sym typeface="Roboto Mono"/>
                </a:rPr>
                <a:t> </a:t>
              </a:r>
              <a:r>
                <a:rPr lang="en" sz="1600">
                  <a:solidFill>
                    <a:schemeClr val="dk1"/>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 </a:t>
              </a:r>
              <a:r>
                <a:rPr lang="en" sz="1600">
                  <a:solidFill>
                    <a:srgbClr val="206C87"/>
                  </a:solidFill>
                  <a:latin typeface="Roboto Mono"/>
                  <a:ea typeface="Roboto Mono"/>
                  <a:cs typeface="Roboto Mono"/>
                  <a:sym typeface="Roboto Mono"/>
                </a:rPr>
                <a:t>String</a:t>
              </a:r>
              <a:r>
                <a:rPr lang="en" sz="1600">
                  <a:solidFill>
                    <a:schemeClr val="dk1"/>
                  </a:solidFill>
                  <a:latin typeface="Roboto Mono"/>
                  <a:ea typeface="Roboto Mono"/>
                  <a:cs typeface="Roboto Mono"/>
                  <a:sym typeface="Roboto Mono"/>
                </a:rPr>
                <a:t>::</a:t>
              </a:r>
              <a:r>
                <a:rPr lang="en" sz="1600">
                  <a:solidFill>
                    <a:srgbClr val="654C1D"/>
                  </a:solidFill>
                  <a:latin typeface="Roboto Mono"/>
                  <a:ea typeface="Roboto Mono"/>
                  <a:cs typeface="Roboto Mono"/>
                  <a:sym typeface="Roboto Mono"/>
                </a:rPr>
                <a:t>from</a:t>
              </a:r>
              <a:r>
                <a:rPr lang="en" sz="1600">
                  <a:solidFill>
                    <a:srgbClr val="2D2D2D"/>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"hi"</a:t>
              </a:r>
              <a:r>
                <a:rPr lang="en" sz="1600">
                  <a:solidFill>
                    <a:srgbClr val="2D2D2D"/>
                  </a:solidFill>
                  <a:latin typeface="Roboto Mono"/>
                  <a:ea typeface="Roboto Mono"/>
                  <a:cs typeface="Roboto Mono"/>
                  <a:sym typeface="Roboto Mono"/>
                </a:rPr>
                <a:t>);</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rgbClr val="0000FF"/>
                  </a:solidFill>
                  <a:latin typeface="Roboto Mono"/>
                  <a:ea typeface="Roboto Mono"/>
                  <a:cs typeface="Roboto Mono"/>
                  <a:sym typeface="Roboto Mono"/>
                </a:rPr>
                <a:t>let</a:t>
              </a:r>
              <a:r>
                <a:rPr lang="en" sz="1600">
                  <a:solidFill>
                    <a:srgbClr val="2D2D2D"/>
                  </a:solidFill>
                  <a:latin typeface="Roboto Mono"/>
                  <a:ea typeface="Roboto Mono"/>
                  <a:cs typeface="Roboto Mono"/>
                  <a:sym typeface="Roboto Mono"/>
                </a:rPr>
                <a:t> </a:t>
              </a:r>
              <a:r>
                <a:rPr lang="en" sz="1600">
                  <a:solidFill>
                    <a:srgbClr val="0000FF"/>
                  </a:solidFill>
                  <a:latin typeface="Roboto Mono"/>
                  <a:ea typeface="Roboto Mono"/>
                  <a:cs typeface="Roboto Mono"/>
                  <a:sym typeface="Roboto Mono"/>
                </a:rPr>
                <a:t>mut </a:t>
              </a:r>
              <a:r>
                <a:rPr lang="en" sz="1600">
                  <a:solidFill>
                    <a:srgbClr val="00006D"/>
                  </a:solidFill>
                  <a:latin typeface="Roboto Mono"/>
                  <a:ea typeface="Roboto Mono"/>
                  <a:cs typeface="Roboto Mono"/>
                  <a:sym typeface="Roboto Mono"/>
                </a:rPr>
                <a:t>closure</a:t>
              </a:r>
              <a:r>
                <a:rPr lang="en" sz="1600">
                  <a:solidFill>
                    <a:srgbClr val="2D2D2D"/>
                  </a:solidFill>
                  <a:latin typeface="Roboto Mono"/>
                  <a:ea typeface="Roboto Mono"/>
                  <a:cs typeface="Roboto Mono"/>
                  <a:sym typeface="Roboto Mono"/>
                </a:rPr>
                <a:t> </a:t>
              </a:r>
              <a:r>
                <a:rPr lang="en" sz="1600">
                  <a:solidFill>
                    <a:schemeClr val="dk1"/>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 </a:t>
              </a:r>
              <a:r>
                <a:rPr lang="en" sz="1600">
                  <a:solidFill>
                    <a:schemeClr val="dk1"/>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 {</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rgbClr val="2D2D2D"/>
                  </a:solidFill>
                  <a:latin typeface="Roboto Mono"/>
                  <a:ea typeface="Roboto Mono"/>
                  <a:cs typeface="Roboto Mono"/>
                  <a:sym typeface="Roboto Mono"/>
                </a:rPr>
                <a:t>    s.</a:t>
              </a:r>
              <a:r>
                <a:rPr lang="en" sz="1600">
                  <a:solidFill>
                    <a:srgbClr val="654C1D"/>
                  </a:solidFill>
                  <a:latin typeface="Roboto Mono"/>
                  <a:ea typeface="Roboto Mono"/>
                  <a:cs typeface="Roboto Mono"/>
                  <a:sym typeface="Roboto Mono"/>
                </a:rPr>
                <a:t>push</a:t>
              </a:r>
              <a:r>
                <a:rPr lang="en" sz="1600">
                  <a:solidFill>
                    <a:srgbClr val="2D2D2D"/>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rgbClr val="0000FF"/>
                  </a:solidFill>
                  <a:latin typeface="Roboto Mono"/>
                  <a:ea typeface="Roboto Mono"/>
                  <a:cs typeface="Roboto Mono"/>
                  <a:sym typeface="Roboto Mono"/>
                </a:rPr>
                <a:t>    println!</a:t>
              </a:r>
              <a:r>
                <a:rPr lang="en" sz="1600">
                  <a:solidFill>
                    <a:srgbClr val="2D2D2D"/>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a:t>
              </a:r>
              <a:r>
                <a:rPr lang="en" sz="1600">
                  <a:solidFill>
                    <a:srgbClr val="0000FF"/>
                  </a:solidFill>
                  <a:latin typeface="Roboto Mono"/>
                  <a:ea typeface="Roboto Mono"/>
                  <a:cs typeface="Roboto Mono"/>
                  <a:sym typeface="Roboto Mono"/>
                </a:rPr>
                <a:t>{</a:t>
              </a:r>
              <a:r>
                <a:rPr lang="en" sz="1600">
                  <a:solidFill>
                    <a:srgbClr val="00006D"/>
                  </a:solidFill>
                  <a:latin typeface="Roboto Mono"/>
                  <a:ea typeface="Roboto Mono"/>
                  <a:cs typeface="Roboto Mono"/>
                  <a:sym typeface="Roboto Mono"/>
                </a:rPr>
                <a:t>s</a:t>
              </a:r>
              <a:r>
                <a:rPr lang="en" sz="1600">
                  <a:solidFill>
                    <a:srgbClr val="0000FF"/>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rgbClr val="2D2D2D"/>
                  </a:solidFill>
                  <a:latin typeface="Roboto Mono"/>
                  <a:ea typeface="Roboto Mono"/>
                  <a:cs typeface="Roboto Mono"/>
                  <a:sym typeface="Roboto Mono"/>
                </a:rPr>
                <a:t>};</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rgbClr val="00006D"/>
                  </a:solidFill>
                  <a:latin typeface="Roboto Mono"/>
                  <a:ea typeface="Roboto Mono"/>
                  <a:cs typeface="Roboto Mono"/>
                  <a:sym typeface="Roboto Mono"/>
                </a:rPr>
                <a:t>closure();</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rgbClr val="0000FF"/>
                  </a:solidFill>
                  <a:latin typeface="Roboto Mono"/>
                  <a:ea typeface="Roboto Mono"/>
                  <a:cs typeface="Roboto Mono"/>
                  <a:sym typeface="Roboto Mono"/>
                </a:rPr>
                <a:t>println!</a:t>
              </a:r>
              <a:r>
                <a:rPr lang="en" sz="1600">
                  <a:solidFill>
                    <a:srgbClr val="2D2D2D"/>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a:t>
              </a:r>
              <a:r>
                <a:rPr lang="en" sz="1600">
                  <a:solidFill>
                    <a:srgbClr val="0000FF"/>
                  </a:solidFill>
                  <a:latin typeface="Roboto Mono"/>
                  <a:ea typeface="Roboto Mono"/>
                  <a:cs typeface="Roboto Mono"/>
                  <a:sym typeface="Roboto Mono"/>
                </a:rPr>
                <a:t>{</a:t>
              </a:r>
              <a:r>
                <a:rPr lang="en" sz="1600">
                  <a:solidFill>
                    <a:srgbClr val="00006D"/>
                  </a:solidFill>
                  <a:latin typeface="Roboto Mono"/>
                  <a:ea typeface="Roboto Mono"/>
                  <a:cs typeface="Roboto Mono"/>
                  <a:sym typeface="Roboto Mono"/>
                </a:rPr>
                <a:t>s</a:t>
              </a:r>
              <a:r>
                <a:rPr lang="en" sz="1600">
                  <a:solidFill>
                    <a:srgbClr val="0000FF"/>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1600">
                <a:solidFill>
                  <a:srgbClr val="2D2D2D"/>
                </a:solidFill>
                <a:latin typeface="Roboto Mono"/>
                <a:ea typeface="Roboto Mono"/>
                <a:cs typeface="Roboto Mono"/>
                <a:sym typeface="Roboto Mono"/>
              </a:endParaRPr>
            </a:p>
          </p:txBody>
        </p:sp>
      </p:grpSp>
      <p:grpSp>
        <p:nvGrpSpPr>
          <p:cNvPr id="417" name="Google Shape;417;p51"/>
          <p:cNvGrpSpPr/>
          <p:nvPr/>
        </p:nvGrpSpPr>
        <p:grpSpPr>
          <a:xfrm>
            <a:off x="4571999" y="975068"/>
            <a:ext cx="4175980" cy="3846675"/>
            <a:chOff x="407699" y="3334094"/>
            <a:chExt cx="8355301" cy="1585800"/>
          </a:xfrm>
        </p:grpSpPr>
        <p:sp>
          <p:nvSpPr>
            <p:cNvPr id="418" name="Google Shape;418;p51"/>
            <p:cNvSpPr/>
            <p:nvPr/>
          </p:nvSpPr>
          <p:spPr>
            <a:xfrm>
              <a:off x="407699" y="3334094"/>
              <a:ext cx="8287200" cy="1585800"/>
            </a:xfrm>
            <a:prstGeom prst="roundRect">
              <a:avLst>
                <a:gd fmla="val 4393" name="adj"/>
              </a:avLst>
            </a:prstGeom>
            <a:solidFill>
              <a:srgbClr val="F2F2F2"/>
            </a:solidFill>
            <a:ln cap="flat" cmpd="sng" w="26650">
              <a:solidFill>
                <a:schemeClr val="dk1"/>
              </a:solidFill>
              <a:prstDash val="solid"/>
              <a:round/>
              <a:headEnd len="sm" w="sm" type="none"/>
              <a:tailEnd len="sm" w="sm" type="none"/>
            </a:ln>
          </p:spPr>
          <p:txBody>
            <a:bodyPr anchorCtr="0" anchor="t" bIns="47925" lIns="95875" spcFirstLastPara="1" rIns="95875" wrap="square" tIns="47925">
              <a:noAutofit/>
            </a:bodyPr>
            <a:lstStyle/>
            <a:p>
              <a:pPr indent="0" lvl="0" marL="0" marR="0" rtl="0" algn="l">
                <a:lnSpc>
                  <a:spcPct val="100000"/>
                </a:lnSpc>
                <a:spcBef>
                  <a:spcPts val="0"/>
                </a:spcBef>
                <a:spcAft>
                  <a:spcPts val="0"/>
                </a:spcAft>
                <a:buClr>
                  <a:srgbClr val="000000"/>
                </a:buClr>
                <a:buSzPts val="2307"/>
                <a:buFont typeface="Arial"/>
                <a:buNone/>
              </a:pPr>
              <a:r>
                <a:t/>
              </a:r>
              <a:endParaRPr b="0" i="0" sz="1468" u="none" cap="none" strike="noStrike">
                <a:solidFill>
                  <a:srgbClr val="000000"/>
                </a:solidFill>
                <a:latin typeface="Arial"/>
                <a:ea typeface="Arial"/>
                <a:cs typeface="Arial"/>
                <a:sym typeface="Arial"/>
              </a:endParaRPr>
            </a:p>
          </p:txBody>
        </p:sp>
        <p:sp>
          <p:nvSpPr>
            <p:cNvPr id="419" name="Google Shape;419;p51"/>
            <p:cNvSpPr txBox="1"/>
            <p:nvPr/>
          </p:nvSpPr>
          <p:spPr>
            <a:xfrm>
              <a:off x="475801" y="3389825"/>
              <a:ext cx="8287200" cy="1115400"/>
            </a:xfrm>
            <a:prstGeom prst="rect">
              <a:avLst/>
            </a:prstGeom>
            <a:noFill/>
            <a:ln>
              <a:noFill/>
            </a:ln>
          </p:spPr>
          <p:txBody>
            <a:bodyPr anchorCtr="0" anchor="t" bIns="95875" lIns="95875" spcFirstLastPara="1" rIns="95875" wrap="square" tIns="95875">
              <a:spAutoFit/>
            </a:bodyPr>
            <a:lstStyle/>
            <a:p>
              <a:pPr indent="0" lvl="0" marL="0" rtl="0" algn="l">
                <a:lnSpc>
                  <a:spcPct val="115000"/>
                </a:lnSpc>
                <a:spcBef>
                  <a:spcPts val="0"/>
                </a:spcBef>
                <a:spcAft>
                  <a:spcPts val="0"/>
                </a:spcAft>
                <a:buNone/>
              </a:pPr>
              <a:r>
                <a:rPr lang="en" sz="1600">
                  <a:solidFill>
                    <a:srgbClr val="0000FF"/>
                  </a:solidFill>
                  <a:latin typeface="Roboto Mono"/>
                  <a:ea typeface="Roboto Mono"/>
                  <a:cs typeface="Roboto Mono"/>
                  <a:sym typeface="Roboto Mono"/>
                </a:rPr>
                <a:t>let mut</a:t>
              </a:r>
              <a:r>
                <a:rPr lang="en" sz="1600">
                  <a:solidFill>
                    <a:srgbClr val="2D2D2D"/>
                  </a:solidFill>
                  <a:latin typeface="Roboto Mono"/>
                  <a:ea typeface="Roboto Mono"/>
                  <a:cs typeface="Roboto Mono"/>
                  <a:sym typeface="Roboto Mono"/>
                </a:rPr>
                <a:t> </a:t>
              </a:r>
              <a:r>
                <a:rPr lang="en" sz="1600">
                  <a:solidFill>
                    <a:srgbClr val="00006D"/>
                  </a:solidFill>
                  <a:latin typeface="Roboto Mono"/>
                  <a:ea typeface="Roboto Mono"/>
                  <a:cs typeface="Roboto Mono"/>
                  <a:sym typeface="Roboto Mono"/>
                </a:rPr>
                <a:t>s</a:t>
              </a:r>
              <a:r>
                <a:rPr lang="en" sz="1600">
                  <a:solidFill>
                    <a:srgbClr val="2D2D2D"/>
                  </a:solidFill>
                  <a:latin typeface="Roboto Mono"/>
                  <a:ea typeface="Roboto Mono"/>
                  <a:cs typeface="Roboto Mono"/>
                  <a:sym typeface="Roboto Mono"/>
                </a:rPr>
                <a:t> </a:t>
              </a:r>
              <a:r>
                <a:rPr lang="en" sz="1600">
                  <a:solidFill>
                    <a:schemeClr val="dk1"/>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 </a:t>
              </a:r>
              <a:r>
                <a:rPr lang="en" sz="1600">
                  <a:solidFill>
                    <a:srgbClr val="206C87"/>
                  </a:solidFill>
                  <a:latin typeface="Roboto Mono"/>
                  <a:ea typeface="Roboto Mono"/>
                  <a:cs typeface="Roboto Mono"/>
                  <a:sym typeface="Roboto Mono"/>
                </a:rPr>
                <a:t>String</a:t>
              </a:r>
              <a:r>
                <a:rPr lang="en" sz="1600">
                  <a:solidFill>
                    <a:schemeClr val="dk1"/>
                  </a:solidFill>
                  <a:latin typeface="Roboto Mono"/>
                  <a:ea typeface="Roboto Mono"/>
                  <a:cs typeface="Roboto Mono"/>
                  <a:sym typeface="Roboto Mono"/>
                </a:rPr>
                <a:t>::</a:t>
              </a:r>
              <a:r>
                <a:rPr lang="en" sz="1600">
                  <a:solidFill>
                    <a:srgbClr val="654C1D"/>
                  </a:solidFill>
                  <a:latin typeface="Roboto Mono"/>
                  <a:ea typeface="Roboto Mono"/>
                  <a:cs typeface="Roboto Mono"/>
                  <a:sym typeface="Roboto Mono"/>
                </a:rPr>
                <a:t>from</a:t>
              </a:r>
              <a:r>
                <a:rPr lang="en" sz="1600">
                  <a:solidFill>
                    <a:srgbClr val="2D2D2D"/>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"hi"</a:t>
              </a:r>
              <a:r>
                <a:rPr lang="en" sz="1600">
                  <a:solidFill>
                    <a:srgbClr val="2D2D2D"/>
                  </a:solidFill>
                  <a:latin typeface="Roboto Mono"/>
                  <a:ea typeface="Roboto Mono"/>
                  <a:cs typeface="Roboto Mono"/>
                  <a:sym typeface="Roboto Mono"/>
                </a:rPr>
                <a:t>);</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rgbClr val="0000FF"/>
                  </a:solidFill>
                  <a:latin typeface="Roboto Mono"/>
                  <a:ea typeface="Roboto Mono"/>
                  <a:cs typeface="Roboto Mono"/>
                  <a:sym typeface="Roboto Mono"/>
                </a:rPr>
                <a:t>let</a:t>
              </a:r>
              <a:r>
                <a:rPr lang="en" sz="1600">
                  <a:solidFill>
                    <a:srgbClr val="2D2D2D"/>
                  </a:solidFill>
                  <a:latin typeface="Roboto Mono"/>
                  <a:ea typeface="Roboto Mono"/>
                  <a:cs typeface="Roboto Mono"/>
                  <a:sym typeface="Roboto Mono"/>
                </a:rPr>
                <a:t> </a:t>
              </a:r>
              <a:r>
                <a:rPr lang="en" sz="1600">
                  <a:solidFill>
                    <a:srgbClr val="0000FF"/>
                  </a:solidFill>
                  <a:latin typeface="Roboto Mono"/>
                  <a:ea typeface="Roboto Mono"/>
                  <a:cs typeface="Roboto Mono"/>
                  <a:sym typeface="Roboto Mono"/>
                </a:rPr>
                <a:t>mut </a:t>
              </a:r>
              <a:r>
                <a:rPr lang="en" sz="1600">
                  <a:solidFill>
                    <a:srgbClr val="00006D"/>
                  </a:solidFill>
                  <a:latin typeface="Roboto Mono"/>
                  <a:ea typeface="Roboto Mono"/>
                  <a:cs typeface="Roboto Mono"/>
                  <a:sym typeface="Roboto Mono"/>
                </a:rPr>
                <a:t>closure</a:t>
              </a:r>
              <a:r>
                <a:rPr lang="en" sz="1600">
                  <a:solidFill>
                    <a:srgbClr val="2D2D2D"/>
                  </a:solidFill>
                  <a:latin typeface="Roboto Mono"/>
                  <a:ea typeface="Roboto Mono"/>
                  <a:cs typeface="Roboto Mono"/>
                  <a:sym typeface="Roboto Mono"/>
                </a:rPr>
                <a:t> </a:t>
              </a:r>
              <a:r>
                <a:rPr lang="en" sz="1600">
                  <a:solidFill>
                    <a:schemeClr val="dk1"/>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 </a:t>
              </a:r>
              <a:r>
                <a:rPr b="1" lang="en" sz="1600">
                  <a:solidFill>
                    <a:srgbClr val="FF0000"/>
                  </a:solidFill>
                  <a:latin typeface="Roboto Mono"/>
                  <a:ea typeface="Roboto Mono"/>
                  <a:cs typeface="Roboto Mono"/>
                  <a:sym typeface="Roboto Mono"/>
                </a:rPr>
                <a:t>move</a:t>
              </a:r>
              <a:r>
                <a:rPr lang="en" sz="1600">
                  <a:solidFill>
                    <a:srgbClr val="2D2D2D"/>
                  </a:solidFill>
                  <a:latin typeface="Roboto Mono"/>
                  <a:ea typeface="Roboto Mono"/>
                  <a:cs typeface="Roboto Mono"/>
                  <a:sym typeface="Roboto Mono"/>
                </a:rPr>
                <a:t> </a:t>
              </a:r>
              <a:r>
                <a:rPr lang="en" sz="1600">
                  <a:solidFill>
                    <a:schemeClr val="dk1"/>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 {</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rgbClr val="2D2D2D"/>
                  </a:solidFill>
                  <a:latin typeface="Roboto Mono"/>
                  <a:ea typeface="Roboto Mono"/>
                  <a:cs typeface="Roboto Mono"/>
                  <a:sym typeface="Roboto Mono"/>
                </a:rPr>
                <a:t>    s.</a:t>
              </a:r>
              <a:r>
                <a:rPr lang="en" sz="1600">
                  <a:solidFill>
                    <a:srgbClr val="654C1D"/>
                  </a:solidFill>
                  <a:latin typeface="Roboto Mono"/>
                  <a:ea typeface="Roboto Mono"/>
                  <a:cs typeface="Roboto Mono"/>
                  <a:sym typeface="Roboto Mono"/>
                </a:rPr>
                <a:t>push</a:t>
              </a:r>
              <a:r>
                <a:rPr lang="en" sz="1600">
                  <a:solidFill>
                    <a:srgbClr val="2D2D2D"/>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rgbClr val="0000FF"/>
                  </a:solidFill>
                  <a:latin typeface="Roboto Mono"/>
                  <a:ea typeface="Roboto Mono"/>
                  <a:cs typeface="Roboto Mono"/>
                  <a:sym typeface="Roboto Mono"/>
                </a:rPr>
                <a:t>    println!</a:t>
              </a:r>
              <a:r>
                <a:rPr lang="en" sz="1600">
                  <a:solidFill>
                    <a:srgbClr val="2D2D2D"/>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a:t>
              </a:r>
              <a:r>
                <a:rPr lang="en" sz="1600">
                  <a:solidFill>
                    <a:srgbClr val="0000FF"/>
                  </a:solidFill>
                  <a:latin typeface="Roboto Mono"/>
                  <a:ea typeface="Roboto Mono"/>
                  <a:cs typeface="Roboto Mono"/>
                  <a:sym typeface="Roboto Mono"/>
                </a:rPr>
                <a:t>{</a:t>
              </a:r>
              <a:r>
                <a:rPr lang="en" sz="1600">
                  <a:solidFill>
                    <a:srgbClr val="00006D"/>
                  </a:solidFill>
                  <a:latin typeface="Roboto Mono"/>
                  <a:ea typeface="Roboto Mono"/>
                  <a:cs typeface="Roboto Mono"/>
                  <a:sym typeface="Roboto Mono"/>
                </a:rPr>
                <a:t>s</a:t>
              </a:r>
              <a:r>
                <a:rPr lang="en" sz="1600">
                  <a:solidFill>
                    <a:srgbClr val="0000FF"/>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rgbClr val="2D2D2D"/>
                  </a:solidFill>
                  <a:latin typeface="Roboto Mono"/>
                  <a:ea typeface="Roboto Mono"/>
                  <a:cs typeface="Roboto Mono"/>
                  <a:sym typeface="Roboto Mono"/>
                </a:rPr>
                <a:t>};</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 sz="1600">
                  <a:solidFill>
                    <a:srgbClr val="00006D"/>
                  </a:solidFill>
                  <a:latin typeface="Roboto Mono"/>
                  <a:ea typeface="Roboto Mono"/>
                  <a:cs typeface="Roboto Mono"/>
                  <a:sym typeface="Roboto Mono"/>
                </a:rPr>
                <a:t>closure();</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None/>
              </a:pPr>
              <a:r>
                <a:rPr lang="en" sz="1600">
                  <a:solidFill>
                    <a:srgbClr val="0000FF"/>
                  </a:solidFill>
                  <a:latin typeface="Roboto Mono"/>
                  <a:ea typeface="Roboto Mono"/>
                  <a:cs typeface="Roboto Mono"/>
                  <a:sym typeface="Roboto Mono"/>
                </a:rPr>
                <a:t>println!</a:t>
              </a:r>
              <a:r>
                <a:rPr lang="en" sz="1600">
                  <a:solidFill>
                    <a:srgbClr val="2D2D2D"/>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a:t>
              </a:r>
              <a:r>
                <a:rPr lang="en" sz="1600">
                  <a:solidFill>
                    <a:srgbClr val="0000FF"/>
                  </a:solidFill>
                  <a:latin typeface="Roboto Mono"/>
                  <a:ea typeface="Roboto Mono"/>
                  <a:cs typeface="Roboto Mono"/>
                  <a:sym typeface="Roboto Mono"/>
                </a:rPr>
                <a:t>{</a:t>
              </a:r>
              <a:r>
                <a:rPr lang="en" sz="1600">
                  <a:solidFill>
                    <a:srgbClr val="00006D"/>
                  </a:solidFill>
                  <a:latin typeface="Roboto Mono"/>
                  <a:ea typeface="Roboto Mono"/>
                  <a:cs typeface="Roboto Mono"/>
                  <a:sym typeface="Roboto Mono"/>
                </a:rPr>
                <a:t>s</a:t>
              </a:r>
              <a:r>
                <a:rPr lang="en" sz="1600">
                  <a:solidFill>
                    <a:srgbClr val="0000FF"/>
                  </a:solidFill>
                  <a:latin typeface="Roboto Mono"/>
                  <a:ea typeface="Roboto Mono"/>
                  <a:cs typeface="Roboto Mono"/>
                  <a:sym typeface="Roboto Mono"/>
                </a:rPr>
                <a:t>}</a:t>
              </a:r>
              <a:r>
                <a:rPr lang="en" sz="1600">
                  <a:solidFill>
                    <a:srgbClr val="900112"/>
                  </a:solidFill>
                  <a:latin typeface="Roboto Mono"/>
                  <a:ea typeface="Roboto Mono"/>
                  <a:cs typeface="Roboto Mono"/>
                  <a:sym typeface="Roboto Mono"/>
                </a:rPr>
                <a:t>"</a:t>
              </a:r>
              <a:r>
                <a:rPr lang="en" sz="1600">
                  <a:solidFill>
                    <a:srgbClr val="2D2D2D"/>
                  </a:solidFill>
                  <a:latin typeface="Roboto Mono"/>
                  <a:ea typeface="Roboto Mono"/>
                  <a:cs typeface="Roboto Mono"/>
                  <a:sym typeface="Roboto Mono"/>
                </a:rPr>
                <a:t>); ❌ error</a:t>
              </a:r>
              <a:endParaRPr sz="1600">
                <a:solidFill>
                  <a:srgbClr val="2D2D2D"/>
                </a:solidFill>
                <a:latin typeface="Roboto Mono"/>
                <a:ea typeface="Roboto Mono"/>
                <a:cs typeface="Roboto Mono"/>
                <a:sym typeface="Roboto Mono"/>
              </a:endParaRPr>
            </a:p>
            <a:p>
              <a:pPr indent="0" lvl="0" marL="0" rtl="0" algn="l">
                <a:lnSpc>
                  <a:spcPct val="115000"/>
                </a:lnSpc>
                <a:spcBef>
                  <a:spcPts val="0"/>
                </a:spcBef>
                <a:spcAft>
                  <a:spcPts val="0"/>
                </a:spcAft>
                <a:buClr>
                  <a:schemeClr val="dk1"/>
                </a:buClr>
                <a:buSzPts val="1100"/>
                <a:buFont typeface="Arial"/>
                <a:buNone/>
              </a:pPr>
              <a:r>
                <a:rPr lang="en" sz="1600">
                  <a:solidFill>
                    <a:srgbClr val="2D2D2D"/>
                  </a:solidFill>
                  <a:latin typeface="Roboto Mono"/>
                  <a:ea typeface="Roboto Mono"/>
                  <a:cs typeface="Roboto Mono"/>
                  <a:sym typeface="Roboto Mono"/>
                </a:rPr>
                <a:t>          </a:t>
              </a:r>
              <a:r>
                <a:rPr b="1" lang="en" sz="1600">
                  <a:solidFill>
                    <a:srgbClr val="FF0000"/>
                  </a:solidFill>
                  <a:latin typeface="Roboto Mono"/>
                  <a:ea typeface="Roboto Mono"/>
                  <a:cs typeface="Roboto Mono"/>
                  <a:sym typeface="Roboto Mono"/>
                </a:rPr>
                <a:t>~~~</a:t>
              </a:r>
              <a:endParaRPr b="1" sz="1600">
                <a:solidFill>
                  <a:srgbClr val="2D2D2D"/>
                </a:solidFill>
                <a:latin typeface="Roboto Mono"/>
                <a:ea typeface="Roboto Mono"/>
                <a:cs typeface="Roboto Mono"/>
                <a:sym typeface="Roboto Mono"/>
              </a:endParaRPr>
            </a:p>
          </p:txBody>
        </p:sp>
      </p:grpSp>
      <p:sp>
        <p:nvSpPr>
          <p:cNvPr id="420" name="Google Shape;420;p51"/>
          <p:cNvSpPr txBox="1"/>
          <p:nvPr/>
        </p:nvSpPr>
        <p:spPr>
          <a:xfrm>
            <a:off x="357025" y="4306100"/>
            <a:ext cx="2573400" cy="400200"/>
          </a:xfrm>
          <a:prstGeom prst="rect">
            <a:avLst/>
          </a:prstGeom>
          <a:solidFill>
            <a:schemeClr val="lt1"/>
          </a:solidFill>
          <a:ln cap="flat" cmpd="sng" w="28575">
            <a:solidFill>
              <a:srgbClr val="4B2A8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Variables borrowed by reference</a:t>
            </a:r>
            <a:endParaRPr>
              <a:latin typeface="Calibri"/>
              <a:ea typeface="Calibri"/>
              <a:cs typeface="Calibri"/>
              <a:sym typeface="Calibri"/>
            </a:endParaRPr>
          </a:p>
        </p:txBody>
      </p:sp>
      <p:sp>
        <p:nvSpPr>
          <p:cNvPr id="421" name="Google Shape;421;p51"/>
          <p:cNvSpPr txBox="1"/>
          <p:nvPr/>
        </p:nvSpPr>
        <p:spPr>
          <a:xfrm>
            <a:off x="4718850" y="3875000"/>
            <a:ext cx="2573400" cy="831300"/>
          </a:xfrm>
          <a:prstGeom prst="rect">
            <a:avLst/>
          </a:prstGeom>
          <a:solidFill>
            <a:schemeClr val="lt1"/>
          </a:solidFill>
          <a:ln cap="flat" cmpd="sng" w="28575">
            <a:solidFill>
              <a:srgbClr val="4B2A8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Move keyword forces closure to take ownership of captured variables</a:t>
            </a:r>
            <a:endParaRPr>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5" name="Shape 425"/>
        <p:cNvGrpSpPr/>
        <p:nvPr/>
      </p:nvGrpSpPr>
      <p:grpSpPr>
        <a:xfrm>
          <a:off x="0" y="0"/>
          <a:ext cx="0" cy="0"/>
          <a:chOff x="0" y="0"/>
          <a:chExt cx="0" cy="0"/>
        </a:xfrm>
      </p:grpSpPr>
      <p:sp>
        <p:nvSpPr>
          <p:cNvPr id="426" name="Google Shape;426;p52"/>
          <p:cNvSpPr txBox="1"/>
          <p:nvPr>
            <p:ph type="title"/>
          </p:nvPr>
        </p:nvSpPr>
        <p:spPr>
          <a:xfrm>
            <a:off x="357018" y="326759"/>
            <a:ext cx="8406000" cy="571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Why you </a:t>
            </a:r>
            <a:r>
              <a:rPr lang="en"/>
              <a:t>should</a:t>
            </a:r>
            <a:r>
              <a:rPr lang="en"/>
              <a:t> care</a:t>
            </a:r>
            <a:endParaRPr/>
          </a:p>
        </p:txBody>
      </p:sp>
      <p:sp>
        <p:nvSpPr>
          <p:cNvPr id="427" name="Google Shape;427;p52"/>
          <p:cNvSpPr txBox="1"/>
          <p:nvPr>
            <p:ph idx="1" type="body"/>
          </p:nvPr>
        </p:nvSpPr>
        <p:spPr>
          <a:xfrm>
            <a:off x="396875" y="1021556"/>
            <a:ext cx="8366100" cy="37293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
              <a:t>The world is leaving C/C++ in the dust</a:t>
            </a:r>
            <a:endParaRPr/>
          </a:p>
          <a:p>
            <a:pPr indent="-327660" lvl="0" marL="457200" rtl="0" algn="l">
              <a:spcBef>
                <a:spcPts val="520"/>
              </a:spcBef>
              <a:spcAft>
                <a:spcPts val="0"/>
              </a:spcAft>
              <a:buSzPts val="1560"/>
              <a:buChar char="❖"/>
            </a:pPr>
            <a:r>
              <a:rPr lang="en"/>
              <a:t>Rust, Go, many others….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 is Good</a:t>
            </a:r>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Direct program control over underlying data layout (unlike Java)</a:t>
            </a:r>
            <a:endParaRPr/>
          </a:p>
          <a:p>
            <a:pPr indent="-342900" lvl="0" marL="457200" rtl="0" algn="l">
              <a:spcBef>
                <a:spcPts val="0"/>
              </a:spcBef>
              <a:spcAft>
                <a:spcPts val="0"/>
              </a:spcAft>
              <a:buSzPts val="1800"/>
              <a:buChar char="●"/>
            </a:pPr>
            <a:r>
              <a:rPr lang="en"/>
              <a:t>Direct mapping of high level constructs to underlying machine instructions</a:t>
            </a:r>
            <a:endParaRPr/>
          </a:p>
          <a:p>
            <a:pPr indent="-317500" lvl="1" marL="914400" rtl="0" algn="l">
              <a:spcBef>
                <a:spcPts val="0"/>
              </a:spcBef>
              <a:spcAft>
                <a:spcPts val="0"/>
              </a:spcAft>
              <a:buSzPts val="1400"/>
              <a:buChar char="○"/>
            </a:pPr>
            <a:r>
              <a:rPr lang="en"/>
              <a:t>Predictable performance</a:t>
            </a:r>
            <a:endParaRPr/>
          </a:p>
          <a:p>
            <a:pPr indent="-342900" lvl="0" marL="457200" rtl="0" algn="l">
              <a:spcBef>
                <a:spcPts val="0"/>
              </a:spcBef>
              <a:spcAft>
                <a:spcPts val="0"/>
              </a:spcAft>
              <a:buSzPts val="1800"/>
              <a:buChar char="●"/>
            </a:pPr>
            <a:r>
              <a:rPr lang="en"/>
              <a:t>Explicit memory allocation/deallocation</a:t>
            </a:r>
            <a:endParaRPr/>
          </a:p>
          <a:p>
            <a:pPr indent="-342900" lvl="0" marL="457200" rtl="0" algn="l">
              <a:spcBef>
                <a:spcPts val="0"/>
              </a:spcBef>
              <a:spcAft>
                <a:spcPts val="0"/>
              </a:spcAft>
              <a:buSzPts val="1800"/>
              <a:buChar char="●"/>
            </a:pPr>
            <a:r>
              <a:rPr lang="en"/>
              <a:t>Linux: 40 million lines of C</a:t>
            </a:r>
            <a:endParaRPr/>
          </a:p>
          <a:p>
            <a:pPr indent="-342900" lvl="0" marL="457200" rtl="0" algn="l">
              <a:spcBef>
                <a:spcPts val="0"/>
              </a:spcBef>
              <a:spcAft>
                <a:spcPts val="0"/>
              </a:spcAft>
              <a:buSzPts val="1800"/>
              <a:buChar char="●"/>
            </a:pPr>
            <a:r>
              <a:rPr lang="en"/>
              <a:t>Android: 12 million lines of 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1" name="Shape 431"/>
        <p:cNvGrpSpPr/>
        <p:nvPr/>
      </p:nvGrpSpPr>
      <p:grpSpPr>
        <a:xfrm>
          <a:off x="0" y="0"/>
          <a:ext cx="0" cy="0"/>
          <a:chOff x="0" y="0"/>
          <a:chExt cx="0" cy="0"/>
        </a:xfrm>
      </p:grpSpPr>
      <p:sp>
        <p:nvSpPr>
          <p:cNvPr id="432" name="Google Shape;432;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First Class Functions</a:t>
            </a:r>
            <a:endParaRPr/>
          </a:p>
        </p:txBody>
      </p:sp>
      <p:sp>
        <p:nvSpPr>
          <p:cNvPr id="433" name="Google Shape;433;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 is Bad</a:t>
            </a:r>
            <a:endParaRPr/>
          </a:p>
        </p:txBody>
      </p:sp>
      <p:sp>
        <p:nvSpPr>
          <p:cNvPr id="84" name="Google Shape;8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Direct program control over underlying data layout (unlike Java)</a:t>
            </a:r>
            <a:endParaRPr/>
          </a:p>
          <a:p>
            <a:pPr indent="-342900" lvl="0" marL="457200" rtl="0" algn="l">
              <a:spcBef>
                <a:spcPts val="0"/>
              </a:spcBef>
              <a:spcAft>
                <a:spcPts val="0"/>
              </a:spcAft>
              <a:buSzPts val="1800"/>
              <a:buChar char="●"/>
            </a:pPr>
            <a:r>
              <a:rPr lang="en"/>
              <a:t>There are no “high level” constructs</a:t>
            </a:r>
            <a:endParaRPr/>
          </a:p>
          <a:p>
            <a:pPr indent="-342900" lvl="0" marL="457200" rtl="0" algn="l">
              <a:spcBef>
                <a:spcPts val="0"/>
              </a:spcBef>
              <a:spcAft>
                <a:spcPts val="0"/>
              </a:spcAft>
              <a:buSzPts val="1800"/>
              <a:buChar char="●"/>
            </a:pPr>
            <a:r>
              <a:rPr lang="en"/>
              <a:t>Explicit memory allocation/deallocation</a:t>
            </a:r>
            <a:endParaRPr/>
          </a:p>
        </p:txBody>
      </p:sp>
      <p:pic>
        <p:nvPicPr>
          <p:cNvPr id="85" name="Google Shape;85;p18" title="Screenshot 2025-12-17 at 6.48.21 PM.png"/>
          <p:cNvPicPr preferRelativeResize="0"/>
          <p:nvPr/>
        </p:nvPicPr>
        <p:blipFill>
          <a:blip r:embed="rId3">
            <a:alphaModFix/>
          </a:blip>
          <a:stretch>
            <a:fillRect/>
          </a:stretch>
        </p:blipFill>
        <p:spPr>
          <a:xfrm>
            <a:off x="1991750" y="2159625"/>
            <a:ext cx="5160501" cy="2945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 is Bad</a:t>
            </a:r>
            <a:endParaRPr/>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What if we forget to initialize data?</a:t>
            </a:r>
            <a:endParaRPr/>
          </a:p>
          <a:p>
            <a:pPr indent="-317500" lvl="1" marL="914400" rtl="0" algn="l">
              <a:spcBef>
                <a:spcPts val="0"/>
              </a:spcBef>
              <a:spcAft>
                <a:spcPts val="0"/>
              </a:spcAft>
              <a:buSzPts val="1400"/>
              <a:buChar char="○"/>
            </a:pPr>
            <a:r>
              <a:rPr lang="en"/>
              <a:t>Undefined behavior</a:t>
            </a:r>
            <a:endParaRPr/>
          </a:p>
          <a:p>
            <a:pPr indent="-317500" lvl="1" marL="914400" rtl="0" algn="l">
              <a:spcBef>
                <a:spcPts val="0"/>
              </a:spcBef>
              <a:spcAft>
                <a:spcPts val="0"/>
              </a:spcAft>
              <a:buSzPts val="1400"/>
              <a:buChar char="○"/>
            </a:pPr>
            <a:r>
              <a:rPr lang="en"/>
              <a:t>Will be set to whatever was in the heap/stack before!</a:t>
            </a:r>
            <a:endParaRPr/>
          </a:p>
          <a:p>
            <a:pPr indent="-342900" lvl="0" marL="457200" rtl="0" algn="l">
              <a:spcBef>
                <a:spcPts val="0"/>
              </a:spcBef>
              <a:spcAft>
                <a:spcPts val="0"/>
              </a:spcAft>
              <a:buSzPts val="1800"/>
              <a:buChar char="●"/>
            </a:pPr>
            <a:r>
              <a:rPr lang="en"/>
              <a:t>What if we return a pointer to data on the stack?</a:t>
            </a:r>
            <a:endParaRPr/>
          </a:p>
          <a:p>
            <a:pPr indent="-317500" lvl="1" marL="914400" rtl="0" algn="l">
              <a:spcBef>
                <a:spcPts val="0"/>
              </a:spcBef>
              <a:spcAft>
                <a:spcPts val="0"/>
              </a:spcAft>
              <a:buSzPts val="1400"/>
              <a:buChar char="○"/>
            </a:pPr>
            <a:r>
              <a:rPr lang="en"/>
              <a:t>Undefined behavior</a:t>
            </a:r>
            <a:endParaRPr/>
          </a:p>
          <a:p>
            <a:pPr indent="-342900" lvl="0" marL="457200" rtl="0" algn="l">
              <a:spcBef>
                <a:spcPts val="0"/>
              </a:spcBef>
              <a:spcAft>
                <a:spcPts val="0"/>
              </a:spcAft>
              <a:buSzPts val="1800"/>
              <a:buChar char="●"/>
            </a:pPr>
            <a:r>
              <a:rPr lang="en"/>
              <a:t>What if we use a pointer after we free it?</a:t>
            </a:r>
            <a:endParaRPr/>
          </a:p>
          <a:p>
            <a:pPr indent="-317500" lvl="1" marL="914400" rtl="0" algn="l">
              <a:spcBef>
                <a:spcPts val="0"/>
              </a:spcBef>
              <a:spcAft>
                <a:spcPts val="0"/>
              </a:spcAft>
              <a:buSzPts val="1400"/>
              <a:buChar char="○"/>
            </a:pPr>
            <a:r>
              <a:rPr lang="en"/>
              <a:t>Undefined behavior</a:t>
            </a:r>
            <a:endParaRPr/>
          </a:p>
          <a:p>
            <a:pPr indent="-342900" lvl="0" marL="457200" rtl="0" algn="l">
              <a:spcBef>
                <a:spcPts val="0"/>
              </a:spcBef>
              <a:spcAft>
                <a:spcPts val="0"/>
              </a:spcAft>
              <a:buSzPts val="1800"/>
              <a:buChar char="●"/>
            </a:pPr>
            <a:r>
              <a:rPr lang="en"/>
              <a:t>What if we free a pointer twice?</a:t>
            </a:r>
            <a:endParaRPr/>
          </a:p>
          <a:p>
            <a:pPr indent="-317500" lvl="1" marL="914400" rtl="0" algn="l">
              <a:spcBef>
                <a:spcPts val="0"/>
              </a:spcBef>
              <a:spcAft>
                <a:spcPts val="0"/>
              </a:spcAft>
              <a:buSzPts val="1400"/>
              <a:buChar char="○"/>
            </a:pPr>
            <a:r>
              <a:rPr lang="en"/>
              <a:t>ahhhhhh</a:t>
            </a:r>
            <a:endParaRPr/>
          </a:p>
        </p:txBody>
      </p:sp>
      <p:pic>
        <p:nvPicPr>
          <p:cNvPr descr="kermit the frog is covering his mouth with his hand and looking at the camera . (Provided by Tenor)" id="92" name="Google Shape;92;p19"/>
          <p:cNvPicPr preferRelativeResize="0"/>
          <p:nvPr/>
        </p:nvPicPr>
        <p:blipFill>
          <a:blip r:embed="rId3">
            <a:alphaModFix/>
          </a:blip>
          <a:stretch>
            <a:fillRect/>
          </a:stretch>
        </p:blipFill>
        <p:spPr>
          <a:xfrm>
            <a:off x="2222575" y="3537275"/>
            <a:ext cx="1507950" cy="829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 is </a:t>
            </a:r>
            <a:r>
              <a:rPr b="1" i="1" lang="en"/>
              <a:t>Old</a:t>
            </a:r>
            <a:endParaRPr b="1" i="1"/>
          </a:p>
        </p:txBody>
      </p:sp>
      <p:sp>
        <p:nvSpPr>
          <p:cNvPr id="98" name="Google Shape;9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lang="en" sz="2300"/>
              <a:t>No pattern matching</a:t>
            </a:r>
            <a:endParaRPr sz="2300"/>
          </a:p>
          <a:p>
            <a:pPr indent="-374650" lvl="0" marL="457200" rtl="0" algn="l">
              <a:spcBef>
                <a:spcPts val="0"/>
              </a:spcBef>
              <a:spcAft>
                <a:spcPts val="0"/>
              </a:spcAft>
              <a:buSzPts val="2300"/>
              <a:buChar char="●"/>
            </a:pPr>
            <a:r>
              <a:rPr lang="en" sz="2300"/>
              <a:t>No closures</a:t>
            </a:r>
            <a:endParaRPr sz="2300"/>
          </a:p>
          <a:p>
            <a:pPr indent="-374650" lvl="0" marL="457200" rtl="0" algn="l">
              <a:spcBef>
                <a:spcPts val="0"/>
              </a:spcBef>
              <a:spcAft>
                <a:spcPts val="0"/>
              </a:spcAft>
              <a:buSzPts val="2300"/>
              <a:buChar char="●"/>
            </a:pPr>
            <a:r>
              <a:rPr lang="en" sz="2300"/>
              <a:t>No first class functions</a:t>
            </a:r>
            <a:endParaRPr sz="2300"/>
          </a:p>
          <a:p>
            <a:pPr indent="-349250" lvl="1" marL="914400" rtl="0" algn="l">
              <a:spcBef>
                <a:spcPts val="0"/>
              </a:spcBef>
              <a:spcAft>
                <a:spcPts val="0"/>
              </a:spcAft>
              <a:buSzPts val="1900"/>
              <a:buChar char="○"/>
            </a:pPr>
            <a:r>
              <a:rPr lang="en" sz="1900"/>
              <a:t>No currying, at all!</a:t>
            </a:r>
            <a:endParaRPr sz="2300"/>
          </a:p>
        </p:txBody>
      </p:sp>
      <p:pic>
        <p:nvPicPr>
          <p:cNvPr id="99" name="Google Shape;99;p20"/>
          <p:cNvPicPr preferRelativeResize="0"/>
          <p:nvPr/>
        </p:nvPicPr>
        <p:blipFill>
          <a:blip r:embed="rId3">
            <a:alphaModFix/>
          </a:blip>
          <a:stretch>
            <a:fillRect/>
          </a:stretch>
        </p:blipFill>
        <p:spPr>
          <a:xfrm>
            <a:off x="4842500" y="1410000"/>
            <a:ext cx="3143250" cy="192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about C++?</a:t>
            </a:r>
            <a:endParaRPr/>
          </a:p>
          <a:p>
            <a:pPr indent="-388620" lvl="0" marL="457200" rtl="0" algn="l">
              <a:spcBef>
                <a:spcPts val="0"/>
              </a:spcBef>
              <a:spcAft>
                <a:spcPts val="0"/>
              </a:spcAft>
              <a:buSzPct val="100000"/>
              <a:buChar char="●"/>
            </a:pPr>
            <a:r>
              <a:rPr lang="en"/>
              <a:t>C++ is also bad</a:t>
            </a:r>
            <a:endParaRPr/>
          </a:p>
        </p:txBody>
      </p:sp>
      <p:pic>
        <p:nvPicPr>
          <p:cNvPr id="105" name="Google Shape;105;p21" title="Screenshot 2025-12-17 at 6.52.51 PM.png"/>
          <p:cNvPicPr preferRelativeResize="0"/>
          <p:nvPr/>
        </p:nvPicPr>
        <p:blipFill>
          <a:blip r:embed="rId3">
            <a:alphaModFix/>
          </a:blip>
          <a:stretch>
            <a:fillRect/>
          </a:stretch>
        </p:blipFill>
        <p:spPr>
          <a:xfrm>
            <a:off x="532025" y="1545350"/>
            <a:ext cx="7858949" cy="313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9" name="Shape 109"/>
        <p:cNvGrpSpPr/>
        <p:nvPr/>
      </p:nvGrpSpPr>
      <p:grpSpPr>
        <a:xfrm>
          <a:off x="0" y="0"/>
          <a:ext cx="0" cy="0"/>
          <a:chOff x="0" y="0"/>
          <a:chExt cx="0" cy="0"/>
        </a:xfrm>
      </p:grpSpPr>
      <p:sp>
        <p:nvSpPr>
          <p:cNvPr id="110" name="Google Shape;110;p22"/>
          <p:cNvSpPr txBox="1"/>
          <p:nvPr>
            <p:ph idx="1" type="body"/>
          </p:nvPr>
        </p:nvSpPr>
        <p:spPr>
          <a:xfrm>
            <a:off x="311700" y="1152475"/>
            <a:ext cx="8520600" cy="243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Concurrency bugs… </a:t>
            </a:r>
            <a:endParaRPr sz="1700"/>
          </a:p>
          <a:p>
            <a:pPr indent="-336550" lvl="0" marL="457200" rtl="0" algn="l">
              <a:spcBef>
                <a:spcPts val="1200"/>
              </a:spcBef>
              <a:spcAft>
                <a:spcPts val="0"/>
              </a:spcAft>
              <a:buSzPts val="1700"/>
              <a:buChar char="-"/>
            </a:pPr>
            <a:r>
              <a:rPr lang="en" sz="1700"/>
              <a:t>are often </a:t>
            </a:r>
            <a:r>
              <a:rPr lang="en" sz="1700" u="sng"/>
              <a:t>runtime errors</a:t>
            </a:r>
            <a:r>
              <a:rPr lang="en" sz="1700"/>
              <a:t>, and require </a:t>
            </a:r>
            <a:r>
              <a:rPr lang="en" sz="1700" u="sng"/>
              <a:t>extensive</a:t>
            </a:r>
            <a:r>
              <a:rPr lang="en" sz="1700"/>
              <a:t> test suites to catch</a:t>
            </a:r>
            <a:endParaRPr sz="1700"/>
          </a:p>
          <a:p>
            <a:pPr indent="-336550" lvl="0" marL="457200" rtl="0" algn="l">
              <a:spcBef>
                <a:spcPts val="0"/>
              </a:spcBef>
              <a:spcAft>
                <a:spcPts val="0"/>
              </a:spcAft>
              <a:buSzPts val="1700"/>
              <a:buChar char="-"/>
            </a:pPr>
            <a:r>
              <a:rPr lang="en" sz="1700"/>
              <a:t>are hard to avoid, with concurrency being important for performance</a:t>
            </a:r>
            <a:endParaRPr sz="1700"/>
          </a:p>
          <a:p>
            <a:pPr indent="-336550" lvl="0" marL="457200" rtl="0" algn="l">
              <a:spcBef>
                <a:spcPts val="0"/>
              </a:spcBef>
              <a:spcAft>
                <a:spcPts val="0"/>
              </a:spcAft>
              <a:buSzPts val="1700"/>
              <a:buChar char="-"/>
            </a:pPr>
            <a:r>
              <a:rPr lang="en" sz="1700"/>
              <a:t>C does nothing to protect you against data races</a:t>
            </a:r>
            <a:endParaRPr sz="1700"/>
          </a:p>
          <a:p>
            <a:pPr indent="0" lvl="0" marL="0" rtl="0" algn="l">
              <a:spcBef>
                <a:spcPts val="1200"/>
              </a:spcBef>
              <a:spcAft>
                <a:spcPts val="0"/>
              </a:spcAft>
              <a:buNone/>
            </a:pPr>
            <a:r>
              <a:t/>
            </a:r>
            <a:endParaRPr sz="1700"/>
          </a:p>
          <a:p>
            <a:pPr indent="0" lvl="0" marL="0" rtl="0" algn="l">
              <a:spcBef>
                <a:spcPts val="1200"/>
              </a:spcBef>
              <a:spcAft>
                <a:spcPts val="1200"/>
              </a:spcAft>
              <a:buNone/>
            </a:pPr>
            <a:r>
              <a:rPr lang="en" sz="1700"/>
              <a:t>Testing provides weak guarantees for concurrent systems*, can we do better? How?</a:t>
            </a:r>
            <a:endParaRPr sz="1700"/>
          </a:p>
        </p:txBody>
      </p:sp>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Concurrency is Exceptionally Difficult…</a:t>
            </a:r>
            <a:endParaRPr/>
          </a:p>
        </p:txBody>
      </p:sp>
      <p:sp>
        <p:nvSpPr>
          <p:cNvPr id="112" name="Google Shape;112;p22"/>
          <p:cNvSpPr txBox="1"/>
          <p:nvPr>
            <p:ph idx="1" type="body"/>
          </p:nvPr>
        </p:nvSpPr>
        <p:spPr>
          <a:xfrm>
            <a:off x="311700" y="4534225"/>
            <a:ext cx="8520600" cy="409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300"/>
              <a:t>* Do not interpret this as “you shouldn’t write tests for concurrent programs”!!!!! Always test your code!!!</a:t>
            </a:r>
            <a:endParaRPr sz="1300"/>
          </a:p>
        </p:txBody>
      </p:sp>
      <p:pic>
        <p:nvPicPr>
          <p:cNvPr descr="23613407 (Provided by Getty Images)" id="113" name="Google Shape;113;p22"/>
          <p:cNvPicPr preferRelativeResize="0"/>
          <p:nvPr/>
        </p:nvPicPr>
        <p:blipFill>
          <a:blip r:embed="rId3">
            <a:alphaModFix/>
          </a:blip>
          <a:stretch>
            <a:fillRect/>
          </a:stretch>
        </p:blipFill>
        <p:spPr>
          <a:xfrm>
            <a:off x="7677182" y="1583225"/>
            <a:ext cx="1321702" cy="10777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