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86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  <p:guide pos="186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0" Type="http://schemas.openxmlformats.org/officeDocument/2006/relationships/slide" Target="slides/slide4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0fbb80e6e_1_4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e0fbb80e6e_1_4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e0fbb80e6e_1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e0fbb80e6e_1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e0fbb80e6e_1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e0fbb80e6e_1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e0fbb80e6e_1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e0fbb80e6e_1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e0fbb80e6e_1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2e0fbb80e6e_1_53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e0fbb80e6e_1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Sound: never accepts a program that could do a bad thing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type system that rejects every program is sound! Useless but sound :) </a:t>
            </a:r>
            <a:endParaRPr/>
          </a:p>
        </p:txBody>
      </p:sp>
      <p:sp>
        <p:nvSpPr>
          <p:cNvPr id="141" name="Google Shape;141;g2e0fbb80e6e_1_58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e0fbb80e6e_1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2e0fbb80e6e_1_64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e0fbb80e6e_1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g2e0fbb80e6e_1_70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e0fbb80e6e_1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2e0fbb80e6e_1_79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e0fbb80e6e_1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2e0fbb80e6e_1_91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e0fbb80e6e_1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g2e0fbb80e6e_1_103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e75907ee8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e75907ee8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e0fbb80e6e_1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g2e0fbb80e6e_1_11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e0fbb80e6e_1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g2e0fbb80e6e_1_129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2e0fbb80e6e_1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g2e0fbb80e6e_1_13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2e0fbb80e6e_1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2e0fbb80e6e_1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2e0fbb80e6e_1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2e0fbb80e6e_1_14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e0fbb80e6e_1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2e0fbb80e6e_1_150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2e0fbb80e6e_1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g2e0fbb80e6e_1_15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2e0fbb80e6e_1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2e0fbb80e6e_1_160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2e0fbb80e6e_1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g2e0fbb80e6e_1_16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e0fbb80e6e_1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g2e0fbb80e6e_1_170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e75907ee8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e75907ee8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2e0fbb80e6e_1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g2e0fbb80e6e_1_17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e0fbb80e6e_1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g2e0fbb80e6e_1_182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e0fbb80e6e_1_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g2e0fbb80e6e_1_189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2e0fbb80e6e_1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g2e0fbb80e6e_1_196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2e0fbb80e6e_1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g2e0fbb80e6e_1_201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2e0fbb80e6e_1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g2e0fbb80e6e_1_208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2e0fbb80e6e_1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g2e0fbb80e6e_1_21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2e0fbb80e6e_1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g2e0fbb80e6e_1_220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2e0fbb80e6e_1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g2e0fbb80e6e_1_22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2e0fbb80e6e_1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g2e0fbb80e6e_1_230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e0fbb80e6e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e0fbb80e6e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e0fbb80e6e_1_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g2e0fbb80e6e_1_23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2e0fbb80e6e_1_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g2e0fbb80e6e_1_240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e0fbb80e6e_1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g2e0fbb80e6e_1_245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2e0fbb80e6e_1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g2e0fbb80e6e_1_250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2e0fbb80e6e_1_2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g2e0fbb80e6e_1_259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2e0fbb80e6e_1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0500" lIns="90500" spcFirstLastPara="1" rIns="90500" wrap="square" tIns="905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g2e0fbb80e6e_1_264:notes"/>
          <p:cNvSpPr/>
          <p:nvPr>
            <p:ph idx="2" type="sldImg"/>
          </p:nvPr>
        </p:nvSpPr>
        <p:spPr>
          <a:xfrm>
            <a:off x="389374" y="686430"/>
            <a:ext cx="607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e0fbb80e6e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e0fbb80e6e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e0fbb80e6e_1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e0fbb80e6e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5e8e4b524d_3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5e8e4b524d_3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e0fbb80e6e_1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e0fbb80e6e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e0fbb80e6e_1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2e0fbb80e6e_1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85800" y="228600"/>
            <a:ext cx="77724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8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85800" y="1200150"/>
            <a:ext cx="7772400" cy="337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85800" y="48006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2" type="sldNum"/>
          </p:nvPr>
        </p:nvSpPr>
        <p:spPr>
          <a:xfrm>
            <a:off x="6553200" y="4800600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5" name="Google Shape;55;p13"/>
          <p:cNvSpPr txBox="1"/>
          <p:nvPr>
            <p:ph idx="11" type="ftr"/>
          </p:nvPr>
        </p:nvSpPr>
        <p:spPr>
          <a:xfrm>
            <a:off x="2895600" y="4800600"/>
            <a:ext cx="3429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74EA7"/>
              </a:buClr>
              <a:buSzPts val="2800"/>
              <a:buNone/>
              <a:defRPr sz="2800">
                <a:solidFill>
                  <a:srgbClr val="674EA7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0" y="751875"/>
            <a:ext cx="8520600" cy="150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674EA7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/>
              <a:t>Static vs. Dynamic Typing</a:t>
            </a:r>
            <a:endParaRPr sz="3700"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3734763"/>
            <a:ext cx="8520600" cy="108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Programming Languages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UW CSE 413 - Spring 2026</a:t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0525" y="3654788"/>
            <a:ext cx="1241776" cy="1241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206500" y="2267850"/>
            <a:ext cx="6522300" cy="150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From Dan Grossman’s CSE 341 in Spring 2023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what OCaml’s types </a:t>
            </a:r>
            <a:r>
              <a:rPr lang="en" u="sng"/>
              <a:t>prevent</a:t>
            </a:r>
            <a:endParaRPr u="sng"/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311700" y="1152475"/>
            <a:ext cx="8520600" cy="372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OCaml guarantees that a </a:t>
            </a:r>
            <a:r>
              <a:rPr lang="en" sz="2000">
                <a:solidFill>
                  <a:srgbClr val="9900FF"/>
                </a:solidFill>
              </a:rPr>
              <a:t>well-typed program</a:t>
            </a:r>
            <a:r>
              <a:rPr lang="en" sz="2000"/>
              <a:t> (when run) will never: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Use a primitive operator (e.g., </a:t>
            </a:r>
            <a:r>
              <a:rPr b="1"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+</a:t>
            </a:r>
            <a:r>
              <a:rPr lang="en" sz="2000"/>
              <a:t>) on a value of the wrong type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Try to access a variable that doesn’t exist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Evaluate a </a:t>
            </a:r>
            <a:r>
              <a:rPr b="1"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match</a:t>
            </a:r>
            <a:r>
              <a:rPr lang="en" sz="2000"/>
              <a:t> with no matching pattern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Violate the internal invariants of a module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…</a:t>
            </a:r>
            <a:endParaRPr sz="2000"/>
          </a:p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In general, different languages’ type systems prevent different things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But many commonalities across languages</a:t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 what OCaml’s types </a:t>
            </a:r>
            <a:r>
              <a:rPr lang="en" u="sng"/>
              <a:t>allow</a:t>
            </a:r>
            <a:endParaRPr u="sng"/>
          </a:p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311700" y="1076275"/>
            <a:ext cx="8520600" cy="372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Plenty of other errors are still possible!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Calling a function that raises an exception, e.g., </a:t>
            </a:r>
            <a:r>
              <a:rPr b="1"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List.hd []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Array out of bounds errors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Division by zero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…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There are fancy type systems that catch all of these but trickier to use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Without a </a:t>
            </a:r>
            <a:r>
              <a:rPr i="1" lang="en" sz="2000"/>
              <a:t>full specification</a:t>
            </a:r>
            <a:r>
              <a:rPr lang="en" sz="2000"/>
              <a:t>, no type system can detect all bugs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If you reverse the branches of a conditional or call the wrong library function, how can the type system “know” it’s wrong?</a:t>
            </a:r>
            <a:endParaRPr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368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Types are designed to “prevent bad things”</a:t>
            </a:r>
            <a:endParaRPr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311700" y="1076275"/>
            <a:ext cx="8520600" cy="372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Just discussed: </a:t>
            </a:r>
            <a:r>
              <a:rPr i="1" lang="en" sz="2000" u="sng"/>
              <a:t>what</a:t>
            </a:r>
            <a:r>
              <a:rPr lang="en" sz="2000"/>
              <a:t> the OCaml type system does / doesn’t prevent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There’s also the </a:t>
            </a:r>
            <a:r>
              <a:rPr i="1" lang="en" sz="2000" u="sng"/>
              <a:t>how</a:t>
            </a:r>
            <a:r>
              <a:rPr lang="en" sz="2000"/>
              <a:t>, i.e., what the actual typing rules are</a:t>
            </a:r>
            <a:endParaRPr sz="2000"/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Type-system design involves:</a:t>
            </a:r>
            <a:endParaRPr sz="2000"/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Choosing what to prevent</a:t>
            </a:r>
            <a:endParaRPr sz="2000"/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Choosing how to prevent it</a:t>
            </a:r>
            <a:endParaRPr sz="2000"/>
          </a:p>
          <a:p>
            <a:pPr indent="-355600" lvl="1" marL="914400" rtl="0" algn="l">
              <a:spcBef>
                <a:spcPts val="100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Difficult: making sure the “how” achieves its goal (the “what”)</a:t>
            </a:r>
            <a:endParaRPr sz="2000"/>
          </a:p>
          <a:p>
            <a:pPr indent="-355600" lvl="2" marL="1371600" rtl="0" algn="l">
              <a:spcBef>
                <a:spcPts val="1000"/>
              </a:spcBef>
              <a:spcAft>
                <a:spcPts val="1000"/>
              </a:spcAft>
              <a:buSzPts val="2000"/>
              <a:buChar char="■"/>
            </a:pPr>
            <a:r>
              <a:rPr lang="en" sz="2000"/>
              <a:t>See upcoming definition of </a:t>
            </a:r>
            <a:r>
              <a:rPr i="1" lang="en" sz="2000"/>
              <a:t>soundness</a:t>
            </a:r>
            <a:endParaRPr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317950" y="155025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A question of eagerness</a:t>
            </a:r>
            <a:endParaRPr/>
          </a:p>
        </p:txBody>
      </p:sp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247000" y="895350"/>
            <a:ext cx="8744700" cy="35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“Catching a bug before it matters” </a:t>
            </a:r>
            <a:endParaRPr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is in inherent tension with </a:t>
            </a:r>
            <a:endParaRPr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“Don’t report a bug that might not matter”</a:t>
            </a:r>
            <a:endParaRPr/>
          </a:p>
          <a:p>
            <a:pPr indent="-279400" lvl="0" marL="3429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sz="9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Static checking / dynamic checking are two points on a continuum</a:t>
            </a:r>
            <a:endParaRPr/>
          </a:p>
          <a:p>
            <a:pPr indent="-222250" lvl="1" marL="74295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Silly example: Suppose we just want to prevent evaluating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3 / 0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Keystroke time: disallow it in the editor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Compile time: disallow it if seen in code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Link time: disallow if seen in code that may be used to evaluate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Run time: disallow it right when we get to the division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Later: Return a special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+inf.0 </a:t>
            </a:r>
            <a:r>
              <a:rPr lang="en"/>
              <a:t>(like floating point does!)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/>
          <p:nvPr>
            <p:ph type="title"/>
          </p:nvPr>
        </p:nvSpPr>
        <p:spPr>
          <a:xfrm>
            <a:off x="2286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Correctness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144" name="Google Shape;144;p27"/>
          <p:cNvSpPr txBox="1"/>
          <p:nvPr>
            <p:ph idx="1" type="body"/>
          </p:nvPr>
        </p:nvSpPr>
        <p:spPr>
          <a:xfrm>
            <a:off x="404650" y="1085850"/>
            <a:ext cx="82821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Suppose a type system is supposed to prevent X for some X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</a:endParaRPr>
          </a:p>
          <a:p>
            <a:pPr indent="-3556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" sz="2000">
                <a:solidFill>
                  <a:schemeClr val="dk1"/>
                </a:solidFill>
              </a:rPr>
              <a:t>A type system is </a:t>
            </a:r>
            <a:r>
              <a:rPr i="1" lang="en" sz="2000">
                <a:solidFill>
                  <a:srgbClr val="3333CC"/>
                </a:solidFill>
              </a:rPr>
              <a:t>sound</a:t>
            </a:r>
            <a:r>
              <a:rPr lang="en" sz="2000">
                <a:solidFill>
                  <a:schemeClr val="dk1"/>
                </a:solidFill>
              </a:rPr>
              <a:t> if it never accepts a program that, when run with some input, does X</a:t>
            </a:r>
            <a:endParaRPr sz="2000">
              <a:solidFill>
                <a:schemeClr val="dk1"/>
              </a:solidFill>
            </a:endParaRPr>
          </a:p>
          <a:p>
            <a:pPr indent="-2984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33CC"/>
              </a:buClr>
              <a:buSzPts val="2000"/>
              <a:buChar char="–"/>
            </a:pPr>
            <a:r>
              <a:rPr lang="en" sz="2000">
                <a:solidFill>
                  <a:srgbClr val="3333CC"/>
                </a:solidFill>
              </a:rPr>
              <a:t>No </a:t>
            </a:r>
            <a:r>
              <a:rPr i="1" lang="en" sz="2000">
                <a:solidFill>
                  <a:srgbClr val="3333CC"/>
                </a:solidFill>
              </a:rPr>
              <a:t>false negatives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-3556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</a:pPr>
            <a:r>
              <a:rPr lang="en" sz="2000">
                <a:solidFill>
                  <a:schemeClr val="dk1"/>
                </a:solidFill>
              </a:rPr>
              <a:t>A type system is </a:t>
            </a:r>
            <a:r>
              <a:rPr i="1" lang="en" sz="2000">
                <a:solidFill>
                  <a:srgbClr val="3333CC"/>
                </a:solidFill>
              </a:rPr>
              <a:t>complete</a:t>
            </a:r>
            <a:r>
              <a:rPr lang="en" sz="2000">
                <a:solidFill>
                  <a:schemeClr val="dk1"/>
                </a:solidFill>
              </a:rPr>
              <a:t> if it never rejects a program that, no matter what input it is run with, will not do X</a:t>
            </a:r>
            <a:endParaRPr sz="2000">
              <a:solidFill>
                <a:schemeClr val="dk1"/>
              </a:solidFill>
            </a:endParaRPr>
          </a:p>
          <a:p>
            <a:pPr indent="-2984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333CC"/>
              </a:buClr>
              <a:buSzPts val="2000"/>
              <a:buChar char="–"/>
            </a:pPr>
            <a:r>
              <a:rPr lang="en" sz="2000">
                <a:solidFill>
                  <a:srgbClr val="3333CC"/>
                </a:solidFill>
              </a:rPr>
              <a:t>No </a:t>
            </a:r>
            <a:r>
              <a:rPr i="1" lang="en" sz="2000">
                <a:solidFill>
                  <a:srgbClr val="3333CC"/>
                </a:solidFill>
              </a:rPr>
              <a:t>false positives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</a:rPr>
              <a:t>The goal is usually for a PL type system to be sound (so you can rely on it) but not complete</a:t>
            </a:r>
            <a:endParaRPr sz="2000">
              <a:solidFill>
                <a:schemeClr val="dk1"/>
              </a:solidFill>
            </a:endParaRPr>
          </a:p>
          <a:p>
            <a:pPr indent="-298450" lvl="1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</a:pPr>
            <a:r>
              <a:rPr lang="en" sz="2000">
                <a:solidFill>
                  <a:schemeClr val="dk1"/>
                </a:solidFill>
              </a:rPr>
              <a:t>“Fancy features” like generics aimed at “fewer false positives”</a:t>
            </a:r>
            <a:endParaRPr sz="1600"/>
          </a:p>
        </p:txBody>
      </p:sp>
      <p:sp>
        <p:nvSpPr>
          <p:cNvPr id="145" name="Google Shape;145;p27"/>
          <p:cNvSpPr txBox="1"/>
          <p:nvPr/>
        </p:nvSpPr>
        <p:spPr>
          <a:xfrm>
            <a:off x="4847850" y="228600"/>
            <a:ext cx="4049100" cy="721200"/>
          </a:xfrm>
          <a:prstGeom prst="rect">
            <a:avLst/>
          </a:prstGeom>
          <a:solidFill>
            <a:srgbClr val="C9DAF8"/>
          </a:solidFill>
          <a:ln cap="flat" cmpd="sng" w="38100">
            <a:solidFill>
              <a:srgbClr val="3333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en" sz="2000">
                <a:solidFill>
                  <a:schemeClr val="dk1"/>
                </a:solidFill>
              </a:rPr>
              <a:t>Notice soundness/completeness is with respect to X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8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Venn Diagrams</a:t>
            </a:r>
            <a:endParaRPr/>
          </a:p>
        </p:txBody>
      </p:sp>
      <p:sp>
        <p:nvSpPr>
          <p:cNvPr id="151" name="Google Shape;151;p28"/>
          <p:cNvSpPr/>
          <p:nvPr/>
        </p:nvSpPr>
        <p:spPr>
          <a:xfrm>
            <a:off x="2505075" y="1771650"/>
            <a:ext cx="4276800" cy="2284200"/>
          </a:xfrm>
          <a:prstGeom prst="rect">
            <a:avLst/>
          </a:prstGeom>
          <a:solidFill>
            <a:srgbClr val="CCCC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8"/>
          <p:cNvSpPr txBox="1"/>
          <p:nvPr/>
        </p:nvSpPr>
        <p:spPr>
          <a:xfrm>
            <a:off x="2987386" y="1153768"/>
            <a:ext cx="3147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possible programs 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(in syntax of some language)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9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Venn Diagrams</a:t>
            </a:r>
            <a:endParaRPr/>
          </a:p>
        </p:txBody>
      </p:sp>
      <p:sp>
        <p:nvSpPr>
          <p:cNvPr id="158" name="Google Shape;158;p29"/>
          <p:cNvSpPr/>
          <p:nvPr/>
        </p:nvSpPr>
        <p:spPr>
          <a:xfrm>
            <a:off x="2505075" y="1771650"/>
            <a:ext cx="4276800" cy="2284200"/>
          </a:xfrm>
          <a:prstGeom prst="rect">
            <a:avLst/>
          </a:prstGeom>
          <a:solidFill>
            <a:srgbClr val="CCCC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9"/>
          <p:cNvSpPr txBox="1"/>
          <p:nvPr/>
        </p:nvSpPr>
        <p:spPr>
          <a:xfrm>
            <a:off x="381000" y="1808506"/>
            <a:ext cx="23526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&gt;= 1 input that makes the program do bad thing X</a:t>
            </a:r>
            <a:endParaRPr/>
          </a:p>
        </p:txBody>
      </p:sp>
      <p:sp>
        <p:nvSpPr>
          <p:cNvPr id="160" name="Google Shape;160;p29"/>
          <p:cNvSpPr txBox="1"/>
          <p:nvPr/>
        </p:nvSpPr>
        <p:spPr>
          <a:xfrm>
            <a:off x="2987386" y="1153768"/>
            <a:ext cx="3147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possible programs 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(in syntax of some language)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9"/>
          <p:cNvSpPr txBox="1"/>
          <p:nvPr/>
        </p:nvSpPr>
        <p:spPr>
          <a:xfrm>
            <a:off x="6781800" y="1766181"/>
            <a:ext cx="2352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no input that makes the program do bad thing X</a:t>
            </a:r>
            <a:endParaRPr/>
          </a:p>
        </p:txBody>
      </p:sp>
      <p:sp>
        <p:nvSpPr>
          <p:cNvPr id="162" name="Google Shape;162;p29"/>
          <p:cNvSpPr/>
          <p:nvPr/>
        </p:nvSpPr>
        <p:spPr>
          <a:xfrm>
            <a:off x="3895725" y="1785938"/>
            <a:ext cx="1318008" cy="2327290"/>
          </a:xfrm>
          <a:custGeom>
            <a:rect b="b" l="l" r="r" t="t"/>
            <a:pathLst>
              <a:path extrusionOk="0" h="3103053" w="1318008">
                <a:moveTo>
                  <a:pt x="0" y="0"/>
                </a:moveTo>
                <a:cubicBezTo>
                  <a:pt x="369887" y="123031"/>
                  <a:pt x="739775" y="246063"/>
                  <a:pt x="819150" y="457200"/>
                </a:cubicBezTo>
                <a:cubicBezTo>
                  <a:pt x="898525" y="668338"/>
                  <a:pt x="396875" y="963613"/>
                  <a:pt x="476250" y="1266825"/>
                </a:cubicBezTo>
                <a:cubicBezTo>
                  <a:pt x="555625" y="1570038"/>
                  <a:pt x="1193800" y="1981200"/>
                  <a:pt x="1295400" y="2276475"/>
                </a:cubicBezTo>
                <a:cubicBezTo>
                  <a:pt x="1397000" y="2571750"/>
                  <a:pt x="1125537" y="2916238"/>
                  <a:pt x="1085850" y="3038475"/>
                </a:cubicBezTo>
                <a:cubicBezTo>
                  <a:pt x="1046163" y="3160712"/>
                  <a:pt x="1051719" y="3085306"/>
                  <a:pt x="1057275" y="3009900"/>
                </a:cubicBez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0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Venn Diagrams</a:t>
            </a:r>
            <a:endParaRPr/>
          </a:p>
        </p:txBody>
      </p:sp>
      <p:sp>
        <p:nvSpPr>
          <p:cNvPr id="168" name="Google Shape;168;p30"/>
          <p:cNvSpPr/>
          <p:nvPr/>
        </p:nvSpPr>
        <p:spPr>
          <a:xfrm>
            <a:off x="2505075" y="1771650"/>
            <a:ext cx="4276800" cy="2284200"/>
          </a:xfrm>
          <a:prstGeom prst="rect">
            <a:avLst/>
          </a:prstGeom>
          <a:solidFill>
            <a:srgbClr val="CCCC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30"/>
          <p:cNvSpPr txBox="1"/>
          <p:nvPr/>
        </p:nvSpPr>
        <p:spPr>
          <a:xfrm>
            <a:off x="381000" y="1808506"/>
            <a:ext cx="23526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&gt;= 1 input that makes the program do bad thing X</a:t>
            </a:r>
            <a:endParaRPr/>
          </a:p>
        </p:txBody>
      </p:sp>
      <p:sp>
        <p:nvSpPr>
          <p:cNvPr id="170" name="Google Shape;170;p30"/>
          <p:cNvSpPr txBox="1"/>
          <p:nvPr/>
        </p:nvSpPr>
        <p:spPr>
          <a:xfrm>
            <a:off x="2987386" y="1153768"/>
            <a:ext cx="3147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possible programs 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(in syntax of some language)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30"/>
          <p:cNvSpPr txBox="1"/>
          <p:nvPr/>
        </p:nvSpPr>
        <p:spPr>
          <a:xfrm>
            <a:off x="6781800" y="1766181"/>
            <a:ext cx="2352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no input that makes the program do bad thing X</a:t>
            </a:r>
            <a:endParaRPr/>
          </a:p>
        </p:txBody>
      </p:sp>
      <p:sp>
        <p:nvSpPr>
          <p:cNvPr id="172" name="Google Shape;172;p30"/>
          <p:cNvSpPr/>
          <p:nvPr/>
        </p:nvSpPr>
        <p:spPr>
          <a:xfrm>
            <a:off x="3895725" y="1785938"/>
            <a:ext cx="1318008" cy="2327290"/>
          </a:xfrm>
          <a:custGeom>
            <a:rect b="b" l="l" r="r" t="t"/>
            <a:pathLst>
              <a:path extrusionOk="0" h="3103053" w="1318008">
                <a:moveTo>
                  <a:pt x="0" y="0"/>
                </a:moveTo>
                <a:cubicBezTo>
                  <a:pt x="369887" y="123031"/>
                  <a:pt x="739775" y="246063"/>
                  <a:pt x="819150" y="457200"/>
                </a:cubicBezTo>
                <a:cubicBezTo>
                  <a:pt x="898525" y="668338"/>
                  <a:pt x="396875" y="963613"/>
                  <a:pt x="476250" y="1266825"/>
                </a:cubicBezTo>
                <a:cubicBezTo>
                  <a:pt x="555625" y="1570038"/>
                  <a:pt x="1193800" y="1981200"/>
                  <a:pt x="1295400" y="2276475"/>
                </a:cubicBezTo>
                <a:cubicBezTo>
                  <a:pt x="1397000" y="2571750"/>
                  <a:pt x="1125537" y="2916238"/>
                  <a:pt x="1085850" y="3038475"/>
                </a:cubicBezTo>
                <a:cubicBezTo>
                  <a:pt x="1046163" y="3160712"/>
                  <a:pt x="1051719" y="3085306"/>
                  <a:pt x="1057275" y="3009900"/>
                </a:cubicBez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3" name="Google Shape;173;p30"/>
          <p:cNvSpPr/>
          <p:nvPr/>
        </p:nvSpPr>
        <p:spPr>
          <a:xfrm>
            <a:off x="5486400" y="2400300"/>
            <a:ext cx="1066800" cy="10287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4" name="Google Shape;174;p30"/>
          <p:cNvSpPr txBox="1"/>
          <p:nvPr/>
        </p:nvSpPr>
        <p:spPr>
          <a:xfrm>
            <a:off x="6280439" y="3677335"/>
            <a:ext cx="28194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system accepting these programs is sound but incomplete (common goal)</a:t>
            </a:r>
            <a:endParaRPr b="0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5" name="Google Shape;175;p30"/>
          <p:cNvCxnSpPr/>
          <p:nvPr/>
        </p:nvCxnSpPr>
        <p:spPr>
          <a:xfrm rot="10800000">
            <a:off x="6553107" y="3132000"/>
            <a:ext cx="1066800" cy="639900"/>
          </a:xfrm>
          <a:prstGeom prst="straightConnector1">
            <a:avLst/>
          </a:prstGeom>
          <a:solidFill>
            <a:schemeClr val="accent1"/>
          </a:solidFill>
          <a:ln cap="flat" cmpd="sng" w="476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1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Venn Diagrams</a:t>
            </a:r>
            <a:endParaRPr/>
          </a:p>
        </p:txBody>
      </p:sp>
      <p:sp>
        <p:nvSpPr>
          <p:cNvPr id="181" name="Google Shape;181;p31"/>
          <p:cNvSpPr/>
          <p:nvPr/>
        </p:nvSpPr>
        <p:spPr>
          <a:xfrm>
            <a:off x="2505075" y="1771650"/>
            <a:ext cx="4276800" cy="2284200"/>
          </a:xfrm>
          <a:prstGeom prst="rect">
            <a:avLst/>
          </a:prstGeom>
          <a:solidFill>
            <a:srgbClr val="CCCC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1"/>
          <p:cNvSpPr txBox="1"/>
          <p:nvPr/>
        </p:nvSpPr>
        <p:spPr>
          <a:xfrm>
            <a:off x="381000" y="1808506"/>
            <a:ext cx="23526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&gt;= 1 input that makes the program do bad thing X</a:t>
            </a:r>
            <a:endParaRPr/>
          </a:p>
        </p:txBody>
      </p:sp>
      <p:sp>
        <p:nvSpPr>
          <p:cNvPr id="183" name="Google Shape;183;p31"/>
          <p:cNvSpPr txBox="1"/>
          <p:nvPr/>
        </p:nvSpPr>
        <p:spPr>
          <a:xfrm>
            <a:off x="2987386" y="1153768"/>
            <a:ext cx="3147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possible programs 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(in syntax of some language)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31"/>
          <p:cNvSpPr txBox="1"/>
          <p:nvPr/>
        </p:nvSpPr>
        <p:spPr>
          <a:xfrm>
            <a:off x="6781800" y="1766181"/>
            <a:ext cx="2352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no input that makes the program do bad thing X</a:t>
            </a:r>
            <a:endParaRPr/>
          </a:p>
        </p:txBody>
      </p:sp>
      <p:sp>
        <p:nvSpPr>
          <p:cNvPr id="185" name="Google Shape;185;p31"/>
          <p:cNvSpPr/>
          <p:nvPr/>
        </p:nvSpPr>
        <p:spPr>
          <a:xfrm>
            <a:off x="4815087" y="2553173"/>
            <a:ext cx="1066800" cy="10287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" name="Google Shape;186;p31"/>
          <p:cNvSpPr txBox="1"/>
          <p:nvPr/>
        </p:nvSpPr>
        <p:spPr>
          <a:xfrm>
            <a:off x="5609126" y="3830207"/>
            <a:ext cx="28194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system accepting these programs is unsound and incomplete</a:t>
            </a:r>
            <a:endParaRPr b="0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31"/>
          <p:cNvCxnSpPr/>
          <p:nvPr/>
        </p:nvCxnSpPr>
        <p:spPr>
          <a:xfrm rot="10800000">
            <a:off x="5881794" y="3284873"/>
            <a:ext cx="1066800" cy="639900"/>
          </a:xfrm>
          <a:prstGeom prst="straightConnector1">
            <a:avLst/>
          </a:prstGeom>
          <a:solidFill>
            <a:schemeClr val="accent1"/>
          </a:solidFill>
          <a:ln cap="flat" cmpd="sng" w="476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88" name="Google Shape;188;p31"/>
          <p:cNvSpPr/>
          <p:nvPr/>
        </p:nvSpPr>
        <p:spPr>
          <a:xfrm>
            <a:off x="3895725" y="1785938"/>
            <a:ext cx="1318008" cy="2327290"/>
          </a:xfrm>
          <a:custGeom>
            <a:rect b="b" l="l" r="r" t="t"/>
            <a:pathLst>
              <a:path extrusionOk="0" h="3103053" w="1318008">
                <a:moveTo>
                  <a:pt x="0" y="0"/>
                </a:moveTo>
                <a:cubicBezTo>
                  <a:pt x="369887" y="123031"/>
                  <a:pt x="739775" y="246063"/>
                  <a:pt x="819150" y="457200"/>
                </a:cubicBezTo>
                <a:cubicBezTo>
                  <a:pt x="898525" y="668338"/>
                  <a:pt x="396875" y="963613"/>
                  <a:pt x="476250" y="1266825"/>
                </a:cubicBezTo>
                <a:cubicBezTo>
                  <a:pt x="555625" y="1570038"/>
                  <a:pt x="1193800" y="1981200"/>
                  <a:pt x="1295400" y="2276475"/>
                </a:cubicBezTo>
                <a:cubicBezTo>
                  <a:pt x="1397000" y="2571750"/>
                  <a:pt x="1125537" y="2916238"/>
                  <a:pt x="1085850" y="3038475"/>
                </a:cubicBezTo>
                <a:cubicBezTo>
                  <a:pt x="1046163" y="3160712"/>
                  <a:pt x="1051719" y="3085306"/>
                  <a:pt x="1057275" y="3009900"/>
                </a:cubicBez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2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Venn Diagrams</a:t>
            </a:r>
            <a:endParaRPr/>
          </a:p>
        </p:txBody>
      </p:sp>
      <p:sp>
        <p:nvSpPr>
          <p:cNvPr id="194" name="Google Shape;194;p32"/>
          <p:cNvSpPr/>
          <p:nvPr/>
        </p:nvSpPr>
        <p:spPr>
          <a:xfrm>
            <a:off x="2505075" y="1771650"/>
            <a:ext cx="4276800" cy="2284200"/>
          </a:xfrm>
          <a:prstGeom prst="rect">
            <a:avLst/>
          </a:prstGeom>
          <a:solidFill>
            <a:srgbClr val="CCCC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32"/>
          <p:cNvSpPr txBox="1"/>
          <p:nvPr/>
        </p:nvSpPr>
        <p:spPr>
          <a:xfrm>
            <a:off x="381000" y="1808506"/>
            <a:ext cx="23526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&gt;= 1 input that makes the program do bad thing X</a:t>
            </a:r>
            <a:endParaRPr/>
          </a:p>
        </p:txBody>
      </p:sp>
      <p:sp>
        <p:nvSpPr>
          <p:cNvPr id="196" name="Google Shape;196;p32"/>
          <p:cNvSpPr txBox="1"/>
          <p:nvPr/>
        </p:nvSpPr>
        <p:spPr>
          <a:xfrm>
            <a:off x="2987386" y="1153768"/>
            <a:ext cx="3147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possible programs 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(in syntax of some language)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32"/>
          <p:cNvSpPr txBox="1"/>
          <p:nvPr/>
        </p:nvSpPr>
        <p:spPr>
          <a:xfrm>
            <a:off x="6781800" y="1766181"/>
            <a:ext cx="2352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no input that makes the program do bad thing X</a:t>
            </a:r>
            <a:endParaRPr/>
          </a:p>
        </p:txBody>
      </p:sp>
      <p:sp>
        <p:nvSpPr>
          <p:cNvPr id="198" name="Google Shape;198;p32"/>
          <p:cNvSpPr/>
          <p:nvPr/>
        </p:nvSpPr>
        <p:spPr>
          <a:xfrm>
            <a:off x="3281363" y="1766181"/>
            <a:ext cx="3519440" cy="2286857"/>
          </a:xfrm>
          <a:custGeom>
            <a:rect b="b" l="l" r="r" t="t"/>
            <a:pathLst>
              <a:path extrusionOk="0" h="3028950" w="3067050">
                <a:moveTo>
                  <a:pt x="0" y="0"/>
                </a:moveTo>
                <a:lnTo>
                  <a:pt x="3067050" y="19050"/>
                </a:lnTo>
                <a:lnTo>
                  <a:pt x="3028950" y="3028950"/>
                </a:lnTo>
                <a:lnTo>
                  <a:pt x="1200150" y="3019425"/>
                </a:lnTo>
                <a:lnTo>
                  <a:pt x="800100" y="495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Google Shape;199;p32"/>
          <p:cNvSpPr/>
          <p:nvPr/>
        </p:nvSpPr>
        <p:spPr>
          <a:xfrm>
            <a:off x="3895725" y="1785938"/>
            <a:ext cx="1318008" cy="2327290"/>
          </a:xfrm>
          <a:custGeom>
            <a:rect b="b" l="l" r="r" t="t"/>
            <a:pathLst>
              <a:path extrusionOk="0" h="3103053" w="1318008">
                <a:moveTo>
                  <a:pt x="0" y="0"/>
                </a:moveTo>
                <a:cubicBezTo>
                  <a:pt x="369887" y="123031"/>
                  <a:pt x="739775" y="246063"/>
                  <a:pt x="819150" y="457200"/>
                </a:cubicBezTo>
                <a:cubicBezTo>
                  <a:pt x="898525" y="668338"/>
                  <a:pt x="396875" y="963613"/>
                  <a:pt x="476250" y="1266825"/>
                </a:cubicBezTo>
                <a:cubicBezTo>
                  <a:pt x="555625" y="1570038"/>
                  <a:pt x="1193800" y="1981200"/>
                  <a:pt x="1295400" y="2276475"/>
                </a:cubicBezTo>
                <a:cubicBezTo>
                  <a:pt x="1397000" y="2571750"/>
                  <a:pt x="1125537" y="2916238"/>
                  <a:pt x="1085850" y="3038475"/>
                </a:cubicBezTo>
                <a:cubicBezTo>
                  <a:pt x="1046163" y="3160712"/>
                  <a:pt x="1051719" y="3085306"/>
                  <a:pt x="1057275" y="3009900"/>
                </a:cubicBezTo>
              </a:path>
            </a:pathLst>
          </a:cu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p32"/>
          <p:cNvSpPr txBox="1"/>
          <p:nvPr/>
        </p:nvSpPr>
        <p:spPr>
          <a:xfrm>
            <a:off x="5609126" y="3830207"/>
            <a:ext cx="28194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system accepting these programs is unsound and is complete</a:t>
            </a:r>
            <a:endParaRPr b="0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1" name="Google Shape;201;p32"/>
          <p:cNvCxnSpPr/>
          <p:nvPr/>
        </p:nvCxnSpPr>
        <p:spPr>
          <a:xfrm rot="10800000">
            <a:off x="5881794" y="3284873"/>
            <a:ext cx="1066800" cy="639900"/>
          </a:xfrm>
          <a:prstGeom prst="straightConnector1">
            <a:avLst/>
          </a:prstGeom>
          <a:solidFill>
            <a:schemeClr val="accent1"/>
          </a:solidFill>
          <a:ln cap="flat" cmpd="sng" w="476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 of Guest Lecturer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4493750" y="1628800"/>
            <a:ext cx="4213800" cy="281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Stanley Yang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Senior in CS+Math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Upcoming BS/MS student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Jr. SDE in Amazon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 loves cats and board games!</a:t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 b="21403" l="0" r="0" t="2022"/>
          <a:stretch/>
        </p:blipFill>
        <p:spPr>
          <a:xfrm>
            <a:off x="719175" y="1207337"/>
            <a:ext cx="3141276" cy="331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3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Venn Diagrams</a:t>
            </a:r>
            <a:endParaRPr/>
          </a:p>
        </p:txBody>
      </p:sp>
      <p:sp>
        <p:nvSpPr>
          <p:cNvPr id="207" name="Google Shape;207;p33"/>
          <p:cNvSpPr/>
          <p:nvPr/>
        </p:nvSpPr>
        <p:spPr>
          <a:xfrm>
            <a:off x="2505075" y="1543050"/>
            <a:ext cx="4276800" cy="2284200"/>
          </a:xfrm>
          <a:prstGeom prst="rect">
            <a:avLst/>
          </a:prstGeom>
          <a:solidFill>
            <a:srgbClr val="CCCC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33"/>
          <p:cNvSpPr txBox="1"/>
          <p:nvPr/>
        </p:nvSpPr>
        <p:spPr>
          <a:xfrm>
            <a:off x="381000" y="1579906"/>
            <a:ext cx="23526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&gt;= 1 input that makes the program do bad thing X</a:t>
            </a:r>
            <a:endParaRPr/>
          </a:p>
        </p:txBody>
      </p:sp>
      <p:sp>
        <p:nvSpPr>
          <p:cNvPr id="209" name="Google Shape;209;p33"/>
          <p:cNvSpPr txBox="1"/>
          <p:nvPr/>
        </p:nvSpPr>
        <p:spPr>
          <a:xfrm>
            <a:off x="2987386" y="925168"/>
            <a:ext cx="3147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possible programs 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(in syntax of some language)</a:t>
            </a:r>
            <a:endParaRPr b="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33"/>
          <p:cNvSpPr txBox="1"/>
          <p:nvPr/>
        </p:nvSpPr>
        <p:spPr>
          <a:xfrm>
            <a:off x="6781800" y="1537581"/>
            <a:ext cx="23526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for which there is no input that makes the program do bad thing X</a:t>
            </a:r>
            <a:endParaRPr/>
          </a:p>
        </p:txBody>
      </p:sp>
      <p:sp>
        <p:nvSpPr>
          <p:cNvPr id="211" name="Google Shape;211;p33"/>
          <p:cNvSpPr/>
          <p:nvPr/>
        </p:nvSpPr>
        <p:spPr>
          <a:xfrm>
            <a:off x="3895725" y="1557338"/>
            <a:ext cx="1318008" cy="2327290"/>
          </a:xfrm>
          <a:custGeom>
            <a:rect b="b" l="l" r="r" t="t"/>
            <a:pathLst>
              <a:path extrusionOk="0" h="3103053" w="1318008">
                <a:moveTo>
                  <a:pt x="0" y="0"/>
                </a:moveTo>
                <a:cubicBezTo>
                  <a:pt x="369887" y="123031"/>
                  <a:pt x="739775" y="246063"/>
                  <a:pt x="819150" y="457200"/>
                </a:cubicBezTo>
                <a:cubicBezTo>
                  <a:pt x="898525" y="668338"/>
                  <a:pt x="396875" y="963613"/>
                  <a:pt x="476250" y="1266825"/>
                </a:cubicBezTo>
                <a:cubicBezTo>
                  <a:pt x="555625" y="1570038"/>
                  <a:pt x="1193800" y="1981200"/>
                  <a:pt x="1295400" y="2276475"/>
                </a:cubicBezTo>
                <a:cubicBezTo>
                  <a:pt x="1397000" y="2571750"/>
                  <a:pt x="1125537" y="2916238"/>
                  <a:pt x="1085850" y="3038475"/>
                </a:cubicBezTo>
                <a:cubicBezTo>
                  <a:pt x="1046163" y="3160712"/>
                  <a:pt x="1051719" y="3085306"/>
                  <a:pt x="1057275" y="3009900"/>
                </a:cubicBezTo>
              </a:path>
            </a:pathLst>
          </a:custGeom>
          <a:noFill/>
          <a:ln cap="flat" cmpd="sng" w="444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" name="Google Shape;212;p33"/>
          <p:cNvSpPr/>
          <p:nvPr/>
        </p:nvSpPr>
        <p:spPr>
          <a:xfrm>
            <a:off x="5213733" y="1537581"/>
            <a:ext cx="1568100" cy="2289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3" name="Google Shape;213;p33"/>
          <p:cNvSpPr/>
          <p:nvPr/>
        </p:nvSpPr>
        <p:spPr>
          <a:xfrm>
            <a:off x="3895725" y="1521619"/>
            <a:ext cx="1343978" cy="1733931"/>
          </a:xfrm>
          <a:custGeom>
            <a:rect b="b" l="l" r="r" t="t"/>
            <a:pathLst>
              <a:path extrusionOk="0" h="2343150" w="1295400">
                <a:moveTo>
                  <a:pt x="19050" y="57150"/>
                </a:moveTo>
                <a:lnTo>
                  <a:pt x="723900" y="352425"/>
                </a:lnTo>
                <a:lnTo>
                  <a:pt x="819150" y="581025"/>
                </a:lnTo>
                <a:lnTo>
                  <a:pt x="476250" y="1085850"/>
                </a:lnTo>
                <a:lnTo>
                  <a:pt x="438150" y="1276350"/>
                </a:lnTo>
                <a:lnTo>
                  <a:pt x="476250" y="1428750"/>
                </a:lnTo>
                <a:lnTo>
                  <a:pt x="828675" y="1819275"/>
                </a:lnTo>
                <a:lnTo>
                  <a:pt x="1295400" y="2343150"/>
                </a:lnTo>
                <a:lnTo>
                  <a:pt x="1295400" y="0"/>
                </a:lnTo>
                <a:lnTo>
                  <a:pt x="0" y="19050"/>
                </a:lnTo>
                <a:lnTo>
                  <a:pt x="19050" y="571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" name="Google Shape;214;p33"/>
          <p:cNvSpPr/>
          <p:nvPr/>
        </p:nvSpPr>
        <p:spPr>
          <a:xfrm>
            <a:off x="5010150" y="3536156"/>
            <a:ext cx="247650" cy="292894"/>
          </a:xfrm>
          <a:custGeom>
            <a:rect b="b" l="l" r="r" t="t"/>
            <a:pathLst>
              <a:path extrusionOk="0" h="390525" w="247650">
                <a:moveTo>
                  <a:pt x="209550" y="0"/>
                </a:moveTo>
                <a:lnTo>
                  <a:pt x="0" y="390525"/>
                </a:lnTo>
                <a:lnTo>
                  <a:pt x="247650" y="381000"/>
                </a:lnTo>
                <a:lnTo>
                  <a:pt x="20955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Google Shape;215;p33"/>
          <p:cNvSpPr txBox="1"/>
          <p:nvPr/>
        </p:nvSpPr>
        <p:spPr>
          <a:xfrm>
            <a:off x="2987375" y="4056600"/>
            <a:ext cx="5757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system accepting these programs is sound and complete (impossible if type-checker always terminates)</a:t>
            </a:r>
            <a:endParaRPr b="0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6" name="Google Shape;216;p33"/>
          <p:cNvCxnSpPr>
            <a:stCxn id="215" idx="0"/>
          </p:cNvCxnSpPr>
          <p:nvPr/>
        </p:nvCxnSpPr>
        <p:spPr>
          <a:xfrm flipH="1" rot="10800000">
            <a:off x="5866325" y="2835000"/>
            <a:ext cx="51300" cy="1221600"/>
          </a:xfrm>
          <a:prstGeom prst="straightConnector1">
            <a:avLst/>
          </a:prstGeom>
          <a:solidFill>
            <a:schemeClr val="accent1"/>
          </a:solidFill>
          <a:ln cap="flat" cmpd="sng" w="47625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4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Incompleteness</a:t>
            </a:r>
            <a:endParaRPr/>
          </a:p>
        </p:txBody>
      </p:sp>
      <p:sp>
        <p:nvSpPr>
          <p:cNvPr id="222" name="Google Shape;222;p34"/>
          <p:cNvSpPr txBox="1"/>
          <p:nvPr>
            <p:ph idx="1" type="body"/>
          </p:nvPr>
        </p:nvSpPr>
        <p:spPr>
          <a:xfrm>
            <a:off x="685800" y="1047750"/>
            <a:ext cx="79248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OCaml rejects these even though they never misuse division:</a:t>
            </a:r>
            <a:endParaRPr/>
          </a:p>
        </p:txBody>
      </p:sp>
      <p:sp>
        <p:nvSpPr>
          <p:cNvPr id="223" name="Google Shape;223;p34"/>
          <p:cNvSpPr txBox="1"/>
          <p:nvPr/>
        </p:nvSpPr>
        <p:spPr>
          <a:xfrm>
            <a:off x="838200" y="1790700"/>
            <a:ext cx="7696200" cy="30678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f1 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 / "hi"</a:t>
            </a:r>
            <a:r>
              <a:rPr b="1" lang="en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1" lang="en" sz="2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(* but f1 never called *)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7030A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f2 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true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then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0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4 / "hi"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f3 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then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0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4 / "hi"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f3 true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f4 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&lt;= abs 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then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0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4 / "hi"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fun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f5 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4 / x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y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f5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true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then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"hi")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5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Why incompleteness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229" name="Google Shape;229;p35"/>
          <p:cNvSpPr txBox="1"/>
          <p:nvPr>
            <p:ph idx="1" type="body"/>
          </p:nvPr>
        </p:nvSpPr>
        <p:spPr>
          <a:xfrm>
            <a:off x="457200" y="1047750"/>
            <a:ext cx="7924800" cy="34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Almost any X you might like to check statically is </a:t>
            </a:r>
            <a:r>
              <a:rPr lang="en">
                <a:solidFill>
                  <a:schemeClr val="accent2"/>
                </a:solidFill>
              </a:rPr>
              <a:t>undecidable</a:t>
            </a:r>
            <a:r>
              <a:rPr lang="en"/>
              <a:t>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Any static checker </a:t>
            </a:r>
            <a:r>
              <a:rPr i="1" lang="en"/>
              <a:t>cannot</a:t>
            </a:r>
            <a:r>
              <a:rPr lang="en"/>
              <a:t> do all of:  (1) always terminate, (2) be sound, (3) be complete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This is a mathematical theorem! (See CSE 311, 431, ...)</a:t>
            </a:r>
            <a:endParaRPr/>
          </a:p>
          <a:p>
            <a:pPr indent="-222250" lvl="1" marL="74295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sz="10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Examples: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Will this function terminate on some input?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Will this function ever use a variable not in the environment?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Will this function treat a string as a function?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Will this function divide by zero?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6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Undecidability</a:t>
            </a:r>
            <a:endParaRPr/>
          </a:p>
        </p:txBody>
      </p:sp>
      <p:sp>
        <p:nvSpPr>
          <p:cNvPr id="235" name="Google Shape;235;p36"/>
          <p:cNvSpPr txBox="1"/>
          <p:nvPr>
            <p:ph idx="1" type="body"/>
          </p:nvPr>
        </p:nvSpPr>
        <p:spPr>
          <a:xfrm>
            <a:off x="685800" y="1200150"/>
            <a:ext cx="7772400" cy="3372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Undecidability is an essential concept at the core of computing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The inherent approximation of static checking is probably its most important ramification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"/>
              <a:t>Most common example: The Halting Problem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SzPts val="2000"/>
              <a:buChar char="○"/>
            </a:pPr>
            <a:r>
              <a:rPr lang="en"/>
              <a:t>For many other things, “if you could solve them, then you could solve the halting problem”</a:t>
            </a:r>
            <a:endParaRPr/>
          </a:p>
          <a:p>
            <a:pPr indent="-228600" lvl="2" marL="1143000" rtl="0" algn="l">
              <a:spcBef>
                <a:spcPts val="400"/>
              </a:spcBef>
              <a:spcAft>
                <a:spcPts val="0"/>
              </a:spcAft>
              <a:buSzPts val="1800"/>
              <a:buChar char="■"/>
            </a:pPr>
            <a:r>
              <a:rPr lang="en"/>
              <a:t>Does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e; 4 /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hi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"</a:t>
            </a:r>
            <a:r>
              <a:rPr lang="en"/>
              <a:t> divide by a string?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7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What about unsoundness?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241" name="Google Shape;241;p37"/>
          <p:cNvSpPr txBox="1"/>
          <p:nvPr>
            <p:ph idx="1" type="body"/>
          </p:nvPr>
        </p:nvSpPr>
        <p:spPr>
          <a:xfrm>
            <a:off x="685800" y="10477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Suppose a type system were unsound.  What could the PL do?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9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Fix it with an updated language definition?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9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Insert dynamic checks as needed to prevent X from happening?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9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Just allow X to happen even if “tried to stop it”?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9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Worse: Allow not just X, but </a:t>
            </a:r>
            <a:r>
              <a:rPr i="1" lang="en"/>
              <a:t>anything</a:t>
            </a:r>
            <a:r>
              <a:rPr lang="en"/>
              <a:t> to happen if “programmer gets something wrong”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Will discuss C and C++ next…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8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Why weak typing (C/C++)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247" name="Google Shape;247;p38"/>
          <p:cNvSpPr txBox="1"/>
          <p:nvPr>
            <p:ph idx="1" type="body"/>
          </p:nvPr>
        </p:nvSpPr>
        <p:spPr>
          <a:xfrm>
            <a:off x="685800" y="1085850"/>
            <a:ext cx="80010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">
                <a:solidFill>
                  <a:schemeClr val="accent2"/>
                </a:solidFill>
              </a:rPr>
              <a:t>Weak typing</a:t>
            </a:r>
            <a:r>
              <a:rPr lang="en"/>
              <a:t>: There exist programs that, by definition, </a:t>
            </a:r>
            <a:r>
              <a:rPr i="1" lang="en"/>
              <a:t>must</a:t>
            </a:r>
            <a:r>
              <a:rPr lang="en"/>
              <a:t> pass static checking but then when run can “set the computer on fire”?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Dynamic checking is optional and in practice not done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Why might anything happen? </a:t>
            </a:r>
            <a:endParaRPr/>
          </a:p>
          <a:p>
            <a:pPr indent="-222250" lvl="1" marL="74295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sz="10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Ease of language implementation: Checks left to the programmer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Performance: Dynamic checks take time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Lower level: Compiler does not insert information like array sizes, so it cannot do checks like array bounds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Weak typing is a poor name: Really about doing </a:t>
            </a:r>
            <a:r>
              <a:rPr i="1" lang="en"/>
              <a:t>neither</a:t>
            </a:r>
            <a:r>
              <a:rPr lang="en"/>
              <a:t> static nor dynamic checks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9"/>
          <p:cNvSpPr txBox="1"/>
          <p:nvPr>
            <p:ph type="title"/>
          </p:nvPr>
        </p:nvSpPr>
        <p:spPr>
          <a:xfrm>
            <a:off x="381000" y="1524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What</a:t>
            </a:r>
            <a:r>
              <a:rPr lang="en"/>
              <a:t> </a:t>
            </a:r>
            <a:r>
              <a:rPr i="0" lang="en" sz="2800">
                <a:solidFill>
                  <a:srgbClr val="674EA7"/>
                </a:solidFill>
              </a:rPr>
              <a:t>weak typing has caused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253" name="Google Shape;253;p39"/>
          <p:cNvSpPr txBox="1"/>
          <p:nvPr>
            <p:ph idx="1" type="body"/>
          </p:nvPr>
        </p:nvSpPr>
        <p:spPr>
          <a:xfrm>
            <a:off x="472975" y="971550"/>
            <a:ext cx="79851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Old now-much-rarer saying: “strong types for weak minds”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Idea was humans will always be smarter than a type system (cf. undecidability), so need to let them say “trust me”</a:t>
            </a:r>
            <a:endParaRPr/>
          </a:p>
          <a:p>
            <a:pPr indent="-209550" lvl="1" marL="74295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9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Reality: humans are really bad at avoiding bugs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We need all the help we can get!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And type systems have gotten much more expressive (fewer false positives)</a:t>
            </a:r>
            <a:endParaRPr/>
          </a:p>
          <a:p>
            <a:pPr indent="-209550" lvl="1" marL="74295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7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1 bug in a 50-million line operating system written in C can make an entire computer vulnerable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An important bug like this was probably announced this week (because there is one almost every week)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0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Example: Racket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259" name="Google Shape;259;p40"/>
          <p:cNvSpPr txBox="1"/>
          <p:nvPr>
            <p:ph idx="1" type="body"/>
          </p:nvPr>
        </p:nvSpPr>
        <p:spPr>
          <a:xfrm>
            <a:off x="685800" y="1028700"/>
            <a:ext cx="80010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Racket just checks most things dynamically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Dynamic checking is the </a:t>
            </a:r>
            <a:r>
              <a:rPr i="1" lang="en"/>
              <a:t>definition</a:t>
            </a:r>
            <a:r>
              <a:rPr lang="en"/>
              <a:t> – if the </a:t>
            </a:r>
            <a:r>
              <a:rPr i="1" lang="en"/>
              <a:t>implementation</a:t>
            </a:r>
            <a:r>
              <a:rPr lang="en"/>
              <a:t>    can analyze the code to ensure some checks are not needed, then it can </a:t>
            </a:r>
            <a:r>
              <a:rPr i="1" lang="en"/>
              <a:t>optimize them away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Not having OCaml’s or Java’s rules can be convenient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Cons cells can build anything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Anything except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#f</a:t>
            </a:r>
            <a:r>
              <a:rPr lang="en"/>
              <a:t> is true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…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1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Another misconception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265" name="Google Shape;265;p41"/>
          <p:cNvSpPr txBox="1"/>
          <p:nvPr>
            <p:ph idx="1" type="body"/>
          </p:nvPr>
        </p:nvSpPr>
        <p:spPr>
          <a:xfrm>
            <a:off x="685800" y="1143000"/>
            <a:ext cx="8027400" cy="34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What operations are primitives defined on and when an error?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Example: Is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"foo" + "bar"</a:t>
            </a:r>
            <a:r>
              <a:rPr lang="en"/>
              <a:t> allowed?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Example: Is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"foo" + 3</a:t>
            </a:r>
            <a:r>
              <a:rPr lang="en"/>
              <a:t> allowed?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Example: Is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arr[10]</a:t>
            </a:r>
            <a:r>
              <a:rPr lang="en"/>
              <a:t> allowed if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arr</a:t>
            </a:r>
            <a:r>
              <a:rPr lang="en"/>
              <a:t> has only 5 elements?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Example: Can you call a function with too few or too many arguments?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11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This is not static vs. dynamic checking (sometimes confused with it)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It is “what is the run-time semantics of the primitive”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It is related because it also involves trade-offs between catching bugs sooner versus maybe being more convenient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2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Now can argue…</a:t>
            </a:r>
            <a:endParaRPr/>
          </a:p>
        </p:txBody>
      </p:sp>
      <p:sp>
        <p:nvSpPr>
          <p:cNvPr id="271" name="Google Shape;271;p42"/>
          <p:cNvSpPr txBox="1"/>
          <p:nvPr>
            <p:ph idx="1" type="body"/>
          </p:nvPr>
        </p:nvSpPr>
        <p:spPr>
          <a:xfrm>
            <a:off x="685800" y="12001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Having carefully stated facts about static checking, can </a:t>
            </a:r>
            <a:r>
              <a:rPr i="1" lang="en"/>
              <a:t>now</a:t>
            </a:r>
            <a:r>
              <a:rPr lang="en"/>
              <a:t> consider arguments about which is </a:t>
            </a:r>
            <a:r>
              <a:rPr i="1" lang="en"/>
              <a:t>better</a:t>
            </a:r>
            <a:r>
              <a:rPr lang="en"/>
              <a:t>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1000"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static checking or dynamic checking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Remember most languages do some of each 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For example, perhaps types for primitives are checked statically, but array bounds are not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Administrative Details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193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Your final is on </a:t>
            </a:r>
            <a:r>
              <a:rPr b="1" lang="en" sz="2000"/>
              <a:t>Monday June 8, </a:t>
            </a:r>
            <a:r>
              <a:rPr b="1" lang="en" sz="2000"/>
              <a:t>12</a:t>
            </a:r>
            <a:r>
              <a:rPr b="1" lang="en" sz="2000"/>
              <a:t>:30-2:20 pm in CSE2 G01</a:t>
            </a:r>
            <a:r>
              <a:rPr lang="en" sz="2000"/>
              <a:t>.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Final review will be on </a:t>
            </a:r>
            <a:r>
              <a:rPr b="1" lang="en" sz="2000"/>
              <a:t>Friday June 5</a:t>
            </a:r>
            <a:r>
              <a:rPr lang="en" sz="2000"/>
              <a:t> during lecture time. Attendance is highly recommended!!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000"/>
              <a:buChar char="●"/>
            </a:pPr>
            <a:r>
              <a:rPr b="1" lang="en" sz="2000"/>
              <a:t>HW 8</a:t>
            </a:r>
            <a:r>
              <a:rPr lang="en" sz="2000"/>
              <a:t> is due on </a:t>
            </a:r>
            <a:r>
              <a:rPr b="1" lang="en" sz="2000"/>
              <a:t>Thursday June 4</a:t>
            </a:r>
            <a:r>
              <a:rPr lang="en" sz="2000"/>
              <a:t>. You are allowed at most 4 late days.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No office hours next week.</a:t>
            </a:r>
            <a:endParaRPr sz="20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3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1a: Dynamic is more convenient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277" name="Google Shape;277;p43"/>
          <p:cNvSpPr txBox="1"/>
          <p:nvPr>
            <p:ph idx="1" type="body"/>
          </p:nvPr>
        </p:nvSpPr>
        <p:spPr>
          <a:xfrm>
            <a:off x="685800" y="952500"/>
            <a:ext cx="77724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Dynamic typing lets you build a heterogeneous list or return a “number or a string” without workarounds</a:t>
            </a:r>
            <a:endParaRPr/>
          </a:p>
        </p:txBody>
      </p:sp>
      <p:sp>
        <p:nvSpPr>
          <p:cNvPr id="278" name="Google Shape;278;p43"/>
          <p:cNvSpPr txBox="1"/>
          <p:nvPr/>
        </p:nvSpPr>
        <p:spPr>
          <a:xfrm>
            <a:off x="762000" y="1695450"/>
            <a:ext cx="7696200" cy="13737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define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 y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(&gt; y 0) (+ y y) "hi"))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([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ans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 x)])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(number? ans) (number-&gt;string ans) ans))</a:t>
            </a:r>
            <a:endParaRPr/>
          </a:p>
        </p:txBody>
      </p:sp>
      <p:sp>
        <p:nvSpPr>
          <p:cNvPr id="279" name="Google Shape;279;p43"/>
          <p:cNvSpPr txBox="1"/>
          <p:nvPr/>
        </p:nvSpPr>
        <p:spPr>
          <a:xfrm>
            <a:off x="762000" y="3200400"/>
            <a:ext cx="7696200" cy="17814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type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t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of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|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String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of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endParaRPr b="1" sz="2000">
              <a:solidFill>
                <a:srgbClr val="7030A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 y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y &gt; 0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then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Int(y+y)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String "hi"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match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 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with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Int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-&gt;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string_of_int i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String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s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-&gt;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4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1b: Static is more convenient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285" name="Google Shape;285;p44"/>
          <p:cNvSpPr txBox="1"/>
          <p:nvPr>
            <p:ph idx="1" type="body"/>
          </p:nvPr>
        </p:nvSpPr>
        <p:spPr>
          <a:xfrm>
            <a:off x="685800" y="12001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Can assume data has the expected type without cluttering code with dynamic checks or having errors far from the logical mistake</a:t>
            </a:r>
            <a:endParaRPr/>
          </a:p>
        </p:txBody>
      </p:sp>
      <p:sp>
        <p:nvSpPr>
          <p:cNvPr id="286" name="Google Shape;286;p44"/>
          <p:cNvSpPr txBox="1"/>
          <p:nvPr/>
        </p:nvSpPr>
        <p:spPr>
          <a:xfrm>
            <a:off x="2133600" y="1943100"/>
            <a:ext cx="4724400" cy="17040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define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cube x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(not (number? x))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error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"bad arguments")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(* x x x)))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(cube 7)</a:t>
            </a:r>
            <a:endParaRPr/>
          </a:p>
        </p:txBody>
      </p:sp>
      <p:sp>
        <p:nvSpPr>
          <p:cNvPr id="287" name="Google Shape;287;p44"/>
          <p:cNvSpPr txBox="1"/>
          <p:nvPr/>
        </p:nvSpPr>
        <p:spPr>
          <a:xfrm>
            <a:off x="2133600" y="3867150"/>
            <a:ext cx="4724400" cy="9150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cube x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* x * x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cube 7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45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2a: Static prevents useful programs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293" name="Google Shape;293;p45"/>
          <p:cNvSpPr txBox="1"/>
          <p:nvPr>
            <p:ph idx="1" type="body"/>
          </p:nvPr>
        </p:nvSpPr>
        <p:spPr>
          <a:xfrm>
            <a:off x="685800" y="112395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Any sound static type system forbids programs that do nothing wrong, forcing programmers to code around limitations</a:t>
            </a:r>
            <a:endParaRPr/>
          </a:p>
        </p:txBody>
      </p:sp>
      <p:sp>
        <p:nvSpPr>
          <p:cNvPr id="294" name="Google Shape;294;p45"/>
          <p:cNvSpPr txBox="1"/>
          <p:nvPr/>
        </p:nvSpPr>
        <p:spPr>
          <a:xfrm>
            <a:off x="838200" y="3676650"/>
            <a:ext cx="7696200" cy="8574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 g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(g 7, g true) </a:t>
            </a:r>
            <a:r>
              <a:rPr b="1" lang="en" sz="2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(* does not type-check *)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7030A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pair_of_pairs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fun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-&gt;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(x, x)) 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5" name="Google Shape;295;p45"/>
          <p:cNvSpPr txBox="1"/>
          <p:nvPr/>
        </p:nvSpPr>
        <p:spPr>
          <a:xfrm>
            <a:off x="838200" y="1943100"/>
            <a:ext cx="7696200" cy="14670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define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 g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(cons (g 7) (g #t)))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define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pair_of_pairs</a:t>
            </a:r>
            <a:endParaRPr b="1" sz="2000">
              <a:solidFill>
                <a:schemeClr val="accen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lambda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cons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x x))))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6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2b: Static lets you tag as needed</a:t>
            </a:r>
            <a:endParaRPr/>
          </a:p>
        </p:txBody>
      </p:sp>
      <p:sp>
        <p:nvSpPr>
          <p:cNvPr id="301" name="Google Shape;301;p46"/>
          <p:cNvSpPr txBox="1"/>
          <p:nvPr>
            <p:ph idx="1" type="body"/>
          </p:nvPr>
        </p:nvSpPr>
        <p:spPr>
          <a:xfrm>
            <a:off x="685800" y="1200150"/>
            <a:ext cx="7772400" cy="15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Rather than suffer time, space, and late-errors costs of tagging everything, statically typed languages let programmers “tag as needed” (e.g., with variants)</a:t>
            </a:r>
            <a:endParaRPr/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In the extreme, always possible to do enough tagging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See earlier discussion of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the_type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7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3a: Static catches bugs earlier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307" name="Google Shape;307;p47"/>
          <p:cNvSpPr txBox="1"/>
          <p:nvPr>
            <p:ph idx="1" type="body"/>
          </p:nvPr>
        </p:nvSpPr>
        <p:spPr>
          <a:xfrm>
            <a:off x="685800" y="933450"/>
            <a:ext cx="77724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Static typing catches many simple bugs as soon as “compiled”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Since such bugs are always caught, no need to test for them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In fact, can code less carefully and “lean on” type-checker</a:t>
            </a:r>
            <a:endParaRPr/>
          </a:p>
        </p:txBody>
      </p:sp>
      <p:sp>
        <p:nvSpPr>
          <p:cNvPr id="308" name="Google Shape;308;p47"/>
          <p:cNvSpPr txBox="1"/>
          <p:nvPr/>
        </p:nvSpPr>
        <p:spPr>
          <a:xfrm>
            <a:off x="838325" y="2114550"/>
            <a:ext cx="7543800" cy="14691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define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pow x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b="1" lang="en" sz="2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; curried</a:t>
            </a:r>
            <a:endParaRPr/>
          </a:p>
          <a:p>
            <a:pPr indent="-342900" lvl="0" marL="3429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lambda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(= y 0)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1</a:t>
            </a:r>
            <a:endParaRPr/>
          </a:p>
          <a:p>
            <a:pPr indent="-342900" lvl="0" marL="3429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(* x (pow x (- y 1)))))) </a:t>
            </a:r>
            <a:r>
              <a:rPr b="1" lang="en" sz="2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; oops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9" name="Google Shape;309;p47"/>
          <p:cNvSpPr txBox="1"/>
          <p:nvPr/>
        </p:nvSpPr>
        <p:spPr>
          <a:xfrm>
            <a:off x="838200" y="3680600"/>
            <a:ext cx="7543800" cy="13014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rec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pow x y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b="1" lang="en" sz="2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(* does not type-check *)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 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y = 0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 then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 else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* pow (x,y-1)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8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3b: Static catches only easy bugs</a:t>
            </a:r>
            <a:endParaRPr/>
          </a:p>
        </p:txBody>
      </p:sp>
      <p:sp>
        <p:nvSpPr>
          <p:cNvPr id="315" name="Google Shape;315;p48"/>
          <p:cNvSpPr txBox="1"/>
          <p:nvPr>
            <p:ph idx="1" type="body"/>
          </p:nvPr>
        </p:nvSpPr>
        <p:spPr>
          <a:xfrm>
            <a:off x="685800" y="1143000"/>
            <a:ext cx="7772400" cy="62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But static often catches only “easy” bugs, so you still have to test your functions, which should find the “easy” bugs too</a:t>
            </a:r>
            <a:endParaRPr/>
          </a:p>
        </p:txBody>
      </p:sp>
      <p:sp>
        <p:nvSpPr>
          <p:cNvPr id="316" name="Google Shape;316;p48"/>
          <p:cNvSpPr txBox="1"/>
          <p:nvPr/>
        </p:nvSpPr>
        <p:spPr>
          <a:xfrm>
            <a:off x="1447800" y="1885950"/>
            <a:ext cx="6477000" cy="15963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define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pow x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b="1" lang="en" sz="2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; curried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lambda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(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(= y 0)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1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(+ x ((pow x) (- y 1)))))) </a:t>
            </a:r>
            <a:r>
              <a:rPr b="1" lang="en" sz="2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; oops</a:t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7" name="Google Shape;317;p48"/>
          <p:cNvSpPr txBox="1"/>
          <p:nvPr/>
        </p:nvSpPr>
        <p:spPr>
          <a:xfrm>
            <a:off x="1447800" y="3600001"/>
            <a:ext cx="6477000" cy="12978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rec </a:t>
            </a:r>
            <a:r>
              <a:rPr b="1" lang="en" sz="20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pow x y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  </a:t>
            </a:r>
            <a:r>
              <a:rPr b="1" lang="en" sz="2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(* curried *)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if 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y = 0 </a:t>
            </a:r>
            <a:endParaRPr b="1" sz="20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 then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1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else</a:t>
            </a:r>
            <a:r>
              <a:rPr b="1" lang="en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x + pow x (y-1) </a:t>
            </a:r>
            <a:r>
              <a:rPr b="1" lang="en" sz="2000">
                <a:solidFill>
                  <a:srgbClr val="7030A0"/>
                </a:solidFill>
                <a:latin typeface="Courier New"/>
                <a:ea typeface="Courier New"/>
                <a:cs typeface="Courier New"/>
                <a:sym typeface="Courier New"/>
              </a:rPr>
              <a:t>(* oops *)</a:t>
            </a:r>
            <a:endParaRPr b="1" sz="2000">
              <a:solidFill>
                <a:srgbClr val="7030A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49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4a: Static typing is faster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323" name="Google Shape;323;p49"/>
          <p:cNvSpPr txBox="1"/>
          <p:nvPr>
            <p:ph idx="1" type="body"/>
          </p:nvPr>
        </p:nvSpPr>
        <p:spPr>
          <a:xfrm>
            <a:off x="685800" y="12001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Language implementation: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Does not need to store tags (space, time)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Does not need to check tags (time)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Your code: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Does not need to check arguments and results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0"/>
          <p:cNvSpPr txBox="1"/>
          <p:nvPr>
            <p:ph type="title"/>
          </p:nvPr>
        </p:nvSpPr>
        <p:spPr>
          <a:xfrm>
            <a:off x="2286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4b: Dynamic typing is faster 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329" name="Google Shape;329;p50"/>
          <p:cNvSpPr txBox="1"/>
          <p:nvPr>
            <p:ph idx="1" type="body"/>
          </p:nvPr>
        </p:nvSpPr>
        <p:spPr>
          <a:xfrm>
            <a:off x="388875" y="1200150"/>
            <a:ext cx="8450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Language implementation: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Can use optimization to remove some unnecessary tags and tests</a:t>
            </a:r>
            <a:endParaRPr/>
          </a:p>
          <a:p>
            <a:pPr indent="-228600" lvl="2" marL="1143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</a:pPr>
            <a:r>
              <a:rPr lang="en"/>
              <a:t>Example: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 ([x (+ y y)]) (* x 4))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While that is hard (impossible) in general, it is often easier for the performance-critical parts of a program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Your code: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Do not need to “code around” type-system limitations with extra tags, functions etc.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51"/>
          <p:cNvSpPr txBox="1"/>
          <p:nvPr>
            <p:ph type="title"/>
          </p:nvPr>
        </p:nvSpPr>
        <p:spPr>
          <a:xfrm>
            <a:off x="685800" y="228600"/>
            <a:ext cx="7924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5a: Code reuse easier with dynamic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335" name="Google Shape;335;p51"/>
          <p:cNvSpPr txBox="1"/>
          <p:nvPr>
            <p:ph idx="1" type="body"/>
          </p:nvPr>
        </p:nvSpPr>
        <p:spPr>
          <a:xfrm>
            <a:off x="685800" y="12001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Without  a restrictive type system, more code can just be reused with data of different types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If you use cons cells for everything, libraries that work on cons cells are useful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Collections libraries are amazingly useful but often have very complicated static types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52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5b: Code reuse easier with static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341" name="Google Shape;341;p52"/>
          <p:cNvSpPr txBox="1"/>
          <p:nvPr>
            <p:ph idx="1" type="body"/>
          </p:nvPr>
        </p:nvSpPr>
        <p:spPr>
          <a:xfrm>
            <a:off x="685800" y="12001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Modern type systems should support reasonable code reuse with features like generics and subtyping</a:t>
            </a:r>
            <a:endParaRPr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If you use cons cells for everything, you will confuse what represents what and get hard-to-debug errors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Use separate static types to keep ideas separate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Static types help avoid library </a:t>
            </a:r>
            <a:r>
              <a:rPr i="1" lang="en"/>
              <a:t>misuse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OCaml vs. Racket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4641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A ton in common: closures, first-class functions, mutation-only-as-needed,</a:t>
            </a:r>
            <a:r>
              <a:rPr lang="en" sz="2000"/>
              <a:t> let expressions</a:t>
            </a:r>
            <a:r>
              <a:rPr lang="en" sz="2000"/>
              <a:t>, ...</a:t>
            </a:r>
            <a:endParaRPr sz="2000"/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Some key differences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Syntax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Scoping rules and semantics of let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Pattern-matching vs. struct features</a:t>
            </a:r>
            <a:endParaRPr sz="2000"/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Biggest difference: OCaml’s static types vs. Racket’s dynamic types</a:t>
            </a:r>
            <a:endParaRPr sz="20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53"/>
          <p:cNvSpPr txBox="1"/>
          <p:nvPr>
            <p:ph type="title"/>
          </p:nvPr>
        </p:nvSpPr>
        <p:spPr>
          <a:xfrm>
            <a:off x="304800" y="762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So far</a:t>
            </a:r>
            <a:endParaRPr/>
          </a:p>
        </p:txBody>
      </p:sp>
      <p:sp>
        <p:nvSpPr>
          <p:cNvPr id="347" name="Google Shape;347;p53"/>
          <p:cNvSpPr txBox="1"/>
          <p:nvPr>
            <p:ph idx="1" type="body"/>
          </p:nvPr>
        </p:nvSpPr>
        <p:spPr>
          <a:xfrm>
            <a:off x="685800" y="7429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Considered 5 things important when writing code:</a:t>
            </a:r>
            <a:endParaRPr/>
          </a:p>
          <a:p>
            <a:pPr indent="-457200" lvl="0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"/>
              <a:t>Convenience</a:t>
            </a:r>
            <a:endParaRPr/>
          </a:p>
          <a:p>
            <a:pPr indent="-457200" lvl="0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"/>
              <a:t>Not preventing useful programs</a:t>
            </a:r>
            <a:endParaRPr/>
          </a:p>
          <a:p>
            <a:pPr indent="-457200" lvl="0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"/>
              <a:t>Catching bugs early</a:t>
            </a:r>
            <a:endParaRPr/>
          </a:p>
          <a:p>
            <a:pPr indent="-457200" lvl="0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"/>
              <a:t>Performance</a:t>
            </a:r>
            <a:endParaRPr/>
          </a:p>
          <a:p>
            <a:pPr indent="-457200" lvl="0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"/>
              <a:t>Code reuse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But took the naive view that software is developed by taking an existing spec, coding it up, testing it, and declaring victory.  </a:t>
            </a:r>
            <a:endParaRPr sz="7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Reality:</a:t>
            </a:r>
            <a:endParaRPr/>
          </a:p>
          <a:p>
            <a:pPr indent="-355600" lvl="0" marL="8001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"/>
              <a:t>Often a lot of </a:t>
            </a:r>
            <a:r>
              <a:rPr lang="en">
                <a:solidFill>
                  <a:schemeClr val="accent2"/>
                </a:solidFill>
              </a:rPr>
              <a:t>prototyping</a:t>
            </a:r>
            <a:r>
              <a:rPr lang="en"/>
              <a:t> </a:t>
            </a:r>
            <a:r>
              <a:rPr i="1" lang="en"/>
              <a:t>before</a:t>
            </a:r>
            <a:r>
              <a:rPr lang="en"/>
              <a:t> a spec is stable</a:t>
            </a:r>
            <a:endParaRPr/>
          </a:p>
          <a:p>
            <a:pPr indent="-355600" lvl="0" marL="8001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"/>
              <a:t>Often a lot of </a:t>
            </a:r>
            <a:r>
              <a:rPr lang="en">
                <a:solidFill>
                  <a:schemeClr val="accent2"/>
                </a:solidFill>
              </a:rPr>
              <a:t>maintenance / evolution</a:t>
            </a:r>
            <a:r>
              <a:rPr lang="en"/>
              <a:t> </a:t>
            </a:r>
            <a:r>
              <a:rPr i="1" lang="en"/>
              <a:t>after</a:t>
            </a:r>
            <a:r>
              <a:rPr lang="en"/>
              <a:t> version 1.0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54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6a: Dynamic better for prototyping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353" name="Google Shape;353;p54"/>
          <p:cNvSpPr txBox="1"/>
          <p:nvPr>
            <p:ph idx="1" type="body"/>
          </p:nvPr>
        </p:nvSpPr>
        <p:spPr>
          <a:xfrm>
            <a:off x="685800" y="12001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Early on, you may not know what cases you need in variants and functions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But static typing disallows code without having all cases; dynamic lets incomplete programs run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So you make premature commitments to data structures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And end up writing code to appease the type-checker that you later throw away</a:t>
            </a:r>
            <a:endParaRPr/>
          </a:p>
          <a:p>
            <a:pPr indent="-228600" lvl="2" marL="1143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■"/>
            </a:pPr>
            <a:r>
              <a:rPr lang="en"/>
              <a:t>Particularly frustrating while prototyping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55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6b: Static better for prototyping</a:t>
            </a:r>
            <a:endParaRPr/>
          </a:p>
        </p:txBody>
      </p:sp>
      <p:sp>
        <p:nvSpPr>
          <p:cNvPr id="359" name="Google Shape;359;p55"/>
          <p:cNvSpPr txBox="1"/>
          <p:nvPr>
            <p:ph idx="1" type="body"/>
          </p:nvPr>
        </p:nvSpPr>
        <p:spPr>
          <a:xfrm>
            <a:off x="685800" y="12001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What better way to document your evolving decisions on data structures and code-cases than with the type system?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New, evolving code most likely to make inconsistent assumptions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Easy to put in temporary stubs as necessary, such as</a:t>
            </a:r>
            <a:endParaRPr/>
          </a:p>
          <a:p>
            <a:pPr indent="0" lvl="1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/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    | _ -&gt; </a:t>
            </a:r>
            <a:r>
              <a:rPr b="1" lang="en">
                <a:solidFill>
                  <a:srgbClr val="00B050"/>
                </a:solidFill>
                <a:latin typeface="Courier New"/>
                <a:ea typeface="Courier New"/>
                <a:cs typeface="Courier New"/>
                <a:sym typeface="Courier New"/>
              </a:rPr>
              <a:t>raise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 Unimplemented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56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7a: Dynamic better for evolution</a:t>
            </a:r>
            <a:endParaRPr/>
          </a:p>
        </p:txBody>
      </p:sp>
      <p:sp>
        <p:nvSpPr>
          <p:cNvPr id="365" name="Google Shape;365;p56"/>
          <p:cNvSpPr txBox="1"/>
          <p:nvPr>
            <p:ph idx="1" type="body"/>
          </p:nvPr>
        </p:nvSpPr>
        <p:spPr>
          <a:xfrm>
            <a:off x="609600" y="933450"/>
            <a:ext cx="7924800" cy="185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Can change code to be more permissive without affecting old callers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Example: Take an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"/>
              <a:t> or a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string</a:t>
            </a:r>
            <a:r>
              <a:rPr lang="en"/>
              <a:t> instead of an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i="1" lang="en"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lang="en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/>
              <a:t>OCaml</a:t>
            </a:r>
            <a:r>
              <a:rPr lang="en">
                <a:latin typeface="Arial"/>
                <a:ea typeface="Arial"/>
                <a:cs typeface="Arial"/>
                <a:sym typeface="Arial"/>
              </a:rPr>
              <a:t> callers must now use a constructor on arguments and pattern-match on results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Existing Racket callers can be </a:t>
            </a:r>
            <a:r>
              <a:rPr i="1" lang="en">
                <a:latin typeface="Arial"/>
                <a:ea typeface="Arial"/>
                <a:cs typeface="Arial"/>
                <a:sym typeface="Arial"/>
              </a:rPr>
              <a:t>oblivious</a:t>
            </a:r>
            <a:endParaRPr i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56"/>
          <p:cNvSpPr txBox="1"/>
          <p:nvPr/>
        </p:nvSpPr>
        <p:spPr>
          <a:xfrm>
            <a:off x="381000" y="2705100"/>
            <a:ext cx="3581400" cy="3429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(define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18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 x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 (* 2 x))</a:t>
            </a:r>
            <a:endParaRPr b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7" name="Google Shape;367;p56"/>
          <p:cNvSpPr txBox="1"/>
          <p:nvPr/>
        </p:nvSpPr>
        <p:spPr>
          <a:xfrm>
            <a:off x="4191000" y="2705100"/>
            <a:ext cx="4508700" cy="10995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define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18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 x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800"/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if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(number? x)</a:t>
            </a:r>
            <a:endParaRPr b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(* 2 x)</a:t>
            </a:r>
            <a:endParaRPr sz="1800"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(string-append x x)))</a:t>
            </a:r>
            <a:endParaRPr sz="1800"/>
          </a:p>
        </p:txBody>
      </p:sp>
      <p:sp>
        <p:nvSpPr>
          <p:cNvPr id="368" name="Google Shape;368;p56"/>
          <p:cNvSpPr txBox="1"/>
          <p:nvPr/>
        </p:nvSpPr>
        <p:spPr>
          <a:xfrm>
            <a:off x="381000" y="3928250"/>
            <a:ext cx="3581400" cy="3771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18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 x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 * x  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b="1" sz="18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9" name="Google Shape;369;p56"/>
          <p:cNvSpPr txBox="1"/>
          <p:nvPr/>
        </p:nvSpPr>
        <p:spPr>
          <a:xfrm>
            <a:off x="4191000" y="3880950"/>
            <a:ext cx="4508700" cy="11865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18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b="1" lang="en" sz="20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8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endParaRPr sz="1800"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  match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with</a:t>
            </a:r>
            <a:endParaRPr b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Int </a:t>
            </a:r>
            <a:r>
              <a:rPr b="1" lang="en" sz="18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i    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-&gt;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(2 * i)</a:t>
            </a:r>
            <a:endParaRPr b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String </a:t>
            </a:r>
            <a:r>
              <a:rPr b="1" lang="en" sz="1800">
                <a:solidFill>
                  <a:schemeClr val="accent2"/>
                </a:solidFill>
                <a:latin typeface="Courier New"/>
                <a:ea typeface="Courier New"/>
                <a:cs typeface="Courier New"/>
                <a:sym typeface="Courier New"/>
              </a:rPr>
              <a:t>s </a:t>
            </a:r>
            <a:r>
              <a:rPr b="1" lang="en" sz="1800">
                <a:solidFill>
                  <a:srgbClr val="00664C"/>
                </a:solidFill>
                <a:latin typeface="Courier New"/>
                <a:ea typeface="Courier New"/>
                <a:cs typeface="Courier New"/>
                <a:sym typeface="Courier New"/>
              </a:rPr>
              <a:t>-&gt;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String(s ^ s)</a:t>
            </a:r>
            <a:endParaRPr b="1" sz="1800">
              <a:solidFill>
                <a:srgbClr val="00664C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57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Claim 7b: Static better for evolution</a:t>
            </a:r>
            <a:endParaRPr/>
          </a:p>
        </p:txBody>
      </p:sp>
      <p:sp>
        <p:nvSpPr>
          <p:cNvPr id="375" name="Google Shape;375;p57"/>
          <p:cNvSpPr txBox="1"/>
          <p:nvPr>
            <p:ph idx="1" type="body"/>
          </p:nvPr>
        </p:nvSpPr>
        <p:spPr>
          <a:xfrm>
            <a:off x="685800" y="971550"/>
            <a:ext cx="8153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When we change type of data or code, the type-checker gives us a “to do” list of everything that must change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Avoids introducing bugs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The more of your spec that is in your types, the more the type-checker lists what to change when your spec changes</a:t>
            </a:r>
            <a:endParaRPr/>
          </a:p>
          <a:p>
            <a:pPr indent="0" lvl="1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Example: Changing the return type of a function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Example: Adding a new constructor to a variant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Good reason not to use wildcard patterns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"/>
              <a:t>Counter-argument: The to-do list is mandatory, which makes evolution in pieces a pain: cannot test part-way through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58"/>
          <p:cNvSpPr txBox="1"/>
          <p:nvPr>
            <p:ph type="title"/>
          </p:nvPr>
        </p:nvSpPr>
        <p:spPr>
          <a:xfrm>
            <a:off x="685800" y="228600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" sz="2800">
                <a:solidFill>
                  <a:srgbClr val="674EA7"/>
                </a:solidFill>
              </a:rPr>
              <a:t>Co</a:t>
            </a:r>
            <a:r>
              <a:rPr lang="en" sz="2800"/>
              <a:t>nclusion</a:t>
            </a:r>
            <a:endParaRPr i="0" sz="2800">
              <a:solidFill>
                <a:srgbClr val="674EA7"/>
              </a:solidFill>
            </a:endParaRPr>
          </a:p>
        </p:txBody>
      </p:sp>
      <p:sp>
        <p:nvSpPr>
          <p:cNvPr id="381" name="Google Shape;381;p58"/>
          <p:cNvSpPr txBox="1"/>
          <p:nvPr>
            <p:ph idx="1" type="body"/>
          </p:nvPr>
        </p:nvSpPr>
        <p:spPr>
          <a:xfrm>
            <a:off x="685800" y="112395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Static vs. dynamic typing is too coarse a question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Better question:  </a:t>
            </a:r>
            <a:r>
              <a:rPr i="1" lang="en"/>
              <a:t>What</a:t>
            </a:r>
            <a:r>
              <a:rPr lang="en"/>
              <a:t> should we enforce statically?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Legitimate trade-offs you should know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Rational discussion informed by facts!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"/>
              <a:t>Ideal (?): Flexible languages allowing best-of-both-worlds?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Would programmers use such flexibility well?  Who decides?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○"/>
            </a:pPr>
            <a:r>
              <a:rPr lang="en"/>
              <a:t>“Gradual typing”: a great idea still under active research</a:t>
            </a:r>
            <a:endParaRPr/>
          </a:p>
          <a:p>
            <a:pPr indent="-273050" lvl="1" marL="742950" rtl="0" algn="l">
              <a:spcBef>
                <a:spcPts val="40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For example, see Typed Racket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Much to discuss!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Key questions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What </a:t>
            </a:r>
            <a:r>
              <a:rPr i="1" lang="en" sz="2000"/>
              <a:t>is</a:t>
            </a:r>
            <a:r>
              <a:rPr lang="en" sz="2000"/>
              <a:t> type checking? </a:t>
            </a:r>
            <a:r>
              <a:rPr i="1" lang="en" sz="2000"/>
              <a:t>Static typing</a:t>
            </a:r>
            <a:r>
              <a:rPr lang="en" sz="2000"/>
              <a:t>? </a:t>
            </a:r>
            <a:r>
              <a:rPr i="1" lang="en" sz="2000"/>
              <a:t>Dynamic typing</a:t>
            </a:r>
            <a:r>
              <a:rPr lang="en" sz="2000"/>
              <a:t>?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Why is static type checking </a:t>
            </a:r>
            <a:r>
              <a:rPr i="1" lang="en" sz="2000"/>
              <a:t>necessarily approximate</a:t>
            </a:r>
            <a:r>
              <a:rPr lang="en" sz="2000"/>
              <a:t>?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What are the </a:t>
            </a:r>
            <a:r>
              <a:rPr i="1" lang="en" sz="2000"/>
              <a:t>pros and cons of using static type checking</a:t>
            </a:r>
            <a:endParaRPr i="1" sz="2000"/>
          </a:p>
          <a:p>
            <a:pPr indent="-3556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But first to gain a useful perspective: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How could a Racket programmer describe OCaml?</a:t>
            </a:r>
            <a:endParaRPr sz="2000"/>
          </a:p>
          <a:p>
            <a:pPr indent="-3556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How could an OCaml programmer describe Racket?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OCaml from Racket Perspective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Ignoring syntax, OCaml is like a well-behaved </a:t>
            </a:r>
            <a:r>
              <a:rPr lang="en" sz="2000">
                <a:solidFill>
                  <a:srgbClr val="9900FF"/>
                </a:solidFill>
              </a:rPr>
              <a:t>subset</a:t>
            </a:r>
            <a:r>
              <a:rPr lang="en" sz="2000"/>
              <a:t> of Racket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Many programs not in this “OCaml subset” have bugs 🐞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e.g., passing a list to </a:t>
            </a:r>
            <a:r>
              <a:rPr b="1"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+</a:t>
            </a:r>
            <a:r>
              <a:rPr lang="en" sz="2000"/>
              <a:t> or a number to </a:t>
            </a:r>
            <a:r>
              <a:rPr b="1"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car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In the “OCaml subset”, no need for type predicates like </a:t>
            </a:r>
            <a:r>
              <a:rPr b="1" lang="en" sz="20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number?</a:t>
            </a:r>
            <a:endParaRPr b="1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nsolas"/>
              <a:buChar char="○"/>
            </a:pPr>
            <a:r>
              <a:rPr lang="en" sz="2000"/>
              <a:t>Answer is </a:t>
            </a:r>
            <a:r>
              <a:rPr i="1" lang="en" sz="2000"/>
              <a:t>always</a:t>
            </a:r>
            <a:r>
              <a:rPr lang="en" sz="2000"/>
              <a:t> known “at compile time” for every expression</a:t>
            </a:r>
            <a:endParaRPr b="1" sz="2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BUT: there are also many useful programs not in the “OCaml subset” 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e.g. list of alternating strings and numbers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returning different types from different branches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:-(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Racket from OCaml Perspective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One view: Racket just uses “one big variant”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i="1" lang="en" sz="1900"/>
              <a:t>All</a:t>
            </a:r>
            <a:r>
              <a:rPr lang="en" sz="1900"/>
              <a:t> values built from this variant:</a:t>
            </a:r>
            <a:endParaRPr sz="19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b="1" lang="en" sz="1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type the_type = Int of int | Pair of the_type * the_type                                         | Fun of (the_type -&gt; the_type) | Bool of bool | ...</a:t>
            </a:r>
            <a:endParaRPr b="1" sz="1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-349250" lvl="0" marL="457200" rtl="0" algn="l">
              <a:spcBef>
                <a:spcPts val="100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Constructors are applied </a:t>
            </a:r>
            <a:r>
              <a:rPr i="1" lang="en" sz="1900"/>
              <a:t>implicitly</a:t>
            </a:r>
            <a:r>
              <a:rPr lang="en" sz="1900"/>
              <a:t> (values are </a:t>
            </a:r>
            <a:r>
              <a:rPr i="1" lang="en" sz="1900"/>
              <a:t>tagged</a:t>
            </a:r>
            <a:r>
              <a:rPr lang="en" sz="1900"/>
              <a:t>)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b="1" lang="en" sz="19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42 </a:t>
            </a:r>
            <a:r>
              <a:rPr lang="en" sz="1900"/>
              <a:t>is really </a:t>
            </a:r>
            <a:r>
              <a:rPr b="1" lang="en" sz="19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Int 42</a:t>
            </a:r>
            <a:endParaRPr sz="1900"/>
          </a:p>
          <a:p>
            <a:pPr indent="-349250" lvl="0" marL="457200" rtl="0" algn="l">
              <a:spcBef>
                <a:spcPts val="1000"/>
              </a:spcBef>
              <a:spcAft>
                <a:spcPts val="1600"/>
              </a:spcAft>
              <a:buSzPts val="1900"/>
              <a:buChar char="●"/>
            </a:pPr>
            <a:r>
              <a:rPr lang="en" sz="1900"/>
              <a:t>Primitive operations (e.g., </a:t>
            </a:r>
            <a:r>
              <a:rPr b="1" lang="en" sz="19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+</a:t>
            </a:r>
            <a:r>
              <a:rPr lang="en" sz="1900"/>
              <a:t>) check tags and extract data, raising errors for wrong constructors</a:t>
            </a:r>
            <a:endParaRPr sz="2000"/>
          </a:p>
        </p:txBody>
      </p:sp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8400" y="2660113"/>
            <a:ext cx="1943100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0"/>
          <p:cNvSpPr txBox="1"/>
          <p:nvPr/>
        </p:nvSpPr>
        <p:spPr>
          <a:xfrm>
            <a:off x="637600" y="4185625"/>
            <a:ext cx="8064900" cy="572700"/>
          </a:xfrm>
          <a:prstGeom prst="rect">
            <a:avLst/>
          </a:prstGeom>
          <a:solidFill>
            <a:srgbClr val="FCE5CD"/>
          </a:solidFill>
          <a:ln cap="flat" cmpd="sng" w="28575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1800">
                <a:solidFill>
                  <a:srgbClr val="3333CC"/>
                </a:solidFill>
                <a:latin typeface="Courier New"/>
                <a:ea typeface="Courier New"/>
                <a:cs typeface="Courier New"/>
                <a:sym typeface="Courier New"/>
              </a:rPr>
              <a:t>car v </a:t>
            </a: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match</a:t>
            </a: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 v 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with</a:t>
            </a: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 Pair(a,_) 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-&gt;</a:t>
            </a: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 a 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 _ 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-&gt;</a:t>
            </a:r>
            <a:r>
              <a:rPr b="1" lang="en" sz="1800">
                <a:latin typeface="Courier New"/>
                <a:ea typeface="Courier New"/>
                <a:cs typeface="Courier New"/>
                <a:sym typeface="Courier New"/>
              </a:rPr>
              <a:t> failwith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 b="1" sz="18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let </a:t>
            </a:r>
            <a:r>
              <a:rPr b="1" lang="en" sz="1800">
                <a:solidFill>
                  <a:srgbClr val="3333CC"/>
                </a:solidFill>
                <a:latin typeface="Courier New"/>
                <a:ea typeface="Courier New"/>
                <a:cs typeface="Courier New"/>
                <a:sym typeface="Courier New"/>
              </a:rPr>
              <a:t>pair? v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Bool(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match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v 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with</a:t>
            </a:r>
            <a:r>
              <a:rPr b="1" lang="en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Pair _</a:t>
            </a:r>
            <a:r>
              <a:rPr b="1" lang="en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-&gt;</a:t>
            </a:r>
            <a:r>
              <a:rPr b="1" lang="en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b="1" lang="en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|</a:t>
            </a:r>
            <a:r>
              <a:rPr b="1" lang="en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_</a:t>
            </a:r>
            <a:r>
              <a:rPr b="1" lang="en" sz="1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n" sz="1800">
                <a:solidFill>
                  <a:srgbClr val="00664D"/>
                </a:solidFill>
                <a:latin typeface="Courier New"/>
                <a:ea typeface="Courier New"/>
                <a:cs typeface="Courier New"/>
                <a:sym typeface="Courier New"/>
              </a:rPr>
              <a:t>-&gt;</a:t>
            </a:r>
            <a:r>
              <a:rPr b="1" lang="en" sz="18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false)</a:t>
            </a:r>
            <a:endParaRPr b="1" sz="18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Static Checking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076275"/>
            <a:ext cx="8520600" cy="372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>
                <a:solidFill>
                  <a:srgbClr val="9900FF"/>
                </a:solidFill>
              </a:rPr>
              <a:t>Static checking</a:t>
            </a:r>
            <a:r>
              <a:rPr lang="en" sz="2000"/>
              <a:t> is anything done to possibly reject a program after it (successfully) parses but </a:t>
            </a:r>
            <a:r>
              <a:rPr i="1" lang="en" sz="2000"/>
              <a:t>before </a:t>
            </a:r>
            <a:r>
              <a:rPr lang="en" sz="2000"/>
              <a:t>it runs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Common way to describe a PL’s static checking: </a:t>
            </a:r>
            <a:r>
              <a:rPr lang="en" sz="2000">
                <a:solidFill>
                  <a:srgbClr val="9900FF"/>
                </a:solidFill>
              </a:rPr>
              <a:t>type system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i="1" lang="en" sz="2000"/>
              <a:t>Approach</a:t>
            </a:r>
            <a:r>
              <a:rPr lang="en" sz="2000"/>
              <a:t>: Give each expression, variable, etc. a type (or error)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i="1" lang="en" sz="2000"/>
              <a:t>Purpose</a:t>
            </a:r>
            <a:r>
              <a:rPr lang="en" sz="2000"/>
              <a:t>: Use types to prevent some errors (e.g., adding a number to a list), enforce modularity, etc.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Anything made impossible due to type system need not be checked dynamically (i.e., at run-time)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Statically typed languages use a type system to prevent various errors statically</a:t>
            </a:r>
            <a:endParaRPr sz="2000"/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Dynamically typed languages do little to no static checking</a:t>
            </a:r>
            <a:endParaRPr sz="2000"/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“line” between the two can be fuzzy but usually clear enough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Racket “is” dynamically typed but detects undefined variables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OCaml “is” statically typed but allows </a:t>
            </a:r>
            <a:r>
              <a:rPr b="1" lang="en" sz="2000">
                <a:latin typeface="Consolas"/>
                <a:ea typeface="Consolas"/>
                <a:cs typeface="Consolas"/>
                <a:sym typeface="Consolas"/>
              </a:rPr>
              <a:t>List.hd []</a:t>
            </a:r>
            <a:endParaRPr b="1" sz="2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Languages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