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Open Sans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C5D086-C43F-4379-A46E-D8A5F0C2E193}">
  <a:tblStyle styleId="{ECC5D086-C43F-4379-A46E-D8A5F0C2E19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C096AFA0-8D1F-47A7-A6F8-073BE34120BD}"/>
    <pc:docChg chg="undo custSel modSld">
      <pc:chgData name="Brett Wortzman" userId="f28ab72c354ddfd1" providerId="LiveId" clId="{C096AFA0-8D1F-47A7-A6F8-073BE34120BD}" dt="2020-06-04T17:18:43.486" v="7" actId="5793"/>
      <pc:docMkLst>
        <pc:docMk/>
      </pc:docMkLst>
      <pc:sldChg chg="modSp mod">
        <pc:chgData name="Brett Wortzman" userId="f28ab72c354ddfd1" providerId="LiveId" clId="{C096AFA0-8D1F-47A7-A6F8-073BE34120BD}" dt="2020-06-04T17:18:43.486" v="7" actId="5793"/>
        <pc:sldMkLst>
          <pc:docMk/>
          <pc:sldMk cId="0" sldId="269"/>
        </pc:sldMkLst>
        <pc:spChg chg="mod">
          <ac:chgData name="Brett Wortzman" userId="f28ab72c354ddfd1" providerId="LiveId" clId="{C096AFA0-8D1F-47A7-A6F8-073BE34120BD}" dt="2020-06-04T17:18:43.486" v="7" actId="5793"/>
          <ac:spMkLst>
            <pc:docMk/>
            <pc:sldMk cId="0" sldId="269"/>
            <ac:spMk id="17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632d14892_0_3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g8632d1489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632d14892_0_8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g8632d1489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632d14892_0_13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g8632d1489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632d14892_0_21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g8632d1489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632d14892_0_26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g8632d1489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632d14892_0_35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6" name="Google Shape;176;g8632d1489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632d1489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632d1489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chooses a strange way to implement subtyping. Arrays are a great example of this strangeness, in that array subclassing is strange.(example with array of point vs array of colorpoint)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8632d14892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8632d14892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Basically, different implementations of subtyping have pros and cons. This system makes writing type checking code easier, but increases risk of runtime problems.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632d1489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632d1489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642f641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642f641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632d14892_0_108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g8632d14892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632d14892_0_114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8632d14892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32d14892_0_120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g8632d1489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32d14892_0_125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8632d14892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632d14892_0_134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g8632d14892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632d14892_0_148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g8632d14892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778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632d14892_0_157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g8632d14892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632d14892_0_166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g8632d14892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50876" y="568828"/>
            <a:ext cx="78423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947735" y="2566982"/>
            <a:ext cx="7253700" cy="20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49286" y="2155392"/>
            <a:ext cx="7845300" cy="18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50876" y="568828"/>
            <a:ext cx="78423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royallsoftware.com/talks/wa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311708" y="11306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Open Sans"/>
                <a:ea typeface="Open Sans"/>
                <a:cs typeface="Open Sans"/>
                <a:sym typeface="Open Sans"/>
              </a:rPr>
              <a:t>Section 10</a:t>
            </a:r>
            <a:endParaRPr sz="48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Open Sans"/>
                <a:ea typeface="Open Sans"/>
                <a:cs typeface="Open Sans"/>
                <a:sym typeface="Open Sans"/>
              </a:rPr>
              <a:t>Mixins &amp; Subclasses</a:t>
            </a:r>
            <a:endParaRPr sz="36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1"/>
          </p:nvPr>
        </p:nvSpPr>
        <p:spPr>
          <a:xfrm>
            <a:off x="311700" y="3220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Spring 2020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275" y="218225"/>
            <a:ext cx="7315446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654052" y="435850"/>
            <a:ext cx="31080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Mixins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652775" y="1381398"/>
            <a:ext cx="7761600" cy="31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●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Collection of methods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○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Unlike class, you cannot instantiate it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●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Can include any number of mixins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●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Provides powerful extensions to the class with little cost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654051" y="435850"/>
            <a:ext cx="24288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Mixins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716275" y="1508400"/>
            <a:ext cx="7565400" cy="30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Open Sans"/>
              <a:buChar char="●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It’s just “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opy and paste the code into the class”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○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Will override existing code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○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Have access to instance functions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○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Have access to instance variables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654052" y="435850"/>
            <a:ext cx="73926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Mixins Example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58" name="Google Shape;158;p27"/>
          <p:cNvGrpSpPr/>
          <p:nvPr/>
        </p:nvGrpSpPr>
        <p:grpSpPr>
          <a:xfrm>
            <a:off x="628648" y="1159717"/>
            <a:ext cx="7418070" cy="3608070"/>
            <a:chOff x="628648" y="1159717"/>
            <a:chExt cx="7418070" cy="3608070"/>
          </a:xfrm>
        </p:grpSpPr>
        <p:sp>
          <p:nvSpPr>
            <p:cNvPr id="159" name="Google Shape;159;p27"/>
            <p:cNvSpPr/>
            <p:nvPr/>
          </p:nvSpPr>
          <p:spPr>
            <a:xfrm>
              <a:off x="628648" y="1159717"/>
              <a:ext cx="7418070" cy="3608070"/>
            </a:xfrm>
            <a:custGeom>
              <a:avLst/>
              <a:gdLst/>
              <a:ahLst/>
              <a:cxnLst/>
              <a:rect l="l" t="t" r="r" b="b"/>
              <a:pathLst>
                <a:path w="7418070" h="3608070" extrusionOk="0">
                  <a:moveTo>
                    <a:pt x="7418060" y="3607547"/>
                  </a:moveTo>
                  <a:lnTo>
                    <a:pt x="0" y="3607547"/>
                  </a:lnTo>
                  <a:lnTo>
                    <a:pt x="0" y="0"/>
                  </a:lnTo>
                  <a:lnTo>
                    <a:pt x="7418060" y="0"/>
                  </a:lnTo>
                  <a:lnTo>
                    <a:pt x="7418060" y="3607547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7"/>
            <p:cNvSpPr/>
            <p:nvPr/>
          </p:nvSpPr>
          <p:spPr>
            <a:xfrm>
              <a:off x="1489837" y="2493860"/>
              <a:ext cx="92075" cy="775970"/>
            </a:xfrm>
            <a:custGeom>
              <a:avLst/>
              <a:gdLst/>
              <a:ahLst/>
              <a:cxnLst/>
              <a:rect l="l" t="t" r="r" b="b"/>
              <a:pathLst>
                <a:path w="92075" h="775970" extrusionOk="0">
                  <a:moveTo>
                    <a:pt x="91452" y="761987"/>
                  </a:moveTo>
                  <a:lnTo>
                    <a:pt x="0" y="761987"/>
                  </a:lnTo>
                  <a:lnTo>
                    <a:pt x="0" y="775703"/>
                  </a:lnTo>
                  <a:lnTo>
                    <a:pt x="91452" y="775703"/>
                  </a:lnTo>
                  <a:lnTo>
                    <a:pt x="91452" y="761987"/>
                  </a:lnTo>
                  <a:close/>
                </a:path>
                <a:path w="92075" h="775970" extrusionOk="0">
                  <a:moveTo>
                    <a:pt x="91452" y="0"/>
                  </a:moveTo>
                  <a:lnTo>
                    <a:pt x="0" y="0"/>
                  </a:lnTo>
                  <a:lnTo>
                    <a:pt x="0" y="13716"/>
                  </a:lnTo>
                  <a:lnTo>
                    <a:pt x="91452" y="13716"/>
                  </a:lnTo>
                  <a:lnTo>
                    <a:pt x="9145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" name="Google Shape;161;p27"/>
          <p:cNvSpPr txBox="1"/>
          <p:nvPr/>
        </p:nvSpPr>
        <p:spPr>
          <a:xfrm>
            <a:off x="765223" y="1337142"/>
            <a:ext cx="4506000" cy="32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250" rIns="0" bIns="0" anchor="t" anchorCtr="0">
            <a:noAutofit/>
          </a:bodyPr>
          <a:lstStyle/>
          <a:p>
            <a:pPr marL="195580" marR="3204845" lvl="0" indent="-183515" algn="l" rtl="0">
              <a:lnSpc>
                <a:spcPct val="102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Doubler 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95580" marR="5080" lvl="0" indent="182880" algn="l" rtl="0">
              <a:lnSpc>
                <a:spcPct val="10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 </a:t>
            </a: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 </a:t>
            </a:r>
            <a:r>
              <a:rPr lang="en" sz="1200" b="1" i="0" u="none" strike="noStrike" cap="none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# assume included in classes w/ + 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95580" marR="2930525" lvl="0" indent="-183515" algn="l" rtl="0">
              <a:lnSpc>
                <a:spcPct val="10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String  </a:t>
            </a:r>
            <a:r>
              <a:rPr lang="en" sz="1200" b="1" i="0" u="sng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include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b="1" i="0" u="sng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Doubler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95580" marR="2473325" lvl="0" indent="-183515" algn="l" rtl="0">
              <a:lnSpc>
                <a:spcPct val="10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AnotherPt 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attr_accessor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:x</a:t>
            </a: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:y  </a:t>
            </a:r>
            <a:r>
              <a:rPr lang="en" sz="1200" b="1" i="0" u="sng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include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b="1" i="0" u="sng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Doubler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95580" marR="0" lvl="0" indent="0" algn="l" rtl="0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2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other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77825" marR="1924685" lvl="0" indent="0" algn="l" rtl="0">
              <a:lnSpc>
                <a:spcPct val="10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ans = AnotherPt.new  ans.x =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.x + other.x  ans.y = </a:t>
            </a: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.y + other.y  ans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1924685" lvl="0" indent="0" algn="l" rtl="0">
              <a:lnSpc>
                <a:spcPct val="10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2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654051" y="435850"/>
            <a:ext cx="69354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Method Lookup Rules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28"/>
          <p:cNvSpPr txBox="1"/>
          <p:nvPr/>
        </p:nvSpPr>
        <p:spPr>
          <a:xfrm>
            <a:off x="628450" y="1434875"/>
            <a:ext cx="6738900" cy="31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9144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rabi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Current class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rabi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Current class’s mixins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lphaL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Latest included mixin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lphaL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…..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marR="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lphaL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Earliest included mixin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rabi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Current class’s super class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rabi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Current class’s super class’s mixins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AutoNum type="arabicPeriod"/>
            </a:pPr>
            <a:r>
              <a:rPr lang="en" sz="22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…..</a:t>
            </a:r>
            <a:endParaRPr sz="22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654053" y="435850"/>
            <a:ext cx="46494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Comparable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3" name="Google Shape;173;p29"/>
          <p:cNvSpPr txBox="1"/>
          <p:nvPr/>
        </p:nvSpPr>
        <p:spPr>
          <a:xfrm>
            <a:off x="654050" y="1578253"/>
            <a:ext cx="70554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20574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It provides you methods to compute	</a:t>
            </a:r>
            <a:endParaRPr sz="220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700" marR="205740" lvl="0" indent="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&lt;, &gt;, ==, !=, &gt;=, &lt;=  </a:t>
            </a:r>
            <a:endParaRPr sz="220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700" marR="20574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What’s needed?</a:t>
            </a:r>
            <a:endParaRPr sz="220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69900" marR="0" lvl="0" indent="-323215" algn="l" rtl="0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Define function </a:t>
            </a:r>
            <a:r>
              <a:rPr lang="en" sz="2200" b="1" dirty="0">
                <a:latin typeface="Open Sans"/>
                <a:ea typeface="Open Sans"/>
                <a:cs typeface="Open Sans"/>
                <a:sym typeface="Open Sans"/>
              </a:rPr>
              <a:t>&lt;=&gt;</a:t>
            </a:r>
            <a:r>
              <a:rPr lang="en" sz="2200" b="1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(spaceship operator)</a:t>
            </a:r>
            <a:endParaRPr sz="220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27100" marR="0" lvl="1" indent="-3232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pen Sans"/>
              <a:buChar char="•"/>
            </a:pPr>
            <a:r>
              <a:rPr lang="en" sz="220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Return negative, 0 or positive number</a:t>
            </a:r>
            <a:endParaRPr sz="2200" dirty="0">
              <a:latin typeface="Open Sans"/>
              <a:ea typeface="Open Sans"/>
              <a:cs typeface="Open Sans"/>
              <a:sym typeface="Open Sans"/>
            </a:endParaRPr>
          </a:p>
          <a:p>
            <a:pPr marL="12700" marR="508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200" i="1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Very similar to Java Comparable interface which requires </a:t>
            </a:r>
            <a:r>
              <a:rPr lang="en" sz="2200" i="1" dirty="0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" sz="2200" i="1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ompareTo</a:t>
            </a:r>
            <a:endParaRPr sz="2200" i="1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title"/>
          </p:nvPr>
        </p:nvSpPr>
        <p:spPr>
          <a:xfrm>
            <a:off x="654051" y="435850"/>
            <a:ext cx="3918000" cy="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Enumerable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Google Shape;179;p30"/>
          <p:cNvSpPr txBox="1"/>
          <p:nvPr/>
        </p:nvSpPr>
        <p:spPr>
          <a:xfrm>
            <a:off x="654048" y="1434865"/>
            <a:ext cx="7787100" cy="29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5875" rIns="0" bIns="0" anchor="t" anchorCtr="0">
            <a:noAutofit/>
          </a:bodyPr>
          <a:lstStyle/>
          <a:p>
            <a:pPr marL="12700" marR="508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It provides you methods to iterat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over the object 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700" marR="5080" lvl="0" indent="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&gt; supports map, find!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700" marR="0" lvl="0" indent="0" algn="l" rtl="0">
              <a:lnSpc>
                <a:spcPct val="115000"/>
              </a:lnSpc>
              <a:spcBef>
                <a:spcPts val="2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What’s needed?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69900" marR="0" lvl="0" indent="-3359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Define function </a:t>
            </a:r>
            <a:r>
              <a:rPr lang="en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each</a:t>
            </a:r>
            <a:endParaRPr sz="240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26463" marR="427990" lvl="1" indent="-33591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Char char="•"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2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ach</a:t>
            </a:r>
            <a:r>
              <a:rPr lang="en" sz="2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will either call each of other object or will yield result</a:t>
            </a:r>
            <a:endParaRPr sz="2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7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Very similar to Java Iterable interface</a:t>
            </a:r>
            <a:endParaRPr sz="2400" i="1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Java Subtyping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5" name="Google Shape;18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Arrays should work just like records in terms of depth subtyping 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But in Java, if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t1 &lt;: t2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then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t1[] &lt;: t2[]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 this code type-checks, surprisingly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6" name="Google Shape;186;p31"/>
          <p:cNvSpPr txBox="1"/>
          <p:nvPr/>
        </p:nvSpPr>
        <p:spPr>
          <a:xfrm>
            <a:off x="311700" y="2116950"/>
            <a:ext cx="6998400" cy="2886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Point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{ … 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ColorPoint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extends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Point { … 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m1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(Point[]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pt_arr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pt_arr[0] = new Point(3,4);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String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m2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ColorPoint[]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cpt_arr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ColorPoint[x];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for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lang="en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=0; i &lt; x; i++)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   cpt_arr[i] = </a:t>
            </a: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ColorPoint(0,0,"green");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m1(cpt_arr); </a:t>
            </a:r>
            <a:r>
              <a:rPr lang="en" b="1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// !</a:t>
            </a:r>
            <a:endParaRPr b="1">
              <a:solidFill>
                <a:srgbClr val="702F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b="1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 cpt_arr[0].color; </a:t>
            </a:r>
            <a:r>
              <a:rPr lang="en" b="1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// !</a:t>
            </a:r>
            <a:endParaRPr b="1">
              <a:solidFill>
                <a:srgbClr val="702F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Why?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Google Shape;19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More flexible type system allows more programs but prevents fewer errors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Seemed especially important before Java/C# had generics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Good news: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despite this “inappropriate” depth subtyping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e.color will never fail due to there being no color field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Array reads e1[e2] always return a (subtype of) t if e1 is a t[]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Bad news: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get the good news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e1[e2]=e3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can fail even if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has type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t[]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e3 </a:t>
            </a: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has type </a:t>
            </a:r>
            <a:r>
              <a:rPr lang="en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endParaRPr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Array stores check the run-time class of e1's elements and do not allow storing a supertype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n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 type-system help to avoid such bugs / performance cost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wat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Google Shape;19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https://www.destroyallsoftware.com/talks/wat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85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 great quarter!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care of yourself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eachother 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Dispatch Overview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48069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Dispatch is the </a:t>
            </a:r>
            <a:r>
              <a:rPr lang="en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runtime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procedure for looking up which function to call  based on the parameters given: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36220" marR="812165" lvl="0" indent="-15748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Ruby (and Java) use </a:t>
            </a:r>
            <a:r>
              <a:rPr lang="en" b="1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Single Dispatch</a:t>
            </a:r>
            <a:r>
              <a:rPr lang="en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on the implicit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(or “this”)  parameter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84530" lvl="1" indent="-1765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Uses runtime class of </a:t>
            </a:r>
            <a:r>
              <a:rPr lang="en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lookup the method when a call is made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84530" lvl="1" indent="-1765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is what you learned in CSE 143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36220" marR="751840" lvl="0" indent="-157480" algn="l" rtl="0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" b="1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Double Dispatch</a:t>
            </a:r>
            <a:r>
              <a:rPr lang="en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uses the runtime classes of both 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a single  method parameter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84530" lvl="1" indent="-1765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Ruby/Java do not have this, but we can emulate it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84530" lvl="1" indent="-1765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This is what you will do in HW7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36220" marR="5080" lvl="0" indent="-157480" algn="l" rtl="0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dispatch on any number of the parameters and the general term  for this is </a:t>
            </a:r>
            <a:r>
              <a:rPr lang="en" b="1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Multiple Dispatch</a:t>
            </a:r>
            <a:r>
              <a:rPr lang="en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 </a:t>
            </a:r>
            <a:r>
              <a:rPr lang="en" b="1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Multimethods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Emulating Double Dispatch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49225" marR="5080" lvl="0" indent="-1371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emulate double dispatch in Ruby (on HW7) just use the built-in single dispatch procedure </a:t>
            </a:r>
            <a:r>
              <a:rPr lang="en" sz="2000" b="1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twice!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83565" lvl="1" indent="-161925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Have the principal method immediately call another method on its </a:t>
            </a:r>
            <a:r>
              <a:rPr lang="en" sz="2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first parameter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passing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2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as an argument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83565" lvl="1" indent="-161925" algn="l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second call will implicitly know the class of the </a:t>
            </a:r>
            <a:r>
              <a:rPr lang="en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self 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parameter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83565" marR="507365" lvl="1" indent="-161290" algn="l" rtl="0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It will also know the class of the </a:t>
            </a:r>
            <a:r>
              <a:rPr lang="en" sz="2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first parameter </a:t>
            </a: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 the principal  method, because of </a:t>
            </a:r>
            <a:r>
              <a:rPr lang="en" sz="2000" b="1" i="1">
                <a:solidFill>
                  <a:srgbClr val="0070BF"/>
                </a:solidFill>
                <a:latin typeface="Open Sans"/>
                <a:ea typeface="Open Sans"/>
                <a:cs typeface="Open Sans"/>
                <a:sym typeface="Open Sans"/>
              </a:rPr>
              <a:t>Single Dispatch</a:t>
            </a:r>
            <a:endParaRPr sz="20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49225" lvl="0" indent="-137160" algn="l" rtl="0">
              <a:lnSpc>
                <a:spcPct val="100000"/>
              </a:lnSpc>
              <a:spcBef>
                <a:spcPts val="64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There are other ways to emulate double dispatch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83565" lvl="1" indent="-161925" algn="l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Found as an idiom in SML by using case expressions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Double Dispatch Example: RPS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94335" lvl="0" indent="-382268" algn="l" rtl="0">
              <a:lnSpc>
                <a:spcPct val="11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●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Suppose we wanted to code up a game of “Rock-Paper-Scissors”: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lvl="1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game that is played in rounds with 2 players.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marR="421640" lvl="1" indent="-382270" algn="l" rtl="0">
              <a:lnSpc>
                <a:spcPct val="1085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Each player gets to pick a weapon: one of “Rock”, “Paper”, or  “Scissors”.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94335" marR="5080" lvl="0" indent="-382268" algn="l" rtl="0">
              <a:lnSpc>
                <a:spcPct val="108500"/>
              </a:lnSpc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●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Each combination results in a winner/loser (except when both are the same):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lvl="1" indent="-382905" algn="l" rtl="0">
              <a:lnSpc>
                <a:spcPct val="101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Rock beats Scissors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lvl="1" indent="-382905" algn="l" rtl="0">
              <a:lnSpc>
                <a:spcPct val="10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Paper beats Rock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lvl="1" indent="-382905" algn="l" rtl="0">
              <a:lnSpc>
                <a:spcPct val="1142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○"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Scissors beats Paper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729291" y="1217361"/>
            <a:ext cx="7488600" cy="10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394335" marR="0" lvl="0" indent="-382268" algn="l" rtl="0">
              <a:lnSpc>
                <a:spcPct val="113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lang="en" sz="20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the different combinations of games?</a:t>
            </a:r>
            <a:endParaRPr sz="20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851535" marR="5080" lvl="1" indent="-382270" algn="l" rtl="0">
              <a:lnSpc>
                <a:spcPct val="108500"/>
              </a:lnSpc>
              <a:spcBef>
                <a:spcPts val="13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en" sz="20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Player 1 fights Player 2 with a tool, and Player 2 responds, which determines the outcome.</a:t>
            </a:r>
            <a:endParaRPr sz="20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6144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Player 1</a:t>
            </a:r>
            <a:endParaRPr sz="1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97" name="Google Shape;97;p20"/>
          <p:cNvGraphicFramePr/>
          <p:nvPr/>
        </p:nvGraphicFramePr>
        <p:xfrm>
          <a:off x="1100135" y="2795582"/>
          <a:ext cx="7239000" cy="2034850"/>
        </p:xfrm>
        <a:graphic>
          <a:graphicData uri="http://schemas.openxmlformats.org/drawingml/2006/table">
            <a:tbl>
              <a:tblPr firstRow="1" bandRow="1">
                <a:noFill/>
                <a:tableStyleId>{ECC5D086-C43F-4379-A46E-D8A5F0C2E193}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8" name="Google Shape;98;p20"/>
          <p:cNvSpPr/>
          <p:nvPr/>
        </p:nvSpPr>
        <p:spPr>
          <a:xfrm>
            <a:off x="2977744" y="2571745"/>
            <a:ext cx="5104765" cy="220344"/>
          </a:xfrm>
          <a:custGeom>
            <a:avLst/>
            <a:gdLst/>
            <a:ahLst/>
            <a:cxnLst/>
            <a:rect l="l" t="t" r="r" b="b"/>
            <a:pathLst>
              <a:path w="5104765" h="220344" extrusionOk="0">
                <a:moveTo>
                  <a:pt x="0" y="220044"/>
                </a:moveTo>
                <a:lnTo>
                  <a:pt x="54474" y="214165"/>
                </a:lnTo>
                <a:lnTo>
                  <a:pt x="116363" y="206653"/>
                </a:lnTo>
                <a:lnTo>
                  <a:pt x="185225" y="197694"/>
                </a:lnTo>
                <a:lnTo>
                  <a:pt x="260613" y="187475"/>
                </a:lnTo>
                <a:lnTo>
                  <a:pt x="300616" y="181951"/>
                </a:lnTo>
                <a:lnTo>
                  <a:pt x="342084" y="176182"/>
                </a:lnTo>
                <a:lnTo>
                  <a:pt x="384961" y="170190"/>
                </a:lnTo>
                <a:lnTo>
                  <a:pt x="429193" y="163999"/>
                </a:lnTo>
                <a:lnTo>
                  <a:pt x="474723" y="157633"/>
                </a:lnTo>
                <a:lnTo>
                  <a:pt x="521496" y="151114"/>
                </a:lnTo>
                <a:lnTo>
                  <a:pt x="569456" y="144467"/>
                </a:lnTo>
                <a:lnTo>
                  <a:pt x="618549" y="137713"/>
                </a:lnTo>
                <a:lnTo>
                  <a:pt x="668717" y="130877"/>
                </a:lnTo>
                <a:lnTo>
                  <a:pt x="719906" y="123981"/>
                </a:lnTo>
                <a:lnTo>
                  <a:pt x="772061" y="117049"/>
                </a:lnTo>
                <a:lnTo>
                  <a:pt x="825125" y="110104"/>
                </a:lnTo>
                <a:lnTo>
                  <a:pt x="879043" y="103170"/>
                </a:lnTo>
                <a:lnTo>
                  <a:pt x="933760" y="96269"/>
                </a:lnTo>
                <a:lnTo>
                  <a:pt x="989220" y="89425"/>
                </a:lnTo>
                <a:lnTo>
                  <a:pt x="1045367" y="82661"/>
                </a:lnTo>
                <a:lnTo>
                  <a:pt x="1102147" y="76000"/>
                </a:lnTo>
                <a:lnTo>
                  <a:pt x="1159502" y="69466"/>
                </a:lnTo>
                <a:lnTo>
                  <a:pt x="1217379" y="63082"/>
                </a:lnTo>
                <a:lnTo>
                  <a:pt x="1275721" y="56870"/>
                </a:lnTo>
                <a:lnTo>
                  <a:pt x="1334472" y="50855"/>
                </a:lnTo>
                <a:lnTo>
                  <a:pt x="1393578" y="45060"/>
                </a:lnTo>
                <a:lnTo>
                  <a:pt x="1452982" y="39508"/>
                </a:lnTo>
                <a:lnTo>
                  <a:pt x="1512630" y="34221"/>
                </a:lnTo>
                <a:lnTo>
                  <a:pt x="1572465" y="29224"/>
                </a:lnTo>
                <a:lnTo>
                  <a:pt x="1632432" y="24539"/>
                </a:lnTo>
                <a:lnTo>
                  <a:pt x="1692476" y="20191"/>
                </a:lnTo>
                <a:lnTo>
                  <a:pt x="1752540" y="16201"/>
                </a:lnTo>
                <a:lnTo>
                  <a:pt x="1812570" y="12594"/>
                </a:lnTo>
                <a:lnTo>
                  <a:pt x="1872510" y="9392"/>
                </a:lnTo>
                <a:lnTo>
                  <a:pt x="1932304" y="6619"/>
                </a:lnTo>
                <a:lnTo>
                  <a:pt x="1991897" y="4298"/>
                </a:lnTo>
                <a:lnTo>
                  <a:pt x="2051233" y="2452"/>
                </a:lnTo>
                <a:lnTo>
                  <a:pt x="2110257" y="1105"/>
                </a:lnTo>
                <a:lnTo>
                  <a:pt x="2168913" y="280"/>
                </a:lnTo>
                <a:lnTo>
                  <a:pt x="2227145" y="0"/>
                </a:lnTo>
                <a:lnTo>
                  <a:pt x="2272552" y="167"/>
                </a:lnTo>
                <a:lnTo>
                  <a:pt x="2319187" y="663"/>
                </a:lnTo>
                <a:lnTo>
                  <a:pt x="2366994" y="1475"/>
                </a:lnTo>
                <a:lnTo>
                  <a:pt x="2415914" y="2594"/>
                </a:lnTo>
                <a:lnTo>
                  <a:pt x="2465892" y="4010"/>
                </a:lnTo>
                <a:lnTo>
                  <a:pt x="2516870" y="5710"/>
                </a:lnTo>
                <a:lnTo>
                  <a:pt x="2568790" y="7685"/>
                </a:lnTo>
                <a:lnTo>
                  <a:pt x="2621596" y="9923"/>
                </a:lnTo>
                <a:lnTo>
                  <a:pt x="2675230" y="12415"/>
                </a:lnTo>
                <a:lnTo>
                  <a:pt x="2729636" y="15149"/>
                </a:lnTo>
                <a:lnTo>
                  <a:pt x="2784756" y="18115"/>
                </a:lnTo>
                <a:lnTo>
                  <a:pt x="2840533" y="21301"/>
                </a:lnTo>
                <a:lnTo>
                  <a:pt x="2896910" y="24698"/>
                </a:lnTo>
                <a:lnTo>
                  <a:pt x="2953830" y="28295"/>
                </a:lnTo>
                <a:lnTo>
                  <a:pt x="3011235" y="32081"/>
                </a:lnTo>
                <a:lnTo>
                  <a:pt x="3069070" y="36044"/>
                </a:lnTo>
                <a:lnTo>
                  <a:pt x="3127275" y="40176"/>
                </a:lnTo>
                <a:lnTo>
                  <a:pt x="3185795" y="44464"/>
                </a:lnTo>
                <a:lnTo>
                  <a:pt x="3244572" y="48898"/>
                </a:lnTo>
                <a:lnTo>
                  <a:pt x="3303549" y="53468"/>
                </a:lnTo>
                <a:lnTo>
                  <a:pt x="3362668" y="58162"/>
                </a:lnTo>
                <a:lnTo>
                  <a:pt x="3421874" y="62971"/>
                </a:lnTo>
                <a:lnTo>
                  <a:pt x="3481108" y="67883"/>
                </a:lnTo>
                <a:lnTo>
                  <a:pt x="3540314" y="72888"/>
                </a:lnTo>
                <a:lnTo>
                  <a:pt x="3599434" y="77974"/>
                </a:lnTo>
                <a:lnTo>
                  <a:pt x="3658411" y="83132"/>
                </a:lnTo>
                <a:lnTo>
                  <a:pt x="3717188" y="88351"/>
                </a:lnTo>
                <a:lnTo>
                  <a:pt x="3775708" y="93619"/>
                </a:lnTo>
                <a:lnTo>
                  <a:pt x="3833915" y="98927"/>
                </a:lnTo>
                <a:lnTo>
                  <a:pt x="3891749" y="104263"/>
                </a:lnTo>
                <a:lnTo>
                  <a:pt x="3949156" y="109617"/>
                </a:lnTo>
                <a:lnTo>
                  <a:pt x="4006076" y="114978"/>
                </a:lnTo>
                <a:lnTo>
                  <a:pt x="4062454" y="120336"/>
                </a:lnTo>
                <a:lnTo>
                  <a:pt x="4118232" y="125679"/>
                </a:lnTo>
                <a:lnTo>
                  <a:pt x="4173354" y="130997"/>
                </a:lnTo>
                <a:lnTo>
                  <a:pt x="4227761" y="136280"/>
                </a:lnTo>
                <a:lnTo>
                  <a:pt x="4281396" y="141516"/>
                </a:lnTo>
                <a:lnTo>
                  <a:pt x="4334204" y="146696"/>
                </a:lnTo>
                <a:lnTo>
                  <a:pt x="4386126" y="151807"/>
                </a:lnTo>
                <a:lnTo>
                  <a:pt x="4437105" y="156840"/>
                </a:lnTo>
                <a:lnTo>
                  <a:pt x="4487084" y="161784"/>
                </a:lnTo>
                <a:lnTo>
                  <a:pt x="4536007" y="166629"/>
                </a:lnTo>
                <a:lnTo>
                  <a:pt x="4583815" y="171362"/>
                </a:lnTo>
                <a:lnTo>
                  <a:pt x="4630453" y="175975"/>
                </a:lnTo>
                <a:lnTo>
                  <a:pt x="4675862" y="180456"/>
                </a:lnTo>
                <a:lnTo>
                  <a:pt x="4719985" y="184794"/>
                </a:lnTo>
                <a:lnTo>
                  <a:pt x="4762766" y="188979"/>
                </a:lnTo>
                <a:lnTo>
                  <a:pt x="4804147" y="192999"/>
                </a:lnTo>
                <a:lnTo>
                  <a:pt x="4844072" y="196846"/>
                </a:lnTo>
                <a:lnTo>
                  <a:pt x="4882482" y="200506"/>
                </a:lnTo>
                <a:lnTo>
                  <a:pt x="4954532" y="207229"/>
                </a:lnTo>
                <a:lnTo>
                  <a:pt x="5019841" y="213082"/>
                </a:lnTo>
                <a:lnTo>
                  <a:pt x="5077951" y="217980"/>
                </a:lnTo>
                <a:lnTo>
                  <a:pt x="5104164" y="220044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20"/>
          <p:cNvSpPr/>
          <p:nvPr/>
        </p:nvSpPr>
        <p:spPr>
          <a:xfrm>
            <a:off x="900496" y="3392418"/>
            <a:ext cx="142240" cy="1337945"/>
          </a:xfrm>
          <a:custGeom>
            <a:avLst/>
            <a:gdLst/>
            <a:ahLst/>
            <a:cxnLst/>
            <a:rect l="l" t="t" r="r" b="b"/>
            <a:pathLst>
              <a:path w="142240" h="1337945" extrusionOk="0">
                <a:moveTo>
                  <a:pt x="142222" y="1337797"/>
                </a:moveTo>
                <a:lnTo>
                  <a:pt x="134444" y="1310129"/>
                </a:lnTo>
                <a:lnTo>
                  <a:pt x="123457" y="1276256"/>
                </a:lnTo>
                <a:lnTo>
                  <a:pt x="110000" y="1236893"/>
                </a:lnTo>
                <a:lnTo>
                  <a:pt x="94815" y="1192760"/>
                </a:lnTo>
                <a:lnTo>
                  <a:pt x="78642" y="1144573"/>
                </a:lnTo>
                <a:lnTo>
                  <a:pt x="62222" y="1093050"/>
                </a:lnTo>
                <a:lnTo>
                  <a:pt x="46296" y="1038909"/>
                </a:lnTo>
                <a:lnTo>
                  <a:pt x="31605" y="982868"/>
                </a:lnTo>
                <a:lnTo>
                  <a:pt x="18889" y="925643"/>
                </a:lnTo>
                <a:lnTo>
                  <a:pt x="8888" y="867953"/>
                </a:lnTo>
                <a:lnTo>
                  <a:pt x="2345" y="810516"/>
                </a:lnTo>
                <a:lnTo>
                  <a:pt x="0" y="754048"/>
                </a:lnTo>
                <a:lnTo>
                  <a:pt x="1517" y="707162"/>
                </a:lnTo>
                <a:lnTo>
                  <a:pt x="5815" y="656232"/>
                </a:lnTo>
                <a:lnTo>
                  <a:pt x="12515" y="602079"/>
                </a:lnTo>
                <a:lnTo>
                  <a:pt x="21238" y="545526"/>
                </a:lnTo>
                <a:lnTo>
                  <a:pt x="31605" y="487393"/>
                </a:lnTo>
                <a:lnTo>
                  <a:pt x="43235" y="428503"/>
                </a:lnTo>
                <a:lnTo>
                  <a:pt x="55751" y="369678"/>
                </a:lnTo>
                <a:lnTo>
                  <a:pt x="68772" y="311738"/>
                </a:lnTo>
                <a:lnTo>
                  <a:pt x="81920" y="255507"/>
                </a:lnTo>
                <a:lnTo>
                  <a:pt x="94815" y="201805"/>
                </a:lnTo>
                <a:lnTo>
                  <a:pt x="107078" y="151454"/>
                </a:lnTo>
                <a:lnTo>
                  <a:pt x="118329" y="105276"/>
                </a:lnTo>
                <a:lnTo>
                  <a:pt x="128189" y="64094"/>
                </a:lnTo>
                <a:lnTo>
                  <a:pt x="136280" y="28727"/>
                </a:lnTo>
                <a:lnTo>
                  <a:pt x="142222" y="0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148325" y="3986376"/>
            <a:ext cx="6756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Player 2</a:t>
            </a:r>
            <a:endParaRPr sz="1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Double Dispatch Example: RPS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/>
        </p:nvSpPr>
        <p:spPr>
          <a:xfrm>
            <a:off x="729291" y="1141161"/>
            <a:ext cx="66327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394335" marR="0" lvl="0" indent="-382268" algn="l" rtl="0">
              <a:lnSpc>
                <a:spcPct val="111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lang="en" sz="20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could we represent this in an OOP way?</a:t>
            </a:r>
            <a:endParaRPr sz="20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74725" marR="5080" lvl="1" indent="-382268" algn="l" rtl="0">
              <a:lnSpc>
                <a:spcPct val="1075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en" sz="20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does “Class 1” fight “Class 2”? How do we encode  the “tool”? How do we encode the “outcome”?</a:t>
            </a:r>
            <a:endParaRPr sz="1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07" name="Google Shape;107;p21"/>
          <p:cNvGraphicFramePr/>
          <p:nvPr/>
        </p:nvGraphicFramePr>
        <p:xfrm>
          <a:off x="1100135" y="2795582"/>
          <a:ext cx="7239000" cy="2034850"/>
        </p:xfrm>
        <a:graphic>
          <a:graphicData uri="http://schemas.openxmlformats.org/drawingml/2006/table">
            <a:tbl>
              <a:tblPr firstRow="1" bandRow="1">
                <a:noFill/>
                <a:tableStyleId>{ECC5D086-C43F-4379-A46E-D8A5F0C2E193}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8" name="Google Shape;108;p21"/>
          <p:cNvSpPr/>
          <p:nvPr/>
        </p:nvSpPr>
        <p:spPr>
          <a:xfrm>
            <a:off x="2909869" y="2653343"/>
            <a:ext cx="5104765" cy="142239"/>
          </a:xfrm>
          <a:custGeom>
            <a:avLst/>
            <a:gdLst/>
            <a:ahLst/>
            <a:cxnLst/>
            <a:rect l="l" t="t" r="r" b="b"/>
            <a:pathLst>
              <a:path w="5104765" h="142239" extrusionOk="0">
                <a:moveTo>
                  <a:pt x="0" y="142102"/>
                </a:moveTo>
                <a:lnTo>
                  <a:pt x="54474" y="138305"/>
                </a:lnTo>
                <a:lnTo>
                  <a:pt x="116363" y="133454"/>
                </a:lnTo>
                <a:lnTo>
                  <a:pt x="185225" y="127669"/>
                </a:lnTo>
                <a:lnTo>
                  <a:pt x="260613" y="121070"/>
                </a:lnTo>
                <a:lnTo>
                  <a:pt x="300616" y="117502"/>
                </a:lnTo>
                <a:lnTo>
                  <a:pt x="342084" y="113777"/>
                </a:lnTo>
                <a:lnTo>
                  <a:pt x="384961" y="109907"/>
                </a:lnTo>
                <a:lnTo>
                  <a:pt x="429193" y="105909"/>
                </a:lnTo>
                <a:lnTo>
                  <a:pt x="474723" y="101798"/>
                </a:lnTo>
                <a:lnTo>
                  <a:pt x="521496" y="97589"/>
                </a:lnTo>
                <a:lnTo>
                  <a:pt x="569456" y="93296"/>
                </a:lnTo>
                <a:lnTo>
                  <a:pt x="618549" y="88934"/>
                </a:lnTo>
                <a:lnTo>
                  <a:pt x="668717" y="84519"/>
                </a:lnTo>
                <a:lnTo>
                  <a:pt x="719906" y="80066"/>
                </a:lnTo>
                <a:lnTo>
                  <a:pt x="772061" y="75589"/>
                </a:lnTo>
                <a:lnTo>
                  <a:pt x="825125" y="71104"/>
                </a:lnTo>
                <a:lnTo>
                  <a:pt x="879043" y="66626"/>
                </a:lnTo>
                <a:lnTo>
                  <a:pt x="933760" y="62170"/>
                </a:lnTo>
                <a:lnTo>
                  <a:pt x="989220" y="57750"/>
                </a:lnTo>
                <a:lnTo>
                  <a:pt x="1045367" y="53382"/>
                </a:lnTo>
                <a:lnTo>
                  <a:pt x="1102147" y="49080"/>
                </a:lnTo>
                <a:lnTo>
                  <a:pt x="1159502" y="44861"/>
                </a:lnTo>
                <a:lnTo>
                  <a:pt x="1217379" y="40738"/>
                </a:lnTo>
                <a:lnTo>
                  <a:pt x="1275721" y="36726"/>
                </a:lnTo>
                <a:lnTo>
                  <a:pt x="1334472" y="32842"/>
                </a:lnTo>
                <a:lnTo>
                  <a:pt x="1393578" y="29099"/>
                </a:lnTo>
                <a:lnTo>
                  <a:pt x="1452982" y="25514"/>
                </a:lnTo>
                <a:lnTo>
                  <a:pt x="1512630" y="22100"/>
                </a:lnTo>
                <a:lnTo>
                  <a:pt x="1572465" y="18873"/>
                </a:lnTo>
                <a:lnTo>
                  <a:pt x="1632432" y="15847"/>
                </a:lnTo>
                <a:lnTo>
                  <a:pt x="1692476" y="13039"/>
                </a:lnTo>
                <a:lnTo>
                  <a:pt x="1752540" y="10462"/>
                </a:lnTo>
                <a:lnTo>
                  <a:pt x="1812570" y="8133"/>
                </a:lnTo>
                <a:lnTo>
                  <a:pt x="1872510" y="6065"/>
                </a:lnTo>
                <a:lnTo>
                  <a:pt x="1932304" y="4274"/>
                </a:lnTo>
                <a:lnTo>
                  <a:pt x="1991897" y="2775"/>
                </a:lnTo>
                <a:lnTo>
                  <a:pt x="2051233" y="1583"/>
                </a:lnTo>
                <a:lnTo>
                  <a:pt x="2110257" y="713"/>
                </a:lnTo>
                <a:lnTo>
                  <a:pt x="2168913" y="180"/>
                </a:lnTo>
                <a:lnTo>
                  <a:pt x="2227145" y="0"/>
                </a:lnTo>
                <a:lnTo>
                  <a:pt x="2272552" y="108"/>
                </a:lnTo>
                <a:lnTo>
                  <a:pt x="2319187" y="428"/>
                </a:lnTo>
                <a:lnTo>
                  <a:pt x="2366994" y="953"/>
                </a:lnTo>
                <a:lnTo>
                  <a:pt x="2415914" y="1675"/>
                </a:lnTo>
                <a:lnTo>
                  <a:pt x="2465892" y="2589"/>
                </a:lnTo>
                <a:lnTo>
                  <a:pt x="2516870" y="3687"/>
                </a:lnTo>
                <a:lnTo>
                  <a:pt x="2568790" y="4963"/>
                </a:lnTo>
                <a:lnTo>
                  <a:pt x="2621596" y="6408"/>
                </a:lnTo>
                <a:lnTo>
                  <a:pt x="2675230" y="8017"/>
                </a:lnTo>
                <a:lnTo>
                  <a:pt x="2729636" y="9783"/>
                </a:lnTo>
                <a:lnTo>
                  <a:pt x="2784756" y="11698"/>
                </a:lnTo>
                <a:lnTo>
                  <a:pt x="2840533" y="13756"/>
                </a:lnTo>
                <a:lnTo>
                  <a:pt x="2896910" y="15950"/>
                </a:lnTo>
                <a:lnTo>
                  <a:pt x="2953830" y="18273"/>
                </a:lnTo>
                <a:lnTo>
                  <a:pt x="3011235" y="20717"/>
                </a:lnTo>
                <a:lnTo>
                  <a:pt x="3069070" y="23277"/>
                </a:lnTo>
                <a:lnTo>
                  <a:pt x="3127275" y="25945"/>
                </a:lnTo>
                <a:lnTo>
                  <a:pt x="3185795" y="28714"/>
                </a:lnTo>
                <a:lnTo>
                  <a:pt x="3244572" y="31578"/>
                </a:lnTo>
                <a:lnTo>
                  <a:pt x="3303549" y="34529"/>
                </a:lnTo>
                <a:lnTo>
                  <a:pt x="3362668" y="37561"/>
                </a:lnTo>
                <a:lnTo>
                  <a:pt x="3421874" y="40666"/>
                </a:lnTo>
                <a:lnTo>
                  <a:pt x="3481108" y="43838"/>
                </a:lnTo>
                <a:lnTo>
                  <a:pt x="3540314" y="47070"/>
                </a:lnTo>
                <a:lnTo>
                  <a:pt x="3599434" y="50355"/>
                </a:lnTo>
                <a:lnTo>
                  <a:pt x="3658411" y="53686"/>
                </a:lnTo>
                <a:lnTo>
                  <a:pt x="3717188" y="57056"/>
                </a:lnTo>
                <a:lnTo>
                  <a:pt x="3775708" y="60459"/>
                </a:lnTo>
                <a:lnTo>
                  <a:pt x="3833915" y="63886"/>
                </a:lnTo>
                <a:lnTo>
                  <a:pt x="3891749" y="67332"/>
                </a:lnTo>
                <a:lnTo>
                  <a:pt x="3949156" y="70790"/>
                </a:lnTo>
                <a:lnTo>
                  <a:pt x="4006076" y="74252"/>
                </a:lnTo>
                <a:lnTo>
                  <a:pt x="4062454" y="77712"/>
                </a:lnTo>
                <a:lnTo>
                  <a:pt x="4118232" y="81162"/>
                </a:lnTo>
                <a:lnTo>
                  <a:pt x="4173354" y="84597"/>
                </a:lnTo>
                <a:lnTo>
                  <a:pt x="4227761" y="88009"/>
                </a:lnTo>
                <a:lnTo>
                  <a:pt x="4281396" y="91390"/>
                </a:lnTo>
                <a:lnTo>
                  <a:pt x="4334204" y="94735"/>
                </a:lnTo>
                <a:lnTo>
                  <a:pt x="4386126" y="98036"/>
                </a:lnTo>
                <a:lnTo>
                  <a:pt x="4437105" y="101286"/>
                </a:lnTo>
                <a:lnTo>
                  <a:pt x="4487084" y="104479"/>
                </a:lnTo>
                <a:lnTo>
                  <a:pt x="4536007" y="107607"/>
                </a:lnTo>
                <a:lnTo>
                  <a:pt x="4583815" y="110664"/>
                </a:lnTo>
                <a:lnTo>
                  <a:pt x="4630453" y="113643"/>
                </a:lnTo>
                <a:lnTo>
                  <a:pt x="4675862" y="116537"/>
                </a:lnTo>
                <a:lnTo>
                  <a:pt x="4719985" y="119338"/>
                </a:lnTo>
                <a:lnTo>
                  <a:pt x="4762766" y="122041"/>
                </a:lnTo>
                <a:lnTo>
                  <a:pt x="4804147" y="124637"/>
                </a:lnTo>
                <a:lnTo>
                  <a:pt x="4844072" y="127121"/>
                </a:lnTo>
                <a:lnTo>
                  <a:pt x="4882482" y="129485"/>
                </a:lnTo>
                <a:lnTo>
                  <a:pt x="4954532" y="133826"/>
                </a:lnTo>
                <a:lnTo>
                  <a:pt x="5019841" y="137606"/>
                </a:lnTo>
                <a:lnTo>
                  <a:pt x="5077951" y="140769"/>
                </a:lnTo>
                <a:lnTo>
                  <a:pt x="5104164" y="142102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21"/>
          <p:cNvSpPr/>
          <p:nvPr/>
        </p:nvSpPr>
        <p:spPr>
          <a:xfrm>
            <a:off x="900496" y="3392418"/>
            <a:ext cx="142240" cy="1337945"/>
          </a:xfrm>
          <a:custGeom>
            <a:avLst/>
            <a:gdLst/>
            <a:ahLst/>
            <a:cxnLst/>
            <a:rect l="l" t="t" r="r" b="b"/>
            <a:pathLst>
              <a:path w="142240" h="1337945" extrusionOk="0">
                <a:moveTo>
                  <a:pt x="142222" y="1337797"/>
                </a:moveTo>
                <a:lnTo>
                  <a:pt x="134444" y="1310129"/>
                </a:lnTo>
                <a:lnTo>
                  <a:pt x="123457" y="1276256"/>
                </a:lnTo>
                <a:lnTo>
                  <a:pt x="110000" y="1236893"/>
                </a:lnTo>
                <a:lnTo>
                  <a:pt x="94815" y="1192760"/>
                </a:lnTo>
                <a:lnTo>
                  <a:pt x="78642" y="1144573"/>
                </a:lnTo>
                <a:lnTo>
                  <a:pt x="62222" y="1093050"/>
                </a:lnTo>
                <a:lnTo>
                  <a:pt x="46296" y="1038909"/>
                </a:lnTo>
                <a:lnTo>
                  <a:pt x="31605" y="982868"/>
                </a:lnTo>
                <a:lnTo>
                  <a:pt x="18889" y="925643"/>
                </a:lnTo>
                <a:lnTo>
                  <a:pt x="8888" y="867953"/>
                </a:lnTo>
                <a:lnTo>
                  <a:pt x="2345" y="810516"/>
                </a:lnTo>
                <a:lnTo>
                  <a:pt x="0" y="754048"/>
                </a:lnTo>
                <a:lnTo>
                  <a:pt x="1517" y="707162"/>
                </a:lnTo>
                <a:lnTo>
                  <a:pt x="5815" y="656232"/>
                </a:lnTo>
                <a:lnTo>
                  <a:pt x="12515" y="602079"/>
                </a:lnTo>
                <a:lnTo>
                  <a:pt x="21238" y="545526"/>
                </a:lnTo>
                <a:lnTo>
                  <a:pt x="31605" y="487393"/>
                </a:lnTo>
                <a:lnTo>
                  <a:pt x="43235" y="428503"/>
                </a:lnTo>
                <a:lnTo>
                  <a:pt x="55751" y="369678"/>
                </a:lnTo>
                <a:lnTo>
                  <a:pt x="68772" y="311738"/>
                </a:lnTo>
                <a:lnTo>
                  <a:pt x="81920" y="255507"/>
                </a:lnTo>
                <a:lnTo>
                  <a:pt x="94815" y="201805"/>
                </a:lnTo>
                <a:lnTo>
                  <a:pt x="107078" y="151454"/>
                </a:lnTo>
                <a:lnTo>
                  <a:pt x="118329" y="105276"/>
                </a:lnTo>
                <a:lnTo>
                  <a:pt x="128189" y="64094"/>
                </a:lnTo>
                <a:lnTo>
                  <a:pt x="136280" y="28727"/>
                </a:lnTo>
                <a:lnTo>
                  <a:pt x="142222" y="0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21"/>
          <p:cNvSpPr txBox="1"/>
          <p:nvPr/>
        </p:nvSpPr>
        <p:spPr>
          <a:xfrm>
            <a:off x="148325" y="3986376"/>
            <a:ext cx="6180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Class 2</a:t>
            </a:r>
            <a:endParaRPr sz="1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21"/>
          <p:cNvSpPr txBox="1"/>
          <p:nvPr/>
        </p:nvSpPr>
        <p:spPr>
          <a:xfrm>
            <a:off x="4719625" y="2343951"/>
            <a:ext cx="6180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Class 1</a:t>
            </a:r>
            <a:endParaRPr sz="140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Double Dispatch Example: RPS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52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Double Dispatch Exercise: 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22"/>
          <p:cNvSpPr txBox="1"/>
          <p:nvPr/>
        </p:nvSpPr>
        <p:spPr>
          <a:xfrm>
            <a:off x="8387430" y="4704388"/>
            <a:ext cx="102900" cy="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19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91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2"/>
          <p:cNvSpPr txBox="1"/>
          <p:nvPr/>
        </p:nvSpPr>
        <p:spPr>
          <a:xfrm>
            <a:off x="896725" y="1713650"/>
            <a:ext cx="3298800" cy="3219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0" tIns="30475" rIns="0" bIns="0" anchor="ctr" anchorCtr="0">
            <a:no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186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x.fWithA </a:t>
            </a: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endParaRPr sz="155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fWithA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186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"(a, a) case"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endParaRPr sz="155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fWithB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186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"(b, a) case"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466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1" i="0" u="none" strike="noStrike" cap="none">
              <a:solidFill>
                <a:srgbClr val="0070B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1">
              <a:solidFill>
                <a:srgbClr val="0070B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22"/>
          <p:cNvSpPr txBox="1"/>
          <p:nvPr/>
        </p:nvSpPr>
        <p:spPr>
          <a:xfrm>
            <a:off x="4948475" y="1713649"/>
            <a:ext cx="3298800" cy="3219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0" tIns="30475" rIns="0" bIns="0" anchor="ctr" anchorCtr="0">
            <a:noAutofit/>
          </a:bodyPr>
          <a:lstStyle/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5300" marR="0" lvl="0" indent="0" algn="l" rtl="0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2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x.fWithB </a:t>
            </a: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81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endParaRPr sz="155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53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fWithA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2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"(a, b) case"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endParaRPr sz="155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lang="en" sz="1500" b="1" i="0" u="none" strike="noStrike" cap="none">
                <a:solidFill>
                  <a:srgbClr val="702FA0"/>
                </a:solidFill>
                <a:latin typeface="Courier New"/>
                <a:ea typeface="Courier New"/>
                <a:cs typeface="Courier New"/>
                <a:sym typeface="Courier New"/>
              </a:rPr>
              <a:t>fWithB </a:t>
            </a:r>
            <a:r>
              <a:rPr lang="en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52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AF4F"/>
                </a:solidFill>
                <a:latin typeface="Courier New"/>
                <a:ea typeface="Courier New"/>
                <a:cs typeface="Courier New"/>
                <a:sym typeface="Courier New"/>
              </a:rPr>
              <a:t>"(b, b) case"</a:t>
            </a:r>
            <a:endParaRPr sz="15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500" b="1" i="0" u="none" strike="noStrike" cap="none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nd</a:t>
            </a:r>
            <a:endParaRPr sz="1500" b="1" i="0" u="none" strike="noStrike" cap="none">
              <a:solidFill>
                <a:srgbClr val="0070B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>
                <a:solidFill>
                  <a:srgbClr val="0070BF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sz="1500" b="1">
              <a:solidFill>
                <a:srgbClr val="0070B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52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What’s the table? (hint, it’s 2x2)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23"/>
          <p:cNvGraphicFramePr/>
          <p:nvPr/>
        </p:nvGraphicFramePr>
        <p:xfrm>
          <a:off x="1271422" y="2566982"/>
          <a:ext cx="5429250" cy="1528600"/>
        </p:xfrm>
        <a:graphic>
          <a:graphicData uri="http://schemas.openxmlformats.org/drawingml/2006/table">
            <a:tbl>
              <a:tblPr firstRow="1" bandRow="1">
                <a:noFill/>
                <a:tableStyleId>{ECC5D086-C43F-4379-A46E-D8A5F0C2E193}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(a,a) case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(b,a) case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5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(a,b) case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(b,b) case</a:t>
                      </a:r>
                      <a:endParaRPr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7" name="Google Shape;127;p23"/>
          <p:cNvSpPr/>
          <p:nvPr/>
        </p:nvSpPr>
        <p:spPr>
          <a:xfrm>
            <a:off x="3175156" y="2326545"/>
            <a:ext cx="3282950" cy="142239"/>
          </a:xfrm>
          <a:custGeom>
            <a:avLst/>
            <a:gdLst/>
            <a:ahLst/>
            <a:cxnLst/>
            <a:rect l="l" t="t" r="r" b="b"/>
            <a:pathLst>
              <a:path w="3282950" h="142239" extrusionOk="0">
                <a:moveTo>
                  <a:pt x="0" y="142142"/>
                </a:moveTo>
                <a:lnTo>
                  <a:pt x="57217" y="135693"/>
                </a:lnTo>
                <a:lnTo>
                  <a:pt x="125811" y="126809"/>
                </a:lnTo>
                <a:lnTo>
                  <a:pt x="164026" y="121599"/>
                </a:lnTo>
                <a:lnTo>
                  <a:pt x="204670" y="115956"/>
                </a:lnTo>
                <a:lnTo>
                  <a:pt x="247603" y="109938"/>
                </a:lnTo>
                <a:lnTo>
                  <a:pt x="292686" y="103602"/>
                </a:lnTo>
                <a:lnTo>
                  <a:pt x="339782" y="97007"/>
                </a:lnTo>
                <a:lnTo>
                  <a:pt x="388751" y="90211"/>
                </a:lnTo>
                <a:lnTo>
                  <a:pt x="439454" y="83273"/>
                </a:lnTo>
                <a:lnTo>
                  <a:pt x="491753" y="76251"/>
                </a:lnTo>
                <a:lnTo>
                  <a:pt x="545510" y="69203"/>
                </a:lnTo>
                <a:lnTo>
                  <a:pt x="600586" y="62187"/>
                </a:lnTo>
                <a:lnTo>
                  <a:pt x="656841" y="55262"/>
                </a:lnTo>
                <a:lnTo>
                  <a:pt x="714139" y="48485"/>
                </a:lnTo>
                <a:lnTo>
                  <a:pt x="772339" y="41916"/>
                </a:lnTo>
                <a:lnTo>
                  <a:pt x="831303" y="35613"/>
                </a:lnTo>
                <a:lnTo>
                  <a:pt x="890892" y="29633"/>
                </a:lnTo>
                <a:lnTo>
                  <a:pt x="950969" y="24035"/>
                </a:lnTo>
                <a:lnTo>
                  <a:pt x="1011394" y="18878"/>
                </a:lnTo>
                <a:lnTo>
                  <a:pt x="1072028" y="14219"/>
                </a:lnTo>
                <a:lnTo>
                  <a:pt x="1132733" y="10117"/>
                </a:lnTo>
                <a:lnTo>
                  <a:pt x="1193371" y="6630"/>
                </a:lnTo>
                <a:lnTo>
                  <a:pt x="1253802" y="3817"/>
                </a:lnTo>
                <a:lnTo>
                  <a:pt x="1313888" y="1735"/>
                </a:lnTo>
                <a:lnTo>
                  <a:pt x="1373491" y="443"/>
                </a:lnTo>
                <a:lnTo>
                  <a:pt x="1432472" y="0"/>
                </a:lnTo>
                <a:lnTo>
                  <a:pt x="1477794" y="255"/>
                </a:lnTo>
                <a:lnTo>
                  <a:pt x="1524944" y="1004"/>
                </a:lnTo>
                <a:lnTo>
                  <a:pt x="1573788" y="2222"/>
                </a:lnTo>
                <a:lnTo>
                  <a:pt x="1624191" y="3883"/>
                </a:lnTo>
                <a:lnTo>
                  <a:pt x="1676019" y="5963"/>
                </a:lnTo>
                <a:lnTo>
                  <a:pt x="1729138" y="8435"/>
                </a:lnTo>
                <a:lnTo>
                  <a:pt x="1783413" y="11275"/>
                </a:lnTo>
                <a:lnTo>
                  <a:pt x="1838710" y="14457"/>
                </a:lnTo>
                <a:lnTo>
                  <a:pt x="1894895" y="17956"/>
                </a:lnTo>
                <a:lnTo>
                  <a:pt x="1951833" y="21748"/>
                </a:lnTo>
                <a:lnTo>
                  <a:pt x="2009389" y="25805"/>
                </a:lnTo>
                <a:lnTo>
                  <a:pt x="2067430" y="30104"/>
                </a:lnTo>
                <a:lnTo>
                  <a:pt x="2125822" y="34620"/>
                </a:lnTo>
                <a:lnTo>
                  <a:pt x="2184429" y="39326"/>
                </a:lnTo>
                <a:lnTo>
                  <a:pt x="2243117" y="44197"/>
                </a:lnTo>
                <a:lnTo>
                  <a:pt x="2301753" y="49209"/>
                </a:lnTo>
                <a:lnTo>
                  <a:pt x="2360201" y="54336"/>
                </a:lnTo>
                <a:lnTo>
                  <a:pt x="2418328" y="59553"/>
                </a:lnTo>
                <a:lnTo>
                  <a:pt x="2475999" y="64834"/>
                </a:lnTo>
                <a:lnTo>
                  <a:pt x="2533079" y="70155"/>
                </a:lnTo>
                <a:lnTo>
                  <a:pt x="2589435" y="75489"/>
                </a:lnTo>
                <a:lnTo>
                  <a:pt x="2644932" y="80812"/>
                </a:lnTo>
                <a:lnTo>
                  <a:pt x="2699436" y="86099"/>
                </a:lnTo>
                <a:lnTo>
                  <a:pt x="2752811" y="91325"/>
                </a:lnTo>
                <a:lnTo>
                  <a:pt x="2804925" y="96463"/>
                </a:lnTo>
                <a:lnTo>
                  <a:pt x="2855642" y="101489"/>
                </a:lnTo>
                <a:lnTo>
                  <a:pt x="2904829" y="106377"/>
                </a:lnTo>
                <a:lnTo>
                  <a:pt x="2952350" y="111103"/>
                </a:lnTo>
                <a:lnTo>
                  <a:pt x="2998072" y="115640"/>
                </a:lnTo>
                <a:lnTo>
                  <a:pt x="3041860" y="119965"/>
                </a:lnTo>
                <a:lnTo>
                  <a:pt x="3083580" y="124050"/>
                </a:lnTo>
                <a:lnTo>
                  <a:pt x="3123097" y="127872"/>
                </a:lnTo>
                <a:lnTo>
                  <a:pt x="3194986" y="134624"/>
                </a:lnTo>
                <a:lnTo>
                  <a:pt x="3256454" y="140017"/>
                </a:lnTo>
                <a:lnTo>
                  <a:pt x="3282943" y="142142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4263009" y="2022555"/>
            <a:ext cx="6180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Class 1</a:t>
            </a:r>
            <a:endParaRPr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23"/>
          <p:cNvSpPr/>
          <p:nvPr/>
        </p:nvSpPr>
        <p:spPr>
          <a:xfrm>
            <a:off x="1071785" y="3163543"/>
            <a:ext cx="142240" cy="915670"/>
          </a:xfrm>
          <a:custGeom>
            <a:avLst/>
            <a:gdLst/>
            <a:ahLst/>
            <a:cxnLst/>
            <a:rect l="l" t="t" r="r" b="b"/>
            <a:pathLst>
              <a:path w="142240" h="915670" extrusionOk="0">
                <a:moveTo>
                  <a:pt x="142222" y="915598"/>
                </a:moveTo>
                <a:lnTo>
                  <a:pt x="131101" y="889380"/>
                </a:lnTo>
                <a:lnTo>
                  <a:pt x="114713" y="855902"/>
                </a:lnTo>
                <a:lnTo>
                  <a:pt x="94814" y="816328"/>
                </a:lnTo>
                <a:lnTo>
                  <a:pt x="73159" y="771823"/>
                </a:lnTo>
                <a:lnTo>
                  <a:pt x="51503" y="723551"/>
                </a:lnTo>
                <a:lnTo>
                  <a:pt x="31604" y="672676"/>
                </a:lnTo>
                <a:lnTo>
                  <a:pt x="15217" y="620362"/>
                </a:lnTo>
                <a:lnTo>
                  <a:pt x="4096" y="567773"/>
                </a:lnTo>
                <a:lnTo>
                  <a:pt x="0" y="516073"/>
                </a:lnTo>
                <a:lnTo>
                  <a:pt x="2778" y="471597"/>
                </a:lnTo>
                <a:lnTo>
                  <a:pt x="10471" y="422354"/>
                </a:lnTo>
                <a:lnTo>
                  <a:pt x="22118" y="369772"/>
                </a:lnTo>
                <a:lnTo>
                  <a:pt x="36757" y="315275"/>
                </a:lnTo>
                <a:lnTo>
                  <a:pt x="53426" y="260291"/>
                </a:lnTo>
                <a:lnTo>
                  <a:pt x="71164" y="206245"/>
                </a:lnTo>
                <a:lnTo>
                  <a:pt x="89008" y="154563"/>
                </a:lnTo>
                <a:lnTo>
                  <a:pt x="105998" y="106671"/>
                </a:lnTo>
                <a:lnTo>
                  <a:pt x="121171" y="63996"/>
                </a:lnTo>
                <a:lnTo>
                  <a:pt x="133566" y="27964"/>
                </a:lnTo>
                <a:lnTo>
                  <a:pt x="142222" y="0"/>
                </a:lnTo>
              </a:path>
            </a:pathLst>
          </a:custGeom>
          <a:noFill/>
          <a:ln w="28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65137" y="3546407"/>
            <a:ext cx="6180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Class 2</a:t>
            </a:r>
            <a:endParaRPr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52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Double Dispatch Exercise: 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850"/>
            <a:ext cx="8520600" cy="60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52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What’s the table? (hint, it’s 2x2)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400" b="1" i="1">
                <a:latin typeface="Open Sans"/>
                <a:ea typeface="Open Sans"/>
                <a:cs typeface="Open Sans"/>
                <a:sym typeface="Open Sans"/>
              </a:rPr>
              <a:t>Extending RPS</a:t>
            </a:r>
            <a:endParaRPr sz="4400" b="1" i="1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38" name="Google Shape;138;p24"/>
          <p:cNvGraphicFramePr/>
          <p:nvPr/>
        </p:nvGraphicFramePr>
        <p:xfrm>
          <a:off x="1676409" y="2494982"/>
          <a:ext cx="5791200" cy="2057075"/>
        </p:xfrm>
        <a:graphic>
          <a:graphicData uri="http://schemas.openxmlformats.org/drawingml/2006/table">
            <a:tbl>
              <a:tblPr firstRow="1" bandRow="1">
                <a:noFill/>
                <a:tableStyleId>{ECC5D086-C43F-4379-A46E-D8A5F0C2E193}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75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00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82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82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 wins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Tie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25"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toString*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Rock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Paper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Scissors</a:t>
                      </a: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0" marR="0" marT="781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9" name="Google Shape;139;p24"/>
          <p:cNvSpPr txBox="1"/>
          <p:nvPr/>
        </p:nvSpPr>
        <p:spPr>
          <a:xfrm>
            <a:off x="1277100" y="4750325"/>
            <a:ext cx="6589800" cy="2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i="1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* note: not a Class, but a method, because it only operates on 1 class, not 2.</a:t>
            </a:r>
            <a:endParaRPr sz="1400" i="1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3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69850" lvl="0" indent="0" algn="l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if we wanted to extend our game to add an action to convert each of  the tools to strings?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5080" lvl="0" indent="-342900" algn="l" rtl="0">
              <a:lnSpc>
                <a:spcPct val="108333"/>
              </a:lnSpc>
              <a:spcBef>
                <a:spcPts val="1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would we have to change so that we could still play this game, but  with another action?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Microsoft Office PowerPoint</Application>
  <PresentationFormat>On-screen Show (16:9)</PresentationFormat>
  <Paragraphs>211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Courier New</vt:lpstr>
      <vt:lpstr>Open Sans</vt:lpstr>
      <vt:lpstr>Arial</vt:lpstr>
      <vt:lpstr>Simple Light</vt:lpstr>
      <vt:lpstr>Section 10 Mixins &amp; Subclasses</vt:lpstr>
      <vt:lpstr>Dispatch Overview</vt:lpstr>
      <vt:lpstr>Emulating Double Dispatch</vt:lpstr>
      <vt:lpstr>Double Dispatch Example: RPS</vt:lpstr>
      <vt:lpstr>Double Dispatch Example: RPS</vt:lpstr>
      <vt:lpstr>Double Dispatch Example: RPS</vt:lpstr>
      <vt:lpstr>Double Dispatch Exercise: </vt:lpstr>
      <vt:lpstr>Double Dispatch Exercise: </vt:lpstr>
      <vt:lpstr>Extending RPS</vt:lpstr>
      <vt:lpstr>Mixins</vt:lpstr>
      <vt:lpstr>Mixins</vt:lpstr>
      <vt:lpstr>Mixins Example</vt:lpstr>
      <vt:lpstr>Method Lookup Rules</vt:lpstr>
      <vt:lpstr>Comparable</vt:lpstr>
      <vt:lpstr>Enumerable</vt:lpstr>
      <vt:lpstr>Java Subtyping</vt:lpstr>
      <vt:lpstr>Why?</vt:lpstr>
      <vt:lpstr>wat</vt:lpstr>
      <vt:lpstr>Thank you for a great quarter!   Take care of yourself and eachother 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 Mixins &amp; Subclasses</dc:title>
  <cp:lastModifiedBy>Brett Wortzman</cp:lastModifiedBy>
  <cp:revision>1</cp:revision>
  <dcterms:modified xsi:type="dcterms:W3CDTF">2020-06-04T17:19:05Z</dcterms:modified>
</cp:coreProperties>
</file>