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9144000"/>
  <p:notesSz cx="6858000" cy="9144000"/>
  <p:embeddedFontLs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spcFirstLastPara="1" rIns="91375" wrap="square" tIns="45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eaec47beb_0_4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eaec47beb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eaec47beb_0_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eaec47beb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eaec47beb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eaec47be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eaec47beb_0_6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eaec47beb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7eaec47beb_0_7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7eaec47beb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eaec47beb_0_7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eaec47be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eaec47beb_0_8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7eaec47beb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eaec47beb_0_8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7eaec47beb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eaec47beb_0_9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7eaec47be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7eaec47beb_0_10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7eaec47beb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eaec47beb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eaec47be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eb80bc225_3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eb80bc225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/>
          <p:nvPr>
            <p:ph idx="2" type="sldImg"/>
          </p:nvPr>
        </p:nvSpPr>
        <p:spPr>
          <a:xfrm>
            <a:off x="1149280" y="686430"/>
            <a:ext cx="4559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9" name="Google Shape;9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“send a message” and “call a method” is the same thing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ONLY private state: NO public fields</a:t>
            </a:r>
            <a:endParaRPr sz="1400"/>
          </a:p>
        </p:txBody>
      </p:sp>
      <p:sp>
        <p:nvSpPr>
          <p:cNvPr id="100" name="Google Shape;100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spcFirstLastPara="1" rIns="91375" wrap="square" tIns="45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/>
          <p:nvPr>
            <p:ph idx="2" type="sldImg"/>
          </p:nvPr>
        </p:nvSpPr>
        <p:spPr>
          <a:xfrm>
            <a:off x="1149280" y="686430"/>
            <a:ext cx="4559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6" name="Google Shape;10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class names have to be capitalized</a:t>
            </a:r>
            <a:endParaRPr sz="1400"/>
          </a:p>
        </p:txBody>
      </p:sp>
      <p:sp>
        <p:nvSpPr>
          <p:cNvPr id="107" name="Google Shape;107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spcFirstLastPara="1" rIns="91375" wrap="square" tIns="45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4" name="Google Shape;11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/>
          </a:p>
        </p:txBody>
      </p:sp>
      <p:sp>
        <p:nvSpPr>
          <p:cNvPr id="115" name="Google Shape;115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spcFirstLastPara="1" rIns="91375" wrap="square" tIns="45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eaec47beb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eaec47be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eaec47beb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eaec47be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eaec47beb_0_4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eaec47beb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type="title"/>
          </p:nvPr>
        </p:nvSpPr>
        <p:spPr>
          <a:xfrm rot="5400000">
            <a:off x="4591050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" type="body"/>
          </p:nvPr>
        </p:nvSpPr>
        <p:spPr>
          <a:xfrm rot="5400000">
            <a:off x="628650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23" name="Google Shape;23;p4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7" name="Google Shape;37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8" name="Google Shape;38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ourses.cs.washington.edu/courses/cse341/20sp/resources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ctrTitle"/>
          </p:nvPr>
        </p:nvSpPr>
        <p:spPr>
          <a:xfrm>
            <a:off x="685800" y="2324100"/>
            <a:ext cx="77724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i="0" lang="en" sz="4800"/>
              <a:t>Section 9</a:t>
            </a:r>
            <a:br>
              <a:rPr b="1" i="0" lang="en" sz="4800"/>
            </a:br>
            <a:r>
              <a:rPr b="1" i="0" lang="en" sz="4800"/>
              <a:t>Intro to Ruby</a:t>
            </a:r>
            <a:endParaRPr b="1" i="0" sz="48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400"/>
              <a:t>Portions of slides adapted from Josh Pollock</a:t>
            </a:r>
            <a:endParaRPr sz="1400"/>
          </a:p>
        </p:txBody>
      </p:sp>
      <p:sp>
        <p:nvSpPr>
          <p:cNvPr id="83" name="Google Shape;83;p13"/>
          <p:cNvSpPr txBox="1"/>
          <p:nvPr>
            <p:ph idx="1" type="subTitle"/>
          </p:nvPr>
        </p:nvSpPr>
        <p:spPr>
          <a:xfrm>
            <a:off x="1313744" y="5410200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/>
              <a:t>Spring</a:t>
            </a:r>
            <a:r>
              <a:rPr lang="en" sz="2400"/>
              <a:t> 2020</a:t>
            </a:r>
            <a:endParaRPr sz="2400"/>
          </a:p>
        </p:txBody>
      </p:sp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685800"/>
            <a:ext cx="7315447" cy="771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Hashes: Dynamic Records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 map from keys to values.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Keys don’t have to have the same type!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Keys and entries are mutable. They can be updated dynamically.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See code for examples.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Ranges: The Power of Enumerators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Ranges are enumerators, not lists.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Somewhat like the streams we saw in Racket, they are lazy.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only do computation when necessary.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Syntax: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i..j [i, j]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-- includes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j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i...j [i, j)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-- excludes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j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For step size, use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.step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Takeaway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has several flexible ways of constructing complex data.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This flexibility is characteristic of dynamically typed languages (cf. Python).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Consult the Ruby documentation. It’s really good.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Closures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gives us 3 ways to define a closure: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Block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Proc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Lambda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Lexical scope, but variables are stored as references to objects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E.g. Modifying an array referenced by a closure may change its behavior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Use 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.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call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to call them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Block Cheat Sheet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9" name="Google Shape;169;p26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most common type of closure in Ruby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All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methods take a block argument, it may not be used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Call a block with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yield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Use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to return from an enclosing method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Give a block an explicit name with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&amp;block_name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Procs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Procs are essentially blocks as objects.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Initialize like any other object.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Issues with Blocks and Procs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1" name="Google Shape;181;p28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jumps out of the method where the block was called.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They don’t check they’re passed the right number of arguments.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Lambda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7" name="Google Shape;187;p29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Lambda is a special kind of Proc with special behavior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Create with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or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Work like “normal” closures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returns from the lambda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Lambda checks it gets the right number of arguments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Practice Using Blocks and Procs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3" name="Google Shape;193;p3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Let’s write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Array#map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Takeaway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99" name="Google Shape;199;p3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takes a pragmatic, OO approach to first-class functions.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typical case is supported by blocks. You should use them most often.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is a real-word language so it supports the long-tail of use cases with Proc and lambda.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This makes the language more complex, especially because Proc and lambda extend the language implementation.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Learning Objectives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Review Ruby classes and objects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Introduce arrays, hashes, and ranges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closures: blocks, procs, and lambdas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Getting Started with Ruby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Make sure to follow the instructions for using a VM for Ruby on the </a:t>
            </a: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course website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(which also provides an image)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800"/>
              <a:buFont typeface="Open Sans"/>
              <a:buChar char="●"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Please do this by tomorrow to account for any possible issues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Review: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rules of class-based OOP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685800" y="1524000"/>
            <a:ext cx="80772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In Ruby: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All values are references to </a:t>
            </a: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objects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Objects communicate via </a:t>
            </a: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method calls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, also known as </a:t>
            </a: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messages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Each object has its own (private) </a:t>
            </a: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state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Every object is an instance of a </a:t>
            </a: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class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AutoNum type="arabicPeriod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An object’s class determines the object’s </a:t>
            </a: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behavior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How it handles method calls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Class contains method definitions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Java/C#/etc. similar but do not follow (1) (e.g., numbers,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null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) and allow objects to have non-private state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Defining classes and methods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685800" y="44958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Define a class with methods as defined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Method returns its last expression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also has explicit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statement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Syntax note: Line breaks often required (else need more syntax), but indentation always only style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1943100" y="1385700"/>
            <a:ext cx="5257800" cy="3033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Name </a:t>
            </a:r>
            <a:endParaRPr b="1" i="0" sz="2000" u="none" cap="none" strike="noStrike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 def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method_name1 method_args1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expression1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 end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 def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method_name2 method_args2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expression2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 end</a:t>
            </a:r>
            <a:endParaRPr b="1" i="0" sz="2000" u="none" cap="none" strike="noStrike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…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Conventions and sugar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685800" y="1371600"/>
            <a:ext cx="79248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Actually, for field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@foo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convention is to name the methods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Cute sugar: When </a:t>
            </a:r>
            <a:r>
              <a:rPr i="1" lang="en">
                <a:latin typeface="Open Sans"/>
                <a:ea typeface="Open Sans"/>
                <a:cs typeface="Open Sans"/>
                <a:sym typeface="Open Sans"/>
              </a:rPr>
              <a:t>using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a method ending in 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=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, can have space before the 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=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15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Because defining getters/setters is so common, there is shorthand for it in class definitions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Define just getters: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attr_reader :foo,:bar,…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Define getters and setters: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attr_accessor</a:t>
            </a:r>
            <a:r>
              <a:rPr b="1" lang="en" sz="16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:foo,:bar,</a:t>
            </a:r>
            <a:r>
              <a:rPr b="1" lang="en" sz="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…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279400" lvl="0" marL="3429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Despite sugar: getters/setters are just methods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foo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@foo</a:t>
            </a:r>
            <a:endParaRPr i="0" sz="14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i="0" sz="14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foo= x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@foo = x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end</a:t>
            </a:r>
            <a:endParaRPr i="0" sz="14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e.foo = 42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Class Exercise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685800" y="1298700"/>
            <a:ext cx="7772400" cy="5151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Let’s write a class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BankAccount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which: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Can be initialized with an optional argument for starting balance otherwise has $0 in funds initially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Has a method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withdraw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to withdraw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funds, returning the amount withdrawn (if the balance is less than the argument, set the balance to 0)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Has a method deposit to deposit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funds to the balance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Has a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get_balance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method to return the current balance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Has method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merge_accounts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which takes another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BankAccount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and adds its balance to the current object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Has a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to_s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method to return a string representation of the balance in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$X.XX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format (e.g.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"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$3.41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")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What are some possible invalid arguments to consider for different methods? Class invariants? Are there any appropriate helper methods to make protected or private?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Arrays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uses dynamically sized arrays like Java’s ArrayLists.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These are nice middle ground between linked lists and statically sized arrays.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Allow fast random access and asymptotically fast insertion and deletion.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array entries don’t need to have the same type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(“natural” in dynamically typed languages)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arrays are super flexible.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800"/>
              <a:buFont typeface="Open Sans"/>
              <a:buChar char="•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Ruby uses arrays for lists, sets, stacks, and queues!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Examples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Let’s see some code examples and more useful methods using arrays.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