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22" Type="http://schemas.openxmlformats.org/officeDocument/2006/relationships/slide" Target="slides/slide18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24" Type="http://schemas.openxmlformats.org/officeDocument/2006/relationships/slide" Target="slides/slide20.xml"/><Relationship Id="rId12" Type="http://schemas.openxmlformats.org/officeDocument/2006/relationships/slide" Target="slides/slide8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675" lIns="91375" spcFirstLastPara="1" rIns="91375" wrap="square" tIns="456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675" lIns="91375" spcFirstLastPara="1" rIns="91375" wrap="square" tIns="456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87340d43be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87340d43b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7e6fa29d06_3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7e6fa29d06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6f2a6e9ee6_0_6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6f2a6e9ee6_0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6f2a6e9ee6_0_7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6f2a6e9ee6_0_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6f2a6e9ee6_0_84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6f2a6e9ee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7e6501a262_0_2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7e6501a262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97" name="Google Shape;197;p10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0500" lIns="90500" spcFirstLastPara="1" rIns="90500" wrap="square" tIns="90500">
            <a:noAutofit/>
          </a:bodyPr>
          <a:lstStyle/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Naive substitution is going to not be what we want</a:t>
            </a:r>
            <a:endParaRPr/>
          </a:p>
        </p:txBody>
      </p:sp>
      <p:sp>
        <p:nvSpPr>
          <p:cNvPr id="209" name="Google Shape;209;p16:notes"/>
          <p:cNvSpPr/>
          <p:nvPr>
            <p:ph idx="2" type="sldImg"/>
          </p:nvPr>
        </p:nvSpPr>
        <p:spPr>
          <a:xfrm>
            <a:off x="1149280" y="686430"/>
            <a:ext cx="455944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50fe85fc15210599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50fe85fc15210599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7e6501a262_0_151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7e6501a262_0_1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2cc9acfc2_0_5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2cc9acfc2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6f2a6e9ee6_0_9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6f2a6e9ee6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6f2a6e9ee6_0_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6f2a6e9ee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6f2a6e9ee6_0_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6f2a6e9ee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6f2a6e9ee6_0_1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6f2a6e9ee6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f2a6e9ee6_0_26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f2a6e9ee6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6f2a6e9ee6_0_38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6f2a6e9ee6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6f2a6e9ee6_0_50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6f2a6e9ee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f2a6e9ee6_0_57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6f2a6e9ee6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" type="body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68" name="Google Shape;68;p1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title"/>
          </p:nvPr>
        </p:nvSpPr>
        <p:spPr>
          <a:xfrm rot="5400000">
            <a:off x="4591050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" type="body"/>
          </p:nvPr>
        </p:nvSpPr>
        <p:spPr>
          <a:xfrm rot="5400000">
            <a:off x="628650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4" name="Google Shape;74;p12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 1" type="tx">
  <p:cSld name="TITLE_AND_BODY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3"/>
          <p:cNvSpPr txBox="1"/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1pPr>
            <a:lvl2pPr lvl="1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2pPr>
            <a:lvl3pPr lvl="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3pPr>
            <a:lvl4pPr lvl="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4pPr>
            <a:lvl5pPr lvl="4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5pPr>
            <a:lvl6pPr lvl="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6pPr>
            <a:lvl7pPr lvl="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7pPr>
            <a:lvl8pPr lvl="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8pPr>
            <a:lvl9pPr lvl="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" type="body"/>
          </p:nvPr>
        </p:nvSpPr>
        <p:spPr>
          <a:xfrm>
            <a:off x="628650" y="1825625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–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12" type="sldNum"/>
          </p:nvPr>
        </p:nvSpPr>
        <p:spPr>
          <a:xfrm>
            <a:off x="8251368" y="6404294"/>
            <a:ext cx="264000" cy="2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45700" spcFirstLastPara="1" rIns="45700" wrap="square" tIns="45700">
            <a:noAutofit/>
          </a:bodyPr>
          <a:lstStyle>
            <a:lvl1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1pPr>
            <a:lvl2pPr indent="0" lvl="1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2pPr>
            <a:lvl3pPr indent="0" lvl="2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3pPr>
            <a:lvl4pPr indent="0" lvl="3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4pPr>
            <a:lvl5pPr indent="0" lvl="4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5pPr>
            <a:lvl6pPr indent="0" lvl="5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6pPr>
            <a:lvl7pPr indent="0" lvl="6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7pPr>
            <a:lvl8pPr indent="0" lvl="7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8pPr>
            <a:lvl9pPr indent="0" lvl="8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200"/>
              <a:buFont typeface="Calibri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23" name="Google Shape;23;p4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7" name="Google Shape;37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38" name="Google Shape;38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39" name="Google Shape;39;p6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7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4" name="Google Shape;54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5" name="Google Shape;55;p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Google Shape;61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2" name="Google Shape;62;p10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/>
          <p:nvPr>
            <p:ph type="ctrTitle"/>
          </p:nvPr>
        </p:nvSpPr>
        <p:spPr>
          <a:xfrm>
            <a:off x="685800" y="2667000"/>
            <a:ext cx="7772400" cy="2209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0" lang="en" sz="3200"/>
              <a:t>CSE341: Programming Languages</a:t>
            </a:r>
            <a:br>
              <a:rPr i="0" lang="en" sz="3200"/>
            </a:br>
            <a:br>
              <a:rPr i="0" lang="en" sz="1400"/>
            </a:br>
            <a:r>
              <a:rPr i="0" lang="en" sz="3200"/>
              <a:t>Section 8</a:t>
            </a:r>
            <a:br>
              <a:rPr i="0" lang="en" sz="3200"/>
            </a:br>
            <a:r>
              <a:rPr i="0" lang="en" sz="3200"/>
              <a:t>Macros and Language Interpretation</a:t>
            </a:r>
            <a:endParaRPr i="0" sz="3200"/>
          </a:p>
        </p:txBody>
      </p:sp>
      <p:sp>
        <p:nvSpPr>
          <p:cNvPr id="87" name="Google Shape;87;p14"/>
          <p:cNvSpPr txBox="1"/>
          <p:nvPr>
            <p:ph idx="1" type="subTitle"/>
          </p:nvPr>
        </p:nvSpPr>
        <p:spPr>
          <a:xfrm>
            <a:off x="1313744" y="5410200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" sz="2400"/>
              <a:t>Spring</a:t>
            </a:r>
            <a:r>
              <a:rPr lang="en" sz="2400"/>
              <a:t> </a:t>
            </a:r>
            <a:r>
              <a:rPr lang="en" sz="2400"/>
              <a:t>2020</a:t>
            </a:r>
            <a:endParaRPr sz="2400"/>
          </a:p>
        </p:txBody>
      </p:sp>
      <p:pic>
        <p:nvPicPr>
          <p:cNvPr id="88" name="Google Shape;8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685800"/>
            <a:ext cx="7315447" cy="771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Semantic Error or Illegal Program?</a:t>
            </a:r>
            <a:endParaRPr i="0"/>
          </a:p>
        </p:txBody>
      </p:sp>
      <p:sp>
        <p:nvSpPr>
          <p:cNvPr id="144" name="Google Shape;144;p23"/>
          <p:cNvSpPr txBox="1"/>
          <p:nvPr>
            <p:ph idx="1" type="body"/>
          </p:nvPr>
        </p:nvSpPr>
        <p:spPr>
          <a:xfrm>
            <a:off x="685800" y="1346200"/>
            <a:ext cx="7772400" cy="50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(const #t)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5" name="Google Shape;145;p23"/>
          <p:cNvSpPr txBox="1"/>
          <p:nvPr>
            <p:ph idx="1" type="body"/>
          </p:nvPr>
        </p:nvSpPr>
        <p:spPr>
          <a:xfrm>
            <a:off x="685800" y="2209800"/>
            <a:ext cx="7772400" cy="50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(negate (bool #t))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6" name="Google Shape;146;p23"/>
          <p:cNvSpPr txBox="1"/>
          <p:nvPr>
            <p:ph idx="1" type="body"/>
          </p:nvPr>
        </p:nvSpPr>
        <p:spPr>
          <a:xfrm>
            <a:off x="685800" y="3051300"/>
            <a:ext cx="7772400" cy="804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(if-then-else (multiply (const 1) (const 2)) 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	(const 1) (const 2))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685800" y="4404300"/>
            <a:ext cx="7772400" cy="50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(eq-num 5 (bool #f))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8" name="Google Shape;148;p23"/>
          <p:cNvSpPr txBox="1"/>
          <p:nvPr>
            <p:ph idx="1" type="body"/>
          </p:nvPr>
        </p:nvSpPr>
        <p:spPr>
          <a:xfrm>
            <a:off x="685800" y="5459100"/>
            <a:ext cx="7772400" cy="50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(multiply (eq-num (bool #t) (bool #f)) (const 3))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9" name="Google Shape;149;p23"/>
          <p:cNvSpPr txBox="1"/>
          <p:nvPr/>
        </p:nvSpPr>
        <p:spPr>
          <a:xfrm>
            <a:off x="961200" y="1801650"/>
            <a:ext cx="7221600" cy="38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Illegal Program! Can assume const always contain numbers.</a:t>
            </a:r>
            <a:endParaRPr b="1"/>
          </a:p>
        </p:txBody>
      </p:sp>
      <p:sp>
        <p:nvSpPr>
          <p:cNvPr id="150" name="Google Shape;150;p23"/>
          <p:cNvSpPr txBox="1"/>
          <p:nvPr/>
        </p:nvSpPr>
        <p:spPr>
          <a:xfrm>
            <a:off x="961200" y="2708525"/>
            <a:ext cx="72216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Semantic Error! Can only negate const. Must check for this!</a:t>
            </a:r>
            <a:endParaRPr b="1"/>
          </a:p>
        </p:txBody>
      </p:sp>
      <p:sp>
        <p:nvSpPr>
          <p:cNvPr id="151" name="Google Shape;151;p23"/>
          <p:cNvSpPr txBox="1"/>
          <p:nvPr/>
        </p:nvSpPr>
        <p:spPr>
          <a:xfrm>
            <a:off x="1037400" y="3962513"/>
            <a:ext cx="72216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Semantic Error! e1 in if-then-else should evaluate to a bool. Must check for this!</a:t>
            </a:r>
            <a:endParaRPr b="1"/>
          </a:p>
        </p:txBody>
      </p:sp>
      <p:sp>
        <p:nvSpPr>
          <p:cNvPr id="152" name="Google Shape;152;p23"/>
          <p:cNvSpPr txBox="1"/>
          <p:nvPr/>
        </p:nvSpPr>
        <p:spPr>
          <a:xfrm>
            <a:off x="1037400" y="4876350"/>
            <a:ext cx="75885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Both! 5 is not a valid expression (can assume these won’t happen). However, e1/e2 in eq-num must evaluate to const, and bool is not a const, which we should check!</a:t>
            </a:r>
            <a:endParaRPr b="1"/>
          </a:p>
        </p:txBody>
      </p:sp>
      <p:sp>
        <p:nvSpPr>
          <p:cNvPr id="153" name="Google Shape;153;p23"/>
          <p:cNvSpPr txBox="1"/>
          <p:nvPr/>
        </p:nvSpPr>
        <p:spPr>
          <a:xfrm>
            <a:off x="1113600" y="6019350"/>
            <a:ext cx="7588500" cy="4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Semantic Error! e1 in multiply should evaluate to a const, but eq-num evaluates to a bool. Likewise, eq-num operates on consts, not bools. Should detect both of these!</a:t>
            </a:r>
            <a:endParaRPr b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What’s the AST? </a:t>
            </a:r>
            <a:endParaRPr i="0"/>
          </a:p>
        </p:txBody>
      </p:sp>
      <p:sp>
        <p:nvSpPr>
          <p:cNvPr id="159" name="Google Shape;159;p24"/>
          <p:cNvSpPr txBox="1"/>
          <p:nvPr>
            <p:ph idx="1" type="body"/>
          </p:nvPr>
        </p:nvSpPr>
        <p:spPr>
          <a:xfrm>
            <a:off x="685800" y="1286575"/>
            <a:ext cx="7772400" cy="888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(if-then-else </a:t>
            </a:r>
            <a:r>
              <a:rPr b="1" lang="en" sz="1800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; evaluates to (const 7)</a:t>
            </a:r>
            <a:endParaRPr b="1" sz="1800">
              <a:solidFill>
                <a:srgbClr val="38761D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 sz="18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(bool #t) (add (const 3) (const 4)) (const 20))</a:t>
            </a:r>
            <a:endParaRPr b="1" sz="18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60" name="Google Shape;160;p24"/>
          <p:cNvSpPr/>
          <p:nvPr/>
        </p:nvSpPr>
        <p:spPr>
          <a:xfrm>
            <a:off x="3236650" y="2294850"/>
            <a:ext cx="2334600" cy="888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if-then-else</a:t>
            </a:r>
            <a:endParaRPr/>
          </a:p>
        </p:txBody>
      </p:sp>
      <p:cxnSp>
        <p:nvCxnSpPr>
          <p:cNvPr id="161" name="Google Shape;161;p24"/>
          <p:cNvCxnSpPr>
            <a:endCxn id="162" idx="0"/>
          </p:cNvCxnSpPr>
          <p:nvPr/>
        </p:nvCxnSpPr>
        <p:spPr>
          <a:xfrm flipH="1">
            <a:off x="1827125" y="3196875"/>
            <a:ext cx="1913700" cy="597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3" name="Google Shape;163;p24"/>
          <p:cNvCxnSpPr>
            <a:stCxn id="160" idx="2"/>
            <a:endCxn id="164" idx="0"/>
          </p:cNvCxnSpPr>
          <p:nvPr/>
        </p:nvCxnSpPr>
        <p:spPr>
          <a:xfrm>
            <a:off x="4403950" y="3183750"/>
            <a:ext cx="0" cy="74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5" name="Google Shape;165;p24"/>
          <p:cNvCxnSpPr>
            <a:endCxn id="166" idx="0"/>
          </p:cNvCxnSpPr>
          <p:nvPr/>
        </p:nvCxnSpPr>
        <p:spPr>
          <a:xfrm>
            <a:off x="5179750" y="3183750"/>
            <a:ext cx="1883700" cy="7428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2" name="Google Shape;162;p24"/>
          <p:cNvSpPr/>
          <p:nvPr/>
        </p:nvSpPr>
        <p:spPr>
          <a:xfrm>
            <a:off x="1160525" y="3793875"/>
            <a:ext cx="1333200" cy="888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bool</a:t>
            </a:r>
            <a:endParaRPr/>
          </a:p>
        </p:txBody>
      </p:sp>
      <p:sp>
        <p:nvSpPr>
          <p:cNvPr id="164" name="Google Shape;164;p24"/>
          <p:cNvSpPr/>
          <p:nvPr/>
        </p:nvSpPr>
        <p:spPr>
          <a:xfrm>
            <a:off x="3737350" y="3926550"/>
            <a:ext cx="1333200" cy="888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</a:t>
            </a:r>
            <a:endParaRPr/>
          </a:p>
        </p:txBody>
      </p:sp>
      <p:sp>
        <p:nvSpPr>
          <p:cNvPr id="166" name="Google Shape;166;p24"/>
          <p:cNvSpPr/>
          <p:nvPr/>
        </p:nvSpPr>
        <p:spPr>
          <a:xfrm>
            <a:off x="6396850" y="3926550"/>
            <a:ext cx="1333200" cy="888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</a:t>
            </a:r>
            <a:endParaRPr/>
          </a:p>
        </p:txBody>
      </p:sp>
      <p:cxnSp>
        <p:nvCxnSpPr>
          <p:cNvPr id="167" name="Google Shape;167;p24"/>
          <p:cNvCxnSpPr/>
          <p:nvPr/>
        </p:nvCxnSpPr>
        <p:spPr>
          <a:xfrm flipH="1">
            <a:off x="3714175" y="4815450"/>
            <a:ext cx="338100" cy="8220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168" name="Google Shape;168;p24"/>
          <p:cNvCxnSpPr/>
          <p:nvPr/>
        </p:nvCxnSpPr>
        <p:spPr>
          <a:xfrm>
            <a:off x="4748875" y="4815075"/>
            <a:ext cx="265200" cy="82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169" name="Google Shape;169;p24"/>
          <p:cNvSpPr/>
          <p:nvPr/>
        </p:nvSpPr>
        <p:spPr>
          <a:xfrm>
            <a:off x="3093850" y="5637375"/>
            <a:ext cx="1091100" cy="888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</a:t>
            </a:r>
            <a:endParaRPr/>
          </a:p>
        </p:txBody>
      </p:sp>
      <p:sp>
        <p:nvSpPr>
          <p:cNvPr id="170" name="Google Shape;170;p24"/>
          <p:cNvSpPr/>
          <p:nvPr/>
        </p:nvSpPr>
        <p:spPr>
          <a:xfrm>
            <a:off x="4599275" y="5662500"/>
            <a:ext cx="1091100" cy="888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Evaluating the AST</a:t>
            </a:r>
            <a:endParaRPr i="0"/>
          </a:p>
        </p:txBody>
      </p:sp>
      <p:sp>
        <p:nvSpPr>
          <p:cNvPr id="176" name="Google Shape;176;p25"/>
          <p:cNvSpPr txBox="1"/>
          <p:nvPr>
            <p:ph idx="1" type="body"/>
          </p:nvPr>
        </p:nvSpPr>
        <p:spPr>
          <a:xfrm>
            <a:off x="685800" y="1613675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val-exp</a:t>
            </a:r>
            <a:r>
              <a:rPr lang="en"/>
              <a:t> should return a LBI value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LBI values all evaluate to themselves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Otherwise, we haven’t interpreted far enough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(const 7)</a:t>
            </a:r>
            <a:r>
              <a:rPr b="1" lang="en" sz="18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; evaluates to (const 7)</a:t>
            </a:r>
            <a:endParaRPr b="1" sz="1800">
              <a:solidFill>
                <a:srgbClr val="38761D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(add (const 3) (const 4)) </a:t>
            </a:r>
            <a:r>
              <a:rPr b="1" lang="en" sz="1800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; evaluates to (const 7)</a:t>
            </a:r>
            <a:endParaRPr b="1" sz="1800">
              <a:solidFill>
                <a:srgbClr val="38761D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rgbClr val="38761D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(if-then-else </a:t>
            </a:r>
            <a:r>
              <a:rPr b="1" lang="en" sz="1800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; evaluates to (const 7)</a:t>
            </a:r>
            <a:endParaRPr b="1" sz="1800">
              <a:solidFill>
                <a:srgbClr val="38761D"/>
              </a:solidFill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45720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(bool #t) (add (const 3) (const 4)) (const 20))</a:t>
            </a:r>
            <a:endParaRPr b="1" sz="18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Evaluating the AST</a:t>
            </a:r>
            <a:endParaRPr i="0"/>
          </a:p>
        </p:txBody>
      </p:sp>
      <p:sp>
        <p:nvSpPr>
          <p:cNvPr id="182" name="Google Shape;182;p26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What’s wrong with this implementation of eval? (other than it being called “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eval-exp-wrong</a:t>
            </a:r>
            <a:r>
              <a:rPr lang="en"/>
              <a:t>”...)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Evaluating the AST</a:t>
            </a:r>
            <a:endParaRPr i="0"/>
          </a:p>
        </p:txBody>
      </p:sp>
      <p:sp>
        <p:nvSpPr>
          <p:cNvPr id="188" name="Google Shape;188;p27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It doesn’t recursively check for semantic correctness!! </a:t>
            </a:r>
            <a:endParaRPr/>
          </a:p>
          <a:p>
            <a:pPr indent="-342900" lvl="1" marL="914400" rtl="0" algn="l">
              <a:spcBef>
                <a:spcPts val="100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Let’s see a better version of this….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91440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/>
              <a:t>…. by doing Problem #2 of the Worksheet!</a:t>
            </a:r>
            <a:endParaRPr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Review: </a:t>
            </a:r>
            <a:r>
              <a:rPr i="0" lang="en"/>
              <a:t>Macros</a:t>
            </a:r>
            <a:endParaRPr i="0"/>
          </a:p>
        </p:txBody>
      </p:sp>
      <p:sp>
        <p:nvSpPr>
          <p:cNvPr id="194" name="Google Shape;194;p28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Extend language syntax (allow new constructs)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Written in terms of existing syntax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Expanded </a:t>
            </a:r>
            <a:r>
              <a:rPr i="1" lang="en"/>
              <a:t>before</a:t>
            </a:r>
            <a:r>
              <a:rPr lang="en"/>
              <a:t> language is actually interpreted or compiled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0" lang="en"/>
              <a:t>Example Racket macro definitions</a:t>
            </a:r>
            <a:endParaRPr i="0"/>
          </a:p>
        </p:txBody>
      </p:sp>
      <p:sp>
        <p:nvSpPr>
          <p:cNvPr id="200" name="Google Shape;200;p29"/>
          <p:cNvSpPr txBox="1"/>
          <p:nvPr>
            <p:ph idx="1" type="body"/>
          </p:nvPr>
        </p:nvSpPr>
        <p:spPr>
          <a:xfrm>
            <a:off x="685800" y="1447800"/>
            <a:ext cx="7772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Two simple macros</a:t>
            </a:r>
            <a:endParaRPr/>
          </a:p>
        </p:txBody>
      </p:sp>
      <p:sp>
        <p:nvSpPr>
          <p:cNvPr id="201" name="Google Shape;201;p2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Winter </a:t>
            </a:r>
            <a:r>
              <a:rPr lang="en"/>
              <a:t>2020</a:t>
            </a:r>
            <a:endParaRPr/>
          </a:p>
        </p:txBody>
      </p:sp>
      <p:sp>
        <p:nvSpPr>
          <p:cNvPr id="202" name="Google Shape;202;p29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03" name="Google Shape;203;p2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04" name="Google Shape;204;p29"/>
          <p:cNvSpPr txBox="1"/>
          <p:nvPr/>
        </p:nvSpPr>
        <p:spPr>
          <a:xfrm>
            <a:off x="838200" y="1981200"/>
            <a:ext cx="7543800" cy="14097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my-if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; macro name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then else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   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other keywords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[(my-if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then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else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e3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macro use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e1 e2 e3)]))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   ; form of expansion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5" name="Google Shape;205;p29"/>
          <p:cNvSpPr txBox="1"/>
          <p:nvPr/>
        </p:nvSpPr>
        <p:spPr>
          <a:xfrm>
            <a:off x="914400" y="3619500"/>
            <a:ext cx="7543800" cy="14097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comment-out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; macro name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()             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other keywords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[(comment-out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ignore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instead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; macro use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instead]))</a:t>
            </a:r>
            <a:r>
              <a:rPr b="1" i="0" lang="en" sz="2000" u="none" cap="none" strike="noStrike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       ; form of expansion</a:t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6" name="Google Shape;206;p29"/>
          <p:cNvSpPr txBox="1"/>
          <p:nvPr/>
        </p:nvSpPr>
        <p:spPr>
          <a:xfrm>
            <a:off x="762000" y="5257800"/>
            <a:ext cx="7772400" cy="83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 form of the use matches, do the corresponding expansion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these examples, list of possible use forms has length 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Else syntax error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3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i="0" lang="en"/>
              <a:t>Local variables in macros</a:t>
            </a:r>
            <a:endParaRPr i="0"/>
          </a:p>
        </p:txBody>
      </p:sp>
      <p:sp>
        <p:nvSpPr>
          <p:cNvPr id="212" name="Google Shape;212;p30"/>
          <p:cNvSpPr txBox="1"/>
          <p:nvPr>
            <p:ph idx="1" type="body"/>
          </p:nvPr>
        </p:nvSpPr>
        <p:spPr>
          <a:xfrm>
            <a:off x="685800" y="12954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In C/C++, defining local variables inside macros is unwise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When needed done with hacks like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__strange_name34</a:t>
            </a:r>
            <a:endParaRPr/>
          </a:p>
          <a:p>
            <a:pPr indent="-222250" lvl="1" marL="74295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sz="1000"/>
          </a:p>
          <a:p>
            <a:pPr indent="0" lvl="0" marL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"/>
              <a:t>Here is why with a silly example: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Macro:</a:t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Use:</a:t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Naïve expansion:</a:t>
            </a:r>
            <a:endParaRPr/>
          </a:p>
          <a:p>
            <a:pPr indent="-158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"/>
              <a:t>But instead Racket “gets it right,” which is part of </a:t>
            </a:r>
            <a:r>
              <a:rPr i="1" lang="en"/>
              <a:t>hygiene</a:t>
            </a:r>
            <a:endParaRPr i="1"/>
          </a:p>
        </p:txBody>
      </p:sp>
      <p:sp>
        <p:nvSpPr>
          <p:cNvPr id="213" name="Google Shape;213;p30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Winter </a:t>
            </a:r>
            <a:r>
              <a:rPr lang="en"/>
              <a:t>2020</a:t>
            </a:r>
            <a:endParaRPr/>
          </a:p>
        </p:txBody>
      </p:sp>
      <p:sp>
        <p:nvSpPr>
          <p:cNvPr id="214" name="Google Shape;214;p30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5" name="Google Shape;215;p30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CSE341: Programming Languages</a:t>
            </a:r>
            <a:endParaRPr/>
          </a:p>
        </p:txBody>
      </p:sp>
      <p:sp>
        <p:nvSpPr>
          <p:cNvPr id="216" name="Google Shape;216;p30"/>
          <p:cNvSpPr txBox="1"/>
          <p:nvPr/>
        </p:nvSpPr>
        <p:spPr>
          <a:xfrm>
            <a:off x="2971800" y="2743200"/>
            <a:ext cx="5410199" cy="1447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define-syntax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dbl </a:t>
            </a:r>
            <a:endParaRPr b="1" i="0" sz="2000" u="none" cap="none" strike="noStrike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syntax-rules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[(dbl 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1])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(* 2 x y))]))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30"/>
          <p:cNvSpPr txBox="1"/>
          <p:nvPr/>
        </p:nvSpPr>
        <p:spPr>
          <a:xfrm>
            <a:off x="3543302" y="4373888"/>
            <a:ext cx="5181600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7]) (dbl y))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30"/>
          <p:cNvSpPr txBox="1"/>
          <p:nvPr/>
        </p:nvSpPr>
        <p:spPr>
          <a:xfrm>
            <a:off x="3581401" y="5013975"/>
            <a:ext cx="5105400" cy="685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7]) (</a:t>
            </a:r>
            <a:r>
              <a:rPr b="1" i="0" lang="en" sz="2000" u="none" cap="none" strike="noStrike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let 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([</a:t>
            </a:r>
            <a:r>
              <a:rPr b="1" i="0" lang="en" sz="2000" u="none" cap="none" strike="noStrike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1])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           (* 2 y y)))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How to implement “Macros” In LBI</a:t>
            </a:r>
            <a:endParaRPr i="0"/>
          </a:p>
        </p:txBody>
      </p:sp>
      <p:sp>
        <p:nvSpPr>
          <p:cNvPr id="224" name="Google Shape;224;p3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Interpreting LBI using Racket as the metalanguage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LBI is made up of Racket structs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In Racket, these are just data types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"/>
              <a:t>Why not write a Racket function that returns LBI ASTs?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LBI “Macros”</a:t>
            </a:r>
            <a:endParaRPr i="0"/>
          </a:p>
        </p:txBody>
      </p:sp>
      <p:grpSp>
        <p:nvGrpSpPr>
          <p:cNvPr id="230" name="Google Shape;230;p32"/>
          <p:cNvGrpSpPr/>
          <p:nvPr/>
        </p:nvGrpSpPr>
        <p:grpSpPr>
          <a:xfrm>
            <a:off x="628648" y="3873600"/>
            <a:ext cx="7759500" cy="524700"/>
            <a:chOff x="0" y="-1"/>
            <a:chExt cx="7759500" cy="524700"/>
          </a:xfrm>
        </p:grpSpPr>
        <p:sp>
          <p:nvSpPr>
            <p:cNvPr id="231" name="Google Shape;231;p32"/>
            <p:cNvSpPr/>
            <p:nvPr/>
          </p:nvSpPr>
          <p:spPr>
            <a:xfrm>
              <a:off x="0" y="-1"/>
              <a:ext cx="7759500" cy="524700"/>
            </a:xfrm>
            <a:prstGeom prst="rect">
              <a:avLst/>
            </a:prstGeom>
            <a:solidFill>
              <a:srgbClr val="E7E6E6"/>
            </a:solid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1800"/>
                <a:buFont typeface="Courier New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2" name="Google Shape;232;p32"/>
            <p:cNvSpPr txBox="1"/>
            <p:nvPr/>
          </p:nvSpPr>
          <p:spPr>
            <a:xfrm>
              <a:off x="0" y="-1"/>
              <a:ext cx="7759500" cy="43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ourier New"/>
                <a:buNone/>
              </a:pPr>
              <a:r>
                <a:rPr b="1" i="0" lang="en" sz="2400" u="none" cap="none" strike="noStrik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(++ (++</a:t>
              </a:r>
              <a:r>
                <a:rPr b="1" lang="en" sz="2400"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i="0" lang="en" sz="2400" u="none" cap="none" strike="noStrik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r>
                <a:rPr b="1" lang="en" sz="2400">
                  <a:latin typeface="Courier New"/>
                  <a:ea typeface="Courier New"/>
                  <a:cs typeface="Courier New"/>
                  <a:sym typeface="Courier New"/>
                </a:rPr>
                <a:t>const</a:t>
              </a:r>
              <a:r>
                <a:rPr b="1" i="0" lang="en" sz="2400" u="none" cap="none" strike="noStrike">
                  <a:solidFill>
                    <a:srgbClr val="00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7)))</a:t>
              </a:r>
              <a:endParaRPr/>
            </a:p>
          </p:txBody>
        </p:sp>
      </p:grpSp>
      <p:grpSp>
        <p:nvGrpSpPr>
          <p:cNvPr id="233" name="Google Shape;233;p32"/>
          <p:cNvGrpSpPr/>
          <p:nvPr/>
        </p:nvGrpSpPr>
        <p:grpSpPr>
          <a:xfrm>
            <a:off x="628649" y="2430681"/>
            <a:ext cx="7759500" cy="509400"/>
            <a:chOff x="0" y="0"/>
            <a:chExt cx="7759500" cy="509400"/>
          </a:xfrm>
        </p:grpSpPr>
        <p:sp>
          <p:nvSpPr>
            <p:cNvPr id="234" name="Google Shape;234;p32"/>
            <p:cNvSpPr/>
            <p:nvPr/>
          </p:nvSpPr>
          <p:spPr>
            <a:xfrm>
              <a:off x="0" y="0"/>
              <a:ext cx="7759500" cy="509400"/>
            </a:xfrm>
            <a:prstGeom prst="rect">
              <a:avLst/>
            </a:prstGeom>
            <a:solidFill>
              <a:srgbClr val="E7E6E6"/>
            </a:solid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1800"/>
                <a:buFont typeface="Courier New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5" name="Google Shape;235;p32"/>
            <p:cNvSpPr txBox="1"/>
            <p:nvPr/>
          </p:nvSpPr>
          <p:spPr>
            <a:xfrm>
              <a:off x="0" y="0"/>
              <a:ext cx="7759500" cy="43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ourier New"/>
                <a:buNone/>
              </a:pPr>
              <a:r>
                <a:rPr b="1" lang="en" sz="2400">
                  <a:latin typeface="Courier New"/>
                  <a:ea typeface="Courier New"/>
                  <a:cs typeface="Courier New"/>
                  <a:sym typeface="Courier New"/>
                </a:rPr>
                <a:t>(define (++ exp) (add (const 1) exp))</a:t>
              </a:r>
              <a:endParaRPr/>
            </a:p>
          </p:txBody>
        </p:sp>
      </p:grpSp>
      <p:sp>
        <p:nvSpPr>
          <p:cNvPr id="236" name="Google Shape;236;p32"/>
          <p:cNvSpPr txBox="1"/>
          <p:nvPr>
            <p:ph idx="1" type="body"/>
          </p:nvPr>
        </p:nvSpPr>
        <p:spPr>
          <a:xfrm>
            <a:off x="628650" y="1825625"/>
            <a:ext cx="78867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our LBI Macro is a Racket function:</a:t>
            </a:r>
            <a:endParaRPr/>
          </a:p>
        </p:txBody>
      </p:sp>
      <p:sp>
        <p:nvSpPr>
          <p:cNvPr id="237" name="Google Shape;237;p32"/>
          <p:cNvSpPr txBox="1"/>
          <p:nvPr/>
        </p:nvSpPr>
        <p:spPr>
          <a:xfrm>
            <a:off x="628650" y="4829892"/>
            <a:ext cx="78867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Expands to:</a:t>
            </a:r>
            <a:endParaRPr/>
          </a:p>
        </p:txBody>
      </p:sp>
      <p:grpSp>
        <p:nvGrpSpPr>
          <p:cNvPr id="238" name="Google Shape;238;p32"/>
          <p:cNvGrpSpPr/>
          <p:nvPr/>
        </p:nvGrpSpPr>
        <p:grpSpPr>
          <a:xfrm>
            <a:off x="692310" y="5440847"/>
            <a:ext cx="7759500" cy="496800"/>
            <a:chOff x="0" y="-1"/>
            <a:chExt cx="7759500" cy="496800"/>
          </a:xfrm>
        </p:grpSpPr>
        <p:sp>
          <p:nvSpPr>
            <p:cNvPr id="239" name="Google Shape;239;p32"/>
            <p:cNvSpPr/>
            <p:nvPr/>
          </p:nvSpPr>
          <p:spPr>
            <a:xfrm>
              <a:off x="0" y="-1"/>
              <a:ext cx="7759500" cy="496800"/>
            </a:xfrm>
            <a:prstGeom prst="rect">
              <a:avLst/>
            </a:prstGeom>
            <a:solidFill>
              <a:srgbClr val="E7E6E6"/>
            </a:solid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ourier New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32"/>
            <p:cNvSpPr txBox="1"/>
            <p:nvPr/>
          </p:nvSpPr>
          <p:spPr>
            <a:xfrm>
              <a:off x="0" y="-1"/>
              <a:ext cx="7759500" cy="43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ourier New"/>
                <a:buNone/>
              </a:pPr>
              <a:r>
                <a:rPr b="1" lang="en" sz="2400">
                  <a:latin typeface="Courier New"/>
                  <a:ea typeface="Courier New"/>
                  <a:cs typeface="Courier New"/>
                  <a:sym typeface="Courier New"/>
                </a:rPr>
                <a:t>(add (const 1) (add (const 1) (const 7)))</a:t>
              </a:r>
              <a:endParaRPr/>
            </a:p>
          </p:txBody>
        </p:sp>
      </p:grpSp>
      <p:sp>
        <p:nvSpPr>
          <p:cNvPr id="241" name="Google Shape;241;p32"/>
          <p:cNvSpPr txBox="1"/>
          <p:nvPr/>
        </p:nvSpPr>
        <p:spPr>
          <a:xfrm>
            <a:off x="628650" y="3303432"/>
            <a:ext cx="78867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Then the LBI code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Agenda</a:t>
            </a:r>
            <a:endParaRPr i="0"/>
          </a:p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Interpreting LBI (Language Being Implemented)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Assume correct syntax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Check for correct semantics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81000" lvl="1" marL="9144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Font typeface="Calibri"/>
              <a:buChar char="○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Evaluating the AST</a:t>
            </a:r>
            <a:endParaRPr sz="24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2400">
                <a:latin typeface="Calibri"/>
                <a:ea typeface="Calibri"/>
                <a:cs typeface="Calibri"/>
                <a:sym typeface="Calibri"/>
              </a:rPr>
              <a:t>LBI “Macros”</a:t>
            </a:r>
            <a:endParaRPr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LBI “Macros”</a:t>
            </a:r>
            <a:endParaRPr i="0"/>
          </a:p>
        </p:txBody>
      </p:sp>
      <p:grpSp>
        <p:nvGrpSpPr>
          <p:cNvPr id="247" name="Google Shape;247;p33"/>
          <p:cNvGrpSpPr/>
          <p:nvPr/>
        </p:nvGrpSpPr>
        <p:grpSpPr>
          <a:xfrm>
            <a:off x="628648" y="3873600"/>
            <a:ext cx="7759500" cy="524700"/>
            <a:chOff x="0" y="-1"/>
            <a:chExt cx="7759500" cy="524700"/>
          </a:xfrm>
        </p:grpSpPr>
        <p:sp>
          <p:nvSpPr>
            <p:cNvPr id="248" name="Google Shape;248;p33"/>
            <p:cNvSpPr/>
            <p:nvPr/>
          </p:nvSpPr>
          <p:spPr>
            <a:xfrm>
              <a:off x="0" y="-1"/>
              <a:ext cx="7759500" cy="524700"/>
            </a:xfrm>
            <a:prstGeom prst="rect">
              <a:avLst/>
            </a:prstGeom>
            <a:solidFill>
              <a:srgbClr val="E7E6E6"/>
            </a:solid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1800"/>
                <a:buFont typeface="Courier New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9" name="Google Shape;249;p33"/>
            <p:cNvSpPr txBox="1"/>
            <p:nvPr/>
          </p:nvSpPr>
          <p:spPr>
            <a:xfrm>
              <a:off x="0" y="-1"/>
              <a:ext cx="7759500" cy="43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ourier New"/>
                <a:buNone/>
              </a:pPr>
              <a:r>
                <a:rPr b="1" lang="en" sz="1700">
                  <a:latin typeface="Courier New"/>
                  <a:ea typeface="Courier New"/>
                  <a:cs typeface="Courier New"/>
                  <a:sym typeface="Courier New"/>
                </a:rPr>
                <a:t>(andalso (bool #t) (bool #t))</a:t>
              </a:r>
              <a:endParaRPr sz="1700"/>
            </a:p>
          </p:txBody>
        </p:sp>
      </p:grpSp>
      <p:grpSp>
        <p:nvGrpSpPr>
          <p:cNvPr id="250" name="Google Shape;250;p33"/>
          <p:cNvGrpSpPr/>
          <p:nvPr/>
        </p:nvGrpSpPr>
        <p:grpSpPr>
          <a:xfrm>
            <a:off x="628649" y="2430681"/>
            <a:ext cx="7759500" cy="509400"/>
            <a:chOff x="0" y="0"/>
            <a:chExt cx="7759500" cy="509400"/>
          </a:xfrm>
        </p:grpSpPr>
        <p:sp>
          <p:nvSpPr>
            <p:cNvPr id="251" name="Google Shape;251;p33"/>
            <p:cNvSpPr/>
            <p:nvPr/>
          </p:nvSpPr>
          <p:spPr>
            <a:xfrm>
              <a:off x="0" y="0"/>
              <a:ext cx="7759500" cy="509400"/>
            </a:xfrm>
            <a:prstGeom prst="rect">
              <a:avLst/>
            </a:prstGeom>
            <a:solidFill>
              <a:srgbClr val="E7E6E6"/>
            </a:solid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70C0"/>
                </a:buClr>
                <a:buSzPts val="1800"/>
                <a:buFont typeface="Courier New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33"/>
            <p:cNvSpPr txBox="1"/>
            <p:nvPr/>
          </p:nvSpPr>
          <p:spPr>
            <a:xfrm>
              <a:off x="0" y="0"/>
              <a:ext cx="7759500" cy="43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ourier New"/>
                <a:buNone/>
              </a:pPr>
              <a:r>
                <a:rPr b="1" lang="en" sz="1700">
                  <a:latin typeface="Courier New"/>
                  <a:ea typeface="Courier New"/>
                  <a:cs typeface="Courier New"/>
                  <a:sym typeface="Courier New"/>
                </a:rPr>
                <a:t>(</a:t>
              </a:r>
              <a:r>
                <a:rPr b="1" lang="en" sz="1700">
                  <a:latin typeface="Courier New"/>
                  <a:ea typeface="Courier New"/>
                  <a:cs typeface="Courier New"/>
                  <a:sym typeface="Courier New"/>
                </a:rPr>
                <a:t>(define (andalso e1 e2) (if-then-else e1 e2 (bool #f)))</a:t>
              </a:r>
              <a:endParaRPr sz="1700"/>
            </a:p>
          </p:txBody>
        </p:sp>
      </p:grpSp>
      <p:sp>
        <p:nvSpPr>
          <p:cNvPr id="253" name="Google Shape;253;p33"/>
          <p:cNvSpPr txBox="1"/>
          <p:nvPr>
            <p:ph idx="1" type="body"/>
          </p:nvPr>
        </p:nvSpPr>
        <p:spPr>
          <a:xfrm>
            <a:off x="628650" y="1825625"/>
            <a:ext cx="78867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If our LBI Macro is a Racket function:</a:t>
            </a:r>
            <a:endParaRPr/>
          </a:p>
        </p:txBody>
      </p:sp>
      <p:sp>
        <p:nvSpPr>
          <p:cNvPr id="254" name="Google Shape;254;p33"/>
          <p:cNvSpPr txBox="1"/>
          <p:nvPr/>
        </p:nvSpPr>
        <p:spPr>
          <a:xfrm>
            <a:off x="628650" y="4829892"/>
            <a:ext cx="78867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Expands to:</a:t>
            </a:r>
            <a:endParaRPr/>
          </a:p>
        </p:txBody>
      </p:sp>
      <p:grpSp>
        <p:nvGrpSpPr>
          <p:cNvPr id="255" name="Google Shape;255;p33"/>
          <p:cNvGrpSpPr/>
          <p:nvPr/>
        </p:nvGrpSpPr>
        <p:grpSpPr>
          <a:xfrm>
            <a:off x="692310" y="5440847"/>
            <a:ext cx="7759500" cy="496800"/>
            <a:chOff x="0" y="-1"/>
            <a:chExt cx="7759500" cy="496800"/>
          </a:xfrm>
        </p:grpSpPr>
        <p:sp>
          <p:nvSpPr>
            <p:cNvPr id="256" name="Google Shape;256;p33"/>
            <p:cNvSpPr/>
            <p:nvPr/>
          </p:nvSpPr>
          <p:spPr>
            <a:xfrm>
              <a:off x="0" y="-1"/>
              <a:ext cx="7759500" cy="496800"/>
            </a:xfrm>
            <a:prstGeom prst="rect">
              <a:avLst/>
            </a:prstGeom>
            <a:solidFill>
              <a:srgbClr val="E7E6E6"/>
            </a:solidFill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Courier New"/>
                <a:buNone/>
              </a:pPr>
              <a:r>
                <a:t/>
              </a:r>
              <a:endPara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7" name="Google Shape;257;p33"/>
            <p:cNvSpPr txBox="1"/>
            <p:nvPr/>
          </p:nvSpPr>
          <p:spPr>
            <a:xfrm>
              <a:off x="0" y="-1"/>
              <a:ext cx="7759500" cy="434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45700" spcFirstLastPara="1" rIns="45700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Courier New"/>
                <a:buNone/>
              </a:pPr>
              <a:r>
                <a:rPr b="1" lang="en" sz="1700">
                  <a:latin typeface="Courier New"/>
                  <a:ea typeface="Courier New"/>
                  <a:cs typeface="Courier New"/>
                  <a:sym typeface="Courier New"/>
                </a:rPr>
                <a:t>(if-then-else (bool #t) (bool #t) (bool #f))</a:t>
              </a:r>
              <a:endParaRPr sz="1700"/>
            </a:p>
          </p:txBody>
        </p:sp>
      </p:grpSp>
      <p:sp>
        <p:nvSpPr>
          <p:cNvPr id="258" name="Google Shape;258;p33"/>
          <p:cNvSpPr txBox="1"/>
          <p:nvPr/>
        </p:nvSpPr>
        <p:spPr>
          <a:xfrm>
            <a:off x="628650" y="3303432"/>
            <a:ext cx="7886700" cy="6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00" spcFirstLastPara="1" rIns="45700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0" i="0" lang="en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Then the LBI code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Building an LBI Interpreter</a:t>
            </a:r>
            <a:endParaRPr i="0"/>
          </a:p>
        </p:txBody>
      </p:sp>
      <p:sp>
        <p:nvSpPr>
          <p:cNvPr id="100" name="Google Shape;100;p16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We are skipping the parsing phase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Can be skipped because AST (“Abstract Syntax Tree”) nodes represented as Racket structs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LBI vs. Metalanguage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For HW5, MUPL is the LBI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/>
              <a:t>Racket is the “metalanguage”</a:t>
            </a:r>
            <a:endParaRPr/>
          </a:p>
        </p:txBody>
      </p:sp>
      <p:pic>
        <p:nvPicPr>
          <p:cNvPr id="101" name="Google Shape;101;p16"/>
          <p:cNvPicPr preferRelativeResize="0"/>
          <p:nvPr/>
        </p:nvPicPr>
        <p:blipFill rotWithShape="1">
          <a:blip r:embed="rId3">
            <a:alphaModFix/>
          </a:blip>
          <a:srcRect b="0" l="0" r="2752" t="0"/>
          <a:stretch/>
        </p:blipFill>
        <p:spPr>
          <a:xfrm>
            <a:off x="5964600" y="3269750"/>
            <a:ext cx="2570750" cy="2311325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A Larger Language Example</a:t>
            </a:r>
            <a:endParaRPr i="0"/>
          </a:p>
        </p:txBody>
      </p:sp>
      <p:sp>
        <p:nvSpPr>
          <p:cNvPr id="107" name="Google Shape;107;p17"/>
          <p:cNvSpPr txBox="1"/>
          <p:nvPr>
            <p:ph idx="1" type="body"/>
          </p:nvPr>
        </p:nvSpPr>
        <p:spPr>
          <a:xfrm>
            <a:off x="685800" y="1600200"/>
            <a:ext cx="7772400" cy="2656800"/>
          </a:xfrm>
          <a:prstGeom prst="rect">
            <a:avLst/>
          </a:prstGeom>
          <a:solidFill>
            <a:srgbClr val="EFEFEF"/>
          </a:solidFill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(int) </a:t>
            </a:r>
            <a:r>
              <a:rPr b="1" lang="en" sz="18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negate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(e1) </a:t>
            </a:r>
            <a:r>
              <a:rPr b="1" lang="en" sz="18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(e1 e2) </a:t>
            </a:r>
            <a:r>
              <a:rPr b="1" lang="en" sz="18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(b) </a:t>
            </a:r>
            <a:r>
              <a:rPr b="1" lang="en" sz="18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multiply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(e1 e2) </a:t>
            </a:r>
            <a:r>
              <a:rPr b="1" lang="en" sz="18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 sz="18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 eq-num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(e1 e2) </a:t>
            </a:r>
            <a:r>
              <a:rPr b="1" lang="en" sz="18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 sz="180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 sz="1800">
                <a:solidFill>
                  <a:srgbClr val="674EA7"/>
                </a:solidFill>
                <a:latin typeface="Courier New"/>
                <a:ea typeface="Courier New"/>
                <a:cs typeface="Courier New"/>
                <a:sym typeface="Courier New"/>
              </a:rPr>
              <a:t>if-then-else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 (e1 e2 e3) </a:t>
            </a:r>
            <a:r>
              <a:rPr b="1" lang="en" sz="18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08" name="Google Shape;108;p17"/>
          <p:cNvSpPr txBox="1"/>
          <p:nvPr/>
        </p:nvSpPr>
        <p:spPr>
          <a:xfrm>
            <a:off x="703800" y="4409400"/>
            <a:ext cx="7736400" cy="17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LBI → </a:t>
            </a:r>
            <a:r>
              <a:rPr b="1" lang="en" sz="1800">
                <a:latin typeface="Courier New"/>
                <a:ea typeface="Courier New"/>
                <a:cs typeface="Courier New"/>
                <a:sym typeface="Courier New"/>
              </a:rPr>
              <a:t>(add (const 1) (const 1))</a:t>
            </a:r>
            <a:endParaRPr b="1" sz="18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Metalanguage → Racket structs/operations on structs/the above code</a:t>
            </a:r>
            <a:endParaRPr sz="2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/>
              <a:t>Let’s try Prob 1 on the worksheet!</a:t>
            </a:r>
            <a:endParaRPr b="1"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Correct Syntax Examples</a:t>
            </a:r>
            <a:endParaRPr i="0"/>
          </a:p>
        </p:txBody>
      </p:sp>
      <p:sp>
        <p:nvSpPr>
          <p:cNvPr id="114" name="Google Shape;114;p18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Using these Racket structs…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(int)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(e1 e2)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if-then-else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(e1 e2 e3)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2200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…we can interpret these LBI programs:</a:t>
            </a:r>
            <a:endParaRPr b="1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(const 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34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(add (const 34) (const 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30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(if-then-else (bool #t) (const 10) (const 20))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Incorrect Syntax Examples</a:t>
            </a:r>
            <a:endParaRPr i="0"/>
          </a:p>
        </p:txBody>
      </p:sp>
      <p:sp>
        <p:nvSpPr>
          <p:cNvPr id="120" name="Google Shape;120;p19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While using these Racket structs…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(int)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(e1 e2)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if-then-else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(e1 e2 e3)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…we can assume we won’t see LBI programs like: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(const “dan then dog”)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(add 5 4)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(if-then-else (bool ‘(1 2)) (const 5) (bool #f))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Illegal input ASTs may crash the interpreter - this is OK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Racket vs. LBI</a:t>
            </a:r>
            <a:endParaRPr i="0"/>
          </a:p>
        </p:txBody>
      </p:sp>
      <p:sp>
        <p:nvSpPr>
          <p:cNvPr id="126" name="Google Shape;126;p2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Structs in Racket, when defined to take an argument, can take any Racket value: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(int)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(e1 e2)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if-then-else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(e1 e2 e3)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But in LBI, we restrict const to take only an integer value, add to take two LBI expressions, and so on…</a:t>
            </a:r>
            <a:endParaRPr b="1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(const “dan then dog”)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(add 5 4)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(if-then-else (bool ‘(1 2)) (const 5) (bool #f))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Illegal input ASTs may crash the interpreter - this is OK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LBI Semantics</a:t>
            </a:r>
            <a:endParaRPr i="0"/>
          </a:p>
        </p:txBody>
      </p:sp>
      <p:sp>
        <p:nvSpPr>
          <p:cNvPr id="132" name="Google Shape;132;p2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values evaluate to themselves. This includes bool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and const.</a:t>
            </a:r>
            <a:endParaRPr/>
          </a:p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lang="en"/>
              <a:t> evaluates its subexpressions and, assuming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they both produce integers, produces the integer that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is their sum.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● An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if-then-else</a:t>
            </a:r>
            <a:r>
              <a:rPr lang="en"/>
              <a:t> evaluates its first expression to a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value v1. If it is a boolean, then if it is </a:t>
            </a:r>
            <a:r>
              <a:rPr b="1" lang="en">
                <a:latin typeface="Courier New"/>
                <a:ea typeface="Courier New"/>
                <a:cs typeface="Courier New"/>
                <a:sym typeface="Courier New"/>
              </a:rPr>
              <a:t>#t</a:t>
            </a:r>
            <a:r>
              <a:rPr lang="en"/>
              <a:t>, then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evaluates its second subexpression, else it evaluates its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third subexpression.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● …...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0" lang="en"/>
              <a:t>Check for Correct Semantics</a:t>
            </a:r>
            <a:endParaRPr i="0"/>
          </a:p>
        </p:txBody>
      </p:sp>
      <p:sp>
        <p:nvSpPr>
          <p:cNvPr id="138" name="Google Shape;138;p22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What if the program is a legal AST, but evaluation of it tries to use the wrong kind of value?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const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(int)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add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(e1 e2)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lnSpc>
                <a:spcPct val="11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">
                <a:solidFill>
                  <a:srgbClr val="1155CC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struct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">
                <a:solidFill>
                  <a:srgbClr val="674EA7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if-then-else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 (e1 e2 e3) </a:t>
            </a:r>
            <a:r>
              <a:rPr b="1" lang="en">
                <a:solidFill>
                  <a:srgbClr val="38761D"/>
                </a:solidFill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#:transparent</a:t>
            </a: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This is invalid LBI syntax that we need to check for…</a:t>
            </a:r>
            <a:endParaRPr b="1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(add (const 1) (bool #t))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highlight>
                  <a:srgbClr val="D9D9D9"/>
                </a:highlight>
                <a:latin typeface="Courier New"/>
                <a:ea typeface="Courier New"/>
                <a:cs typeface="Courier New"/>
                <a:sym typeface="Courier New"/>
              </a:rPr>
              <a:t>(if-then-else (const 5) (const 5) (bool #f))</a:t>
            </a:r>
            <a:endParaRPr b="1">
              <a:highlight>
                <a:srgbClr val="D9D9D9"/>
              </a:highlight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"/>
              <a:t>You should detect this and give an error message that is not in terms of the interpreter implementation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