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embeddedFontLs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penSans-bold.fntdata"/><Relationship Id="rId6" Type="http://schemas.openxmlformats.org/officeDocument/2006/relationships/slide" Target="slides/slide2.xml"/><Relationship Id="rId18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spcFirstLastPara="1" rIns="91375" wrap="square" tIns="45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7b4907ca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Extend language syntax (allow new constructs)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Written in terms of existing syntax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Expanded before language is actually interpreted or compiled.</a:t>
            </a:r>
            <a:endParaRPr/>
          </a:p>
        </p:txBody>
      </p:sp>
      <p:sp>
        <p:nvSpPr>
          <p:cNvPr id="146" name="Google Shape;146;g77b4907ca0_0_1:notes"/>
          <p:cNvSpPr/>
          <p:nvPr>
            <p:ph idx="2" type="sldImg"/>
          </p:nvPr>
        </p:nvSpPr>
        <p:spPr>
          <a:xfrm>
            <a:off x="1149280" y="686430"/>
            <a:ext cx="4559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52223012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1" name="Google Shape;161;g852223012d_0_2:notes"/>
          <p:cNvSpPr/>
          <p:nvPr>
            <p:ph idx="2" type="sldImg"/>
          </p:nvPr>
        </p:nvSpPr>
        <p:spPr>
          <a:xfrm>
            <a:off x="1149280" y="686430"/>
            <a:ext cx="4559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53039c645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53039c6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52223012d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52223012d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53039d132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53039d1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7a1993e2c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77a1993e2c_1_17:notes"/>
          <p:cNvSpPr/>
          <p:nvPr>
            <p:ph idx="2" type="sldImg"/>
          </p:nvPr>
        </p:nvSpPr>
        <p:spPr>
          <a:xfrm>
            <a:off x="1149280" y="686430"/>
            <a:ext cx="4559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7a1993e2c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77a1993e2c_1_22:notes"/>
          <p:cNvSpPr/>
          <p:nvPr>
            <p:ph idx="2" type="sldImg"/>
          </p:nvPr>
        </p:nvSpPr>
        <p:spPr>
          <a:xfrm>
            <a:off x="1149280" y="686430"/>
            <a:ext cx="4559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7a1993e2c_1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7a1993e2c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(car ((cdr (nats))))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get 2.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53039d132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53039d13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nats2 - not a thunk (when you call (nats2), you get (1 . thunk)). </a:t>
            </a:r>
            <a:br>
              <a:rPr lang="en"/>
            </a:br>
            <a:br>
              <a:rPr lang="en"/>
            </a:br>
            <a:r>
              <a:rPr lang="en"/>
              <a:t>nats3 - infinite recursion (when you call (nats3), the cdr will get recursively called forever, because it’s not </a:t>
            </a:r>
            <a:r>
              <a:rPr lang="en"/>
              <a:t>w</a:t>
            </a:r>
            <a:r>
              <a:rPr lang="en"/>
              <a:t>rapped in a lambda)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7a1993e2c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77a1993e2c_1_37:notes"/>
          <p:cNvSpPr/>
          <p:nvPr>
            <p:ph idx="2" type="sldImg"/>
          </p:nvPr>
        </p:nvSpPr>
        <p:spPr>
          <a:xfrm>
            <a:off x="1149280" y="686430"/>
            <a:ext cx="4559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7a1993e2c_1_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7a1993e2c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 1" type="tx">
  <p:cSld name="TITLE_AND_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8251368" y="6404294"/>
            <a:ext cx="264000" cy="2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7" name="Google Shape;37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ctrTitle"/>
          </p:nvPr>
        </p:nvSpPr>
        <p:spPr>
          <a:xfrm>
            <a:off x="685800" y="2667000"/>
            <a:ext cx="7772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0" lang="en" sz="3200"/>
              <a:t>CSE341: Programming Languages</a:t>
            </a:r>
            <a:br>
              <a:rPr i="0" lang="en" sz="3200"/>
            </a:br>
            <a:br>
              <a:rPr i="0" lang="en" sz="1400"/>
            </a:br>
            <a:r>
              <a:rPr i="0" lang="en" sz="3200"/>
              <a:t>Section 7</a:t>
            </a:r>
            <a:endParaRPr i="0" sz="3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0" lang="en" sz="3200"/>
              <a:t>HW3 Recap, Streams, Macros</a:t>
            </a:r>
            <a:endParaRPr i="0" sz="3200"/>
          </a:p>
        </p:txBody>
      </p:sp>
      <p:sp>
        <p:nvSpPr>
          <p:cNvPr id="87" name="Google Shape;87;p14"/>
          <p:cNvSpPr txBox="1"/>
          <p:nvPr>
            <p:ph idx="1" type="subTitle"/>
          </p:nvPr>
        </p:nvSpPr>
        <p:spPr>
          <a:xfrm>
            <a:off x="1313744" y="541020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/>
              <a:t>Spring</a:t>
            </a:r>
            <a:r>
              <a:rPr lang="en" sz="2400"/>
              <a:t> </a:t>
            </a:r>
            <a:r>
              <a:rPr lang="en" sz="2400"/>
              <a:t>2020</a:t>
            </a:r>
            <a:endParaRPr sz="2400"/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85800"/>
            <a:ext cx="7315447" cy="77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000">
                <a:latin typeface="Open Sans"/>
                <a:ea typeface="Open Sans"/>
                <a:cs typeface="Open Sans"/>
                <a:sym typeface="Open Sans"/>
              </a:rPr>
              <a:t>What is a macro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</a:t>
            </a:r>
            <a:r>
              <a:rPr i="1" lang="en">
                <a:solidFill>
                  <a:schemeClr val="accent2"/>
                </a:solidFill>
              </a:rPr>
              <a:t>macro definition</a:t>
            </a:r>
            <a:r>
              <a:rPr lang="en"/>
              <a:t> describes how to transform some new syntax into different syntax in the source language</a:t>
            </a:r>
            <a:endParaRPr/>
          </a:p>
          <a:p>
            <a:pPr indent="-266700" lvl="0" marL="3429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macro is one way to implement syntactic sugar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“Replace any syntax of the form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e1 andalso e2</a:t>
            </a:r>
            <a:r>
              <a:rPr lang="en"/>
              <a:t> with       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e1 then e2 else false</a:t>
            </a:r>
            <a:r>
              <a:rPr lang="en"/>
              <a:t>”</a:t>
            </a:r>
            <a:endParaRPr/>
          </a:p>
          <a:p>
            <a:pPr indent="-209550" lvl="1" marL="74295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</a:t>
            </a:r>
            <a:r>
              <a:rPr i="1" lang="en">
                <a:solidFill>
                  <a:schemeClr val="accent2"/>
                </a:solidFill>
              </a:rPr>
              <a:t>macro system</a:t>
            </a:r>
            <a:r>
              <a:rPr lang="en"/>
              <a:t> is a language (or part of a larger language) for defining macros</a:t>
            </a:r>
            <a:endParaRPr/>
          </a:p>
          <a:p>
            <a:pPr indent="-266700" lvl="0" marL="3429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i="1" lang="en">
                <a:solidFill>
                  <a:schemeClr val="accent2"/>
                </a:solidFill>
              </a:rPr>
              <a:t>Macro expansion</a:t>
            </a:r>
            <a:r>
              <a:rPr lang="en"/>
              <a:t> is the process of rewriting the syntax for each </a:t>
            </a:r>
            <a:r>
              <a:rPr i="1" lang="en">
                <a:solidFill>
                  <a:schemeClr val="accent2"/>
                </a:solidFill>
              </a:rPr>
              <a:t>macro use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Before a program is run (or even compiled)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800">
                <a:latin typeface="Open Sans"/>
                <a:ea typeface="Open Sans"/>
                <a:cs typeface="Open Sans"/>
                <a:sym typeface="Open Sans"/>
              </a:rPr>
              <a:t>Example Racket macro definitions</a:t>
            </a:r>
            <a:endParaRPr sz="3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685800" y="1389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Two simple macros</a:t>
            </a:r>
            <a:endParaRPr/>
          </a:p>
        </p:txBody>
      </p:sp>
      <p:sp>
        <p:nvSpPr>
          <p:cNvPr id="156" name="Google Shape;156;p24"/>
          <p:cNvSpPr txBox="1"/>
          <p:nvPr/>
        </p:nvSpPr>
        <p:spPr>
          <a:xfrm>
            <a:off x="838200" y="1981200"/>
            <a:ext cx="7543800" cy="14097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my-if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; macro name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then else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  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other keywords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[(my-if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then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else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e3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macro use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e1 e2 e3)]))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 ; form of expansion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7" name="Google Shape;157;p24"/>
          <p:cNvSpPr txBox="1"/>
          <p:nvPr/>
        </p:nvSpPr>
        <p:spPr>
          <a:xfrm>
            <a:off x="914400" y="3619500"/>
            <a:ext cx="7543800" cy="14097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comment-out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; macro name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           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other keywords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[(comment-out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ignore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instead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macro use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instead]))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; form of expansion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8" name="Google Shape;158;p24"/>
          <p:cNvSpPr txBox="1"/>
          <p:nvPr/>
        </p:nvSpPr>
        <p:spPr>
          <a:xfrm>
            <a:off x="762000" y="52578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form of the use matches, do the corresponding expansion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these examples, list of possible use forms has length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Else syntax error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4000">
                <a:latin typeface="Open Sans"/>
                <a:ea typeface="Open Sans"/>
                <a:cs typeface="Open Sans"/>
                <a:sym typeface="Open Sans"/>
              </a:rPr>
              <a:t>Example uses</a:t>
            </a:r>
            <a:endParaRPr sz="4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4" name="Google Shape;164;p2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65" name="Google Shape;165;p2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6" name="Google Shape;166;p2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167" name="Google Shape;167;p25"/>
          <p:cNvSpPr txBox="1"/>
          <p:nvPr/>
        </p:nvSpPr>
        <p:spPr>
          <a:xfrm>
            <a:off x="1329600" y="3546700"/>
            <a:ext cx="6484800" cy="1383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my-if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z)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; (if x y z)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my-if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z)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syntax error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comment-out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(car null) #f)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685800" y="1447800"/>
            <a:ext cx="7772400" cy="16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It is like we added keywords to our language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Other keywords only keywords in uses of that macro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Syntax error if keywords misused</a:t>
            </a:r>
            <a:endParaRPr/>
          </a:p>
          <a:p>
            <a:pPr indent="-285750" lvl="1" marL="74295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Rewriting (“expansion”) happens before execution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idx="1" type="body"/>
          </p:nvPr>
        </p:nvSpPr>
        <p:spPr>
          <a:xfrm>
            <a:off x="685800" y="1672700"/>
            <a:ext cx="8150400" cy="1143000"/>
          </a:xfrm>
          <a:prstGeom prst="rect">
            <a:avLst/>
          </a:prstGeom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Define a macro </a:t>
            </a:r>
            <a:r>
              <a:rPr b="1" lang="en" sz="2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my-and </a:t>
            </a:r>
            <a:r>
              <a:rPr lang="en" sz="2200">
                <a:solidFill>
                  <a:srgbClr val="000000"/>
                </a:solidFill>
              </a:rPr>
              <a:t>and </a:t>
            </a: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my-or </a:t>
            </a:r>
            <a:r>
              <a:rPr lang="en" sz="2200"/>
              <a:t>that take two expressions and do the equivalent things. (Do not use </a:t>
            </a: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and/or</a:t>
            </a:r>
            <a:r>
              <a:rPr b="1" lang="en" sz="2200"/>
              <a:t>, </a:t>
            </a:r>
            <a:r>
              <a:rPr lang="en" sz="2200"/>
              <a:t>use </a:t>
            </a: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my-if</a:t>
            </a:r>
            <a:r>
              <a:rPr lang="en" sz="2200"/>
              <a:t>)</a:t>
            </a:r>
            <a:endParaRPr sz="22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200"/>
              <a:t>(e.g. (my-and e1 e2) == (and e1 e2))</a:t>
            </a:r>
            <a:endParaRPr sz="2200"/>
          </a:p>
        </p:txBody>
      </p:sp>
      <p:sp>
        <p:nvSpPr>
          <p:cNvPr id="174" name="Google Shape;174;p2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latin typeface="Open Sans"/>
                <a:ea typeface="Open Sans"/>
                <a:cs typeface="Open Sans"/>
                <a:sym typeface="Open Sans"/>
              </a:rPr>
              <a:t>Practice with Macros</a:t>
            </a:r>
            <a:endParaRPr sz="39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5" name="Google Shape;175;p26"/>
          <p:cNvSpPr txBox="1"/>
          <p:nvPr/>
        </p:nvSpPr>
        <p:spPr>
          <a:xfrm>
            <a:off x="800100" y="3040600"/>
            <a:ext cx="7543800" cy="28755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my-and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(syntax-rules () 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[(my-and e1 e2)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(my-if e1 then e2 else #f)]))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my-or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(syntax-rules () 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[(my-or e1 e2)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(my-if e1 then #t else e2)]))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ctrTitle"/>
          </p:nvPr>
        </p:nvSpPr>
        <p:spPr>
          <a:xfrm>
            <a:off x="685800" y="302175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HW 3 Recap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5"/>
          <p:cNvSpPr txBox="1"/>
          <p:nvPr>
            <p:ph idx="1" type="subTitle"/>
          </p:nvPr>
        </p:nvSpPr>
        <p:spPr>
          <a:xfrm>
            <a:off x="1161400" y="1731575"/>
            <a:ext cx="7181100" cy="316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Unnecessary function wrapping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/>
              <a:t>E.g. Problem 12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en"/>
              <a:t>(fn x =&gt; String.size(x)) vs String.size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ctrTitle"/>
          </p:nvPr>
        </p:nvSpPr>
        <p:spPr>
          <a:xfrm>
            <a:off x="685800" y="302175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HW 3 Recap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6"/>
          <p:cNvSpPr txBox="1"/>
          <p:nvPr>
            <p:ph idx="1" type="subTitle"/>
          </p:nvPr>
        </p:nvSpPr>
        <p:spPr>
          <a:xfrm>
            <a:off x="1161400" y="1731575"/>
            <a:ext cx="7181100" cy="316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Unnecessary argument to helper function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/>
              <a:t>E.g. Problem 9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un all_answers </a:t>
            </a:r>
            <a:r>
              <a:rPr lang="en">
                <a:solidFill>
                  <a:srgbClr val="FF0000"/>
                </a:solidFill>
              </a:rPr>
              <a:t>f</a:t>
            </a:r>
            <a:r>
              <a:rPr lang="en"/>
              <a:t> l = </a:t>
            </a:r>
            <a:endParaRPr/>
          </a:p>
          <a:p>
            <a:pPr indent="45720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"/>
              <a:t>l</a:t>
            </a:r>
            <a:r>
              <a:rPr lang="en"/>
              <a:t>et fun helper(</a:t>
            </a:r>
            <a:r>
              <a:rPr lang="en">
                <a:solidFill>
                  <a:srgbClr val="FF0000"/>
                </a:solidFill>
              </a:rPr>
              <a:t>f</a:t>
            </a:r>
            <a:r>
              <a:rPr lang="en"/>
              <a:t>, xs, acc) = …</a:t>
            </a:r>
            <a:endParaRPr/>
          </a:p>
          <a:p>
            <a:pPr indent="45720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1" name="Google Shape;101;p16"/>
          <p:cNvCxnSpPr>
            <a:stCxn id="102" idx="1"/>
          </p:cNvCxnSpPr>
          <p:nvPr/>
        </p:nvCxnSpPr>
        <p:spPr>
          <a:xfrm flipH="1">
            <a:off x="3422875" y="3485350"/>
            <a:ext cx="1955700" cy="84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" name="Google Shape;102;p16"/>
          <p:cNvSpPr txBox="1"/>
          <p:nvPr/>
        </p:nvSpPr>
        <p:spPr>
          <a:xfrm>
            <a:off x="5378575" y="3046600"/>
            <a:ext cx="25074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 already accessible in helper, and doesn’t change recursively! </a:t>
            </a:r>
            <a:endParaRPr/>
          </a:p>
        </p:txBody>
      </p:sp>
      <p:cxnSp>
        <p:nvCxnSpPr>
          <p:cNvPr id="103" name="Google Shape;103;p16"/>
          <p:cNvCxnSpPr/>
          <p:nvPr/>
        </p:nvCxnSpPr>
        <p:spPr>
          <a:xfrm flipH="1">
            <a:off x="3222175" y="3198950"/>
            <a:ext cx="2156400" cy="73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685800" y="1287525"/>
            <a:ext cx="8001000" cy="530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stream is an </a:t>
            </a:r>
            <a:r>
              <a:rPr b="1" i="1" lang="en">
                <a:latin typeface="Open Sans"/>
                <a:ea typeface="Open Sans"/>
                <a:cs typeface="Open Sans"/>
                <a:sym typeface="Open Sans"/>
              </a:rPr>
              <a:t>infinite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 sequence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of values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 cannot make a stream by making all the values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Key idea: Use a 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thunk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to delay creating most of the sequence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Just a programming idiom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powerful concept for division of labor: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Stream producer knows how to create any number of values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Stream consumer decides how many values to ask for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Using </a:t>
            </a: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We will represent streams using pairs and thunks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Let a stream be a thunk that </a:t>
            </a:r>
            <a:r>
              <a:rPr i="1" lang="en" sz="2100">
                <a:latin typeface="Open Sans"/>
                <a:ea typeface="Open Sans"/>
                <a:cs typeface="Open Sans"/>
                <a:sym typeface="Open Sans"/>
              </a:rPr>
              <a:t>when called</a:t>
            </a: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 returns a pair: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r>
              <a:rPr lang="en" sz="21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(next-answer . next-thunk)</a:t>
            </a:r>
            <a:endParaRPr sz="2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So given a stream 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, the client can get any number of elements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First:		(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car (s))</a:t>
            </a:r>
            <a:endParaRPr sz="2100">
              <a:latin typeface="Courier New"/>
              <a:ea typeface="Courier New"/>
              <a:cs typeface="Courier New"/>
              <a:sym typeface="Courier New"/>
            </a:endParaRPr>
          </a:p>
          <a:p>
            <a:pPr indent="-29210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Second:	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(car ((cdr (s))))</a:t>
            </a:r>
            <a:endParaRPr sz="2100">
              <a:latin typeface="Courier New"/>
              <a:ea typeface="Courier New"/>
              <a:cs typeface="Courier New"/>
              <a:sym typeface="Courier New"/>
            </a:endParaRPr>
          </a:p>
          <a:p>
            <a:pPr indent="-29210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Third:	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(car ((cdr ((cdr (s))))))</a:t>
            </a:r>
            <a:endParaRPr sz="21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(Usually bind 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(cdr (s))</a:t>
            </a:r>
            <a:r>
              <a:rPr lang="en" sz="2100">
                <a:latin typeface="Open Sans"/>
                <a:ea typeface="Open Sans"/>
                <a:cs typeface="Open Sans"/>
                <a:sym typeface="Open Sans"/>
              </a:rPr>
              <a:t> to a variable or pass to a recursive function)</a:t>
            </a:r>
            <a:endParaRPr sz="2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Streams: Example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685800" y="3612925"/>
            <a:ext cx="7772400" cy="2483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400">
                <a:latin typeface="Open Sans"/>
                <a:ea typeface="Open Sans"/>
                <a:cs typeface="Open Sans"/>
                <a:sym typeface="Open Sans"/>
              </a:rPr>
              <a:t>Q: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How would you get the second number in this stream and save it as a variable x?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685800" y="1890600"/>
            <a:ext cx="7772400" cy="15204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nats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letrec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([f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lang="en" sz="20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(cons x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(f (+ x 1)))))])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(f 1))))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Streams: Non-example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685800" y="4667675"/>
            <a:ext cx="7772400" cy="2483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400">
                <a:latin typeface="Open Sans"/>
                <a:ea typeface="Open Sans"/>
                <a:cs typeface="Open Sans"/>
                <a:sym typeface="Open Sans"/>
              </a:rPr>
              <a:t>Q:</a:t>
            </a: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400">
                <a:latin typeface="Open Sans"/>
                <a:ea typeface="Open Sans"/>
                <a:cs typeface="Open Sans"/>
                <a:sym typeface="Open Sans"/>
              </a:rPr>
              <a:t>Why are each of these wrong? 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685800" y="1447800"/>
            <a:ext cx="7772400" cy="15204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nats2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letrec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([f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(cons x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(f (+ x 1)))))])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(f 1)))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685800" y="3355100"/>
            <a:ext cx="7772400" cy="15204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nat3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letrec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([f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lang="en" sz="2000">
                <a:solidFill>
                  <a:srgbClr val="3333CC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(cons x (f (+ x 1))))])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(</a:t>
            </a:r>
            <a:r>
              <a:rPr b="1" lang="en" sz="2000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(f 1))))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pen Sans"/>
                <a:ea typeface="Open Sans"/>
                <a:cs typeface="Open Sans"/>
                <a:sym typeface="Open Sans"/>
              </a:rPr>
              <a:t>Example using streams</a:t>
            </a:r>
            <a:endParaRPr sz="4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685800" y="1529250"/>
            <a:ext cx="7772400" cy="4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This function returns how many stream elements it takes to find one for which tester does not return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#f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Happens to be written with a tail-recursive helper function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–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(stream)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generates the pair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 recursively pass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(cdr pr)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, the thunk for the rest of the infinite sequence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571500" y="2819400"/>
            <a:ext cx="8001000" cy="2286000"/>
          </a:xfrm>
          <a:prstGeom prst="rect">
            <a:avLst/>
          </a:prstGeom>
          <a:solidFill>
            <a:srgbClr val="AAE2CA">
              <a:alpha val="5754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define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number-until stream tester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letrec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i="0" lang="en" sz="2000" u="none" cap="none" strike="noStrik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stream ans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(</a:t>
            </a:r>
            <a:r>
              <a:rPr b="1" i="0" lang="en" sz="2000" u="none" cap="none" strike="noStrik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pr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(stream)])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(</a:t>
            </a:r>
            <a:r>
              <a:rPr b="1" i="0" lang="en" sz="2000" u="none" cap="none" strike="noStrike">
                <a:solidFill>
                  <a:srgbClr val="005F47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(tester (car pr))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</a:t>
            </a:r>
            <a:r>
              <a:rPr b="1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ans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(f (cdr pr) (+ ans 1)))))])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(f stream 1)))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latin typeface="Open Sans"/>
                <a:ea typeface="Open Sans"/>
                <a:cs typeface="Open Sans"/>
                <a:sym typeface="Open Sans"/>
              </a:rPr>
              <a:t>Practice with Streams</a:t>
            </a:r>
            <a:endParaRPr sz="39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i="1" lang="en" sz="2400"/>
              <a:t>W</a:t>
            </a:r>
            <a:r>
              <a:rPr i="1" lang="en" sz="2400"/>
              <a:t>orksheet questions Q1, Q2, Q3</a:t>
            </a:r>
            <a:endParaRPr i="1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