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embeddedFontLst>
    <p:embeddedFont>
      <p:font typeface="Open Sans" panose="020B060402020202020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3F0198D-23E1-4F21-A4AF-01226EC3E5DD}">
  <a:tblStyle styleId="{A3F0198D-23E1-4F21-A4AF-01226EC3E5D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9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Wortzman" userId="f28ab72c354ddfd1" providerId="LiveId" clId="{6B4D06AA-1F87-4637-B293-53210CE2E3D2}"/>
    <pc:docChg chg="modSld">
      <pc:chgData name="Brett Wortzman" userId="f28ab72c354ddfd1" providerId="LiveId" clId="{6B4D06AA-1F87-4637-B293-53210CE2E3D2}" dt="2020-05-07T17:45:22.843" v="11" actId="20577"/>
      <pc:docMkLst>
        <pc:docMk/>
      </pc:docMkLst>
      <pc:sldChg chg="modSp mod">
        <pc:chgData name="Brett Wortzman" userId="f28ab72c354ddfd1" providerId="LiveId" clId="{6B4D06AA-1F87-4637-B293-53210CE2E3D2}" dt="2020-05-07T17:45:22.843" v="11" actId="20577"/>
        <pc:sldMkLst>
          <pc:docMk/>
          <pc:sldMk cId="0" sldId="261"/>
        </pc:sldMkLst>
        <pc:spChg chg="mod">
          <ac:chgData name="Brett Wortzman" userId="f28ab72c354ddfd1" providerId="LiveId" clId="{6B4D06AA-1F87-4637-B293-53210CE2E3D2}" dt="2020-05-07T17:45:22.843" v="11" actId="20577"/>
          <ac:spMkLst>
            <pc:docMk/>
            <pc:sldMk cId="0" sldId="261"/>
            <ac:spMk id="11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280" y="686430"/>
            <a:ext cx="455944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0" name="Google Shape;8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7d9a615d57_1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7d9a615d57_1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00" tIns="90500" rIns="90500" bIns="90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8" name="Google Shape;14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280" y="686430"/>
            <a:ext cx="455944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84becf1c1c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00" tIns="90500" rIns="90500" bIns="90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4" name="Google Shape;154;g84becf1c1c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280" y="686430"/>
            <a:ext cx="455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773a2c17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773a2c17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7d9a615d57_1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7d9a615d57_1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7d9a615d57_1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7d9a615d57_1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mcons, mcar, mcdr are cons, car, cdr over a mutable list.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7d9a615d57_1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7d9a615d57_1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7d9a615d57_1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g7d9a615d57_1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280" y="686430"/>
            <a:ext cx="455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7d9a615d57_1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g7d9a615d57_1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280" y="686430"/>
            <a:ext cx="455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7d9a615d57_1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7d9a615d57_1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d9a615d57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d9a615d57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7d9a615d57_1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7d9a615d57_1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7d9a615d57_1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g7d9a615d57_1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280" y="686430"/>
            <a:ext cx="455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00" tIns="90500" rIns="90500" bIns="90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280" y="686430"/>
            <a:ext cx="455944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d9a615fe6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d9a615fe6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d9a615fe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7d9a615fe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00" tIns="90500" rIns="90500" bIns="90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1" name="Google Shape;11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00" tIns="90500" rIns="90500" bIns="90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8" name="Google Shape;11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280" y="686430"/>
            <a:ext cx="455944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00" tIns="90500" rIns="90500" bIns="90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4" name="Google Shape;12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280" y="686430"/>
            <a:ext cx="455944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00" tIns="90500" rIns="90500" bIns="90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0" name="Google Shape;13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280" y="686430"/>
            <a:ext cx="455944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 rot="5400000">
            <a:off x="2324100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 rot="5400000">
            <a:off x="4591050" y="2228850"/>
            <a:ext cx="5791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 rot="5400000">
            <a:off x="628650" y="361950"/>
            <a:ext cx="5791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racket-lang.org/guid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racket-lang.org/reference/index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ctrTitle"/>
          </p:nvPr>
        </p:nvSpPr>
        <p:spPr>
          <a:xfrm>
            <a:off x="685800" y="2324100"/>
            <a:ext cx="77724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6000" b="1" i="0">
                <a:latin typeface="Open Sans"/>
                <a:ea typeface="Open Sans"/>
                <a:cs typeface="Open Sans"/>
                <a:sym typeface="Open Sans"/>
              </a:rPr>
              <a:t>CSE 341</a:t>
            </a:r>
            <a:br>
              <a:rPr lang="en" sz="6000" b="1" i="0">
                <a:latin typeface="Open Sans"/>
                <a:ea typeface="Open Sans"/>
                <a:cs typeface="Open Sans"/>
                <a:sym typeface="Open Sans"/>
              </a:rPr>
            </a:br>
            <a:r>
              <a:rPr lang="en" sz="6000" b="1" i="0">
                <a:latin typeface="Open Sans"/>
                <a:ea typeface="Open Sans"/>
                <a:cs typeface="Open Sans"/>
                <a:sym typeface="Open Sans"/>
              </a:rPr>
              <a:t>Section 6</a:t>
            </a:r>
            <a:endParaRPr sz="6000" b="1" i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13"/>
          <p:cNvSpPr txBox="1">
            <a:spLocks noGrp="1"/>
          </p:cNvSpPr>
          <p:nvPr>
            <p:ph type="subTitle" idx="1"/>
          </p:nvPr>
        </p:nvSpPr>
        <p:spPr>
          <a:xfrm>
            <a:off x="1257294" y="4533900"/>
            <a:ext cx="6629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Racket Basics, Lists, and Delayed Evaluation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/>
          </a:p>
        </p:txBody>
      </p:sp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685800"/>
            <a:ext cx="7315447" cy="771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Scope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4" name="Google Shape;144;p2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Consider the following Racket code: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What is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(f1 2)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bound to?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What is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(f2 2)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bound to?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45" name="Google Shape;145;p22"/>
          <p:cNvGraphicFramePr/>
          <p:nvPr/>
        </p:nvGraphicFramePr>
        <p:xfrm>
          <a:off x="730700" y="2196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{A3F0198D-23E1-4F21-A4AF-01226EC3E5DD}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0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</a:t>
                      </a:r>
                      <a:r>
                        <a:rPr lang="en" sz="2000" b="1">
                          <a:solidFill>
                            <a:srgbClr val="005F47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define</a:t>
                      </a:r>
                      <a:r>
                        <a:rPr lang="en" sz="20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2000" b="1">
                          <a:solidFill>
                            <a:srgbClr val="3333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  <a:r>
                        <a:rPr lang="en" sz="20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3)</a:t>
                      </a:r>
                      <a:endParaRPr sz="2000" b="1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marL="0" lvl="0" indent="0" algn="l" rtl="0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</a:t>
                      </a:r>
                      <a:r>
                        <a:rPr lang="en" sz="2000" b="1">
                          <a:solidFill>
                            <a:srgbClr val="005F47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define</a:t>
                      </a:r>
                      <a:r>
                        <a:rPr lang="en" sz="20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2000" b="1">
                          <a:solidFill>
                            <a:srgbClr val="3333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f1</a:t>
                      </a:r>
                      <a:endParaRPr sz="2000" b="1">
                        <a:solidFill>
                          <a:srgbClr val="3333CC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marL="0" lvl="0" indent="0" algn="l" rtl="0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(</a:t>
                      </a:r>
                      <a:r>
                        <a:rPr lang="en" sz="2000" b="1">
                          <a:solidFill>
                            <a:srgbClr val="005F47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lambda</a:t>
                      </a:r>
                      <a:r>
                        <a:rPr lang="en" sz="20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(</a:t>
                      </a:r>
                      <a:r>
                        <a:rPr lang="en" sz="2000" b="1">
                          <a:solidFill>
                            <a:srgbClr val="3333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  <a:r>
                        <a:rPr lang="en" sz="20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  <a:endParaRPr sz="2000" b="1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marL="0" lvl="0" indent="0" algn="l" rtl="0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  (</a:t>
                      </a:r>
                      <a:r>
                        <a:rPr lang="en" sz="2000" b="1">
                          <a:solidFill>
                            <a:srgbClr val="005F47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let</a:t>
                      </a:r>
                      <a:r>
                        <a:rPr lang="en" sz="20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([y (+ x 1)])</a:t>
                      </a:r>
                      <a:endParaRPr sz="2000" b="1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marL="0" lvl="0" indent="0" algn="l" rtl="0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    (+ y x))))</a:t>
                      </a:r>
                      <a:endParaRPr sz="2000" b="1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AE2CA">
                        <a:alpha val="5754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</a:t>
                      </a:r>
                      <a:r>
                        <a:rPr lang="en" sz="2000" b="1">
                          <a:solidFill>
                            <a:srgbClr val="005F47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define</a:t>
                      </a:r>
                      <a:r>
                        <a:rPr lang="en" sz="20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2000" b="1">
                          <a:solidFill>
                            <a:srgbClr val="3333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  <a:r>
                        <a:rPr lang="en" sz="20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3)</a:t>
                      </a:r>
                      <a:endParaRPr sz="2000" b="1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marL="0" lvl="0" indent="0" algn="l" rtl="0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</a:t>
                      </a:r>
                      <a:r>
                        <a:rPr lang="en" sz="2000" b="1">
                          <a:solidFill>
                            <a:srgbClr val="005F47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define</a:t>
                      </a:r>
                      <a:r>
                        <a:rPr lang="en" sz="20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2000" b="1">
                          <a:solidFill>
                            <a:srgbClr val="3333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f2</a:t>
                      </a:r>
                      <a:endParaRPr sz="2000" b="1">
                        <a:solidFill>
                          <a:srgbClr val="3333CC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marL="0" lvl="0" indent="0" algn="l" rtl="0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(</a:t>
                      </a:r>
                      <a:r>
                        <a:rPr lang="en" sz="2000" b="1">
                          <a:solidFill>
                            <a:srgbClr val="005F47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let</a:t>
                      </a:r>
                      <a:r>
                        <a:rPr lang="en" sz="20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([y (+ x 1)])</a:t>
                      </a:r>
                      <a:endParaRPr sz="2000" b="1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marL="0" lvl="0" indent="0" algn="l" rtl="0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  (</a:t>
                      </a:r>
                      <a:r>
                        <a:rPr lang="en" sz="2000" b="1">
                          <a:solidFill>
                            <a:srgbClr val="005F47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lambda</a:t>
                      </a:r>
                      <a:r>
                        <a:rPr lang="en" sz="20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(</a:t>
                      </a:r>
                      <a:r>
                        <a:rPr lang="en" sz="2000" b="1">
                          <a:solidFill>
                            <a:srgbClr val="3333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  <a:r>
                        <a:rPr lang="en" sz="20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  <a:endParaRPr sz="2000" b="1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marL="0" lvl="0" indent="0" algn="l" rtl="0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    (+ y x))))</a:t>
                      </a:r>
                      <a:endParaRPr sz="2000" b="1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AE2CA">
                        <a:alpha val="5754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Lists in Racket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1" name="Google Shape;151;p23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Empty list:			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Cons constructor:	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cons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Access head of list:	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car </a:t>
            </a: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 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Access tail of list:	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cdr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Check for empty:	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null?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Notes: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Can also use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(list e1 … en)</a:t>
            </a: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for building lists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Examples: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(define list1 (cons 3 (cons 4 (cons 1 null))))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(define list2 (list 3 4 1))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SML 					vs. 				Racket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7" name="Google Shape;157;p24"/>
          <p:cNvSpPr txBox="1"/>
          <p:nvPr/>
        </p:nvSpPr>
        <p:spPr>
          <a:xfrm>
            <a:off x="252575" y="1800325"/>
            <a:ext cx="3831900" cy="4152300"/>
          </a:xfrm>
          <a:prstGeom prst="rect">
            <a:avLst/>
          </a:prstGeom>
          <a:solidFill>
            <a:srgbClr val="AAE2CA">
              <a:alpha val="5754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6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empty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[]</a:t>
            </a:r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6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list1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[1,2,3]</a:t>
            </a:r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6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list2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1 :: 2 :: 3 :: []</a:t>
            </a:r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 sz="16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b1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 sz="16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empty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 sz="16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h1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 sz="1600" b="1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hd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list1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 sz="16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t1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 sz="16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tl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list1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8" name="Google Shape;158;p24"/>
          <p:cNvSpPr txBox="1"/>
          <p:nvPr/>
        </p:nvSpPr>
        <p:spPr>
          <a:xfrm>
            <a:off x="4258525" y="1800325"/>
            <a:ext cx="4632900" cy="4152300"/>
          </a:xfrm>
          <a:prstGeom prst="rect">
            <a:avLst/>
          </a:prstGeom>
          <a:solidFill>
            <a:srgbClr val="AAE2CA">
              <a:alpha val="5754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6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#lang racket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6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6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lang="en" sz="16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empty</a:t>
            </a:r>
            <a:r>
              <a:rPr lang="en" sz="16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lang="en" sz="16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6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6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lang="en" sz="16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list1 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(list 1 2 3)</a:t>
            </a:r>
            <a:r>
              <a:rPr lang="en" sz="16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endParaRPr sz="16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6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lang="en" sz="16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list2 </a:t>
            </a:r>
            <a:endParaRPr sz="1600" b="1">
              <a:solidFill>
                <a:schemeClr val="accen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(cons 1 (cons 2 (cons 3 null))) </a:t>
            </a:r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6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lang="en" sz="16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b1 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6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null?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empty))</a:t>
            </a:r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6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lang="en" sz="16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h1 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6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car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list1))</a:t>
            </a:r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6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lang="en" sz="16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t1 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6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cdr</a:t>
            </a:r>
            <a:r>
              <a:rPr lang="en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list1))</a:t>
            </a:r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Practice with Lists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4" name="Google Shape;164;p25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See worksheet Q4/5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6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400" b="1">
                <a:latin typeface="Open Sans"/>
                <a:ea typeface="Open Sans"/>
                <a:cs typeface="Open Sans"/>
                <a:sym typeface="Open Sans"/>
              </a:rPr>
              <a:t>Thunks:</a:t>
            </a: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Zero-argument functions which wrap around an expression to be evaluated when needed: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400" b="1">
                <a:latin typeface="Courier New"/>
                <a:ea typeface="Courier New"/>
                <a:cs typeface="Courier New"/>
                <a:sym typeface="Courier New"/>
              </a:rPr>
              <a:t>(lambda() e)</a:t>
            </a:r>
            <a:endParaRPr sz="24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0" name="Google Shape;170;p26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Delayed Evaluation with Thunks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7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Delay and Force: Review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6" name="Google Shape;176;p27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Q: What do the following functions do?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Q: Where are any thunks used here?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7" name="Google Shape;177;p27"/>
          <p:cNvSpPr txBox="1"/>
          <p:nvPr/>
        </p:nvSpPr>
        <p:spPr>
          <a:xfrm>
            <a:off x="802371" y="2438400"/>
            <a:ext cx="5979300" cy="2819400"/>
          </a:xfrm>
          <a:prstGeom prst="rect">
            <a:avLst/>
          </a:prstGeom>
          <a:solidFill>
            <a:srgbClr val="AAE2CA">
              <a:alpha val="5754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define</a:t>
            </a:r>
            <a:r>
              <a:rPr lang="en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" sz="2000" b="1" i="0" u="none" strike="noStrike" cap="none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y-delay th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(mcons</a:t>
            </a:r>
            <a:r>
              <a:rPr lang="en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#f</a:t>
            </a:r>
            <a:r>
              <a:rPr lang="en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th))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define</a:t>
            </a:r>
            <a:r>
              <a:rPr lang="en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my-force p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(</a:t>
            </a:r>
            <a:r>
              <a:rPr lang="en" sz="2000" b="1" i="0" u="none" strike="noStrike" cap="none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(mcar p)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(mcdr p)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   </a:t>
            </a:r>
            <a:r>
              <a:rPr lang="en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begin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(set-mcar! p #t)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lang="en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lang="en" sz="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(set-mcdr! p ((mcdr p)))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" sz="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(mcdr p))))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8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Streams: Example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3" name="Google Shape;183;p28"/>
          <p:cNvSpPr txBox="1">
            <a:spLocks noGrp="1"/>
          </p:cNvSpPr>
          <p:nvPr>
            <p:ph type="body" idx="1"/>
          </p:nvPr>
        </p:nvSpPr>
        <p:spPr>
          <a:xfrm>
            <a:off x="685800" y="3024625"/>
            <a:ext cx="7772400" cy="3071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400" b="1">
                <a:latin typeface="Open Sans"/>
                <a:ea typeface="Open Sans"/>
                <a:cs typeface="Open Sans"/>
                <a:sym typeface="Open Sans"/>
              </a:rPr>
              <a:t>Q:</a:t>
            </a: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How would you get the second number in this stream and save it as a variable x?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4" name="Google Shape;184;p28"/>
          <p:cNvSpPr txBox="1"/>
          <p:nvPr/>
        </p:nvSpPr>
        <p:spPr>
          <a:xfrm>
            <a:off x="685800" y="1890600"/>
            <a:ext cx="7772400" cy="1520400"/>
          </a:xfrm>
          <a:prstGeom prst="rect">
            <a:avLst/>
          </a:prstGeom>
          <a:solidFill>
            <a:srgbClr val="AAE2CA">
              <a:alpha val="5754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define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nats</a:t>
            </a:r>
            <a:endParaRPr sz="20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</a:t>
            </a:r>
            <a:r>
              <a:rPr lang="en" sz="2000" b="1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letrec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([f (</a:t>
            </a:r>
            <a:r>
              <a:rPr lang="en" sz="2000" b="1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lambda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" sz="2000" b="1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endParaRPr sz="20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(cons x (</a:t>
            </a:r>
            <a:r>
              <a:rPr lang="en" sz="2000" b="1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lambda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() (f (+ x 1)))))])</a:t>
            </a:r>
            <a:endParaRPr sz="20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(</a:t>
            </a:r>
            <a:r>
              <a:rPr lang="en" sz="2000" b="1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lambda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() (f 1))))</a:t>
            </a:r>
            <a:endParaRPr sz="20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9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Streams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0" name="Google Shape;190;p29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 stream is an </a:t>
            </a:r>
            <a:r>
              <a:rPr lang="en" i="1">
                <a:latin typeface="Open Sans"/>
                <a:ea typeface="Open Sans"/>
                <a:cs typeface="Open Sans"/>
                <a:sym typeface="Open Sans"/>
              </a:rPr>
              <a:t>infinite sequence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of values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So cannot make a stream by making all the values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Key idea: Use a thunk to delay creating most of the sequence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Just a programming idiom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 powerful concept for division of labor: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Stream producer knows how to create any number of values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Stream consumer decides how many values to ask for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Some examples of streams you might (not) be familiar with: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User actions (mouse clicks, etc.)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UNIX pipes: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cmd1 | cmd2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has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cmd2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“pull” data from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cmd1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Output values from a sequential feedback circuit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0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Using Streams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6" name="Google Shape;196;p3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We will represent streams using pairs and thunks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Let a stream be a thunk that </a:t>
            </a:r>
            <a:r>
              <a:rPr lang="en" i="1">
                <a:latin typeface="Open Sans"/>
                <a:ea typeface="Open Sans"/>
                <a:cs typeface="Open Sans"/>
                <a:sym typeface="Open Sans"/>
              </a:rPr>
              <a:t>when called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returns a pair: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(next-answer . next-thunk)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So given a stream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, the client can get any number of elements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First:		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car (s))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Second:	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(car ((cdr (s))))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Third:	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(car ((cdr ((cdr (s))))))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(Usually bind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(cdr (s))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to a variable or pass to a recursive function)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1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Streams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2" name="Google Shape;202;p3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81000" algn="l" rtl="0">
              <a:spcBef>
                <a:spcPts val="360"/>
              </a:spcBef>
              <a:spcAft>
                <a:spcPts val="0"/>
              </a:spcAft>
              <a:buSzPts val="2400"/>
              <a:buFont typeface="Open Sans"/>
              <a:buChar char="•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Functions which represent an infinite sequence of values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Open Sans"/>
              <a:buChar char="•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When a stream </a:t>
            </a:r>
            <a:r>
              <a:rPr lang="en" sz="2400" b="1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 is evaluated, results in a pair with a value in </a:t>
            </a:r>
            <a:r>
              <a:rPr lang="en" sz="2400" b="1">
                <a:latin typeface="Courier New"/>
                <a:ea typeface="Courier New"/>
                <a:cs typeface="Courier New"/>
                <a:sym typeface="Courier New"/>
              </a:rPr>
              <a:t>(car s)</a:t>
            </a: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 and another stream in </a:t>
            </a:r>
            <a:r>
              <a:rPr lang="en" sz="2400" b="1">
                <a:latin typeface="Courier New"/>
                <a:ea typeface="Courier New"/>
                <a:cs typeface="Courier New"/>
                <a:sym typeface="Courier New"/>
              </a:rPr>
              <a:t>(cdr s)</a:t>
            </a:r>
            <a:endParaRPr sz="2400" b="1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Learning Objectives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81000" algn="l" rtl="0">
              <a:spcBef>
                <a:spcPts val="360"/>
              </a:spcBef>
              <a:spcAft>
                <a:spcPts val="0"/>
              </a:spcAft>
              <a:buSzPts val="2400"/>
              <a:buFont typeface="Open Sans"/>
              <a:buChar char="•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Become familiar with the Racket IDE and REPL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Open Sans"/>
              <a:buChar char="•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Review the basics, comparing with ML: variables, functions, conditions, functions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Open Sans"/>
              <a:buChar char="•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Build and process lists in Racket using functions we’ve already seen in ML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Open Sans"/>
              <a:buChar char="•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Know how (and when) to use delayed evaluation with thunks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2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Practice with Thunks and Streams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8" name="Google Shape;208;p3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400" i="1"/>
              <a:t>Select worksheet questions</a:t>
            </a:r>
            <a:endParaRPr sz="2400" i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3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Example using streams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4" name="Google Shape;214;p33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This function returns how many stream elements it takes to find one for which tester does not return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#f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Happens to be written with a tail-recursive helper function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–"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(stream)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generates the pair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So recursively pass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(cdr pr)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, the thunk for the rest of the infinite sequence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5" name="Google Shape;215;p33"/>
          <p:cNvSpPr txBox="1"/>
          <p:nvPr/>
        </p:nvSpPr>
        <p:spPr>
          <a:xfrm>
            <a:off x="571500" y="2819400"/>
            <a:ext cx="8001000" cy="2286000"/>
          </a:xfrm>
          <a:prstGeom prst="rect">
            <a:avLst/>
          </a:prstGeom>
          <a:solidFill>
            <a:srgbClr val="AAE2CA">
              <a:alpha val="5754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define</a:t>
            </a:r>
            <a:r>
              <a:rPr lang="en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number-until stream tester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</a:t>
            </a:r>
            <a:r>
              <a:rPr lang="en" sz="2000" b="1" i="0" u="none" strike="noStrike" cap="none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letrec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([</a:t>
            </a:r>
            <a:r>
              <a:rPr lang="en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" sz="2000" b="1" i="0" u="none" strike="noStrike" cap="none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lambda</a:t>
            </a:r>
            <a:r>
              <a:rPr lang="en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stream ans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(</a:t>
            </a:r>
            <a:r>
              <a:rPr lang="en" sz="2000" b="1" i="0" u="none" strike="noStrike" cap="none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([</a:t>
            </a:r>
            <a:r>
              <a:rPr lang="en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pr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(stream)])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(</a:t>
            </a:r>
            <a:r>
              <a:rPr lang="en" sz="2000" b="1" i="0" u="none" strike="noStrike" cap="none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(tester (car pr))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</a:t>
            </a:r>
            <a:r>
              <a:rPr lang="en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ans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(f (cdr pr) (+ ans 1)))))])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(f stream 1)))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Racket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1"/>
          </p:nvPr>
        </p:nvSpPr>
        <p:spPr>
          <a:xfrm>
            <a:off x="685800" y="1219200"/>
            <a:ext cx="79248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Next two units will use the Racket language (not ML) and the DrRacket programming environment (not Emacs)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Installation / basic usage instructions on course website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91440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Like ML, functional focus with imperative features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Anonymous functions, closures, no return statement, etc.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No pattern-matching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No static type system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Accepts more programs, but most errors do not occur until run-time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Really minimalist syntax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Advanced features like macros, modules, quoting/eval, continuations, contracts, …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We’ll do only a couple of these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The Racket Guide/Reference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81000" algn="l" rtl="0">
              <a:spcBef>
                <a:spcPts val="360"/>
              </a:spcBef>
              <a:spcAft>
                <a:spcPts val="0"/>
              </a:spcAft>
              <a:buSzPts val="2400"/>
              <a:buFont typeface="Open Sans"/>
              <a:buChar char="•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Racket has amazingly good documentation; use it!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Font typeface="Open Sans"/>
              <a:buChar char="•"/>
            </a:pPr>
            <a:r>
              <a:rPr lang="en" sz="2400" u="sng">
                <a:solidFill>
                  <a:srgbClr val="0000FF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The Racket Guide</a:t>
            </a: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 introduces and explains features of the language in detail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1000"/>
              </a:spcAft>
              <a:buSzPts val="2400"/>
              <a:buFont typeface="Open Sans"/>
              <a:buChar char="•"/>
            </a:pPr>
            <a:r>
              <a:rPr lang="en" sz="2400" u="sng">
                <a:solidFill>
                  <a:srgbClr val="0000FF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The Racket Reference</a:t>
            </a: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 defines the core language and common libraries; good way to look up a particular function. (Right-clicking on a function name in DrRacket will give you a link to the relevant doc page.)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DrRacket Tips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8" name="Google Shape;108;p17"/>
          <p:cNvSpPr txBox="1">
            <a:spLocks noGrp="1"/>
          </p:cNvSpPr>
          <p:nvPr>
            <p:ph type="body" idx="1"/>
          </p:nvPr>
        </p:nvSpPr>
        <p:spPr>
          <a:xfrm>
            <a:off x="531000" y="1715950"/>
            <a:ext cx="8082000" cy="4495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Open Sans"/>
              <a:buChar char="•"/>
            </a:pPr>
            <a:r>
              <a:rPr lang="en" sz="19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Hitting tab will add the appropriate amount of whitespace to the beginning of the line your cursor is on. You can also reindent all with cmd-i (find the command under the Racket tab).</a:t>
            </a:r>
            <a:endParaRPr sz="19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Open Sans"/>
              <a:buChar char="•"/>
            </a:pPr>
            <a:r>
              <a:rPr lang="en" sz="19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Mousing over a variable shows an arrow to where it’s defined</a:t>
            </a:r>
            <a:endParaRPr sz="19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00"/>
              <a:buChar char="•"/>
            </a:pPr>
            <a:r>
              <a:rPr lang="en" sz="19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Putting #; in front of a block enclosed in parentheses will comment the whole block out. You can also comment multiple lines with a command under the Racket tab</a:t>
            </a:r>
            <a:endParaRPr sz="19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Open Sans"/>
              <a:buChar char="•"/>
            </a:pPr>
            <a:r>
              <a:rPr lang="en" sz="19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At the top of the window, clicking where it says “(define …)” will give a list of the variables all your definitions are bound to.</a:t>
            </a:r>
            <a:endParaRPr sz="19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Open Sans"/>
              <a:buChar char="•"/>
            </a:pPr>
            <a:r>
              <a:rPr lang="en" sz="19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 the interaction window, alt-p will repeat entries from your history, like the up arrow at the command line. (Alt is bound to Esc for OSX)</a:t>
            </a:r>
            <a:endParaRPr sz="19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900"/>
              <a:buChar char="•"/>
            </a:pPr>
            <a:r>
              <a:rPr lang="en" sz="19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Instead of </a:t>
            </a:r>
            <a:r>
              <a:rPr lang="en" sz="19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lambda</a:t>
            </a:r>
            <a:r>
              <a:rPr lang="en" sz="19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you can use cmd-\ to use a </a:t>
            </a:r>
            <a:r>
              <a:rPr lang="en" sz="19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λ</a:t>
            </a:r>
            <a:r>
              <a:rPr lang="en" sz="19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character</a:t>
            </a:r>
            <a:endParaRPr sz="19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SML 		   vs. 	</a:t>
            </a:r>
            <a:r>
              <a:rPr lang="en" sz="4400" dirty="0">
                <a:latin typeface="Open Sans"/>
                <a:ea typeface="Open Sans"/>
                <a:cs typeface="Open Sans"/>
                <a:sym typeface="Open Sans"/>
              </a:rPr>
              <a:t>	Racket</a:t>
            </a:r>
            <a:endParaRPr sz="44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4" name="Google Shape;114;p18"/>
          <p:cNvSpPr txBox="1"/>
          <p:nvPr/>
        </p:nvSpPr>
        <p:spPr>
          <a:xfrm>
            <a:off x="4258525" y="1800325"/>
            <a:ext cx="4632900" cy="4152300"/>
          </a:xfrm>
          <a:prstGeom prst="rect">
            <a:avLst/>
          </a:prstGeom>
          <a:solidFill>
            <a:srgbClr val="AAE2CA">
              <a:alpha val="5754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#lang racket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8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lang="en" sz="18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lang="en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3) 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8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lang="en" sz="18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y </a:t>
            </a:r>
            <a:r>
              <a:rPr lang="en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(+ x 2)) </a:t>
            </a:r>
            <a:endParaRPr sz="18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8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lang="en" sz="18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cube </a:t>
            </a:r>
            <a:r>
              <a:rPr lang="en" sz="18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; function</a:t>
            </a:r>
            <a:r>
              <a:rPr lang="en" sz="18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8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8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lambda </a:t>
            </a:r>
            <a:r>
              <a:rPr lang="en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8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(* x (* x x)))) </a:t>
            </a:r>
            <a:endParaRPr sz="18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8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lang="en" sz="18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pow </a:t>
            </a:r>
            <a:r>
              <a:rPr lang="en" sz="18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; recursive function</a:t>
            </a:r>
            <a:endParaRPr sz="1800" b="1" i="0" u="none" strike="noStrike" cap="none">
              <a:solidFill>
                <a:srgbClr val="7030A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8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8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lambda </a:t>
            </a:r>
            <a:r>
              <a:rPr lang="en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8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 y</a:t>
            </a:r>
            <a:r>
              <a:rPr lang="en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endParaRPr sz="18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(</a:t>
            </a:r>
            <a:r>
              <a:rPr lang="en" sz="18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(= y 0)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(* x (pow x (- y 1))))))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252575" y="1800325"/>
            <a:ext cx="3831900" cy="4152300"/>
          </a:xfrm>
          <a:prstGeom prst="rect">
            <a:avLst/>
          </a:prstGeom>
          <a:solidFill>
            <a:srgbClr val="AAE2CA">
              <a:alpha val="5754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8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800" b="1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3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8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800" b="1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en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x + 2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8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fun</a:t>
            </a:r>
            <a:r>
              <a:rPr lang="en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800" b="1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cube</a:t>
            </a:r>
            <a:r>
              <a:rPr lang="en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800" b="1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x * x * x;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8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fun</a:t>
            </a:r>
            <a:r>
              <a:rPr lang="en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800" b="1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pow </a:t>
            </a:r>
            <a:r>
              <a:rPr lang="en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800" b="1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800" b="1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en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=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8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y = 0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8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then</a:t>
            </a:r>
            <a:r>
              <a:rPr lang="en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8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x * pow (x, y - 1)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Examples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838200" y="1600200"/>
            <a:ext cx="7626900" cy="4800600"/>
          </a:xfrm>
          <a:prstGeom prst="rect">
            <a:avLst/>
          </a:prstGeom>
          <a:solidFill>
            <a:srgbClr val="AAE2CA">
              <a:alpha val="5754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sum xs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</a:t>
            </a:r>
            <a:r>
              <a:rPr lang="en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(null? xs)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(+ (car xs) (sum (cdr xs)))))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my-append xs ys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</a:t>
            </a:r>
            <a:r>
              <a:rPr lang="en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(null? xs)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ys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(cons (car xs) (my-append (cdr xs) ys))))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my-map f xs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</a:t>
            </a:r>
            <a:r>
              <a:rPr lang="en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(null? xs)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null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(cons (f (car xs)) (my-map f (cdr xs)))))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Parentheses Matter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7" name="Google Shape;127;p2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You must break yourself of one habit for Racket: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Do not add/remove parens because you feel like it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1143000" lvl="2" indent="-228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Parens are never optional or meaningless!!!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In most places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(e)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means call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with zero arguments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So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((e))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means call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with zero arguments and call the result with zero arguments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158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Without static typing, often get hard-to-diagnose run-time errors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Review: What are the errors?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3" name="Google Shape;133;p21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Correct: 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Treats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as a zero-argument function (run-time error):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Gives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5 arguments (syntax error)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3 arguments to define (including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(n)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) (syntax error)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Treats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as a function, passing it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(run-time error)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4" name="Google Shape;134;p21"/>
          <p:cNvSpPr txBox="1"/>
          <p:nvPr/>
        </p:nvSpPr>
        <p:spPr>
          <a:xfrm>
            <a:off x="408600" y="1943100"/>
            <a:ext cx="8326800" cy="381000"/>
          </a:xfrm>
          <a:prstGeom prst="rect">
            <a:avLst/>
          </a:prstGeom>
          <a:solidFill>
            <a:srgbClr val="AAE2CA">
              <a:alpha val="5754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fact n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)(</a:t>
            </a:r>
            <a:r>
              <a:rPr lang="en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(= n 0) 1 (* n (fact (- n 1)))))</a:t>
            </a:r>
            <a:endParaRPr sz="200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5" name="Google Shape;135;p21"/>
          <p:cNvSpPr txBox="1"/>
          <p:nvPr/>
        </p:nvSpPr>
        <p:spPr>
          <a:xfrm>
            <a:off x="408600" y="2936100"/>
            <a:ext cx="8326800" cy="381000"/>
          </a:xfrm>
          <a:prstGeom prst="rect">
            <a:avLst/>
          </a:prstGeom>
          <a:solidFill>
            <a:srgbClr val="AAE2CA">
              <a:alpha val="5754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fact n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)(</a:t>
            </a:r>
            <a:r>
              <a:rPr lang="en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(= n 0) (1)(* n (fact (- n 1)))))</a:t>
            </a:r>
            <a:endParaRPr sz="200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6" name="Google Shape;136;p21"/>
          <p:cNvSpPr txBox="1"/>
          <p:nvPr/>
        </p:nvSpPr>
        <p:spPr>
          <a:xfrm>
            <a:off x="408600" y="3929100"/>
            <a:ext cx="8326800" cy="381000"/>
          </a:xfrm>
          <a:prstGeom prst="rect">
            <a:avLst/>
          </a:prstGeom>
          <a:solidFill>
            <a:srgbClr val="AAE2CA">
              <a:alpha val="5754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fact n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)(</a:t>
            </a:r>
            <a:r>
              <a:rPr lang="en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 n 0 1 (* n (fact (- n 1)))))</a:t>
            </a:r>
            <a:endParaRPr sz="200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7" name="Google Shape;137;p21"/>
          <p:cNvSpPr txBox="1"/>
          <p:nvPr/>
        </p:nvSpPr>
        <p:spPr>
          <a:xfrm>
            <a:off x="408600" y="4922100"/>
            <a:ext cx="8326800" cy="381000"/>
          </a:xfrm>
          <a:prstGeom prst="rect">
            <a:avLst/>
          </a:prstGeom>
          <a:solidFill>
            <a:srgbClr val="AAE2CA">
              <a:alpha val="5754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lang="en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fact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)(</a:t>
            </a:r>
            <a:r>
              <a:rPr lang="en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(= n 0) 1 (* n (fact (- n 1)))))</a:t>
            </a:r>
            <a:endParaRPr sz="200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8" name="Google Shape;138;p21"/>
          <p:cNvSpPr txBox="1"/>
          <p:nvPr/>
        </p:nvSpPr>
        <p:spPr>
          <a:xfrm>
            <a:off x="408600" y="5915100"/>
            <a:ext cx="8326800" cy="381000"/>
          </a:xfrm>
          <a:prstGeom prst="rect">
            <a:avLst/>
          </a:prstGeom>
          <a:solidFill>
            <a:srgbClr val="AAE2CA">
              <a:alpha val="5754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fact n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)(</a:t>
            </a:r>
            <a:r>
              <a:rPr lang="en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(= n 0) 1 (n * (fact (- n 1)))))</a:t>
            </a:r>
            <a:endParaRPr sz="200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1601</Words>
  <Application>Microsoft Office PowerPoint</Application>
  <PresentationFormat>On-screen Show (4:3)</PresentationFormat>
  <Paragraphs>230</Paragraphs>
  <Slides>21</Slides>
  <Notes>21</Notes>
  <HiddenSlides>7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Open Sans</vt:lpstr>
      <vt:lpstr>Arial</vt:lpstr>
      <vt:lpstr>Courier New</vt:lpstr>
      <vt:lpstr>Times New Roman</vt:lpstr>
      <vt:lpstr>dan_design_template</vt:lpstr>
      <vt:lpstr>CSE 341 Section 6</vt:lpstr>
      <vt:lpstr>Learning Objectives</vt:lpstr>
      <vt:lpstr>Racket</vt:lpstr>
      <vt:lpstr>The Racket Guide/Reference</vt:lpstr>
      <vt:lpstr>DrRacket Tips</vt:lpstr>
      <vt:lpstr>SML      vs.   Racket</vt:lpstr>
      <vt:lpstr>Examples</vt:lpstr>
      <vt:lpstr>Parentheses Matter</vt:lpstr>
      <vt:lpstr>Review: What are the errors?</vt:lpstr>
      <vt:lpstr>Scope</vt:lpstr>
      <vt:lpstr>Lists in Racket</vt:lpstr>
      <vt:lpstr>SML      vs.     Racket</vt:lpstr>
      <vt:lpstr>Practice with Lists</vt:lpstr>
      <vt:lpstr>Delayed Evaluation with Thunks</vt:lpstr>
      <vt:lpstr>Delay and Force: Review</vt:lpstr>
      <vt:lpstr>Streams: Example</vt:lpstr>
      <vt:lpstr>Streams</vt:lpstr>
      <vt:lpstr>Using Streams</vt:lpstr>
      <vt:lpstr>Streams</vt:lpstr>
      <vt:lpstr>Practice with Thunks and Streams</vt:lpstr>
      <vt:lpstr>Example using streams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Section 6</dc:title>
  <cp:lastModifiedBy>Brett Wortzman</cp:lastModifiedBy>
  <cp:revision>1</cp:revision>
  <cp:lastPrinted>2020-05-07T17:44:27Z</cp:lastPrinted>
  <dcterms:modified xsi:type="dcterms:W3CDTF">2020-05-07T17:45:27Z</dcterms:modified>
</cp:coreProperties>
</file>