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81" r:id="rId3"/>
    <p:sldMasterId id="2147483682" r:id="rId4"/>
    <p:sldMasterId id="214748368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83e9630df5_1_50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83e9630df5_1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e427f405b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6e427f40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3" name="Google Shape;33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7" name="Google Shape;3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Include comment (problem number) for each function and also for the tests of that function.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Check style guide when working on HW2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3e9630df5_1_6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83e9630df5_1_6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83e9630df5_1_58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83e9630df5_1_5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These are topics that have been covered in lecture this week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e427f405b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e427f405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(See section worksheet-key for solution &amp; more!)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3e9630df5_1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83e9630df5_1_1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83e9630df5_1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83e9630df5_1_2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1" name="Google Shape;2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3" name="Google Shape;133;p26"/>
          <p:cNvSpPr txBox="1"/>
          <p:nvPr>
            <p:ph idx="1" type="subTitle"/>
          </p:nvPr>
        </p:nvSpPr>
        <p:spPr>
          <a:xfrm>
            <a:off x="1371600" y="3886200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2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2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2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2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722312" y="2906713"/>
            <a:ext cx="77724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2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29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2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2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2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457200" y="1535112"/>
            <a:ext cx="40401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30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0" name="Google Shape;160;p30"/>
          <p:cNvSpPr txBox="1"/>
          <p:nvPr>
            <p:ph idx="3" type="body"/>
          </p:nvPr>
        </p:nvSpPr>
        <p:spPr>
          <a:xfrm>
            <a:off x="4645025" y="1535112"/>
            <a:ext cx="40419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30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Google Shape;162;p3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Google Shape;163;p3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67" name="Google Shape;167;p3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3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3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2" name="Google Shape;172;p3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575050" y="273050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7" name="Google Shape;177;p3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3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3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3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83" name="Google Shape;183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34"/>
          <p:cNvSpPr txBox="1"/>
          <p:nvPr>
            <p:ph idx="1" type="body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5" name="Google Shape;185;p3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6" name="Google Shape;186;p3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7" name="Google Shape;187;p3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0" name="Google Shape;190;p35"/>
          <p:cNvSpPr txBox="1"/>
          <p:nvPr>
            <p:ph idx="1" type="body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1" name="Google Shape;191;p3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2" name="Google Shape;192;p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/>
          <p:nvPr>
            <p:ph type="title"/>
          </p:nvPr>
        </p:nvSpPr>
        <p:spPr>
          <a:xfrm rot="5400000">
            <a:off x="4732349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6" name="Google Shape;196;p36"/>
          <p:cNvSpPr txBox="1"/>
          <p:nvPr>
            <p:ph idx="1" type="body"/>
          </p:nvPr>
        </p:nvSpPr>
        <p:spPr>
          <a:xfrm rot="5400000">
            <a:off x="541349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7" name="Google Shape;197;p3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8" name="Google Shape;198;p3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3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/>
        </p:nvSpPr>
        <p:spPr>
          <a:xfrm>
            <a:off x="685800" y="1301509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341</a:t>
            </a:r>
            <a:br>
              <a:rPr b="0" i="0" lang="en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4</a:t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7"/>
          <p:cNvSpPr txBox="1"/>
          <p:nvPr/>
        </p:nvSpPr>
        <p:spPr>
          <a:xfrm>
            <a:off x="1143000" y="3868256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HW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Debrief, Higher-Order Functions, Closures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Spring</a:t>
            </a: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2020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360" y="521906"/>
            <a:ext cx="5669280" cy="600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6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fold</a:t>
            </a:r>
            <a:endParaRPr/>
          </a:p>
        </p:txBody>
      </p:sp>
      <p:sp>
        <p:nvSpPr>
          <p:cNvPr id="260" name="Google Shape;260;p46"/>
          <p:cNvSpPr txBox="1"/>
          <p:nvPr>
            <p:ph idx="1" type="body"/>
          </p:nvPr>
        </p:nvSpPr>
        <p:spPr>
          <a:xfrm>
            <a:off x="228600" y="1613375"/>
            <a:ext cx="86868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342900" rtl="0" algn="l">
              <a:spcBef>
                <a:spcPts val="360"/>
              </a:spcBef>
              <a:spcAft>
                <a:spcPts val="0"/>
              </a:spcAft>
              <a:buSzPts val="2400"/>
              <a:buFont typeface="Courier"/>
              <a:buChar char="•"/>
            </a:pPr>
            <a:r>
              <a:rPr b="1" lang="en" sz="2400">
                <a:latin typeface="Courier"/>
                <a:ea typeface="Courier"/>
                <a:cs typeface="Courier"/>
                <a:sym typeface="Courier"/>
              </a:rPr>
              <a:t>fold : 'b list * ('a * 'b -&gt; 'a) * 'a -&gt; 'a</a:t>
            </a:r>
            <a:endParaRPr b="1" sz="2400">
              <a:latin typeface="Courier"/>
              <a:ea typeface="Courier"/>
              <a:cs typeface="Courier"/>
              <a:sym typeface="Courier"/>
            </a:endParaRPr>
          </a:p>
          <a:p>
            <a:pPr indent="0" lvl="0" marL="3429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Courier"/>
              <a:ea typeface="Courier"/>
              <a:cs typeface="Courier"/>
              <a:sym typeface="Courier"/>
            </a:endParaRPr>
          </a:p>
          <a:p>
            <a:pPr indent="-323850" lvl="1" marL="742950" rtl="0" algn="l">
              <a:spcBef>
                <a:spcPts val="360"/>
              </a:spcBef>
              <a:spcAft>
                <a:spcPts val="0"/>
              </a:spcAft>
              <a:buSzPts val="2400"/>
              <a:buFont typeface="Courier"/>
              <a:buChar char="–"/>
            </a:pPr>
            <a:r>
              <a:rPr lang="en" sz="2400"/>
              <a:t>Returns a “thing” that is the accumulation of the first argument applied to the third arguments elements stored in the second argument.</a:t>
            </a:r>
            <a:endParaRPr sz="2400"/>
          </a:p>
          <a:p>
            <a:pPr indent="-323850" lvl="1" marL="742950" rtl="0" algn="l">
              <a:spcBef>
                <a:spcPts val="360"/>
              </a:spcBef>
              <a:spcAft>
                <a:spcPts val="0"/>
              </a:spcAft>
              <a:buSzPts val="2400"/>
              <a:buChar char="–"/>
            </a:pPr>
            <a:r>
              <a:rPr lang="en" sz="2400"/>
              <a:t>Processes the list in reverse order!</a:t>
            </a:r>
            <a:endParaRPr sz="2400"/>
          </a:p>
          <a:p>
            <a:pPr indent="-323850" lvl="1" marL="742950" rtl="0" algn="l">
              <a:spcBef>
                <a:spcPts val="360"/>
              </a:spcBef>
              <a:spcAft>
                <a:spcPts val="0"/>
              </a:spcAft>
              <a:buSzPts val="2400"/>
              <a:buChar char="–"/>
            </a:pPr>
            <a:r>
              <a:rPr lang="en" sz="2400"/>
              <a:t>Example</a:t>
            </a:r>
            <a:r>
              <a:rPr lang="en" sz="2400"/>
              <a:t>: </a:t>
            </a:r>
            <a:endParaRPr sz="2400"/>
          </a:p>
          <a:p>
            <a:pPr indent="0" lvl="0" marL="74295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300">
                <a:latin typeface="Courier"/>
                <a:ea typeface="Courier"/>
                <a:cs typeface="Courier"/>
                <a:sym typeface="Courier"/>
              </a:rPr>
              <a:t>fold([1,2,3], (fn (a,b) =&gt; a + b), 0) === 6</a:t>
            </a:r>
            <a:endParaRPr sz="23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266" name="Google Shape;266;p4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Worksheet Q4! (~5mins)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272" name="Google Shape;272;p4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What is the type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In what order does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 process its elements?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Is there the </a:t>
            </a:r>
            <a:r>
              <a:rPr i="1" lang="en"/>
              <a:t>one true type</a:t>
            </a:r>
            <a:r>
              <a:rPr lang="en"/>
              <a:t> for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 function? Why/Why not?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278" name="Google Shape;278;p4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practice (select problems of Q4 of worksheet)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0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284" name="Google Shape;284;p50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Let’s look at an association list representation of a map and some operations (Emacs)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1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Association Lists</a:t>
            </a:r>
            <a:endParaRPr/>
          </a:p>
        </p:txBody>
      </p:sp>
      <p:sp>
        <p:nvSpPr>
          <p:cNvPr id="290" name="Google Shape;290;p51"/>
          <p:cNvSpPr/>
          <p:nvPr/>
        </p:nvSpPr>
        <p:spPr>
          <a:xfrm>
            <a:off x="1113575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51"/>
          <p:cNvSpPr/>
          <p:nvPr/>
        </p:nvSpPr>
        <p:spPr>
          <a:xfrm>
            <a:off x="1572200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Google Shape;292;p51"/>
          <p:cNvCxnSpPr/>
          <p:nvPr/>
        </p:nvCxnSpPr>
        <p:spPr>
          <a:xfrm>
            <a:off x="2254300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93" name="Google Shape;293;p51"/>
          <p:cNvSpPr/>
          <p:nvPr/>
        </p:nvSpPr>
        <p:spPr>
          <a:xfrm>
            <a:off x="3150700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51"/>
          <p:cNvSpPr/>
          <p:nvPr/>
        </p:nvSpPr>
        <p:spPr>
          <a:xfrm>
            <a:off x="3609325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5" name="Google Shape;295;p51"/>
          <p:cNvCxnSpPr/>
          <p:nvPr/>
        </p:nvCxnSpPr>
        <p:spPr>
          <a:xfrm>
            <a:off x="4291425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96" name="Google Shape;296;p51"/>
          <p:cNvSpPr/>
          <p:nvPr/>
        </p:nvSpPr>
        <p:spPr>
          <a:xfrm>
            <a:off x="5157375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51"/>
          <p:cNvSpPr/>
          <p:nvPr/>
        </p:nvSpPr>
        <p:spPr>
          <a:xfrm>
            <a:off x="5616000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8" name="Google Shape;298;p51"/>
          <p:cNvCxnSpPr/>
          <p:nvPr/>
        </p:nvCxnSpPr>
        <p:spPr>
          <a:xfrm>
            <a:off x="6298100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99" name="Google Shape;299;p51"/>
          <p:cNvSpPr txBox="1"/>
          <p:nvPr/>
        </p:nvSpPr>
        <p:spPr>
          <a:xfrm>
            <a:off x="7164050" y="26889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2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305" name="Google Shape;305;p52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The function (map!) returned by add captures:</a:t>
            </a:r>
            <a:endParaRPr sz="3000"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inserted key (k)</a:t>
            </a:r>
            <a:endParaRPr sz="2800"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inserted value (v)</a:t>
            </a:r>
            <a:endParaRPr sz="2800"/>
          </a:p>
          <a:p>
            <a:pPr indent="-4064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original map (m)</a:t>
            </a:r>
            <a:endParaRPr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311" name="Google Shape;311;p53"/>
          <p:cNvSpPr/>
          <p:nvPr/>
        </p:nvSpPr>
        <p:spPr>
          <a:xfrm>
            <a:off x="515050" y="276490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53"/>
          <p:cNvSpPr txBox="1"/>
          <p:nvPr/>
        </p:nvSpPr>
        <p:spPr>
          <a:xfrm>
            <a:off x="813200" y="305625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Google Shape;313;p53"/>
          <p:cNvSpPr/>
          <p:nvPr/>
        </p:nvSpPr>
        <p:spPr>
          <a:xfrm>
            <a:off x="1992350" y="300202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53"/>
          <p:cNvSpPr/>
          <p:nvPr/>
        </p:nvSpPr>
        <p:spPr>
          <a:xfrm>
            <a:off x="1064000" y="390675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53"/>
          <p:cNvSpPr/>
          <p:nvPr/>
        </p:nvSpPr>
        <p:spPr>
          <a:xfrm>
            <a:off x="1912725" y="3854250"/>
            <a:ext cx="4845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6" name="Google Shape;316;p53"/>
          <p:cNvCxnSpPr>
            <a:stCxn id="315" idx="3"/>
            <a:endCxn id="317" idx="2"/>
          </p:cNvCxnSpPr>
          <p:nvPr/>
        </p:nvCxnSpPr>
        <p:spPr>
          <a:xfrm flipH="1" rot="10800000">
            <a:off x="2397225" y="4059300"/>
            <a:ext cx="836100" cy="66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7" name="Google Shape;317;p53"/>
          <p:cNvSpPr/>
          <p:nvPr/>
        </p:nvSpPr>
        <p:spPr>
          <a:xfrm>
            <a:off x="3225700" y="305625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53"/>
          <p:cNvSpPr txBox="1"/>
          <p:nvPr/>
        </p:nvSpPr>
        <p:spPr>
          <a:xfrm>
            <a:off x="3523850" y="334760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9" name="Google Shape;319;p53"/>
          <p:cNvSpPr/>
          <p:nvPr/>
        </p:nvSpPr>
        <p:spPr>
          <a:xfrm>
            <a:off x="4703000" y="329337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53"/>
          <p:cNvSpPr/>
          <p:nvPr/>
        </p:nvSpPr>
        <p:spPr>
          <a:xfrm>
            <a:off x="3774650" y="419810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53"/>
          <p:cNvSpPr/>
          <p:nvPr/>
        </p:nvSpPr>
        <p:spPr>
          <a:xfrm>
            <a:off x="4623375" y="4145600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m’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2" name="Google Shape;322;p53"/>
          <p:cNvCxnSpPr>
            <a:stCxn id="321" idx="3"/>
          </p:cNvCxnSpPr>
          <p:nvPr/>
        </p:nvCxnSpPr>
        <p:spPr>
          <a:xfrm>
            <a:off x="5244975" y="4416650"/>
            <a:ext cx="921900" cy="55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23" name="Google Shape;323;p53"/>
          <p:cNvSpPr/>
          <p:nvPr/>
        </p:nvSpPr>
        <p:spPr>
          <a:xfrm>
            <a:off x="6071775" y="2937577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53"/>
          <p:cNvSpPr txBox="1"/>
          <p:nvPr/>
        </p:nvSpPr>
        <p:spPr>
          <a:xfrm>
            <a:off x="6369925" y="3228925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5" name="Google Shape;325;p53"/>
          <p:cNvSpPr/>
          <p:nvPr/>
        </p:nvSpPr>
        <p:spPr>
          <a:xfrm>
            <a:off x="7549075" y="3174700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53"/>
          <p:cNvSpPr/>
          <p:nvPr/>
        </p:nvSpPr>
        <p:spPr>
          <a:xfrm>
            <a:off x="6620725" y="4079425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53"/>
          <p:cNvSpPr/>
          <p:nvPr/>
        </p:nvSpPr>
        <p:spPr>
          <a:xfrm>
            <a:off x="7469450" y="4026925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m’’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53"/>
          <p:cNvCxnSpPr>
            <a:stCxn id="327" idx="3"/>
          </p:cNvCxnSpPr>
          <p:nvPr/>
        </p:nvCxnSpPr>
        <p:spPr>
          <a:xfrm>
            <a:off x="8091050" y="4297975"/>
            <a:ext cx="393300" cy="6084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29" name="Google Shape;329;p53"/>
          <p:cNvSpPr txBox="1"/>
          <p:nvPr/>
        </p:nvSpPr>
        <p:spPr>
          <a:xfrm>
            <a:off x="8524875" y="46877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53"/>
          <p:cNvSpPr txBox="1"/>
          <p:nvPr/>
        </p:nvSpPr>
        <p:spPr>
          <a:xfrm>
            <a:off x="2664000" y="5512525"/>
            <a:ext cx="38160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this look familiar?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336" name="Google Shape;336;p54"/>
          <p:cNvSpPr/>
          <p:nvPr/>
        </p:nvSpPr>
        <p:spPr>
          <a:xfrm>
            <a:off x="515050" y="276490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54"/>
          <p:cNvSpPr txBox="1"/>
          <p:nvPr/>
        </p:nvSpPr>
        <p:spPr>
          <a:xfrm>
            <a:off x="813200" y="305625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8" name="Google Shape;338;p54"/>
          <p:cNvSpPr/>
          <p:nvPr/>
        </p:nvSpPr>
        <p:spPr>
          <a:xfrm>
            <a:off x="1992350" y="300202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4"/>
          <p:cNvSpPr/>
          <p:nvPr/>
        </p:nvSpPr>
        <p:spPr>
          <a:xfrm>
            <a:off x="1064000" y="390675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54"/>
          <p:cNvSpPr/>
          <p:nvPr/>
        </p:nvSpPr>
        <p:spPr>
          <a:xfrm>
            <a:off x="1912725" y="3854250"/>
            <a:ext cx="4845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1" name="Google Shape;341;p54"/>
          <p:cNvCxnSpPr>
            <a:stCxn id="340" idx="3"/>
            <a:endCxn id="342" idx="2"/>
          </p:cNvCxnSpPr>
          <p:nvPr/>
        </p:nvCxnSpPr>
        <p:spPr>
          <a:xfrm flipH="1" rot="10800000">
            <a:off x="2397225" y="4059300"/>
            <a:ext cx="836100" cy="66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42" name="Google Shape;342;p54"/>
          <p:cNvSpPr/>
          <p:nvPr/>
        </p:nvSpPr>
        <p:spPr>
          <a:xfrm>
            <a:off x="3225700" y="305625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54"/>
          <p:cNvSpPr txBox="1"/>
          <p:nvPr/>
        </p:nvSpPr>
        <p:spPr>
          <a:xfrm>
            <a:off x="3523850" y="334760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54"/>
          <p:cNvSpPr/>
          <p:nvPr/>
        </p:nvSpPr>
        <p:spPr>
          <a:xfrm>
            <a:off x="4703000" y="329337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54"/>
          <p:cNvSpPr/>
          <p:nvPr/>
        </p:nvSpPr>
        <p:spPr>
          <a:xfrm>
            <a:off x="3774650" y="419810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4"/>
          <p:cNvSpPr/>
          <p:nvPr/>
        </p:nvSpPr>
        <p:spPr>
          <a:xfrm>
            <a:off x="4623375" y="4145600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m’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7" name="Google Shape;347;p54"/>
          <p:cNvCxnSpPr>
            <a:stCxn id="346" idx="3"/>
          </p:cNvCxnSpPr>
          <p:nvPr/>
        </p:nvCxnSpPr>
        <p:spPr>
          <a:xfrm>
            <a:off x="5244975" y="4416650"/>
            <a:ext cx="921900" cy="55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48" name="Google Shape;348;p54"/>
          <p:cNvSpPr/>
          <p:nvPr/>
        </p:nvSpPr>
        <p:spPr>
          <a:xfrm>
            <a:off x="6071775" y="2937577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54"/>
          <p:cNvSpPr txBox="1"/>
          <p:nvPr/>
        </p:nvSpPr>
        <p:spPr>
          <a:xfrm>
            <a:off x="6369925" y="3228925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0" name="Google Shape;350;p54"/>
          <p:cNvSpPr/>
          <p:nvPr/>
        </p:nvSpPr>
        <p:spPr>
          <a:xfrm>
            <a:off x="7549075" y="3174700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54"/>
          <p:cNvSpPr/>
          <p:nvPr/>
        </p:nvSpPr>
        <p:spPr>
          <a:xfrm>
            <a:off x="6620725" y="4079425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54"/>
          <p:cNvSpPr/>
          <p:nvPr/>
        </p:nvSpPr>
        <p:spPr>
          <a:xfrm>
            <a:off x="7469450" y="4026925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m’’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3" name="Google Shape;353;p54"/>
          <p:cNvCxnSpPr>
            <a:stCxn id="352" idx="3"/>
          </p:cNvCxnSpPr>
          <p:nvPr/>
        </p:nvCxnSpPr>
        <p:spPr>
          <a:xfrm>
            <a:off x="8091050" y="4297975"/>
            <a:ext cx="393300" cy="6084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54" name="Google Shape;354;p54"/>
          <p:cNvSpPr txBox="1"/>
          <p:nvPr/>
        </p:nvSpPr>
        <p:spPr>
          <a:xfrm>
            <a:off x="8524875" y="46877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54"/>
          <p:cNvSpPr/>
          <p:nvPr/>
        </p:nvSpPr>
        <p:spPr>
          <a:xfrm>
            <a:off x="1266863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54"/>
          <p:cNvSpPr/>
          <p:nvPr/>
        </p:nvSpPr>
        <p:spPr>
          <a:xfrm>
            <a:off x="1725488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7" name="Google Shape;357;p54"/>
          <p:cNvCxnSpPr/>
          <p:nvPr/>
        </p:nvCxnSpPr>
        <p:spPr>
          <a:xfrm>
            <a:off x="2407588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358" name="Google Shape;358;p54"/>
          <p:cNvSpPr/>
          <p:nvPr/>
        </p:nvSpPr>
        <p:spPr>
          <a:xfrm>
            <a:off x="3303988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54"/>
          <p:cNvSpPr/>
          <p:nvPr/>
        </p:nvSpPr>
        <p:spPr>
          <a:xfrm>
            <a:off x="3762613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0" name="Google Shape;360;p54"/>
          <p:cNvCxnSpPr/>
          <p:nvPr/>
        </p:nvCxnSpPr>
        <p:spPr>
          <a:xfrm>
            <a:off x="4444713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361" name="Google Shape;361;p54"/>
          <p:cNvSpPr/>
          <p:nvPr/>
        </p:nvSpPr>
        <p:spPr>
          <a:xfrm>
            <a:off x="5310663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k3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54"/>
          <p:cNvSpPr/>
          <p:nvPr/>
        </p:nvSpPr>
        <p:spPr>
          <a:xfrm>
            <a:off x="5769288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3" name="Google Shape;363;p54"/>
          <p:cNvCxnSpPr/>
          <p:nvPr/>
        </p:nvCxnSpPr>
        <p:spPr>
          <a:xfrm>
            <a:off x="6451388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364" name="Google Shape;364;p54"/>
          <p:cNvSpPr txBox="1"/>
          <p:nvPr/>
        </p:nvSpPr>
        <p:spPr>
          <a:xfrm>
            <a:off x="7317338" y="567065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Benefits of this representation</a:t>
            </a:r>
            <a:endParaRPr/>
          </a:p>
        </p:txBody>
      </p:sp>
      <p:sp>
        <p:nvSpPr>
          <p:cNvPr id="370" name="Google Shape;370;p55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Remove is O(1)</a:t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Map is O(1) (kinda!)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Only ends up transforming values accessed later (emacs)</a:t>
            </a:r>
            <a:endParaRPr sz="3000"/>
          </a:p>
          <a:p>
            <a:pPr indent="-4191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Although the result can be more expensive computationally (why?)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212" name="Google Shape;212;p3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HW1 de-</a:t>
            </a:r>
            <a:r>
              <a:rPr lang="en"/>
              <a:t>brief</a:t>
            </a:r>
            <a:r>
              <a:rPr lang="en"/>
              <a:t> (~5 minutes)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Higher-Order Functions  (~35 min)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Become familiar with anonymous functions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Understand higher order functions and their expressiveness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Currying and partial application (rest of section)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Identify the relationship between currying and partial application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218" name="Google Shape;218;p3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is_older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was quite subtle.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(Switch to Emacs)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0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224" name="Google Shape;224;p40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Think about what makes a date </a:t>
            </a:r>
            <a:r>
              <a:rPr i="1" lang="en"/>
              <a:t>d1</a:t>
            </a:r>
            <a:r>
              <a:rPr lang="en"/>
              <a:t> earlier than another date </a:t>
            </a:r>
            <a:r>
              <a:rPr i="1" lang="en"/>
              <a:t>d2</a:t>
            </a:r>
            <a:r>
              <a:rPr lang="en"/>
              <a:t>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the year of </a:t>
            </a:r>
            <a:r>
              <a:rPr i="1" lang="en"/>
              <a:t>d1 </a:t>
            </a:r>
            <a:r>
              <a:rPr lang="en"/>
              <a:t>is before the year of </a:t>
            </a:r>
            <a:r>
              <a:rPr i="1" lang="en"/>
              <a:t>d2</a:t>
            </a:r>
            <a:r>
              <a:rPr lang="en"/>
              <a:t> (March 1, 1970 is older than Feb 6, 2010)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Or, if the years are equal, then if month of </a:t>
            </a:r>
            <a:r>
              <a:rPr i="1" lang="en"/>
              <a:t>d1 </a:t>
            </a:r>
            <a:r>
              <a:rPr lang="en"/>
              <a:t>is earlier (March 1, 1970 is older than April 1, 1970)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Or, if both the year and month are equal, then if the day is earlier (March 1, 1970 is older than March 2, 1970)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Key Concepts Review</a:t>
            </a:r>
            <a:endParaRPr/>
          </a:p>
        </p:txBody>
      </p:sp>
      <p:sp>
        <p:nvSpPr>
          <p:cNvPr id="230" name="Google Shape;230;p4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Higher-order functions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Pass functions around like any data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Closures: functions </a:t>
            </a:r>
            <a:r>
              <a:rPr i="1" lang="en"/>
              <a:t>capture </a:t>
            </a:r>
            <a:r>
              <a:rPr lang="en"/>
              <a:t>references to their environment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Lexical scoping: variables are captured at time of creation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Higher-order function idioms: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foldl, map, etc.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Polymorphic functions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Functions that are </a:t>
            </a:r>
            <a:r>
              <a:rPr i="1" lang="en"/>
              <a:t>generic</a:t>
            </a:r>
            <a:r>
              <a:rPr lang="en"/>
              <a:t> over the type of arguments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Polymorphic Datatypes</a:t>
            </a:r>
            <a:endParaRPr/>
          </a:p>
        </p:txBody>
      </p:sp>
      <p:sp>
        <p:nvSpPr>
          <p:cNvPr id="236" name="Google Shape;236;p42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Q3</a:t>
            </a:r>
            <a:r>
              <a:rPr lang="en"/>
              <a:t>: </a:t>
            </a:r>
            <a:r>
              <a:rPr lang="en"/>
              <a:t>Consider the following datatype binding that represents a binary tree: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datatype ('a, 'b) tree =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Leaf of 'a | Node of 'b * ('a, 'b) tree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                        * ('a, 'b) tree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expressions could this datatype support, and what are their types?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Anonymous Functions</a:t>
            </a:r>
            <a:endParaRPr/>
          </a:p>
        </p:txBody>
      </p:sp>
      <p:sp>
        <p:nvSpPr>
          <p:cNvPr id="242" name="Google Shape;242;p43"/>
          <p:cNvSpPr txBox="1"/>
          <p:nvPr>
            <p:ph idx="1" type="body"/>
          </p:nvPr>
        </p:nvSpPr>
        <p:spPr>
          <a:xfrm>
            <a:off x="457200" y="1502228"/>
            <a:ext cx="8229600" cy="48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Anonymous Function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450"/>
              <a:buFont typeface="Arial"/>
              <a:buNone/>
            </a:pPr>
            <a:r>
              <a:rPr b="1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pattern =&gt; expression</a:t>
            </a:r>
            <a:endParaRPr sz="2000"/>
          </a:p>
          <a:p>
            <a:pPr indent="-3556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expression that creates a new function with no name.</a:t>
            </a:r>
            <a:endParaRPr sz="2000"/>
          </a:p>
          <a:p>
            <a:pPr indent="-355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 used as an argument to a higher-order function.</a:t>
            </a:r>
            <a:endParaRPr sz="2000"/>
          </a:p>
          <a:p>
            <a:pPr indent="-355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equivalent to the following:</a:t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450"/>
              <a:buFont typeface="Arial"/>
              <a:buNone/>
            </a:pPr>
            <a:r>
              <a:rPr b="1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let fun 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name pattern = expression </a:t>
            </a:r>
            <a:r>
              <a:rPr b="1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name </a:t>
            </a:r>
            <a:r>
              <a:rPr b="1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end</a:t>
            </a:r>
            <a:endParaRPr b="1" i="0" sz="2000" u="none" cap="none" strike="noStrike">
              <a:solidFill>
                <a:srgbClr val="0000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400"/>
              <a:t>What’s the difference? What can you do with one that you can’t do with the other? </a:t>
            </a:r>
            <a:endParaRPr sz="2400">
              <a:solidFill>
                <a:srgbClr val="0000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355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en" sz="2000" u="none" cap="none" strike="noStrike">
                <a:solidFill>
                  <a:schemeClr val="dk1"/>
                </a:solidFill>
              </a:rPr>
              <a:t>The difference is that anonymous functions cannot be recursive!!!</a:t>
            </a:r>
            <a:endParaRPr i="0" sz="20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Let’s practice! (Q1 and Q2 on Worksheet)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4"/>
          <p:cNvSpPr txBox="1"/>
          <p:nvPr>
            <p:ph type="title"/>
          </p:nvPr>
        </p:nvSpPr>
        <p:spPr>
          <a:xfrm>
            <a:off x="457200" y="366183"/>
            <a:ext cx="8229600" cy="15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Unnecessary Function Wrapping</a:t>
            </a:r>
            <a:endParaRPr/>
          </a:p>
        </p:txBody>
      </p:sp>
      <p:sp>
        <p:nvSpPr>
          <p:cNvPr id="248" name="Google Shape;248;p44"/>
          <p:cNvSpPr txBox="1"/>
          <p:nvPr>
            <p:ph idx="1" type="body"/>
          </p:nvPr>
        </p:nvSpPr>
        <p:spPr>
          <a:xfrm>
            <a:off x="457200" y="2133600"/>
            <a:ext cx="8229600" cy="42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What's the difference between the following two expressions?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     		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1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b="0" i="0" lang="en" sz="2000" u="none" cap="none" strike="noStrik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xs =&gt; tl xs)  	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vs. </a:t>
            </a:r>
            <a:r>
              <a:rPr b="0" i="0" lang="en" sz="20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tl</a:t>
            </a:r>
            <a:endParaRPr b="0" i="0" sz="2000" u="none" cap="none" strike="noStrik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"/>
              <a:t>STYLE POINTS!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sz="1800"/>
          </a:p>
          <a:p>
            <a:pPr indent="-355600" lvl="0" marL="342900" rtl="0" algn="l">
              <a:spcBef>
                <a:spcPts val="36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Other than style, these two expressions result in the exact same thing.</a:t>
            </a:r>
            <a:endParaRPr sz="2000"/>
          </a:p>
          <a:p>
            <a:pPr indent="-355600" lvl="0" marL="342900" rtl="0" algn="l">
              <a:spcBef>
                <a:spcPts val="36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However, one creates an unnecessary function to wrap 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tl</a:t>
            </a:r>
            <a:r>
              <a:rPr lang="en" sz="2000"/>
              <a:t>.</a:t>
            </a:r>
            <a:endParaRPr sz="2000"/>
          </a:p>
          <a:p>
            <a:pPr indent="-355600" lvl="0" marL="342900" rtl="0" algn="l">
              <a:spcBef>
                <a:spcPts val="36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This is very similar to this style issue:</a:t>
            </a:r>
            <a:endParaRPr sz="20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1" lang="en" sz="200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b="1" lang="en" sz="2000"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ex </a:t>
            </a:r>
            <a:r>
              <a:rPr b="1" lang="en" sz="200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"/>
              </a:rPr>
              <a:t>then</a:t>
            </a:r>
            <a:r>
              <a:rPr lang="en" sz="200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true </a:t>
            </a:r>
            <a:r>
              <a:rPr b="1" lang="en" sz="200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"/>
              </a:rPr>
              <a:t>else</a:t>
            </a:r>
            <a:r>
              <a:rPr lang="en" sz="200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false) 		</a:t>
            </a:r>
            <a:r>
              <a:rPr lang="en" sz="2000"/>
              <a:t>vs.</a:t>
            </a:r>
            <a:r>
              <a:rPr lang="en" sz="2000">
                <a:latin typeface="Courier"/>
                <a:ea typeface="Courier"/>
                <a:cs typeface="Courier"/>
                <a:sym typeface="Courier"/>
              </a:rPr>
              <a:t> 		ex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254" name="Google Shape;254;p45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Functions that are no different from any program data.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An extremely powerful feature! The “defining feature” of functional programming.*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/>
              <a:t>* debatable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