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showSpecialPlsOnTitleSld="0">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Lst>
  <p:sldSz cy="6858000" cx="9144000"/>
  <p:notesSz cx="6858000" cy="9144000"/>
  <p:embeddedFontLst>
    <p:embeddedFont>
      <p:font typeface="Open Sans"/>
      <p:regular r:id="rId26"/>
      <p:bold r:id="rId27"/>
      <p:italic r:id="rId28"/>
      <p:boldItalic r:id="rId2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30" roundtripDataSignature="AMtx7mh8dr3z7w/NZlhCGuXCKN+CWGQSb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OpenSans-regular.fntdata"/><Relationship Id="rId25" Type="http://schemas.openxmlformats.org/officeDocument/2006/relationships/slide" Target="slides/slide21.xml"/><Relationship Id="rId28" Type="http://schemas.openxmlformats.org/officeDocument/2006/relationships/font" Target="fonts/OpenSans-italic.fntdata"/><Relationship Id="rId27" Type="http://schemas.openxmlformats.org/officeDocument/2006/relationships/font" Target="fonts/OpenSans-bold.fntdata"/><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font" Target="fonts/OpenSans-boldItalic.fntdata"/><Relationship Id="rId7" Type="http://schemas.openxmlformats.org/officeDocument/2006/relationships/slide" Target="slides/slide3.xml"/><Relationship Id="rId8" Type="http://schemas.openxmlformats.org/officeDocument/2006/relationships/slide" Target="slides/slide4.xml"/><Relationship Id="rId30" Type="http://customschemas.google.com/relationships/presentationmetadata" Target="metadata"/><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Google Shape;81;p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2" name="Google Shape;82;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83" name="Google Shape;83;p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en"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4" name="Shape 164"/>
        <p:cNvGrpSpPr/>
        <p:nvPr/>
      </p:nvGrpSpPr>
      <p:grpSpPr>
        <a:xfrm>
          <a:off x="0" y="0"/>
          <a:ext cx="0" cy="0"/>
          <a:chOff x="0" y="0"/>
          <a:chExt cx="0" cy="0"/>
        </a:xfrm>
      </p:grpSpPr>
      <p:sp>
        <p:nvSpPr>
          <p:cNvPr id="165" name="Google Shape;165;p6: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6" name="Google Shape;166;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en"/>
              <a:t>The only way to construct values of the datatype is with the constructors</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rPr lang="en"/>
              <a:t>Types are interchangeable in EVERY way.</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rPr lang="en"/>
              <a:t>Write the date order example.</a:t>
            </a:r>
            <a:endParaRPr/>
          </a:p>
          <a:p>
            <a:pPr indent="0" lvl="0" marL="0" rtl="0" algn="l">
              <a:lnSpc>
                <a:spcPct val="100000"/>
              </a:lnSpc>
              <a:spcBef>
                <a:spcPts val="0"/>
              </a:spcBef>
              <a:spcAft>
                <a:spcPts val="0"/>
              </a:spcAft>
              <a:buSzPts val="1100"/>
              <a:buNone/>
            </a:pPr>
            <a:r>
              <a:rPr lang="en"/>
              <a:t>REPL will print date or int * int</a:t>
            </a:r>
            <a:endParaRPr/>
          </a:p>
          <a:p>
            <a:pPr indent="0" lvl="0" marL="0" rtl="0" algn="l">
              <a:lnSpc>
                <a:spcPct val="100000"/>
              </a:lnSpc>
              <a:spcBef>
                <a:spcPts val="0"/>
              </a:spcBef>
              <a:spcAft>
                <a:spcPts val="0"/>
              </a:spcAft>
              <a:buSzPts val="1100"/>
              <a:buNone/>
            </a:pPr>
            <a:r>
              <a:rPr lang="en"/>
              <a:t>Will print whatever it figures out first.</a:t>
            </a:r>
            <a:endParaRPr/>
          </a:p>
          <a:p>
            <a:pPr indent="0" lvl="0" marL="0" rtl="0" algn="l">
              <a:lnSpc>
                <a:spcPct val="100000"/>
              </a:lnSpc>
              <a:spcBef>
                <a:spcPts val="0"/>
              </a:spcBef>
              <a:spcAft>
                <a:spcPts val="0"/>
              </a:spcAft>
              <a:buSzPts val="1100"/>
              <a:buNone/>
            </a:pPr>
            <a:r>
              <a:t/>
            </a:r>
            <a:endParaRPr/>
          </a:p>
        </p:txBody>
      </p:sp>
      <p:sp>
        <p:nvSpPr>
          <p:cNvPr id="167" name="Google Shape;167;p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en"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6" name="Shape 176"/>
        <p:cNvGrpSpPr/>
        <p:nvPr/>
      </p:nvGrpSpPr>
      <p:grpSpPr>
        <a:xfrm>
          <a:off x="0" y="0"/>
          <a:ext cx="0" cy="0"/>
          <a:chOff x="0" y="0"/>
          <a:chExt cx="0" cy="0"/>
        </a:xfrm>
      </p:grpSpPr>
      <p:sp>
        <p:nvSpPr>
          <p:cNvPr id="177" name="Google Shape;177;p7:notes"/>
          <p:cNvSpPr txBox="1"/>
          <p:nvPr>
            <p:ph idx="1" type="body"/>
          </p:nvPr>
        </p:nvSpPr>
        <p:spPr>
          <a:xfrm>
            <a:off x="685800" y="4400550"/>
            <a:ext cx="5486400" cy="360045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78" name="Google Shape;178;p7: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4" name="Shape 184"/>
        <p:cNvGrpSpPr/>
        <p:nvPr/>
      </p:nvGrpSpPr>
      <p:grpSpPr>
        <a:xfrm>
          <a:off x="0" y="0"/>
          <a:ext cx="0" cy="0"/>
          <a:chOff x="0" y="0"/>
          <a:chExt cx="0" cy="0"/>
        </a:xfrm>
      </p:grpSpPr>
      <p:sp>
        <p:nvSpPr>
          <p:cNvPr id="185" name="Google Shape;185;p8: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6" name="Google Shape;186;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187" name="Google Shape;187;p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en"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3" name="Shape 193"/>
        <p:cNvGrpSpPr/>
        <p:nvPr/>
      </p:nvGrpSpPr>
      <p:grpSpPr>
        <a:xfrm>
          <a:off x="0" y="0"/>
          <a:ext cx="0" cy="0"/>
          <a:chOff x="0" y="0"/>
          <a:chExt cx="0" cy="0"/>
        </a:xfrm>
      </p:grpSpPr>
      <p:sp>
        <p:nvSpPr>
          <p:cNvPr id="194" name="Google Shape;194;p9: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5" name="Google Shape;195;p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rPr lang="en"/>
              <a:t>(Polymorphic Types)</a:t>
            </a:r>
            <a:endParaRPr/>
          </a:p>
        </p:txBody>
      </p:sp>
      <p:sp>
        <p:nvSpPr>
          <p:cNvPr id="196" name="Google Shape;196;p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en"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6" name="Shape 206"/>
        <p:cNvGrpSpPr/>
        <p:nvPr/>
      </p:nvGrpSpPr>
      <p:grpSpPr>
        <a:xfrm>
          <a:off x="0" y="0"/>
          <a:ext cx="0" cy="0"/>
          <a:chOff x="0" y="0"/>
          <a:chExt cx="0" cy="0"/>
        </a:xfrm>
      </p:grpSpPr>
      <p:sp>
        <p:nvSpPr>
          <p:cNvPr id="207" name="Google Shape;207;p10:notes"/>
          <p:cNvSpPr txBox="1"/>
          <p:nvPr>
            <p:ph idx="1" type="body"/>
          </p:nvPr>
        </p:nvSpPr>
        <p:spPr>
          <a:xfrm>
            <a:off x="685800" y="4400550"/>
            <a:ext cx="5486400" cy="360045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08" name="Google Shape;208;p10: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1" name="Shape 221"/>
        <p:cNvGrpSpPr/>
        <p:nvPr/>
      </p:nvGrpSpPr>
      <p:grpSpPr>
        <a:xfrm>
          <a:off x="0" y="0"/>
          <a:ext cx="0" cy="0"/>
          <a:chOff x="0" y="0"/>
          <a:chExt cx="0" cy="0"/>
        </a:xfrm>
      </p:grpSpPr>
      <p:sp>
        <p:nvSpPr>
          <p:cNvPr id="222" name="Google Shape;222;p1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23" name="Google Shape;223;p1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rPr lang="en"/>
              <a:t>If we have our list appends function, it has type:</a:t>
            </a:r>
            <a:endParaRPr/>
          </a:p>
          <a:p>
            <a:pPr indent="0" lvl="0" marL="0" rtl="0" algn="l">
              <a:lnSpc>
                <a:spcPct val="100000"/>
              </a:lnSpc>
              <a:spcBef>
                <a:spcPts val="0"/>
              </a:spcBef>
              <a:spcAft>
                <a:spcPts val="0"/>
              </a:spcAft>
              <a:buSzPts val="1100"/>
              <a:buNone/>
            </a:pPr>
            <a:r>
              <a:rPr lang="en"/>
              <a:t>‘a list * ‘a list -&gt; ‘a list</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rPr lang="en"/>
              <a:t>We can replace every instance ‘a with </a:t>
            </a:r>
            <a:r>
              <a:rPr b="1" lang="en"/>
              <a:t>the same thing</a:t>
            </a:r>
            <a:r>
              <a:rPr b="0" lang="en"/>
              <a:t>. We cannot decide to replace the first ‘a with int and the second with string.</a:t>
            </a:r>
            <a:endParaRPr/>
          </a:p>
        </p:txBody>
      </p:sp>
      <p:sp>
        <p:nvSpPr>
          <p:cNvPr id="224" name="Google Shape;224;p1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en"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0" name="Shape 230"/>
        <p:cNvGrpSpPr/>
        <p:nvPr/>
      </p:nvGrpSpPr>
      <p:grpSpPr>
        <a:xfrm>
          <a:off x="0" y="0"/>
          <a:ext cx="0" cy="0"/>
          <a:chOff x="0" y="0"/>
          <a:chExt cx="0" cy="0"/>
        </a:xfrm>
      </p:grpSpPr>
      <p:sp>
        <p:nvSpPr>
          <p:cNvPr id="231" name="Google Shape;231;p1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32" name="Google Shape;232;p1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171450" lvl="0" marL="171450" rtl="0" algn="l">
              <a:lnSpc>
                <a:spcPct val="100000"/>
              </a:lnSpc>
              <a:spcBef>
                <a:spcPts val="0"/>
              </a:spcBef>
              <a:spcAft>
                <a:spcPts val="0"/>
              </a:spcAft>
              <a:buClr>
                <a:schemeClr val="dk1"/>
              </a:buClr>
              <a:buSzPts val="1200"/>
              <a:buFont typeface="Arial"/>
              <a:buChar char="•"/>
            </a:pPr>
            <a:r>
              <a:rPr lang="en"/>
              <a:t>Do this in the REPL</a:t>
            </a:r>
            <a:endParaRPr/>
          </a:p>
          <a:p>
            <a:pPr indent="-171450" lvl="0" marL="171450" rtl="0" algn="l">
              <a:lnSpc>
                <a:spcPct val="100000"/>
              </a:lnSpc>
              <a:spcBef>
                <a:spcPts val="0"/>
              </a:spcBef>
              <a:spcAft>
                <a:spcPts val="0"/>
              </a:spcAft>
              <a:buClr>
                <a:schemeClr val="dk1"/>
              </a:buClr>
              <a:buSzPts val="1200"/>
              <a:buFont typeface="Arial"/>
              <a:buChar char="•"/>
            </a:pPr>
            <a:r>
              <a:rPr lang="en"/>
              <a:t>What types do we see?</a:t>
            </a:r>
            <a:endParaRPr/>
          </a:p>
          <a:p>
            <a:pPr indent="-171450" lvl="0" marL="171450" rtl="0" algn="l">
              <a:lnSpc>
                <a:spcPct val="100000"/>
              </a:lnSpc>
              <a:spcBef>
                <a:spcPts val="0"/>
              </a:spcBef>
              <a:spcAft>
                <a:spcPts val="0"/>
              </a:spcAft>
              <a:buClr>
                <a:schemeClr val="dk1"/>
              </a:buClr>
              <a:buSzPts val="1200"/>
              <a:buFont typeface="Arial"/>
              <a:buChar char="•"/>
            </a:pPr>
            <a:r>
              <a:rPr lang="en"/>
              <a:t>How are these types different from the general types we have seen in the past?</a:t>
            </a:r>
            <a:endParaRPr/>
          </a:p>
        </p:txBody>
      </p:sp>
      <p:sp>
        <p:nvSpPr>
          <p:cNvPr id="233" name="Google Shape;233;p1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en"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9" name="Shape 239"/>
        <p:cNvGrpSpPr/>
        <p:nvPr/>
      </p:nvGrpSpPr>
      <p:grpSpPr>
        <a:xfrm>
          <a:off x="0" y="0"/>
          <a:ext cx="0" cy="0"/>
          <a:chOff x="0" y="0"/>
          <a:chExt cx="0" cy="0"/>
        </a:xfrm>
      </p:grpSpPr>
      <p:sp>
        <p:nvSpPr>
          <p:cNvPr id="240" name="Google Shape;240;p1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41" name="Google Shape;241;p1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rPr lang="en"/>
              <a:t>Not everything is an equality type (real is not)</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rPr lang="en"/>
              <a:t>Tuples / record / lists are equality types if and only if the components are equality types</a:t>
            </a:r>
            <a:endParaRPr/>
          </a:p>
        </p:txBody>
      </p:sp>
      <p:sp>
        <p:nvSpPr>
          <p:cNvPr id="242" name="Google Shape;242;p1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en"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8" name="Shape 248"/>
        <p:cNvGrpSpPr/>
        <p:nvPr/>
      </p:nvGrpSpPr>
      <p:grpSpPr>
        <a:xfrm>
          <a:off x="0" y="0"/>
          <a:ext cx="0" cy="0"/>
          <a:chOff x="0" y="0"/>
          <a:chExt cx="0" cy="0"/>
        </a:xfrm>
      </p:grpSpPr>
      <p:sp>
        <p:nvSpPr>
          <p:cNvPr id="249" name="Google Shape;249;p14:notes"/>
          <p:cNvSpPr txBox="1"/>
          <p:nvPr>
            <p:ph idx="1" type="body"/>
          </p:nvPr>
        </p:nvSpPr>
        <p:spPr>
          <a:xfrm>
            <a:off x="685800" y="4400550"/>
            <a:ext cx="5486400" cy="360045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50" name="Google Shape;250;p1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6" name="Shape 256"/>
        <p:cNvGrpSpPr/>
        <p:nvPr/>
      </p:nvGrpSpPr>
      <p:grpSpPr>
        <a:xfrm>
          <a:off x="0" y="0"/>
          <a:ext cx="0" cy="0"/>
          <a:chOff x="0" y="0"/>
          <a:chExt cx="0" cy="0"/>
        </a:xfrm>
      </p:grpSpPr>
      <p:sp>
        <p:nvSpPr>
          <p:cNvPr id="257" name="Google Shape;257;p1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58" name="Google Shape;258;p1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171450" lvl="0" marL="171450" rtl="0" algn="l">
              <a:lnSpc>
                <a:spcPct val="100000"/>
              </a:lnSpc>
              <a:spcBef>
                <a:spcPts val="0"/>
              </a:spcBef>
              <a:spcAft>
                <a:spcPts val="0"/>
              </a:spcAft>
              <a:buClr>
                <a:schemeClr val="dk1"/>
              </a:buClr>
              <a:buSzPts val="1200"/>
              <a:buFont typeface="Arial"/>
              <a:buChar char="•"/>
            </a:pPr>
            <a:r>
              <a:rPr lang="en"/>
              <a:t>This is equivalent to the if/then/else version</a:t>
            </a:r>
            <a:endParaRPr/>
          </a:p>
          <a:p>
            <a:pPr indent="-171450" lvl="0" marL="171450" rtl="0" algn="l">
              <a:lnSpc>
                <a:spcPct val="100000"/>
              </a:lnSpc>
              <a:spcBef>
                <a:spcPts val="0"/>
              </a:spcBef>
              <a:spcAft>
                <a:spcPts val="0"/>
              </a:spcAft>
              <a:buClr>
                <a:schemeClr val="dk1"/>
              </a:buClr>
              <a:buSzPts val="1200"/>
              <a:buFont typeface="Arial"/>
              <a:buChar char="•"/>
            </a:pPr>
            <a:r>
              <a:rPr lang="en"/>
              <a:t>In fact, this is how if/then/else is implemented inside SML</a:t>
            </a:r>
            <a:endParaRPr/>
          </a:p>
          <a:p>
            <a:pPr indent="-171450" lvl="0" marL="171450" rtl="0" algn="l">
              <a:lnSpc>
                <a:spcPct val="100000"/>
              </a:lnSpc>
              <a:spcBef>
                <a:spcPts val="0"/>
              </a:spcBef>
              <a:spcAft>
                <a:spcPts val="0"/>
              </a:spcAft>
              <a:buClr>
                <a:schemeClr val="dk1"/>
              </a:buClr>
              <a:buSzPts val="1200"/>
              <a:buFont typeface="Arial"/>
              <a:buChar char="•"/>
            </a:pPr>
            <a:r>
              <a:rPr lang="en"/>
              <a:t>Which looks nicer? We use “if/then/else” because it’s kinda nice (sugar!!) but it’s not actually necessary given case expressions</a:t>
            </a:r>
            <a:endParaRPr/>
          </a:p>
        </p:txBody>
      </p:sp>
      <p:sp>
        <p:nvSpPr>
          <p:cNvPr id="259" name="Google Shape;259;p1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en"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0" name="Shape 90"/>
        <p:cNvGrpSpPr/>
        <p:nvPr/>
      </p:nvGrpSpPr>
      <p:grpSpPr>
        <a:xfrm>
          <a:off x="0" y="0"/>
          <a:ext cx="0" cy="0"/>
          <a:chOff x="0" y="0"/>
          <a:chExt cx="0" cy="0"/>
        </a:xfrm>
      </p:grpSpPr>
      <p:sp>
        <p:nvSpPr>
          <p:cNvPr id="91" name="Google Shape;91;p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2" name="Google Shape;92;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93" name="Google Shape;93;p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en"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7" name="Shape 267"/>
        <p:cNvGrpSpPr/>
        <p:nvPr/>
      </p:nvGrpSpPr>
      <p:grpSpPr>
        <a:xfrm>
          <a:off x="0" y="0"/>
          <a:ext cx="0" cy="0"/>
          <a:chOff x="0" y="0"/>
          <a:chExt cx="0" cy="0"/>
        </a:xfrm>
      </p:grpSpPr>
      <p:sp>
        <p:nvSpPr>
          <p:cNvPr id="268" name="Google Shape;268;p16: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69" name="Google Shape;269;p1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6" name="Shape 276"/>
        <p:cNvGrpSpPr/>
        <p:nvPr/>
      </p:nvGrpSpPr>
      <p:grpSpPr>
        <a:xfrm>
          <a:off x="0" y="0"/>
          <a:ext cx="0" cy="0"/>
          <a:chOff x="0" y="0"/>
          <a:chExt cx="0" cy="0"/>
        </a:xfrm>
      </p:grpSpPr>
      <p:sp>
        <p:nvSpPr>
          <p:cNvPr id="277" name="Google Shape;277;p17:notes"/>
          <p:cNvSpPr txBox="1"/>
          <p:nvPr>
            <p:ph idx="1" type="body"/>
          </p:nvPr>
        </p:nvSpPr>
        <p:spPr>
          <a:xfrm>
            <a:off x="685800" y="4400550"/>
            <a:ext cx="5486400" cy="360045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78" name="Google Shape;278;p17: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9" name="Shape 99"/>
        <p:cNvGrpSpPr/>
        <p:nvPr/>
      </p:nvGrpSpPr>
      <p:grpSpPr>
        <a:xfrm>
          <a:off x="0" y="0"/>
          <a:ext cx="0" cy="0"/>
          <a:chOff x="0" y="0"/>
          <a:chExt cx="0" cy="0"/>
        </a:xfrm>
      </p:grpSpPr>
      <p:sp>
        <p:nvSpPr>
          <p:cNvPr id="100" name="Google Shape;100;g8310ec9a91_0_0:notes"/>
          <p:cNvSpPr txBox="1"/>
          <p:nvPr>
            <p:ph idx="1" type="body"/>
          </p:nvPr>
        </p:nvSpPr>
        <p:spPr>
          <a:xfrm>
            <a:off x="685800" y="4343400"/>
            <a:ext cx="5486400" cy="4114800"/>
          </a:xfrm>
          <a:prstGeom prst="rect">
            <a:avLst/>
          </a:prstGeom>
          <a:noFill/>
          <a:ln>
            <a:noFill/>
          </a:ln>
        </p:spPr>
        <p:txBody>
          <a:bodyPr anchorCtr="0" anchor="t" bIns="45675" lIns="91375" spcFirstLastPara="1" rIns="91375" wrap="square" tIns="45675">
            <a:noAutofit/>
          </a:bodyPr>
          <a:lstStyle/>
          <a:p>
            <a:pPr indent="0" lvl="0" marL="0" rtl="0" algn="l">
              <a:lnSpc>
                <a:spcPct val="100000"/>
              </a:lnSpc>
              <a:spcBef>
                <a:spcPts val="400"/>
              </a:spcBef>
              <a:spcAft>
                <a:spcPts val="0"/>
              </a:spcAft>
              <a:buSzPts val="1400"/>
              <a:buNone/>
            </a:pPr>
            <a:r>
              <a:rPr lang="en" sz="1150">
                <a:solidFill>
                  <a:srgbClr val="222222"/>
                </a:solidFill>
                <a:highlight>
                  <a:srgbClr val="FFFFFF"/>
                </a:highlight>
                <a:latin typeface="Open Sans"/>
                <a:ea typeface="Open Sans"/>
                <a:cs typeface="Open Sans"/>
                <a:sym typeface="Open Sans"/>
              </a:rPr>
              <a:t>your testing file that you submit with your assignments can just be a series of val bindings that check "is expected output = actual output", and run it through the REPL to see which of the bindings is false (and therefore, needs to be debugged).</a:t>
            </a:r>
            <a:endParaRPr sz="1150">
              <a:solidFill>
                <a:srgbClr val="222222"/>
              </a:solidFill>
              <a:highlight>
                <a:srgbClr val="FFFFFF"/>
              </a:highlight>
              <a:latin typeface="Open Sans"/>
              <a:ea typeface="Open Sans"/>
              <a:cs typeface="Open Sans"/>
              <a:sym typeface="Open Sans"/>
            </a:endParaRPr>
          </a:p>
          <a:p>
            <a:pPr indent="0" lvl="0" marL="0" rtl="0" algn="l">
              <a:lnSpc>
                <a:spcPct val="100000"/>
              </a:lnSpc>
              <a:spcBef>
                <a:spcPts val="400"/>
              </a:spcBef>
              <a:spcAft>
                <a:spcPts val="0"/>
              </a:spcAft>
              <a:buSzPts val="1400"/>
              <a:buNone/>
            </a:pPr>
            <a:r>
              <a:rPr lang="en" sz="1150">
                <a:solidFill>
                  <a:srgbClr val="222222"/>
                </a:solidFill>
                <a:highlight>
                  <a:srgbClr val="FFFFFF"/>
                </a:highlight>
                <a:latin typeface="Open Sans"/>
                <a:ea typeface="Open Sans"/>
                <a:cs typeface="Open Sans"/>
                <a:sym typeface="Open Sans"/>
              </a:rPr>
              <a:t>Testing is something we will assign points to in the homework, and we do expect you to always turn in a testing file with each assignment.</a:t>
            </a:r>
            <a:endParaRPr sz="1150">
              <a:solidFill>
                <a:srgbClr val="222222"/>
              </a:solidFill>
              <a:highlight>
                <a:srgbClr val="FFFFFF"/>
              </a:highlight>
              <a:latin typeface="Open Sans"/>
              <a:ea typeface="Open Sans"/>
              <a:cs typeface="Open Sans"/>
              <a:sym typeface="Open Sans"/>
            </a:endParaRPr>
          </a:p>
        </p:txBody>
      </p:sp>
      <p:sp>
        <p:nvSpPr>
          <p:cNvPr id="101" name="Google Shape;101;g8310ec9a91_0_0:notes"/>
          <p:cNvSpPr/>
          <p:nvPr>
            <p:ph idx="2" type="sldImg"/>
          </p:nvPr>
        </p:nvSpPr>
        <p:spPr>
          <a:xfrm>
            <a:off x="1149280" y="686430"/>
            <a:ext cx="45594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8" name="Shape 108"/>
        <p:cNvGrpSpPr/>
        <p:nvPr/>
      </p:nvGrpSpPr>
      <p:grpSpPr>
        <a:xfrm>
          <a:off x="0" y="0"/>
          <a:ext cx="0" cy="0"/>
          <a:chOff x="0" y="0"/>
          <a:chExt cx="0" cy="0"/>
        </a:xfrm>
      </p:grpSpPr>
      <p:sp>
        <p:nvSpPr>
          <p:cNvPr id="109" name="Google Shape;109;p3: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0" name="Google Shape;110;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6" name="Shape 116"/>
        <p:cNvGrpSpPr/>
        <p:nvPr/>
      </p:nvGrpSpPr>
      <p:grpSpPr>
        <a:xfrm>
          <a:off x="0" y="0"/>
          <a:ext cx="0" cy="0"/>
          <a:chOff x="0" y="0"/>
          <a:chExt cx="0" cy="0"/>
        </a:xfrm>
      </p:grpSpPr>
      <p:sp>
        <p:nvSpPr>
          <p:cNvPr id="117" name="Google Shape;117;p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8" name="Google Shape;118;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en"/>
              <a:t>In the HW, always prefer cons than append, unless the spec says to use append.</a:t>
            </a:r>
            <a:endParaRPr/>
          </a:p>
        </p:txBody>
      </p:sp>
      <p:sp>
        <p:nvSpPr>
          <p:cNvPr id="119" name="Google Shape;119;p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en"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5" name="Shape 125"/>
        <p:cNvGrpSpPr/>
        <p:nvPr/>
      </p:nvGrpSpPr>
      <p:grpSpPr>
        <a:xfrm>
          <a:off x="0" y="0"/>
          <a:ext cx="0" cy="0"/>
          <a:chOff x="0" y="0"/>
          <a:chExt cx="0" cy="0"/>
        </a:xfrm>
      </p:grpSpPr>
      <p:sp>
        <p:nvSpPr>
          <p:cNvPr id="126" name="Google Shape;126;g8310ec9a91_4_1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7" name="Google Shape;127;g8310ec9a91_4_1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100"/>
              <a:buFont typeface="Arial"/>
              <a:buNone/>
            </a:pPr>
            <a:r>
              <a:rPr lang="en"/>
              <a:t>A let-expression is just an expression, so we can use it anywhere an expression can go</a:t>
            </a:r>
            <a:endParaRPr/>
          </a:p>
          <a:p>
            <a:pPr indent="0" lvl="0" marL="0" marR="0" rtl="0" algn="l">
              <a:lnSpc>
                <a:spcPct val="100000"/>
              </a:lnSpc>
              <a:spcBef>
                <a:spcPts val="0"/>
              </a:spcBef>
              <a:spcAft>
                <a:spcPts val="0"/>
              </a:spcAft>
              <a:buClr>
                <a:schemeClr val="dk1"/>
              </a:buClr>
              <a:buSzPts val="1200"/>
              <a:buFont typeface="Calibri"/>
              <a:buNone/>
            </a:pPr>
            <a:r>
              <a:t/>
            </a:r>
            <a:endParaRPr/>
          </a:p>
        </p:txBody>
      </p:sp>
      <p:sp>
        <p:nvSpPr>
          <p:cNvPr id="128" name="Google Shape;128;g8310ec9a91_4_15: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en"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5" name="Shape 135"/>
        <p:cNvGrpSpPr/>
        <p:nvPr/>
      </p:nvGrpSpPr>
      <p:grpSpPr>
        <a:xfrm>
          <a:off x="0" y="0"/>
          <a:ext cx="0" cy="0"/>
          <a:chOff x="0" y="0"/>
          <a:chExt cx="0" cy="0"/>
        </a:xfrm>
      </p:grpSpPr>
      <p:sp>
        <p:nvSpPr>
          <p:cNvPr id="136" name="Google Shape;136;g8310ec9a91_4_3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7" name="Google Shape;137;g8310ec9a91_4_34: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en"/>
              <a:t>Options are similar to lists, in that they’re “containers” for another type, t. Another way to think of options is “Does Contain” (Some) and “Does Not Contain” (None). In some ways, it’s like a better version of “null” as in Java. </a:t>
            </a:r>
            <a:endParaRPr/>
          </a:p>
        </p:txBody>
      </p:sp>
      <p:sp>
        <p:nvSpPr>
          <p:cNvPr id="138" name="Google Shape;138;g8310ec9a91_4_34: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en"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4" name="Shape 144"/>
        <p:cNvGrpSpPr/>
        <p:nvPr/>
      </p:nvGrpSpPr>
      <p:grpSpPr>
        <a:xfrm>
          <a:off x="0" y="0"/>
          <a:ext cx="0" cy="0"/>
          <a:chOff x="0" y="0"/>
          <a:chExt cx="0" cy="0"/>
        </a:xfrm>
      </p:grpSpPr>
      <p:sp>
        <p:nvSpPr>
          <p:cNvPr id="145" name="Google Shape;145;g8310ec9a91_4_0: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6" name="Google Shape;146;g8310ec9a91_4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t/>
            </a:r>
            <a:endParaRPr/>
          </a:p>
        </p:txBody>
      </p:sp>
      <p:sp>
        <p:nvSpPr>
          <p:cNvPr id="147" name="Google Shape;147;g8310ec9a91_4_0: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en"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4" name="Shape 154"/>
        <p:cNvGrpSpPr/>
        <p:nvPr/>
      </p:nvGrpSpPr>
      <p:grpSpPr>
        <a:xfrm>
          <a:off x="0" y="0"/>
          <a:ext cx="0" cy="0"/>
          <a:chOff x="0" y="0"/>
          <a:chExt cx="0" cy="0"/>
        </a:xfrm>
      </p:grpSpPr>
      <p:sp>
        <p:nvSpPr>
          <p:cNvPr id="155" name="Google Shape;155;g83036b5da0_1_0: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6" name="Google Shape;156;g83036b5da0_1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t/>
            </a:r>
            <a:endParaRPr/>
          </a:p>
        </p:txBody>
      </p:sp>
      <p:sp>
        <p:nvSpPr>
          <p:cNvPr id="157" name="Google Shape;157;g83036b5da0_1_0: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en"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1" name="Shape 11"/>
        <p:cNvGrpSpPr/>
        <p:nvPr/>
      </p:nvGrpSpPr>
      <p:grpSpPr>
        <a:xfrm>
          <a:off x="0" y="0"/>
          <a:ext cx="0" cy="0"/>
          <a:chOff x="0" y="0"/>
          <a:chExt cx="0" cy="0"/>
        </a:xfrm>
      </p:grpSpPr>
      <p:sp>
        <p:nvSpPr>
          <p:cNvPr id="12" name="Google Shape;12;p19"/>
          <p:cNvSpPr txBox="1"/>
          <p:nvPr>
            <p:ph type="ctrTitle"/>
          </p:nvPr>
        </p:nvSpPr>
        <p:spPr>
          <a:xfrm>
            <a:off x="685800" y="1122363"/>
            <a:ext cx="7772400" cy="23876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19"/>
          <p:cNvSpPr txBox="1"/>
          <p:nvPr>
            <p:ph idx="1" type="subTitle"/>
          </p:nvPr>
        </p:nvSpPr>
        <p:spPr>
          <a:xfrm>
            <a:off x="1143000" y="3602038"/>
            <a:ext cx="6858000" cy="1655762"/>
          </a:xfrm>
          <a:prstGeom prst="rect">
            <a:avLst/>
          </a:prstGeom>
          <a:noFill/>
          <a:ln>
            <a:noFill/>
          </a:ln>
        </p:spPr>
        <p:txBody>
          <a:bodyPr anchorCtr="0" anchor="t" bIns="45700" lIns="91425" spcFirstLastPara="1" rIns="91425" wrap="square" tIns="4570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4" name="Google Shape;14;p19"/>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19"/>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19"/>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68" name="Shape 68"/>
        <p:cNvGrpSpPr/>
        <p:nvPr/>
      </p:nvGrpSpPr>
      <p:grpSpPr>
        <a:xfrm>
          <a:off x="0" y="0"/>
          <a:ext cx="0" cy="0"/>
          <a:chOff x="0" y="0"/>
          <a:chExt cx="0" cy="0"/>
        </a:xfrm>
      </p:grpSpPr>
      <p:sp>
        <p:nvSpPr>
          <p:cNvPr id="69" name="Google Shape;69;p28"/>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28"/>
          <p:cNvSpPr txBox="1"/>
          <p:nvPr>
            <p:ph idx="1" type="body"/>
          </p:nvPr>
        </p:nvSpPr>
        <p:spPr>
          <a:xfrm rot="5400000">
            <a:off x="2396331" y="57944"/>
            <a:ext cx="4351338" cy="78867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28"/>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28"/>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28"/>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29"/>
          <p:cNvSpPr txBox="1"/>
          <p:nvPr>
            <p:ph type="title"/>
          </p:nvPr>
        </p:nvSpPr>
        <p:spPr>
          <a:xfrm rot="5400000">
            <a:off x="4623593" y="2285206"/>
            <a:ext cx="5811838" cy="1971675"/>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29"/>
          <p:cNvSpPr txBox="1"/>
          <p:nvPr>
            <p:ph idx="1" type="body"/>
          </p:nvPr>
        </p:nvSpPr>
        <p:spPr>
          <a:xfrm rot="5400000">
            <a:off x="623093" y="370681"/>
            <a:ext cx="5811838" cy="5800725"/>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29"/>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29"/>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29"/>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17" name="Shape 17"/>
        <p:cNvGrpSpPr/>
        <p:nvPr/>
      </p:nvGrpSpPr>
      <p:grpSpPr>
        <a:xfrm>
          <a:off x="0" y="0"/>
          <a:ext cx="0" cy="0"/>
          <a:chOff x="0" y="0"/>
          <a:chExt cx="0" cy="0"/>
        </a:xfrm>
      </p:grpSpPr>
      <p:sp>
        <p:nvSpPr>
          <p:cNvPr id="18" name="Google Shape;18;p20"/>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20"/>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 name="Google Shape;20;p20"/>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20"/>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20"/>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23" name="Shape 23"/>
        <p:cNvGrpSpPr/>
        <p:nvPr/>
      </p:nvGrpSpPr>
      <p:grpSpPr>
        <a:xfrm>
          <a:off x="0" y="0"/>
          <a:ext cx="0" cy="0"/>
          <a:chOff x="0" y="0"/>
          <a:chExt cx="0" cy="0"/>
        </a:xfrm>
      </p:grpSpPr>
      <p:sp>
        <p:nvSpPr>
          <p:cNvPr id="24" name="Google Shape;24;p21"/>
          <p:cNvSpPr txBox="1"/>
          <p:nvPr>
            <p:ph type="title"/>
          </p:nvPr>
        </p:nvSpPr>
        <p:spPr>
          <a:xfrm>
            <a:off x="623888" y="1709739"/>
            <a:ext cx="7886700" cy="2852737"/>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21"/>
          <p:cNvSpPr txBox="1"/>
          <p:nvPr>
            <p:ph idx="1" type="body"/>
          </p:nvPr>
        </p:nvSpPr>
        <p:spPr>
          <a:xfrm>
            <a:off x="623888" y="4589464"/>
            <a:ext cx="7886700" cy="1500187"/>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sz="2400">
                <a:solidFill>
                  <a:schemeClr val="dk1"/>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6" name="Google Shape;26;p21"/>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21"/>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21"/>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29" name="Shape 29"/>
        <p:cNvGrpSpPr/>
        <p:nvPr/>
      </p:nvGrpSpPr>
      <p:grpSpPr>
        <a:xfrm>
          <a:off x="0" y="0"/>
          <a:ext cx="0" cy="0"/>
          <a:chOff x="0" y="0"/>
          <a:chExt cx="0" cy="0"/>
        </a:xfrm>
      </p:grpSpPr>
      <p:sp>
        <p:nvSpPr>
          <p:cNvPr id="30" name="Google Shape;30;p22"/>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22"/>
          <p:cNvSpPr txBox="1"/>
          <p:nvPr>
            <p:ph idx="1" type="body"/>
          </p:nvPr>
        </p:nvSpPr>
        <p:spPr>
          <a:xfrm>
            <a:off x="628650" y="1825625"/>
            <a:ext cx="38862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22"/>
          <p:cNvSpPr txBox="1"/>
          <p:nvPr>
            <p:ph idx="2" type="body"/>
          </p:nvPr>
        </p:nvSpPr>
        <p:spPr>
          <a:xfrm>
            <a:off x="4629150" y="1825625"/>
            <a:ext cx="38862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22"/>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22"/>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22"/>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36" name="Shape 36"/>
        <p:cNvGrpSpPr/>
        <p:nvPr/>
      </p:nvGrpSpPr>
      <p:grpSpPr>
        <a:xfrm>
          <a:off x="0" y="0"/>
          <a:ext cx="0" cy="0"/>
          <a:chOff x="0" y="0"/>
          <a:chExt cx="0" cy="0"/>
        </a:xfrm>
      </p:grpSpPr>
      <p:sp>
        <p:nvSpPr>
          <p:cNvPr id="37" name="Google Shape;37;p23"/>
          <p:cNvSpPr txBox="1"/>
          <p:nvPr>
            <p:ph type="title"/>
          </p:nvPr>
        </p:nvSpPr>
        <p:spPr>
          <a:xfrm>
            <a:off x="629841" y="365126"/>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23"/>
          <p:cNvSpPr txBox="1"/>
          <p:nvPr>
            <p:ph idx="1" type="body"/>
          </p:nvPr>
        </p:nvSpPr>
        <p:spPr>
          <a:xfrm>
            <a:off x="629842" y="1681163"/>
            <a:ext cx="3868340"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23"/>
          <p:cNvSpPr txBox="1"/>
          <p:nvPr>
            <p:ph idx="2" type="body"/>
          </p:nvPr>
        </p:nvSpPr>
        <p:spPr>
          <a:xfrm>
            <a:off x="629842" y="2505075"/>
            <a:ext cx="3868340"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23"/>
          <p:cNvSpPr txBox="1"/>
          <p:nvPr>
            <p:ph idx="3" type="body"/>
          </p:nvPr>
        </p:nvSpPr>
        <p:spPr>
          <a:xfrm>
            <a:off x="4629150" y="1681163"/>
            <a:ext cx="3887391"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23"/>
          <p:cNvSpPr txBox="1"/>
          <p:nvPr>
            <p:ph idx="4" type="body"/>
          </p:nvPr>
        </p:nvSpPr>
        <p:spPr>
          <a:xfrm>
            <a:off x="4629150" y="2505075"/>
            <a:ext cx="3887391"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23"/>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23"/>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23"/>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45" name="Shape 45"/>
        <p:cNvGrpSpPr/>
        <p:nvPr/>
      </p:nvGrpSpPr>
      <p:grpSpPr>
        <a:xfrm>
          <a:off x="0" y="0"/>
          <a:ext cx="0" cy="0"/>
          <a:chOff x="0" y="0"/>
          <a:chExt cx="0" cy="0"/>
        </a:xfrm>
      </p:grpSpPr>
      <p:sp>
        <p:nvSpPr>
          <p:cNvPr id="46" name="Google Shape;46;p24"/>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24"/>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24"/>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24"/>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0" name="Shape 50"/>
        <p:cNvGrpSpPr/>
        <p:nvPr/>
      </p:nvGrpSpPr>
      <p:grpSpPr>
        <a:xfrm>
          <a:off x="0" y="0"/>
          <a:ext cx="0" cy="0"/>
          <a:chOff x="0" y="0"/>
          <a:chExt cx="0" cy="0"/>
        </a:xfrm>
      </p:grpSpPr>
      <p:sp>
        <p:nvSpPr>
          <p:cNvPr id="51" name="Google Shape;51;p25"/>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25"/>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25"/>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54" name="Shape 54"/>
        <p:cNvGrpSpPr/>
        <p:nvPr/>
      </p:nvGrpSpPr>
      <p:grpSpPr>
        <a:xfrm>
          <a:off x="0" y="0"/>
          <a:ext cx="0" cy="0"/>
          <a:chOff x="0" y="0"/>
          <a:chExt cx="0" cy="0"/>
        </a:xfrm>
      </p:grpSpPr>
      <p:sp>
        <p:nvSpPr>
          <p:cNvPr id="55" name="Google Shape;55;p26"/>
          <p:cNvSpPr txBox="1"/>
          <p:nvPr>
            <p:ph type="title"/>
          </p:nvPr>
        </p:nvSpPr>
        <p:spPr>
          <a:xfrm>
            <a:off x="629841" y="457200"/>
            <a:ext cx="2949178"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26"/>
          <p:cNvSpPr txBox="1"/>
          <p:nvPr>
            <p:ph idx="1" type="body"/>
          </p:nvPr>
        </p:nvSpPr>
        <p:spPr>
          <a:xfrm>
            <a:off x="3887391" y="987426"/>
            <a:ext cx="4629150" cy="4873625"/>
          </a:xfrm>
          <a:prstGeom prst="rect">
            <a:avLst/>
          </a:prstGeom>
          <a:noFill/>
          <a:ln>
            <a:noFill/>
          </a:ln>
        </p:spPr>
        <p:txBody>
          <a:bodyPr anchorCtr="0" anchor="t" bIns="45700" lIns="91425" spcFirstLastPara="1" rIns="91425" wrap="square" tIns="45700">
            <a:no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26"/>
          <p:cNvSpPr txBox="1"/>
          <p:nvPr>
            <p:ph idx="2" type="body"/>
          </p:nvPr>
        </p:nvSpPr>
        <p:spPr>
          <a:xfrm>
            <a:off x="629841" y="2057400"/>
            <a:ext cx="2949178"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26"/>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26"/>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26"/>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61" name="Shape 61"/>
        <p:cNvGrpSpPr/>
        <p:nvPr/>
      </p:nvGrpSpPr>
      <p:grpSpPr>
        <a:xfrm>
          <a:off x="0" y="0"/>
          <a:ext cx="0" cy="0"/>
          <a:chOff x="0" y="0"/>
          <a:chExt cx="0" cy="0"/>
        </a:xfrm>
      </p:grpSpPr>
      <p:sp>
        <p:nvSpPr>
          <p:cNvPr id="62" name="Google Shape;62;p27"/>
          <p:cNvSpPr txBox="1"/>
          <p:nvPr>
            <p:ph type="title"/>
          </p:nvPr>
        </p:nvSpPr>
        <p:spPr>
          <a:xfrm>
            <a:off x="629841" y="457200"/>
            <a:ext cx="2949178"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27"/>
          <p:cNvSpPr/>
          <p:nvPr>
            <p:ph idx="2" type="pic"/>
          </p:nvPr>
        </p:nvSpPr>
        <p:spPr>
          <a:xfrm>
            <a:off x="3887391" y="987426"/>
            <a:ext cx="4629150" cy="4873625"/>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4" name="Google Shape;64;p27"/>
          <p:cNvSpPr txBox="1"/>
          <p:nvPr>
            <p:ph idx="1" type="body"/>
          </p:nvPr>
        </p:nvSpPr>
        <p:spPr>
          <a:xfrm>
            <a:off x="629841" y="2057400"/>
            <a:ext cx="2949178"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27"/>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27"/>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27"/>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 name="Shape 5"/>
        <p:cNvGrpSpPr/>
        <p:nvPr/>
      </p:nvGrpSpPr>
      <p:grpSpPr>
        <a:xfrm>
          <a:off x="0" y="0"/>
          <a:ext cx="0" cy="0"/>
          <a:chOff x="0" y="0"/>
          <a:chExt cx="0" cy="0"/>
        </a:xfrm>
      </p:grpSpPr>
      <p:sp>
        <p:nvSpPr>
          <p:cNvPr id="6" name="Google Shape;6;p18"/>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18"/>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18"/>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9" name="Google Shape;9;p18"/>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0" name="Google Shape;10;p18"/>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s://courses.cs.washington.edu/courses/cse341/20sp/style.html" TargetMode="External"/><Relationship Id="rId4" Type="http://schemas.openxmlformats.org/officeDocument/2006/relationships/hyperlink" Target="https://courses.cs.washington.edu/courses/cse341/20sp/files/section/sec01/sec01-slides.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4" name="Shape 84"/>
        <p:cNvGrpSpPr/>
        <p:nvPr/>
      </p:nvGrpSpPr>
      <p:grpSpPr>
        <a:xfrm>
          <a:off x="0" y="0"/>
          <a:ext cx="0" cy="0"/>
          <a:chOff x="0" y="0"/>
          <a:chExt cx="0" cy="0"/>
        </a:xfrm>
      </p:grpSpPr>
      <p:sp>
        <p:nvSpPr>
          <p:cNvPr id="85" name="Google Shape;85;p1"/>
          <p:cNvSpPr txBox="1"/>
          <p:nvPr>
            <p:ph type="ctrTitle"/>
          </p:nvPr>
        </p:nvSpPr>
        <p:spPr>
          <a:xfrm>
            <a:off x="685800" y="1579653"/>
            <a:ext cx="7772400" cy="25410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6000"/>
              <a:buFont typeface="Calibri"/>
              <a:buNone/>
            </a:pPr>
            <a:r>
              <a:rPr lang="en">
                <a:latin typeface="Open Sans"/>
                <a:ea typeface="Open Sans"/>
                <a:cs typeface="Open Sans"/>
                <a:sym typeface="Open Sans"/>
              </a:rPr>
              <a:t>CSE 341</a:t>
            </a:r>
            <a:br>
              <a:rPr lang="en">
                <a:latin typeface="Open Sans"/>
                <a:ea typeface="Open Sans"/>
                <a:cs typeface="Open Sans"/>
                <a:sym typeface="Open Sans"/>
              </a:rPr>
            </a:br>
            <a:r>
              <a:rPr lang="en">
                <a:latin typeface="Open Sans"/>
                <a:ea typeface="Open Sans"/>
                <a:cs typeface="Open Sans"/>
                <a:sym typeface="Open Sans"/>
              </a:rPr>
              <a:t>Section 2</a:t>
            </a:r>
            <a:endParaRPr>
              <a:latin typeface="Open Sans"/>
              <a:ea typeface="Open Sans"/>
              <a:cs typeface="Open Sans"/>
              <a:sym typeface="Open Sans"/>
            </a:endParaRPr>
          </a:p>
        </p:txBody>
      </p:sp>
      <p:sp>
        <p:nvSpPr>
          <p:cNvPr id="86" name="Google Shape;86;p1"/>
          <p:cNvSpPr txBox="1"/>
          <p:nvPr>
            <p:ph idx="1" type="subTitle"/>
          </p:nvPr>
        </p:nvSpPr>
        <p:spPr>
          <a:xfrm>
            <a:off x="1143000" y="4120574"/>
            <a:ext cx="6858000" cy="1655762"/>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1000"/>
              </a:spcBef>
              <a:spcAft>
                <a:spcPts val="0"/>
              </a:spcAft>
              <a:buClr>
                <a:schemeClr val="dk1"/>
              </a:buClr>
              <a:buSzPts val="2400"/>
              <a:buNone/>
            </a:pPr>
            <a:r>
              <a:t/>
            </a:r>
            <a:endParaRPr>
              <a:latin typeface="Open Sans"/>
              <a:ea typeface="Open Sans"/>
              <a:cs typeface="Open Sans"/>
              <a:sym typeface="Open Sans"/>
            </a:endParaRPr>
          </a:p>
          <a:p>
            <a:pPr indent="0" lvl="0" marL="0" rtl="0" algn="ctr">
              <a:lnSpc>
                <a:spcPct val="90000"/>
              </a:lnSpc>
              <a:spcBef>
                <a:spcPts val="1000"/>
              </a:spcBef>
              <a:spcAft>
                <a:spcPts val="0"/>
              </a:spcAft>
              <a:buClr>
                <a:schemeClr val="dk1"/>
              </a:buClr>
              <a:buSzPts val="2400"/>
              <a:buNone/>
            </a:pPr>
            <a:r>
              <a:rPr lang="en">
                <a:latin typeface="Open Sans"/>
                <a:ea typeface="Open Sans"/>
                <a:cs typeface="Open Sans"/>
                <a:sym typeface="Open Sans"/>
              </a:rPr>
              <a:t>Spring 2020</a:t>
            </a:r>
            <a:endParaRPr>
              <a:latin typeface="Open Sans"/>
              <a:ea typeface="Open Sans"/>
              <a:cs typeface="Open Sans"/>
              <a:sym typeface="Open Sans"/>
            </a:endParaRPr>
          </a:p>
        </p:txBody>
      </p:sp>
      <p:sp>
        <p:nvSpPr>
          <p:cNvPr id="87" name="Google Shape;87;p1"/>
          <p:cNvSpPr txBox="1"/>
          <p:nvPr/>
        </p:nvSpPr>
        <p:spPr>
          <a:xfrm>
            <a:off x="304800" y="5943602"/>
            <a:ext cx="8354080" cy="307777"/>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i="0" lang="en" sz="1400" u="none" cap="none" strike="noStrike">
                <a:solidFill>
                  <a:schemeClr val="dk1"/>
                </a:solidFill>
                <a:latin typeface="Open Sans"/>
                <a:ea typeface="Open Sans"/>
                <a:cs typeface="Open Sans"/>
                <a:sym typeface="Open Sans"/>
              </a:rPr>
              <a:t>Adapted from slides by Nick Mooney, Nicholas Shahan, Patrick Larson, and Dan Grossman</a:t>
            </a:r>
            <a:endParaRPr i="0" sz="1400" u="none" cap="none" strike="noStrike">
              <a:solidFill>
                <a:srgbClr val="000000"/>
              </a:solidFill>
              <a:latin typeface="Open Sans"/>
              <a:ea typeface="Open Sans"/>
              <a:cs typeface="Open Sans"/>
              <a:sym typeface="Open Sans"/>
            </a:endParaRPr>
          </a:p>
        </p:txBody>
      </p:sp>
      <p:pic>
        <p:nvPicPr>
          <p:cNvPr id="88" name="Google Shape;88;p1"/>
          <p:cNvPicPr preferRelativeResize="0"/>
          <p:nvPr/>
        </p:nvPicPr>
        <p:blipFill rotWithShape="1">
          <a:blip r:embed="rId3">
            <a:alphaModFix/>
          </a:blip>
          <a:srcRect b="0" l="0" r="0" t="0"/>
          <a:stretch/>
        </p:blipFill>
        <p:spPr>
          <a:xfrm>
            <a:off x="1737360" y="518859"/>
            <a:ext cx="5669280" cy="603504"/>
          </a:xfrm>
          <a:prstGeom prst="rect">
            <a:avLst/>
          </a:prstGeom>
          <a:noFill/>
          <a:ln>
            <a:noFill/>
          </a:ln>
        </p:spPr>
      </p:pic>
      <p:pic>
        <p:nvPicPr>
          <p:cNvPr id="89" name="Google Shape;89;p1"/>
          <p:cNvPicPr preferRelativeResize="0"/>
          <p:nvPr/>
        </p:nvPicPr>
        <p:blipFill rotWithShape="1">
          <a:blip r:embed="rId4">
            <a:alphaModFix/>
          </a:blip>
          <a:srcRect b="0" l="0" r="0" t="0"/>
          <a:stretch/>
        </p:blipFill>
        <p:spPr>
          <a:xfrm>
            <a:off x="1737360" y="518859"/>
            <a:ext cx="5669280" cy="600456"/>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8" name="Shape 168"/>
        <p:cNvGrpSpPr/>
        <p:nvPr/>
      </p:nvGrpSpPr>
      <p:grpSpPr>
        <a:xfrm>
          <a:off x="0" y="0"/>
          <a:ext cx="0" cy="0"/>
          <a:chOff x="0" y="0"/>
          <a:chExt cx="0" cy="0"/>
        </a:xfrm>
      </p:grpSpPr>
      <p:sp>
        <p:nvSpPr>
          <p:cNvPr id="169" name="Google Shape;169;p6"/>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0070C0"/>
              </a:buClr>
              <a:buSzPts val="4400"/>
              <a:buFont typeface="Courier New"/>
              <a:buNone/>
            </a:pPr>
            <a:r>
              <a:rPr b="1" lang="en">
                <a:solidFill>
                  <a:srgbClr val="0070C0"/>
                </a:solidFill>
                <a:latin typeface="Courier New"/>
                <a:ea typeface="Courier New"/>
                <a:cs typeface="Courier New"/>
                <a:sym typeface="Courier New"/>
              </a:rPr>
              <a:t>type</a:t>
            </a:r>
            <a:r>
              <a:rPr lang="en">
                <a:solidFill>
                  <a:srgbClr val="0070C0"/>
                </a:solidFill>
                <a:latin typeface="Open Sans"/>
                <a:ea typeface="Open Sans"/>
                <a:cs typeface="Open Sans"/>
                <a:sym typeface="Open Sans"/>
              </a:rPr>
              <a:t> </a:t>
            </a:r>
            <a:r>
              <a:rPr i="1" lang="en">
                <a:latin typeface="Open Sans"/>
                <a:ea typeface="Open Sans"/>
                <a:cs typeface="Open Sans"/>
                <a:sym typeface="Open Sans"/>
              </a:rPr>
              <a:t>vs</a:t>
            </a:r>
            <a:r>
              <a:rPr lang="en">
                <a:latin typeface="Open Sans"/>
                <a:ea typeface="Open Sans"/>
                <a:cs typeface="Open Sans"/>
                <a:sym typeface="Open Sans"/>
              </a:rPr>
              <a:t> </a:t>
            </a:r>
            <a:r>
              <a:rPr b="1" lang="en">
                <a:solidFill>
                  <a:srgbClr val="0070C0"/>
                </a:solidFill>
                <a:latin typeface="Courier New"/>
                <a:ea typeface="Courier New"/>
                <a:cs typeface="Courier New"/>
                <a:sym typeface="Courier New"/>
              </a:rPr>
              <a:t>datatype</a:t>
            </a:r>
            <a:endParaRPr b="1">
              <a:solidFill>
                <a:srgbClr val="0070C0"/>
              </a:solidFill>
              <a:latin typeface="Courier New"/>
              <a:ea typeface="Courier New"/>
              <a:cs typeface="Courier New"/>
              <a:sym typeface="Courier New"/>
            </a:endParaRPr>
          </a:p>
        </p:txBody>
      </p:sp>
      <p:sp>
        <p:nvSpPr>
          <p:cNvPr id="170" name="Google Shape;170;p6"/>
          <p:cNvSpPr txBox="1"/>
          <p:nvPr>
            <p:ph idx="1" type="body"/>
          </p:nvPr>
        </p:nvSpPr>
        <p:spPr>
          <a:xfrm>
            <a:off x="628650" y="1825625"/>
            <a:ext cx="7886700" cy="953400"/>
          </a:xfrm>
          <a:prstGeom prst="rect">
            <a:avLst/>
          </a:prstGeom>
          <a:noFill/>
          <a:ln>
            <a:noFill/>
          </a:ln>
        </p:spPr>
        <p:txBody>
          <a:bodyPr anchorCtr="0" anchor="ctr" bIns="45700" lIns="91425" spcFirstLastPara="1" rIns="91425" wrap="square" tIns="45700">
            <a:noAutofit/>
          </a:bodyPr>
          <a:lstStyle/>
          <a:p>
            <a:pPr indent="-228600" lvl="0" marL="228600" rtl="0" algn="l">
              <a:lnSpc>
                <a:spcPct val="90000"/>
              </a:lnSpc>
              <a:spcBef>
                <a:spcPts val="0"/>
              </a:spcBef>
              <a:spcAft>
                <a:spcPts val="0"/>
              </a:spcAft>
              <a:buClr>
                <a:schemeClr val="dk1"/>
              </a:buClr>
              <a:buSzPts val="2800"/>
              <a:buChar char="•"/>
            </a:pPr>
            <a:r>
              <a:rPr b="1" lang="en">
                <a:latin typeface="Courier New"/>
                <a:ea typeface="Courier New"/>
                <a:cs typeface="Courier New"/>
                <a:sym typeface="Courier New"/>
              </a:rPr>
              <a:t>datatype</a:t>
            </a:r>
            <a:r>
              <a:rPr lang="en" sz="2400"/>
              <a:t> </a:t>
            </a:r>
            <a:r>
              <a:rPr lang="en" sz="2400">
                <a:latin typeface="Open Sans"/>
                <a:ea typeface="Open Sans"/>
                <a:cs typeface="Open Sans"/>
                <a:sym typeface="Open Sans"/>
              </a:rPr>
              <a:t>introduces a new type name, distinct from all existing types</a:t>
            </a:r>
            <a:endParaRPr sz="2400"/>
          </a:p>
        </p:txBody>
      </p:sp>
      <p:sp>
        <p:nvSpPr>
          <p:cNvPr id="171" name="Google Shape;171;p6"/>
          <p:cNvSpPr txBox="1"/>
          <p:nvPr/>
        </p:nvSpPr>
        <p:spPr>
          <a:xfrm>
            <a:off x="628650" y="4396102"/>
            <a:ext cx="7886700" cy="716400"/>
          </a:xfrm>
          <a:prstGeom prst="rect">
            <a:avLst/>
          </a:prstGeom>
          <a:noFill/>
          <a:ln>
            <a:noFill/>
          </a:ln>
        </p:spPr>
        <p:txBody>
          <a:bodyPr anchorCtr="0" anchor="ctr" bIns="45700" lIns="91425" spcFirstLastPara="1" rIns="91425" wrap="square" tIns="45700">
            <a:noAutofit/>
          </a:bodyPr>
          <a:lstStyle/>
          <a:p>
            <a:pPr indent="-228600" lvl="0" marL="228600" marR="0" rtl="0" algn="l">
              <a:lnSpc>
                <a:spcPct val="90000"/>
              </a:lnSpc>
              <a:spcBef>
                <a:spcPts val="0"/>
              </a:spcBef>
              <a:spcAft>
                <a:spcPts val="0"/>
              </a:spcAft>
              <a:buClr>
                <a:schemeClr val="dk1"/>
              </a:buClr>
              <a:buSzPts val="2800"/>
              <a:buFont typeface="Arial"/>
              <a:buChar char="•"/>
            </a:pPr>
            <a:r>
              <a:rPr b="1" i="0" lang="en" sz="2800" u="none" cap="none" strike="noStrike">
                <a:solidFill>
                  <a:schemeClr val="dk1"/>
                </a:solidFill>
                <a:latin typeface="Courier New"/>
                <a:ea typeface="Courier New"/>
                <a:cs typeface="Courier New"/>
                <a:sym typeface="Courier New"/>
              </a:rPr>
              <a:t>type</a:t>
            </a:r>
            <a:r>
              <a:rPr b="0" i="0" lang="en" sz="2800" u="none" cap="none" strike="noStrike">
                <a:solidFill>
                  <a:schemeClr val="dk1"/>
                </a:solidFill>
                <a:latin typeface="Calibri"/>
                <a:ea typeface="Calibri"/>
                <a:cs typeface="Calibri"/>
                <a:sym typeface="Calibri"/>
              </a:rPr>
              <a:t> </a:t>
            </a:r>
            <a:r>
              <a:rPr i="0" lang="en" sz="2400" u="none" cap="none" strike="noStrike">
                <a:solidFill>
                  <a:schemeClr val="dk1"/>
                </a:solidFill>
                <a:latin typeface="Open Sans"/>
                <a:ea typeface="Open Sans"/>
                <a:cs typeface="Open Sans"/>
                <a:sym typeface="Open Sans"/>
              </a:rPr>
              <a:t>is just another name</a:t>
            </a:r>
            <a:endParaRPr i="0" sz="2400" u="none" cap="none" strike="noStrike">
              <a:solidFill>
                <a:srgbClr val="000000"/>
              </a:solidFill>
              <a:latin typeface="Open Sans"/>
              <a:ea typeface="Open Sans"/>
              <a:cs typeface="Open Sans"/>
              <a:sym typeface="Open Sans"/>
            </a:endParaRPr>
          </a:p>
        </p:txBody>
      </p:sp>
      <p:sp>
        <p:nvSpPr>
          <p:cNvPr id="172" name="Google Shape;172;p6"/>
          <p:cNvSpPr txBox="1"/>
          <p:nvPr/>
        </p:nvSpPr>
        <p:spPr>
          <a:xfrm>
            <a:off x="949950" y="2937613"/>
            <a:ext cx="7467600" cy="1299900"/>
          </a:xfrm>
          <a:prstGeom prst="rect">
            <a:avLst/>
          </a:prstGeom>
          <a:solidFill>
            <a:srgbClr val="AAE2CA">
              <a:alpha val="61960"/>
            </a:srgbClr>
          </a:solidFill>
          <a:ln>
            <a:noFill/>
          </a:ln>
        </p:spPr>
        <p:txBody>
          <a:bodyPr anchorCtr="0" anchor="ctr" bIns="45700" lIns="91425" spcFirstLastPara="1" rIns="91425" wrap="square" tIns="45700">
            <a:noAutofit/>
          </a:bodyPr>
          <a:lstStyle/>
          <a:p>
            <a:pPr indent="-342900" lvl="0" marL="342900" marR="0" rtl="0" algn="l">
              <a:lnSpc>
                <a:spcPct val="90000"/>
              </a:lnSpc>
              <a:spcBef>
                <a:spcPts val="0"/>
              </a:spcBef>
              <a:spcAft>
                <a:spcPts val="0"/>
              </a:spcAft>
              <a:buClr>
                <a:srgbClr val="000000"/>
              </a:buClr>
              <a:buSzPts val="2000"/>
              <a:buFont typeface="Arial"/>
              <a:buNone/>
            </a:pPr>
            <a:r>
              <a:rPr b="1" i="0" lang="en" sz="2000" u="none" cap="none" strike="noStrike">
                <a:solidFill>
                  <a:srgbClr val="0070C0"/>
                </a:solidFill>
                <a:latin typeface="Courier New"/>
                <a:ea typeface="Courier New"/>
                <a:cs typeface="Courier New"/>
                <a:sym typeface="Courier New"/>
              </a:rPr>
              <a:t>datatype </a:t>
            </a:r>
            <a:r>
              <a:rPr b="1" i="0" lang="en" sz="2000" u="none" cap="none" strike="noStrike">
                <a:solidFill>
                  <a:srgbClr val="7030A0"/>
                </a:solidFill>
                <a:latin typeface="Courier New"/>
                <a:ea typeface="Courier New"/>
                <a:cs typeface="Courier New"/>
                <a:sym typeface="Courier New"/>
              </a:rPr>
              <a:t>suit </a:t>
            </a:r>
            <a:r>
              <a:rPr b="1" i="0" lang="en" sz="2000" u="none" cap="none" strike="noStrike">
                <a:solidFill>
                  <a:srgbClr val="00B050"/>
                </a:solidFill>
                <a:latin typeface="Courier New"/>
                <a:ea typeface="Courier New"/>
                <a:cs typeface="Courier New"/>
                <a:sym typeface="Courier New"/>
              </a:rPr>
              <a:t>=</a:t>
            </a:r>
            <a:r>
              <a:rPr b="1" i="0" lang="en" sz="2000" u="none" cap="none" strike="noStrike">
                <a:solidFill>
                  <a:srgbClr val="1E4E79"/>
                </a:solidFill>
                <a:latin typeface="Courier New"/>
                <a:ea typeface="Courier New"/>
                <a:cs typeface="Courier New"/>
                <a:sym typeface="Courier New"/>
              </a:rPr>
              <a:t> </a:t>
            </a:r>
            <a:r>
              <a:rPr b="1" i="0" lang="en" sz="2000" u="none" cap="none" strike="noStrike">
                <a:solidFill>
                  <a:srgbClr val="7030A0"/>
                </a:solidFill>
                <a:latin typeface="Courier New"/>
                <a:ea typeface="Courier New"/>
                <a:cs typeface="Courier New"/>
                <a:sym typeface="Courier New"/>
              </a:rPr>
              <a:t>Club</a:t>
            </a:r>
            <a:r>
              <a:rPr b="1" i="0" lang="en" sz="2000" u="none" cap="none" strike="noStrike">
                <a:solidFill>
                  <a:schemeClr val="accent2"/>
                </a:solidFill>
                <a:latin typeface="Courier New"/>
                <a:ea typeface="Courier New"/>
                <a:cs typeface="Courier New"/>
                <a:sym typeface="Courier New"/>
              </a:rPr>
              <a:t> </a:t>
            </a:r>
            <a:r>
              <a:rPr b="1" i="0" lang="en" sz="2000" u="none" cap="none" strike="noStrike">
                <a:solidFill>
                  <a:srgbClr val="00B050"/>
                </a:solidFill>
                <a:latin typeface="Courier New"/>
                <a:ea typeface="Courier New"/>
                <a:cs typeface="Courier New"/>
                <a:sym typeface="Courier New"/>
              </a:rPr>
              <a:t>|</a:t>
            </a:r>
            <a:r>
              <a:rPr b="1" i="0" lang="en" sz="2000" u="none" cap="none" strike="noStrike">
                <a:solidFill>
                  <a:srgbClr val="1E4E79"/>
                </a:solidFill>
                <a:latin typeface="Courier New"/>
                <a:ea typeface="Courier New"/>
                <a:cs typeface="Courier New"/>
                <a:sym typeface="Courier New"/>
              </a:rPr>
              <a:t> </a:t>
            </a:r>
            <a:r>
              <a:rPr b="1" i="0" lang="en" sz="2000" u="none" cap="none" strike="noStrike">
                <a:solidFill>
                  <a:srgbClr val="7030A0"/>
                </a:solidFill>
                <a:latin typeface="Courier New"/>
                <a:ea typeface="Courier New"/>
                <a:cs typeface="Courier New"/>
                <a:sym typeface="Courier New"/>
              </a:rPr>
              <a:t>Diamond</a:t>
            </a:r>
            <a:r>
              <a:rPr b="1" i="0" lang="en" sz="2000" u="none" cap="none" strike="noStrike">
                <a:solidFill>
                  <a:schemeClr val="accent2"/>
                </a:solidFill>
                <a:latin typeface="Courier New"/>
                <a:ea typeface="Courier New"/>
                <a:cs typeface="Courier New"/>
                <a:sym typeface="Courier New"/>
              </a:rPr>
              <a:t> </a:t>
            </a:r>
            <a:r>
              <a:rPr b="1" i="0" lang="en" sz="2000" u="none" cap="none" strike="noStrike">
                <a:solidFill>
                  <a:srgbClr val="00B050"/>
                </a:solidFill>
                <a:latin typeface="Courier New"/>
                <a:ea typeface="Courier New"/>
                <a:cs typeface="Courier New"/>
                <a:sym typeface="Courier New"/>
              </a:rPr>
              <a:t>|</a:t>
            </a:r>
            <a:r>
              <a:rPr b="1" i="0" lang="en" sz="2000" u="none" cap="none" strike="noStrike">
                <a:solidFill>
                  <a:srgbClr val="1E4E79"/>
                </a:solidFill>
                <a:latin typeface="Courier New"/>
                <a:ea typeface="Courier New"/>
                <a:cs typeface="Courier New"/>
                <a:sym typeface="Courier New"/>
              </a:rPr>
              <a:t> </a:t>
            </a:r>
            <a:r>
              <a:rPr b="1" i="0" lang="en" sz="2000" u="none" cap="none" strike="noStrike">
                <a:solidFill>
                  <a:srgbClr val="7030A0"/>
                </a:solidFill>
                <a:latin typeface="Courier New"/>
                <a:ea typeface="Courier New"/>
                <a:cs typeface="Courier New"/>
                <a:sym typeface="Courier New"/>
              </a:rPr>
              <a:t>Heart</a:t>
            </a:r>
            <a:r>
              <a:rPr b="1" i="0" lang="en" sz="2000" u="none" cap="none" strike="noStrike">
                <a:solidFill>
                  <a:schemeClr val="accent2"/>
                </a:solidFill>
                <a:latin typeface="Courier New"/>
                <a:ea typeface="Courier New"/>
                <a:cs typeface="Courier New"/>
                <a:sym typeface="Courier New"/>
              </a:rPr>
              <a:t> </a:t>
            </a:r>
            <a:r>
              <a:rPr b="1" i="0" lang="en" sz="2000" u="none" cap="none" strike="noStrike">
                <a:solidFill>
                  <a:srgbClr val="00B050"/>
                </a:solidFill>
                <a:latin typeface="Courier New"/>
                <a:ea typeface="Courier New"/>
                <a:cs typeface="Courier New"/>
                <a:sym typeface="Courier New"/>
              </a:rPr>
              <a:t>|</a:t>
            </a:r>
            <a:r>
              <a:rPr b="1" i="0" lang="en" sz="2000" u="none" cap="none" strike="noStrike">
                <a:solidFill>
                  <a:srgbClr val="1E4E79"/>
                </a:solidFill>
                <a:latin typeface="Courier New"/>
                <a:ea typeface="Courier New"/>
                <a:cs typeface="Courier New"/>
                <a:sym typeface="Courier New"/>
              </a:rPr>
              <a:t> </a:t>
            </a:r>
            <a:r>
              <a:rPr b="1" i="0" lang="en" sz="2000" u="none" cap="none" strike="noStrike">
                <a:solidFill>
                  <a:srgbClr val="7030A0"/>
                </a:solidFill>
                <a:latin typeface="Courier New"/>
                <a:ea typeface="Courier New"/>
                <a:cs typeface="Courier New"/>
                <a:sym typeface="Courier New"/>
              </a:rPr>
              <a:t>Spade</a:t>
            </a:r>
            <a:endParaRPr b="0" i="0" sz="1400" u="none" cap="none" strike="noStrike">
              <a:solidFill>
                <a:srgbClr val="000000"/>
              </a:solidFill>
              <a:latin typeface="Arial"/>
              <a:ea typeface="Arial"/>
              <a:cs typeface="Arial"/>
              <a:sym typeface="Arial"/>
            </a:endParaRPr>
          </a:p>
          <a:p>
            <a:pPr indent="-342900" lvl="0" marL="342900" marR="0" rtl="0" algn="l">
              <a:lnSpc>
                <a:spcPct val="90000"/>
              </a:lnSpc>
              <a:spcBef>
                <a:spcPts val="200"/>
              </a:spcBef>
              <a:spcAft>
                <a:spcPts val="0"/>
              </a:spcAft>
              <a:buClr>
                <a:srgbClr val="000000"/>
              </a:buClr>
              <a:buSzPts val="2000"/>
              <a:buFont typeface="Arial"/>
              <a:buNone/>
            </a:pPr>
            <a:r>
              <a:rPr b="1" i="0" lang="en" sz="2000" u="none" cap="none" strike="noStrike">
                <a:solidFill>
                  <a:srgbClr val="0070C0"/>
                </a:solidFill>
                <a:latin typeface="Courier New"/>
                <a:ea typeface="Courier New"/>
                <a:cs typeface="Courier New"/>
                <a:sym typeface="Courier New"/>
              </a:rPr>
              <a:t>datatype</a:t>
            </a:r>
            <a:r>
              <a:rPr b="1" i="0" lang="en" sz="2000" u="none" cap="none" strike="noStrike">
                <a:solidFill>
                  <a:srgbClr val="1E4E79"/>
                </a:solidFill>
                <a:latin typeface="Courier New"/>
                <a:ea typeface="Courier New"/>
                <a:cs typeface="Courier New"/>
                <a:sym typeface="Courier New"/>
              </a:rPr>
              <a:t> </a:t>
            </a:r>
            <a:r>
              <a:rPr b="1" i="0" lang="en" sz="2000" u="none" cap="none" strike="noStrike">
                <a:solidFill>
                  <a:srgbClr val="7030A0"/>
                </a:solidFill>
                <a:latin typeface="Courier New"/>
                <a:ea typeface="Courier New"/>
                <a:cs typeface="Courier New"/>
                <a:sym typeface="Courier New"/>
              </a:rPr>
              <a:t>rank </a:t>
            </a:r>
            <a:r>
              <a:rPr b="1" i="0" lang="en" sz="2000" u="none" cap="none" strike="noStrike">
                <a:solidFill>
                  <a:srgbClr val="00B050"/>
                </a:solidFill>
                <a:latin typeface="Courier New"/>
                <a:ea typeface="Courier New"/>
                <a:cs typeface="Courier New"/>
                <a:sym typeface="Courier New"/>
              </a:rPr>
              <a:t>=</a:t>
            </a:r>
            <a:r>
              <a:rPr b="1" i="0" lang="en" sz="2000" u="none" cap="none" strike="noStrike">
                <a:solidFill>
                  <a:srgbClr val="1E4E79"/>
                </a:solidFill>
                <a:latin typeface="Courier New"/>
                <a:ea typeface="Courier New"/>
                <a:cs typeface="Courier New"/>
                <a:sym typeface="Courier New"/>
              </a:rPr>
              <a:t> </a:t>
            </a:r>
            <a:r>
              <a:rPr b="1" i="0" lang="en" sz="2000" u="none" cap="none" strike="noStrike">
                <a:solidFill>
                  <a:srgbClr val="7030A0"/>
                </a:solidFill>
                <a:latin typeface="Courier New"/>
                <a:ea typeface="Courier New"/>
                <a:cs typeface="Courier New"/>
                <a:sym typeface="Courier New"/>
              </a:rPr>
              <a:t>Jack</a:t>
            </a:r>
            <a:r>
              <a:rPr b="1" i="0" lang="en" sz="2000" u="none" cap="none" strike="noStrike">
                <a:solidFill>
                  <a:schemeClr val="accent2"/>
                </a:solidFill>
                <a:latin typeface="Courier New"/>
                <a:ea typeface="Courier New"/>
                <a:cs typeface="Courier New"/>
                <a:sym typeface="Courier New"/>
              </a:rPr>
              <a:t> </a:t>
            </a:r>
            <a:r>
              <a:rPr b="1" i="0" lang="en" sz="2000" u="none" cap="none" strike="noStrike">
                <a:solidFill>
                  <a:srgbClr val="00B050"/>
                </a:solidFill>
                <a:latin typeface="Courier New"/>
                <a:ea typeface="Courier New"/>
                <a:cs typeface="Courier New"/>
                <a:sym typeface="Courier New"/>
              </a:rPr>
              <a:t>|</a:t>
            </a:r>
            <a:r>
              <a:rPr b="1" i="0" lang="en" sz="2000" u="none" cap="none" strike="noStrike">
                <a:solidFill>
                  <a:srgbClr val="1E4E79"/>
                </a:solidFill>
                <a:latin typeface="Courier New"/>
                <a:ea typeface="Courier New"/>
                <a:cs typeface="Courier New"/>
                <a:sym typeface="Courier New"/>
              </a:rPr>
              <a:t> </a:t>
            </a:r>
            <a:r>
              <a:rPr b="1" i="0" lang="en" sz="2000" u="none" cap="none" strike="noStrike">
                <a:solidFill>
                  <a:srgbClr val="7030A0"/>
                </a:solidFill>
                <a:latin typeface="Courier New"/>
                <a:ea typeface="Courier New"/>
                <a:cs typeface="Courier New"/>
                <a:sym typeface="Courier New"/>
              </a:rPr>
              <a:t>Queen</a:t>
            </a:r>
            <a:r>
              <a:rPr b="1" i="0" lang="en" sz="2000" u="none" cap="none" strike="noStrike">
                <a:solidFill>
                  <a:schemeClr val="accent2"/>
                </a:solidFill>
                <a:latin typeface="Courier New"/>
                <a:ea typeface="Courier New"/>
                <a:cs typeface="Courier New"/>
                <a:sym typeface="Courier New"/>
              </a:rPr>
              <a:t> </a:t>
            </a:r>
            <a:r>
              <a:rPr b="1" i="0" lang="en" sz="2000" u="none" cap="none" strike="noStrike">
                <a:solidFill>
                  <a:srgbClr val="00B050"/>
                </a:solidFill>
                <a:latin typeface="Courier New"/>
                <a:ea typeface="Courier New"/>
                <a:cs typeface="Courier New"/>
                <a:sym typeface="Courier New"/>
              </a:rPr>
              <a:t>|</a:t>
            </a:r>
            <a:r>
              <a:rPr b="1" i="0" lang="en" sz="2000" u="none" cap="none" strike="noStrike">
                <a:solidFill>
                  <a:srgbClr val="1E4E79"/>
                </a:solidFill>
                <a:latin typeface="Courier New"/>
                <a:ea typeface="Courier New"/>
                <a:cs typeface="Courier New"/>
                <a:sym typeface="Courier New"/>
              </a:rPr>
              <a:t> </a:t>
            </a:r>
            <a:r>
              <a:rPr b="1" i="0" lang="en" sz="2000" u="none" cap="none" strike="noStrike">
                <a:solidFill>
                  <a:srgbClr val="7030A0"/>
                </a:solidFill>
                <a:latin typeface="Courier New"/>
                <a:ea typeface="Courier New"/>
                <a:cs typeface="Courier New"/>
                <a:sym typeface="Courier New"/>
              </a:rPr>
              <a:t>King</a:t>
            </a:r>
            <a:r>
              <a:rPr b="1" i="0" lang="en" sz="2000" u="none" cap="none" strike="noStrike">
                <a:solidFill>
                  <a:schemeClr val="accent2"/>
                </a:solidFill>
                <a:latin typeface="Courier New"/>
                <a:ea typeface="Courier New"/>
                <a:cs typeface="Courier New"/>
                <a:sym typeface="Courier New"/>
              </a:rPr>
              <a:t> </a:t>
            </a:r>
            <a:r>
              <a:rPr b="1" i="0" lang="en" sz="2000" u="none" cap="none" strike="noStrike">
                <a:solidFill>
                  <a:srgbClr val="00B050"/>
                </a:solidFill>
                <a:latin typeface="Courier New"/>
                <a:ea typeface="Courier New"/>
                <a:cs typeface="Courier New"/>
                <a:sym typeface="Courier New"/>
              </a:rPr>
              <a:t>|</a:t>
            </a:r>
            <a:r>
              <a:rPr b="1" i="0" lang="en" sz="2000" u="none" cap="none" strike="noStrike">
                <a:solidFill>
                  <a:srgbClr val="1E4E79"/>
                </a:solidFill>
                <a:latin typeface="Courier New"/>
                <a:ea typeface="Courier New"/>
                <a:cs typeface="Courier New"/>
                <a:sym typeface="Courier New"/>
              </a:rPr>
              <a:t> </a:t>
            </a:r>
            <a:r>
              <a:rPr b="1" i="0" lang="en" sz="2000" u="none" cap="none" strike="noStrike">
                <a:solidFill>
                  <a:srgbClr val="7030A0"/>
                </a:solidFill>
                <a:latin typeface="Courier New"/>
                <a:ea typeface="Courier New"/>
                <a:cs typeface="Courier New"/>
                <a:sym typeface="Courier New"/>
              </a:rPr>
              <a:t>Ace</a:t>
            </a:r>
            <a:r>
              <a:rPr b="1" i="0" lang="en" sz="2000" u="none" cap="none" strike="noStrike">
                <a:solidFill>
                  <a:schemeClr val="accent2"/>
                </a:solidFill>
                <a:latin typeface="Courier New"/>
                <a:ea typeface="Courier New"/>
                <a:cs typeface="Courier New"/>
                <a:sym typeface="Courier New"/>
              </a:rPr>
              <a:t> </a:t>
            </a:r>
            <a:endParaRPr b="0" i="0" sz="1400" u="none" cap="none" strike="noStrike">
              <a:solidFill>
                <a:srgbClr val="000000"/>
              </a:solidFill>
              <a:latin typeface="Arial"/>
              <a:ea typeface="Arial"/>
              <a:cs typeface="Arial"/>
              <a:sym typeface="Arial"/>
            </a:endParaRPr>
          </a:p>
          <a:p>
            <a:pPr indent="-342900" lvl="0" marL="342900" marR="0" rtl="0" algn="l">
              <a:lnSpc>
                <a:spcPct val="90000"/>
              </a:lnSpc>
              <a:spcBef>
                <a:spcPts val="200"/>
              </a:spcBef>
              <a:spcAft>
                <a:spcPts val="0"/>
              </a:spcAft>
              <a:buClr>
                <a:srgbClr val="000000"/>
              </a:buClr>
              <a:buSzPts val="2000"/>
              <a:buFont typeface="Arial"/>
              <a:buNone/>
            </a:pPr>
            <a:r>
              <a:rPr b="1" i="0" lang="en" sz="2000" u="none" cap="none" strike="noStrike">
                <a:solidFill>
                  <a:schemeClr val="accent2"/>
                </a:solidFill>
                <a:latin typeface="Courier New"/>
                <a:ea typeface="Courier New"/>
                <a:cs typeface="Courier New"/>
                <a:sym typeface="Courier New"/>
              </a:rPr>
              <a:t>			  </a:t>
            </a:r>
            <a:r>
              <a:rPr b="1" i="0" lang="en" sz="2000" u="none" cap="none" strike="noStrike">
                <a:solidFill>
                  <a:srgbClr val="00B050"/>
                </a:solidFill>
                <a:latin typeface="Courier New"/>
                <a:ea typeface="Courier New"/>
                <a:cs typeface="Courier New"/>
                <a:sym typeface="Courier New"/>
              </a:rPr>
              <a:t>|</a:t>
            </a:r>
            <a:r>
              <a:rPr b="1" i="0" lang="en" sz="2000" u="none" cap="none" strike="noStrike">
                <a:solidFill>
                  <a:srgbClr val="1E4E79"/>
                </a:solidFill>
                <a:latin typeface="Courier New"/>
                <a:ea typeface="Courier New"/>
                <a:cs typeface="Courier New"/>
                <a:sym typeface="Courier New"/>
              </a:rPr>
              <a:t> </a:t>
            </a:r>
            <a:r>
              <a:rPr b="1" i="0" lang="en" sz="2000" u="none" cap="none" strike="noStrike">
                <a:solidFill>
                  <a:srgbClr val="7030A0"/>
                </a:solidFill>
                <a:latin typeface="Courier New"/>
                <a:ea typeface="Courier New"/>
                <a:cs typeface="Courier New"/>
                <a:sym typeface="Courier New"/>
              </a:rPr>
              <a:t>Num</a:t>
            </a:r>
            <a:r>
              <a:rPr b="1" i="0" lang="en" sz="2000" u="none" cap="none" strike="noStrike">
                <a:solidFill>
                  <a:schemeClr val="accent2"/>
                </a:solidFill>
                <a:latin typeface="Courier New"/>
                <a:ea typeface="Courier New"/>
                <a:cs typeface="Courier New"/>
                <a:sym typeface="Courier New"/>
              </a:rPr>
              <a:t> </a:t>
            </a:r>
            <a:r>
              <a:rPr b="1" i="0" lang="en" sz="2000" u="none" cap="none" strike="noStrike">
                <a:solidFill>
                  <a:srgbClr val="0070C0"/>
                </a:solidFill>
                <a:latin typeface="Courier New"/>
                <a:ea typeface="Courier New"/>
                <a:cs typeface="Courier New"/>
                <a:sym typeface="Courier New"/>
              </a:rPr>
              <a:t>of</a:t>
            </a:r>
            <a:r>
              <a:rPr b="1" i="0" lang="en" sz="2000" u="none" cap="none" strike="noStrike">
                <a:solidFill>
                  <a:srgbClr val="1E4E79"/>
                </a:solidFill>
                <a:latin typeface="Courier New"/>
                <a:ea typeface="Courier New"/>
                <a:cs typeface="Courier New"/>
                <a:sym typeface="Courier New"/>
              </a:rPr>
              <a:t> </a:t>
            </a:r>
            <a:r>
              <a:rPr b="1" i="0" lang="en" sz="2000" u="none" cap="none" strike="noStrike">
                <a:solidFill>
                  <a:schemeClr val="dk1"/>
                </a:solidFill>
                <a:latin typeface="Courier New"/>
                <a:ea typeface="Courier New"/>
                <a:cs typeface="Courier New"/>
                <a:sym typeface="Courier New"/>
              </a:rPr>
              <a:t>int</a:t>
            </a:r>
            <a:endParaRPr b="1" i="0" sz="2000" u="none" cap="none" strike="noStrike">
              <a:solidFill>
                <a:srgbClr val="1E4E79"/>
              </a:solidFill>
              <a:latin typeface="Courier New"/>
              <a:ea typeface="Courier New"/>
              <a:cs typeface="Courier New"/>
              <a:sym typeface="Courier New"/>
            </a:endParaRPr>
          </a:p>
        </p:txBody>
      </p:sp>
      <p:sp>
        <p:nvSpPr>
          <p:cNvPr id="173" name="Google Shape;173;p6"/>
          <p:cNvSpPr/>
          <p:nvPr/>
        </p:nvSpPr>
        <p:spPr>
          <a:xfrm>
            <a:off x="949949" y="5271075"/>
            <a:ext cx="3944700" cy="369300"/>
          </a:xfrm>
          <a:prstGeom prst="rect">
            <a:avLst/>
          </a:prstGeom>
          <a:solidFill>
            <a:srgbClr val="AAE2CA">
              <a:alpha val="61960"/>
            </a:srgbClr>
          </a:solidFill>
          <a:ln>
            <a:noFill/>
          </a:ln>
        </p:spPr>
        <p:txBody>
          <a:bodyPr anchorCtr="0" anchor="ctr" bIns="45700" lIns="91425" spcFirstLastPara="1" rIns="91425" wrap="square" tIns="45700">
            <a:noAutofit/>
          </a:bodyPr>
          <a:lstStyle/>
          <a:p>
            <a:pPr indent="-342900" lvl="0" marL="342900" marR="0" rtl="0" algn="ctr">
              <a:lnSpc>
                <a:spcPct val="90000"/>
              </a:lnSpc>
              <a:spcBef>
                <a:spcPts val="0"/>
              </a:spcBef>
              <a:spcAft>
                <a:spcPts val="0"/>
              </a:spcAft>
              <a:buClr>
                <a:srgbClr val="000000"/>
              </a:buClr>
              <a:buSzPts val="2000"/>
              <a:buFont typeface="Arial"/>
              <a:buNone/>
            </a:pPr>
            <a:r>
              <a:rPr b="1" i="0" lang="en" sz="2000" u="none" cap="none" strike="noStrike">
                <a:solidFill>
                  <a:srgbClr val="0070C0"/>
                </a:solidFill>
                <a:latin typeface="Courier New"/>
                <a:ea typeface="Courier New"/>
                <a:cs typeface="Courier New"/>
                <a:sym typeface="Courier New"/>
              </a:rPr>
              <a:t>type </a:t>
            </a:r>
            <a:r>
              <a:rPr b="1" i="0" lang="en" sz="2000" u="none" cap="none" strike="noStrike">
                <a:solidFill>
                  <a:srgbClr val="7030A0"/>
                </a:solidFill>
                <a:latin typeface="Courier New"/>
                <a:ea typeface="Courier New"/>
                <a:cs typeface="Courier New"/>
                <a:sym typeface="Courier New"/>
              </a:rPr>
              <a:t>card</a:t>
            </a:r>
            <a:r>
              <a:rPr b="1" i="0" lang="en" sz="2000" u="none" cap="none" strike="noStrike">
                <a:solidFill>
                  <a:srgbClr val="0070C0"/>
                </a:solidFill>
                <a:latin typeface="Courier New"/>
                <a:ea typeface="Courier New"/>
                <a:cs typeface="Courier New"/>
                <a:sym typeface="Courier New"/>
              </a:rPr>
              <a:t> </a:t>
            </a:r>
            <a:r>
              <a:rPr b="1" i="0" lang="en" sz="2000" u="none" cap="none" strike="noStrike">
                <a:solidFill>
                  <a:srgbClr val="00B050"/>
                </a:solidFill>
                <a:latin typeface="Courier New"/>
                <a:ea typeface="Courier New"/>
                <a:cs typeface="Courier New"/>
                <a:sym typeface="Courier New"/>
              </a:rPr>
              <a:t>=</a:t>
            </a:r>
            <a:r>
              <a:rPr b="1" i="0" lang="en" sz="2000" u="none" cap="none" strike="noStrike">
                <a:solidFill>
                  <a:srgbClr val="0070C0"/>
                </a:solidFill>
                <a:latin typeface="Courier New"/>
                <a:ea typeface="Courier New"/>
                <a:cs typeface="Courier New"/>
                <a:sym typeface="Courier New"/>
              </a:rPr>
              <a:t> </a:t>
            </a:r>
            <a:r>
              <a:rPr b="1" i="0" lang="en" sz="2000" u="none" cap="none" strike="noStrike">
                <a:solidFill>
                  <a:srgbClr val="7030A0"/>
                </a:solidFill>
                <a:latin typeface="Courier New"/>
                <a:ea typeface="Courier New"/>
                <a:cs typeface="Courier New"/>
                <a:sym typeface="Courier New"/>
              </a:rPr>
              <a:t>suit</a:t>
            </a:r>
            <a:r>
              <a:rPr b="1" i="0" lang="en" sz="2000" u="none" cap="none" strike="noStrike">
                <a:solidFill>
                  <a:srgbClr val="0070C0"/>
                </a:solidFill>
                <a:latin typeface="Courier New"/>
                <a:ea typeface="Courier New"/>
                <a:cs typeface="Courier New"/>
                <a:sym typeface="Courier New"/>
              </a:rPr>
              <a:t> </a:t>
            </a:r>
            <a:r>
              <a:rPr b="1" i="0" lang="en" sz="2000" u="none" cap="none" strike="noStrike">
                <a:solidFill>
                  <a:srgbClr val="00B050"/>
                </a:solidFill>
                <a:latin typeface="Courier New"/>
                <a:ea typeface="Courier New"/>
                <a:cs typeface="Courier New"/>
                <a:sym typeface="Courier New"/>
              </a:rPr>
              <a:t>*</a:t>
            </a:r>
            <a:r>
              <a:rPr b="1" i="0" lang="en" sz="2000" u="none" cap="none" strike="noStrike">
                <a:solidFill>
                  <a:srgbClr val="0070C0"/>
                </a:solidFill>
                <a:latin typeface="Courier New"/>
                <a:ea typeface="Courier New"/>
                <a:cs typeface="Courier New"/>
                <a:sym typeface="Courier New"/>
              </a:rPr>
              <a:t> </a:t>
            </a:r>
            <a:r>
              <a:rPr b="1" i="0" lang="en" sz="2000" u="none" cap="none" strike="noStrike">
                <a:solidFill>
                  <a:srgbClr val="7030A0"/>
                </a:solidFill>
                <a:latin typeface="Courier New"/>
                <a:ea typeface="Courier New"/>
                <a:cs typeface="Courier New"/>
                <a:sym typeface="Courier New"/>
              </a:rPr>
              <a:t>rank</a:t>
            </a:r>
            <a:endParaRPr b="1" i="0" sz="2000" u="none" cap="none" strike="noStrike">
              <a:solidFill>
                <a:srgbClr val="7030A0"/>
              </a:solidFill>
              <a:latin typeface="Courier New"/>
              <a:ea typeface="Courier New"/>
              <a:cs typeface="Courier New"/>
              <a:sym typeface="Courier New"/>
            </a:endParaRPr>
          </a:p>
        </p:txBody>
      </p:sp>
      <p:sp>
        <p:nvSpPr>
          <p:cNvPr id="174" name="Google Shape;174;p6"/>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
                <a:latin typeface="Open Sans"/>
                <a:ea typeface="Open Sans"/>
                <a:cs typeface="Open Sans"/>
                <a:sym typeface="Open Sans"/>
              </a:rPr>
              <a:t>CSE 341: Programming Languages</a:t>
            </a:r>
            <a:endParaRPr>
              <a:latin typeface="Open Sans"/>
              <a:ea typeface="Open Sans"/>
              <a:cs typeface="Open Sans"/>
              <a:sym typeface="Open Sans"/>
            </a:endParaRPr>
          </a:p>
        </p:txBody>
      </p:sp>
      <p:sp>
        <p:nvSpPr>
          <p:cNvPr id="175" name="Google Shape;175;p6"/>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
                <a:latin typeface="Open Sans"/>
                <a:ea typeface="Open Sans"/>
                <a:cs typeface="Open Sans"/>
                <a:sym typeface="Open Sans"/>
              </a:rPr>
              <a:t>‹#›</a:t>
            </a:fld>
            <a:endParaRPr>
              <a:latin typeface="Open Sans"/>
              <a:ea typeface="Open Sans"/>
              <a:cs typeface="Open Sans"/>
              <a:sym typeface="Open Sans"/>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9" name="Shape 179"/>
        <p:cNvGrpSpPr/>
        <p:nvPr/>
      </p:nvGrpSpPr>
      <p:grpSpPr>
        <a:xfrm>
          <a:off x="0" y="0"/>
          <a:ext cx="0" cy="0"/>
          <a:chOff x="0" y="0"/>
          <a:chExt cx="0" cy="0"/>
        </a:xfrm>
      </p:grpSpPr>
      <p:sp>
        <p:nvSpPr>
          <p:cNvPr id="180" name="Google Shape;180;p7"/>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i="1" lang="en">
                <a:latin typeface="Open Sans"/>
                <a:ea typeface="Open Sans"/>
                <a:cs typeface="Open Sans"/>
                <a:sym typeface="Open Sans"/>
              </a:rPr>
              <a:t>Type Synonyms</a:t>
            </a:r>
            <a:endParaRPr i="1">
              <a:latin typeface="Open Sans"/>
              <a:ea typeface="Open Sans"/>
              <a:cs typeface="Open Sans"/>
              <a:sym typeface="Open Sans"/>
            </a:endParaRPr>
          </a:p>
        </p:txBody>
      </p:sp>
      <p:sp>
        <p:nvSpPr>
          <p:cNvPr id="181" name="Google Shape;181;p7"/>
          <p:cNvSpPr txBox="1"/>
          <p:nvPr>
            <p:ph idx="1" type="body"/>
          </p:nvPr>
        </p:nvSpPr>
        <p:spPr>
          <a:xfrm>
            <a:off x="628650" y="1825625"/>
            <a:ext cx="7886700" cy="4351338"/>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2800"/>
              <a:buNone/>
            </a:pPr>
            <a:r>
              <a:rPr b="1" lang="en" sz="2400">
                <a:latin typeface="Open Sans"/>
                <a:ea typeface="Open Sans"/>
                <a:cs typeface="Open Sans"/>
                <a:sym typeface="Open Sans"/>
              </a:rPr>
              <a:t>Why? </a:t>
            </a:r>
            <a:endParaRPr b="1" sz="2400">
              <a:latin typeface="Open Sans"/>
              <a:ea typeface="Open Sans"/>
              <a:cs typeface="Open Sans"/>
              <a:sym typeface="Open Sans"/>
            </a:endParaRPr>
          </a:p>
          <a:p>
            <a:pPr indent="-203200" lvl="0" marL="228600" rtl="0" algn="l">
              <a:lnSpc>
                <a:spcPct val="90000"/>
              </a:lnSpc>
              <a:spcBef>
                <a:spcPts val="1000"/>
              </a:spcBef>
              <a:spcAft>
                <a:spcPts val="0"/>
              </a:spcAft>
              <a:buClr>
                <a:schemeClr val="dk1"/>
              </a:buClr>
              <a:buSzPts val="2400"/>
              <a:buFont typeface="Open Sans"/>
              <a:buChar char="•"/>
            </a:pPr>
            <a:r>
              <a:rPr lang="en" sz="2400">
                <a:latin typeface="Open Sans"/>
                <a:ea typeface="Open Sans"/>
                <a:cs typeface="Open Sans"/>
                <a:sym typeface="Open Sans"/>
              </a:rPr>
              <a:t>For now, just for convenience</a:t>
            </a:r>
            <a:endParaRPr sz="2400">
              <a:latin typeface="Open Sans"/>
              <a:ea typeface="Open Sans"/>
              <a:cs typeface="Open Sans"/>
              <a:sym typeface="Open Sans"/>
            </a:endParaRPr>
          </a:p>
          <a:p>
            <a:pPr indent="-203200" lvl="0" marL="228600" rtl="0" algn="l">
              <a:lnSpc>
                <a:spcPct val="90000"/>
              </a:lnSpc>
              <a:spcBef>
                <a:spcPts val="1000"/>
              </a:spcBef>
              <a:spcAft>
                <a:spcPts val="0"/>
              </a:spcAft>
              <a:buClr>
                <a:schemeClr val="dk1"/>
              </a:buClr>
              <a:buSzPts val="2400"/>
              <a:buFont typeface="Open Sans"/>
              <a:buChar char="•"/>
            </a:pPr>
            <a:r>
              <a:rPr lang="en" sz="2400">
                <a:latin typeface="Open Sans"/>
                <a:ea typeface="Open Sans"/>
                <a:cs typeface="Open Sans"/>
                <a:sym typeface="Open Sans"/>
              </a:rPr>
              <a:t>It doesn’t let us do anything new</a:t>
            </a:r>
            <a:endParaRPr sz="2400">
              <a:latin typeface="Open Sans"/>
              <a:ea typeface="Open Sans"/>
              <a:cs typeface="Open Sans"/>
              <a:sym typeface="Open Sans"/>
            </a:endParaRPr>
          </a:p>
          <a:p>
            <a:pPr indent="0" lvl="0" marL="0" rtl="0" algn="l">
              <a:lnSpc>
                <a:spcPct val="90000"/>
              </a:lnSpc>
              <a:spcBef>
                <a:spcPts val="1000"/>
              </a:spcBef>
              <a:spcAft>
                <a:spcPts val="0"/>
              </a:spcAft>
              <a:buClr>
                <a:schemeClr val="dk1"/>
              </a:buClr>
              <a:buSzPts val="2800"/>
              <a:buNone/>
            </a:pPr>
            <a:r>
              <a:t/>
            </a:r>
            <a:endParaRPr sz="2400">
              <a:latin typeface="Open Sans"/>
              <a:ea typeface="Open Sans"/>
              <a:cs typeface="Open Sans"/>
              <a:sym typeface="Open Sans"/>
            </a:endParaRPr>
          </a:p>
          <a:p>
            <a:pPr indent="0" lvl="0" marL="0" rtl="0" algn="l">
              <a:lnSpc>
                <a:spcPct val="90000"/>
              </a:lnSpc>
              <a:spcBef>
                <a:spcPts val="1000"/>
              </a:spcBef>
              <a:spcAft>
                <a:spcPts val="0"/>
              </a:spcAft>
              <a:buClr>
                <a:schemeClr val="dk1"/>
              </a:buClr>
              <a:buSzPts val="2800"/>
              <a:buNone/>
            </a:pPr>
            <a:r>
              <a:rPr lang="en" sz="2400">
                <a:latin typeface="Open Sans"/>
                <a:ea typeface="Open Sans"/>
                <a:cs typeface="Open Sans"/>
                <a:sym typeface="Open Sans"/>
              </a:rPr>
              <a:t>Later in the course we will see another use related to modularity.</a:t>
            </a:r>
            <a:endParaRPr sz="2400">
              <a:latin typeface="Open Sans"/>
              <a:ea typeface="Open Sans"/>
              <a:cs typeface="Open Sans"/>
              <a:sym typeface="Open Sans"/>
            </a:endParaRPr>
          </a:p>
        </p:txBody>
      </p:sp>
      <p:sp>
        <p:nvSpPr>
          <p:cNvPr id="182" name="Google Shape;182;p7"/>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
                <a:latin typeface="Open Sans"/>
                <a:ea typeface="Open Sans"/>
                <a:cs typeface="Open Sans"/>
                <a:sym typeface="Open Sans"/>
              </a:rPr>
              <a:t>CSE 341: Programming Languages</a:t>
            </a:r>
            <a:endParaRPr>
              <a:latin typeface="Open Sans"/>
              <a:ea typeface="Open Sans"/>
              <a:cs typeface="Open Sans"/>
              <a:sym typeface="Open Sans"/>
            </a:endParaRPr>
          </a:p>
        </p:txBody>
      </p:sp>
      <p:sp>
        <p:nvSpPr>
          <p:cNvPr id="183" name="Google Shape;183;p7"/>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
                <a:latin typeface="Open Sans"/>
                <a:ea typeface="Open Sans"/>
                <a:cs typeface="Open Sans"/>
                <a:sym typeface="Open Sans"/>
              </a:rPr>
              <a:t>‹#›</a:t>
            </a:fld>
            <a:endParaRPr>
              <a:latin typeface="Open Sans"/>
              <a:ea typeface="Open Sans"/>
              <a:cs typeface="Open Sans"/>
              <a:sym typeface="Open Sans"/>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8" name="Shape 188"/>
        <p:cNvGrpSpPr/>
        <p:nvPr/>
      </p:nvGrpSpPr>
      <p:grpSpPr>
        <a:xfrm>
          <a:off x="0" y="0"/>
          <a:ext cx="0" cy="0"/>
          <a:chOff x="0" y="0"/>
          <a:chExt cx="0" cy="0"/>
        </a:xfrm>
      </p:grpSpPr>
      <p:sp>
        <p:nvSpPr>
          <p:cNvPr id="189" name="Google Shape;189;p8"/>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i="1" lang="en">
                <a:latin typeface="Open Sans"/>
                <a:ea typeface="Open Sans"/>
                <a:cs typeface="Open Sans"/>
                <a:sym typeface="Open Sans"/>
              </a:rPr>
              <a:t>Type Generality</a:t>
            </a:r>
            <a:endParaRPr i="1">
              <a:latin typeface="Open Sans"/>
              <a:ea typeface="Open Sans"/>
              <a:cs typeface="Open Sans"/>
              <a:sym typeface="Open Sans"/>
            </a:endParaRPr>
          </a:p>
        </p:txBody>
      </p:sp>
      <p:sp>
        <p:nvSpPr>
          <p:cNvPr id="190" name="Google Shape;190;p8"/>
          <p:cNvSpPr txBox="1"/>
          <p:nvPr>
            <p:ph idx="1" type="body"/>
          </p:nvPr>
        </p:nvSpPr>
        <p:spPr>
          <a:xfrm>
            <a:off x="628650" y="3071855"/>
            <a:ext cx="7886700" cy="7143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2800"/>
              <a:buNone/>
            </a:pPr>
            <a:r>
              <a:rPr lang="en" sz="3000"/>
              <a:t>Write a function that appends two string lists…</a:t>
            </a:r>
            <a:endParaRPr sz="3000"/>
          </a:p>
        </p:txBody>
      </p:sp>
      <p:sp>
        <p:nvSpPr>
          <p:cNvPr id="191" name="Google Shape;191;p8"/>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
                <a:latin typeface="Open Sans"/>
                <a:ea typeface="Open Sans"/>
                <a:cs typeface="Open Sans"/>
                <a:sym typeface="Open Sans"/>
              </a:rPr>
              <a:t>CSE 341: Programming Languages</a:t>
            </a:r>
            <a:endParaRPr>
              <a:latin typeface="Open Sans"/>
              <a:ea typeface="Open Sans"/>
              <a:cs typeface="Open Sans"/>
              <a:sym typeface="Open Sans"/>
            </a:endParaRPr>
          </a:p>
        </p:txBody>
      </p:sp>
      <p:sp>
        <p:nvSpPr>
          <p:cNvPr id="192" name="Google Shape;192;p8"/>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
                <a:latin typeface="Open Sans"/>
                <a:ea typeface="Open Sans"/>
                <a:cs typeface="Open Sans"/>
                <a:sym typeface="Open Sans"/>
              </a:rPr>
              <a:t>‹#›</a:t>
            </a:fld>
            <a:endParaRPr>
              <a:latin typeface="Open Sans"/>
              <a:ea typeface="Open Sans"/>
              <a:cs typeface="Open Sans"/>
              <a:sym typeface="Open Sans"/>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7" name="Shape 197"/>
        <p:cNvGrpSpPr/>
        <p:nvPr/>
      </p:nvGrpSpPr>
      <p:grpSpPr>
        <a:xfrm>
          <a:off x="0" y="0"/>
          <a:ext cx="0" cy="0"/>
          <a:chOff x="0" y="0"/>
          <a:chExt cx="0" cy="0"/>
        </a:xfrm>
      </p:grpSpPr>
      <p:sp>
        <p:nvSpPr>
          <p:cNvPr id="198" name="Google Shape;198;p9"/>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i="1" lang="en">
                <a:latin typeface="Open Sans"/>
                <a:ea typeface="Open Sans"/>
                <a:cs typeface="Open Sans"/>
                <a:sym typeface="Open Sans"/>
              </a:rPr>
              <a:t>Type Generality</a:t>
            </a:r>
            <a:endParaRPr i="1">
              <a:latin typeface="Open Sans"/>
              <a:ea typeface="Open Sans"/>
              <a:cs typeface="Open Sans"/>
              <a:sym typeface="Open Sans"/>
            </a:endParaRPr>
          </a:p>
        </p:txBody>
      </p:sp>
      <p:sp>
        <p:nvSpPr>
          <p:cNvPr id="199" name="Google Shape;199;p9"/>
          <p:cNvSpPr txBox="1"/>
          <p:nvPr>
            <p:ph idx="1" type="body"/>
          </p:nvPr>
        </p:nvSpPr>
        <p:spPr>
          <a:xfrm>
            <a:off x="628650" y="1825625"/>
            <a:ext cx="7886700" cy="661403"/>
          </a:xfrm>
          <a:prstGeom prst="rect">
            <a:avLst/>
          </a:prstGeom>
          <a:noFill/>
          <a:ln>
            <a:noFill/>
          </a:ln>
        </p:spPr>
        <p:txBody>
          <a:bodyPr anchorCtr="0" anchor="ctr" bIns="45700" lIns="91425" spcFirstLastPara="1" rIns="91425" wrap="square" tIns="45700">
            <a:noAutofit/>
          </a:bodyPr>
          <a:lstStyle/>
          <a:p>
            <a:pPr indent="-203200" lvl="0" marL="228600" rtl="0" algn="l">
              <a:lnSpc>
                <a:spcPct val="90000"/>
              </a:lnSpc>
              <a:spcBef>
                <a:spcPts val="0"/>
              </a:spcBef>
              <a:spcAft>
                <a:spcPts val="0"/>
              </a:spcAft>
              <a:buClr>
                <a:schemeClr val="dk1"/>
              </a:buClr>
              <a:buSzPts val="2400"/>
              <a:buFont typeface="Open Sans"/>
              <a:buChar char="•"/>
            </a:pPr>
            <a:r>
              <a:rPr lang="en" sz="2400">
                <a:latin typeface="Open Sans"/>
                <a:ea typeface="Open Sans"/>
                <a:cs typeface="Open Sans"/>
                <a:sym typeface="Open Sans"/>
              </a:rPr>
              <a:t>We would expect</a:t>
            </a:r>
            <a:endParaRPr sz="2400">
              <a:latin typeface="Open Sans"/>
              <a:ea typeface="Open Sans"/>
              <a:cs typeface="Open Sans"/>
              <a:sym typeface="Open Sans"/>
            </a:endParaRPr>
          </a:p>
        </p:txBody>
      </p:sp>
      <p:sp>
        <p:nvSpPr>
          <p:cNvPr id="200" name="Google Shape;200;p9"/>
          <p:cNvSpPr/>
          <p:nvPr/>
        </p:nvSpPr>
        <p:spPr>
          <a:xfrm>
            <a:off x="923300" y="2505612"/>
            <a:ext cx="7479000" cy="500400"/>
          </a:xfrm>
          <a:prstGeom prst="rect">
            <a:avLst/>
          </a:prstGeom>
          <a:solidFill>
            <a:srgbClr val="AAE2CA">
              <a:alpha val="61960"/>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000"/>
              <a:buFont typeface="Arial"/>
              <a:buNone/>
            </a:pPr>
            <a:r>
              <a:rPr b="1" i="0" lang="en" sz="2000" u="none" cap="none" strike="noStrike">
                <a:solidFill>
                  <a:schemeClr val="dk1"/>
                </a:solidFill>
                <a:latin typeface="Courier New"/>
                <a:ea typeface="Courier New"/>
                <a:cs typeface="Courier New"/>
                <a:sym typeface="Courier New"/>
              </a:rPr>
              <a:t>string list </a:t>
            </a:r>
            <a:r>
              <a:rPr b="1" i="0" lang="en" sz="2000" u="none" cap="none" strike="noStrike">
                <a:solidFill>
                  <a:srgbClr val="00B050"/>
                </a:solidFill>
                <a:latin typeface="Courier New"/>
                <a:ea typeface="Courier New"/>
                <a:cs typeface="Courier New"/>
                <a:sym typeface="Courier New"/>
              </a:rPr>
              <a:t>*</a:t>
            </a:r>
            <a:r>
              <a:rPr b="1" i="0" lang="en" sz="2000" u="none" cap="none" strike="noStrike">
                <a:solidFill>
                  <a:schemeClr val="dk1"/>
                </a:solidFill>
                <a:latin typeface="Courier New"/>
                <a:ea typeface="Courier New"/>
                <a:cs typeface="Courier New"/>
                <a:sym typeface="Courier New"/>
              </a:rPr>
              <a:t> string list </a:t>
            </a:r>
            <a:r>
              <a:rPr b="1" i="0" lang="en" sz="2000" u="none" cap="none" strike="noStrike">
                <a:solidFill>
                  <a:srgbClr val="00B050"/>
                </a:solidFill>
                <a:latin typeface="Courier New"/>
                <a:ea typeface="Courier New"/>
                <a:cs typeface="Courier New"/>
                <a:sym typeface="Courier New"/>
              </a:rPr>
              <a:t>-&gt;</a:t>
            </a:r>
            <a:r>
              <a:rPr b="1" i="0" lang="en" sz="2000" u="none" cap="none" strike="noStrike">
                <a:solidFill>
                  <a:schemeClr val="dk1"/>
                </a:solidFill>
                <a:latin typeface="Courier New"/>
                <a:ea typeface="Courier New"/>
                <a:cs typeface="Courier New"/>
                <a:sym typeface="Courier New"/>
              </a:rPr>
              <a:t> string list</a:t>
            </a:r>
            <a:endParaRPr b="0" i="0" sz="2000" u="none" cap="none" strike="noStrike">
              <a:solidFill>
                <a:schemeClr val="dk1"/>
              </a:solidFill>
              <a:latin typeface="Calibri"/>
              <a:ea typeface="Calibri"/>
              <a:cs typeface="Calibri"/>
              <a:sym typeface="Calibri"/>
            </a:endParaRPr>
          </a:p>
        </p:txBody>
      </p:sp>
      <p:sp>
        <p:nvSpPr>
          <p:cNvPr id="201" name="Google Shape;201;p9"/>
          <p:cNvSpPr/>
          <p:nvPr/>
        </p:nvSpPr>
        <p:spPr>
          <a:xfrm>
            <a:off x="923300" y="4051050"/>
            <a:ext cx="4493400" cy="500400"/>
          </a:xfrm>
          <a:prstGeom prst="rect">
            <a:avLst/>
          </a:prstGeom>
          <a:solidFill>
            <a:srgbClr val="AAE2CA">
              <a:alpha val="61960"/>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000"/>
              <a:buFont typeface="Arial"/>
              <a:buNone/>
            </a:pPr>
            <a:r>
              <a:rPr b="1" i="0" lang="en" sz="2000" u="none" cap="none" strike="noStrike">
                <a:solidFill>
                  <a:schemeClr val="dk1"/>
                </a:solidFill>
                <a:latin typeface="Courier New"/>
                <a:ea typeface="Courier New"/>
                <a:cs typeface="Courier New"/>
                <a:sym typeface="Courier New"/>
              </a:rPr>
              <a:t>‘a list </a:t>
            </a:r>
            <a:r>
              <a:rPr b="1" i="0" lang="en" sz="2000" u="none" cap="none" strike="noStrike">
                <a:solidFill>
                  <a:srgbClr val="00B050"/>
                </a:solidFill>
                <a:latin typeface="Courier New"/>
                <a:ea typeface="Courier New"/>
                <a:cs typeface="Courier New"/>
                <a:sym typeface="Courier New"/>
              </a:rPr>
              <a:t>*</a:t>
            </a:r>
            <a:r>
              <a:rPr b="1" i="0" lang="en" sz="2000" u="none" cap="none" strike="noStrike">
                <a:solidFill>
                  <a:schemeClr val="dk1"/>
                </a:solidFill>
                <a:latin typeface="Courier New"/>
                <a:ea typeface="Courier New"/>
                <a:cs typeface="Courier New"/>
                <a:sym typeface="Courier New"/>
              </a:rPr>
              <a:t> ‘a list </a:t>
            </a:r>
            <a:r>
              <a:rPr b="1" i="0" lang="en" sz="2000" u="none" cap="none" strike="noStrike">
                <a:solidFill>
                  <a:srgbClr val="00B050"/>
                </a:solidFill>
                <a:latin typeface="Courier New"/>
                <a:ea typeface="Courier New"/>
                <a:cs typeface="Courier New"/>
                <a:sym typeface="Courier New"/>
              </a:rPr>
              <a:t>-&gt;</a:t>
            </a:r>
            <a:r>
              <a:rPr b="1" i="0" lang="en" sz="2000" u="none" cap="none" strike="noStrike">
                <a:solidFill>
                  <a:schemeClr val="dk1"/>
                </a:solidFill>
                <a:latin typeface="Courier New"/>
                <a:ea typeface="Courier New"/>
                <a:cs typeface="Courier New"/>
                <a:sym typeface="Courier New"/>
              </a:rPr>
              <a:t> ‘a list</a:t>
            </a:r>
            <a:endParaRPr b="0" i="0" sz="1400" u="none" cap="none" strike="noStrike">
              <a:solidFill>
                <a:srgbClr val="000000"/>
              </a:solidFill>
              <a:latin typeface="Arial"/>
              <a:ea typeface="Arial"/>
              <a:cs typeface="Arial"/>
              <a:sym typeface="Arial"/>
            </a:endParaRPr>
          </a:p>
        </p:txBody>
      </p:sp>
      <p:sp>
        <p:nvSpPr>
          <p:cNvPr id="202" name="Google Shape;202;p9"/>
          <p:cNvSpPr txBox="1"/>
          <p:nvPr/>
        </p:nvSpPr>
        <p:spPr>
          <a:xfrm>
            <a:off x="628650" y="3159522"/>
            <a:ext cx="7886700" cy="661403"/>
          </a:xfrm>
          <a:prstGeom prst="rect">
            <a:avLst/>
          </a:prstGeom>
          <a:noFill/>
          <a:ln>
            <a:noFill/>
          </a:ln>
        </p:spPr>
        <p:txBody>
          <a:bodyPr anchorCtr="0" anchor="ctr" bIns="45700" lIns="91425" spcFirstLastPara="1" rIns="91425" wrap="square" tIns="45700">
            <a:noAutofit/>
          </a:bodyPr>
          <a:lstStyle/>
          <a:p>
            <a:pPr indent="-203200" lvl="0" marL="228600" marR="0" rtl="0" algn="l">
              <a:lnSpc>
                <a:spcPct val="90000"/>
              </a:lnSpc>
              <a:spcBef>
                <a:spcPts val="0"/>
              </a:spcBef>
              <a:spcAft>
                <a:spcPts val="0"/>
              </a:spcAft>
              <a:buClr>
                <a:schemeClr val="dk1"/>
              </a:buClr>
              <a:buSzPts val="2400"/>
              <a:buFont typeface="Open Sans"/>
              <a:buChar char="•"/>
            </a:pPr>
            <a:r>
              <a:rPr i="0" lang="en" sz="2400" u="none" cap="none" strike="noStrike">
                <a:solidFill>
                  <a:schemeClr val="dk1"/>
                </a:solidFill>
                <a:latin typeface="Open Sans"/>
                <a:ea typeface="Open Sans"/>
                <a:cs typeface="Open Sans"/>
                <a:sym typeface="Open Sans"/>
              </a:rPr>
              <a:t>But the type checker found</a:t>
            </a:r>
            <a:endParaRPr i="0" sz="2400" u="none" cap="none" strike="noStrike">
              <a:solidFill>
                <a:schemeClr val="dk1"/>
              </a:solidFill>
              <a:latin typeface="Open Sans"/>
              <a:ea typeface="Open Sans"/>
              <a:cs typeface="Open Sans"/>
              <a:sym typeface="Open Sans"/>
            </a:endParaRPr>
          </a:p>
        </p:txBody>
      </p:sp>
      <p:sp>
        <p:nvSpPr>
          <p:cNvPr id="203" name="Google Shape;203;p9"/>
          <p:cNvSpPr txBox="1"/>
          <p:nvPr/>
        </p:nvSpPr>
        <p:spPr>
          <a:xfrm>
            <a:off x="628650" y="4629785"/>
            <a:ext cx="7886700" cy="1499553"/>
          </a:xfrm>
          <a:prstGeom prst="rect">
            <a:avLst/>
          </a:prstGeom>
          <a:noFill/>
          <a:ln>
            <a:noFill/>
          </a:ln>
        </p:spPr>
        <p:txBody>
          <a:bodyPr anchorCtr="0" anchor="ctr" bIns="45700" lIns="91425" spcFirstLastPara="1" rIns="91425" wrap="square" tIns="45700">
            <a:noAutofit/>
          </a:bodyPr>
          <a:lstStyle/>
          <a:p>
            <a:pPr indent="-203200" lvl="0" marL="228600" marR="0" rtl="0" algn="l">
              <a:lnSpc>
                <a:spcPct val="90000"/>
              </a:lnSpc>
              <a:spcBef>
                <a:spcPts val="0"/>
              </a:spcBef>
              <a:spcAft>
                <a:spcPts val="0"/>
              </a:spcAft>
              <a:buClr>
                <a:schemeClr val="dk1"/>
              </a:buClr>
              <a:buSzPts val="2400"/>
              <a:buFont typeface="Open Sans"/>
              <a:buChar char="•"/>
            </a:pPr>
            <a:r>
              <a:rPr i="0" lang="en" sz="2800" u="none" cap="none" strike="noStrike">
                <a:solidFill>
                  <a:schemeClr val="dk1"/>
                </a:solidFill>
                <a:latin typeface="Courier New"/>
                <a:ea typeface="Courier New"/>
                <a:cs typeface="Courier New"/>
                <a:sym typeface="Courier New"/>
              </a:rPr>
              <a:t>‘a</a:t>
            </a:r>
            <a:r>
              <a:rPr b="0" i="0" lang="en" sz="2800" u="none" cap="none" strike="noStrike">
                <a:solidFill>
                  <a:schemeClr val="dk1"/>
                </a:solidFill>
                <a:latin typeface="Calibri"/>
                <a:ea typeface="Calibri"/>
                <a:cs typeface="Calibri"/>
                <a:sym typeface="Calibri"/>
              </a:rPr>
              <a:t> </a:t>
            </a:r>
            <a:r>
              <a:rPr i="0" lang="en" sz="2400" u="none" cap="none" strike="noStrike">
                <a:solidFill>
                  <a:schemeClr val="dk1"/>
                </a:solidFill>
                <a:latin typeface="Open Sans"/>
                <a:ea typeface="Open Sans"/>
                <a:cs typeface="Open Sans"/>
                <a:sym typeface="Open Sans"/>
              </a:rPr>
              <a:t>are called Polymorphic Types</a:t>
            </a:r>
            <a:endParaRPr i="0" sz="2400" u="none" cap="none" strike="noStrike">
              <a:solidFill>
                <a:schemeClr val="dk1"/>
              </a:solidFill>
              <a:latin typeface="Open Sans"/>
              <a:ea typeface="Open Sans"/>
              <a:cs typeface="Open Sans"/>
              <a:sym typeface="Open Sans"/>
            </a:endParaRPr>
          </a:p>
          <a:p>
            <a:pPr indent="-203200" lvl="0" marL="228600" marR="0" rtl="0" algn="l">
              <a:lnSpc>
                <a:spcPct val="90000"/>
              </a:lnSpc>
              <a:spcBef>
                <a:spcPts val="1000"/>
              </a:spcBef>
              <a:spcAft>
                <a:spcPts val="0"/>
              </a:spcAft>
              <a:buClr>
                <a:schemeClr val="dk1"/>
              </a:buClr>
              <a:buSzPts val="2400"/>
              <a:buFont typeface="Open Sans"/>
              <a:buChar char="•"/>
            </a:pPr>
            <a:r>
              <a:rPr i="0" lang="en" sz="2400" u="none" cap="none" strike="noStrike">
                <a:solidFill>
                  <a:schemeClr val="dk1"/>
                </a:solidFill>
                <a:latin typeface="Open Sans"/>
                <a:ea typeface="Open Sans"/>
                <a:cs typeface="Open Sans"/>
                <a:sym typeface="Open Sans"/>
              </a:rPr>
              <a:t>Why is this OK?</a:t>
            </a:r>
            <a:endParaRPr i="0" sz="2400" u="none" cap="none" strike="noStrike">
              <a:solidFill>
                <a:schemeClr val="dk1"/>
              </a:solidFill>
              <a:latin typeface="Open Sans"/>
              <a:ea typeface="Open Sans"/>
              <a:cs typeface="Open Sans"/>
              <a:sym typeface="Open Sans"/>
            </a:endParaRPr>
          </a:p>
        </p:txBody>
      </p:sp>
      <p:sp>
        <p:nvSpPr>
          <p:cNvPr id="204" name="Google Shape;204;p9"/>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
                <a:latin typeface="Open Sans"/>
                <a:ea typeface="Open Sans"/>
                <a:cs typeface="Open Sans"/>
                <a:sym typeface="Open Sans"/>
              </a:rPr>
              <a:t>CSE 341: Programming Languages</a:t>
            </a:r>
            <a:endParaRPr>
              <a:latin typeface="Open Sans"/>
              <a:ea typeface="Open Sans"/>
              <a:cs typeface="Open Sans"/>
              <a:sym typeface="Open Sans"/>
            </a:endParaRPr>
          </a:p>
        </p:txBody>
      </p:sp>
      <p:sp>
        <p:nvSpPr>
          <p:cNvPr id="205" name="Google Shape;205;p9"/>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
                <a:latin typeface="Open Sans"/>
                <a:ea typeface="Open Sans"/>
                <a:cs typeface="Open Sans"/>
                <a:sym typeface="Open Sans"/>
              </a:rPr>
              <a:t>‹#›</a:t>
            </a:fld>
            <a:endParaRPr>
              <a:latin typeface="Open Sans"/>
              <a:ea typeface="Open Sans"/>
              <a:cs typeface="Open Sans"/>
              <a:sym typeface="Open Sans"/>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9" name="Shape 209"/>
        <p:cNvGrpSpPr/>
        <p:nvPr/>
      </p:nvGrpSpPr>
      <p:grpSpPr>
        <a:xfrm>
          <a:off x="0" y="0"/>
          <a:ext cx="0" cy="0"/>
          <a:chOff x="0" y="0"/>
          <a:chExt cx="0" cy="0"/>
        </a:xfrm>
      </p:grpSpPr>
      <p:sp>
        <p:nvSpPr>
          <p:cNvPr id="210" name="Google Shape;210;p10"/>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i="1" lang="en">
                <a:latin typeface="Open Sans"/>
                <a:ea typeface="Open Sans"/>
                <a:cs typeface="Open Sans"/>
                <a:sym typeface="Open Sans"/>
              </a:rPr>
              <a:t>More General Types</a:t>
            </a:r>
            <a:endParaRPr i="1">
              <a:latin typeface="Open Sans"/>
              <a:ea typeface="Open Sans"/>
              <a:cs typeface="Open Sans"/>
              <a:sym typeface="Open Sans"/>
            </a:endParaRPr>
          </a:p>
        </p:txBody>
      </p:sp>
      <p:sp>
        <p:nvSpPr>
          <p:cNvPr id="211" name="Google Shape;211;p10"/>
          <p:cNvSpPr txBox="1"/>
          <p:nvPr>
            <p:ph idx="1" type="body"/>
          </p:nvPr>
        </p:nvSpPr>
        <p:spPr>
          <a:xfrm>
            <a:off x="628650" y="1407950"/>
            <a:ext cx="7886700" cy="661500"/>
          </a:xfrm>
          <a:prstGeom prst="rect">
            <a:avLst/>
          </a:prstGeom>
          <a:noFill/>
          <a:ln>
            <a:noFill/>
          </a:ln>
        </p:spPr>
        <p:txBody>
          <a:bodyPr anchorCtr="0" anchor="ctr" bIns="45700" lIns="91425" spcFirstLastPara="1" rIns="91425" wrap="square" tIns="45700">
            <a:noAutofit/>
          </a:bodyPr>
          <a:lstStyle/>
          <a:p>
            <a:pPr indent="-200025" lvl="0" marL="228600" rtl="0" algn="l">
              <a:lnSpc>
                <a:spcPct val="90000"/>
              </a:lnSpc>
              <a:spcBef>
                <a:spcPts val="0"/>
              </a:spcBef>
              <a:spcAft>
                <a:spcPts val="0"/>
              </a:spcAft>
              <a:buClr>
                <a:schemeClr val="dk1"/>
              </a:buClr>
              <a:buSzPts val="2400"/>
              <a:buFont typeface="Open Sans"/>
              <a:buChar char="•"/>
            </a:pPr>
            <a:r>
              <a:rPr lang="en" sz="2400">
                <a:latin typeface="Open Sans"/>
                <a:ea typeface="Open Sans"/>
                <a:cs typeface="Open Sans"/>
                <a:sym typeface="Open Sans"/>
              </a:rPr>
              <a:t>The type</a:t>
            </a:r>
            <a:endParaRPr sz="2400">
              <a:latin typeface="Open Sans"/>
              <a:ea typeface="Open Sans"/>
              <a:cs typeface="Open Sans"/>
              <a:sym typeface="Open Sans"/>
            </a:endParaRPr>
          </a:p>
        </p:txBody>
      </p:sp>
      <p:sp>
        <p:nvSpPr>
          <p:cNvPr id="212" name="Google Shape;212;p10"/>
          <p:cNvSpPr/>
          <p:nvPr/>
        </p:nvSpPr>
        <p:spPr>
          <a:xfrm>
            <a:off x="1408492" y="2108378"/>
            <a:ext cx="6327000" cy="400200"/>
          </a:xfrm>
          <a:prstGeom prst="rect">
            <a:avLst/>
          </a:prstGeom>
          <a:solidFill>
            <a:srgbClr val="AAE2CA">
              <a:alpha val="61960"/>
            </a:srgb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000"/>
              <a:buFont typeface="Arial"/>
              <a:buNone/>
            </a:pPr>
            <a:r>
              <a:rPr b="1" i="0" lang="en" sz="2000" u="none" cap="none" strike="noStrike">
                <a:solidFill>
                  <a:schemeClr val="dk1"/>
                </a:solidFill>
                <a:latin typeface="Courier New"/>
                <a:ea typeface="Courier New"/>
                <a:cs typeface="Courier New"/>
                <a:sym typeface="Courier New"/>
              </a:rPr>
              <a:t>‘a list </a:t>
            </a:r>
            <a:r>
              <a:rPr b="1" i="0" lang="en" sz="2000" u="none" cap="none" strike="noStrike">
                <a:solidFill>
                  <a:srgbClr val="00B050"/>
                </a:solidFill>
                <a:latin typeface="Courier New"/>
                <a:ea typeface="Courier New"/>
                <a:cs typeface="Courier New"/>
                <a:sym typeface="Courier New"/>
              </a:rPr>
              <a:t>*</a:t>
            </a:r>
            <a:r>
              <a:rPr b="1" i="0" lang="en" sz="2000" u="none" cap="none" strike="noStrike">
                <a:solidFill>
                  <a:schemeClr val="dk1"/>
                </a:solidFill>
                <a:latin typeface="Courier New"/>
                <a:ea typeface="Courier New"/>
                <a:cs typeface="Courier New"/>
                <a:sym typeface="Courier New"/>
              </a:rPr>
              <a:t> ‘a list </a:t>
            </a:r>
            <a:r>
              <a:rPr b="1" i="0" lang="en" sz="2000" u="none" cap="none" strike="noStrike">
                <a:solidFill>
                  <a:srgbClr val="00B050"/>
                </a:solidFill>
                <a:latin typeface="Courier New"/>
                <a:ea typeface="Courier New"/>
                <a:cs typeface="Courier New"/>
                <a:sym typeface="Courier New"/>
              </a:rPr>
              <a:t>-&gt;</a:t>
            </a:r>
            <a:r>
              <a:rPr b="1" i="0" lang="en" sz="2000" u="none" cap="none" strike="noStrike">
                <a:solidFill>
                  <a:schemeClr val="dk1"/>
                </a:solidFill>
                <a:latin typeface="Courier New"/>
                <a:ea typeface="Courier New"/>
                <a:cs typeface="Courier New"/>
                <a:sym typeface="Courier New"/>
              </a:rPr>
              <a:t> ‘a list</a:t>
            </a:r>
            <a:endParaRPr b="0" i="0" sz="1400" u="none" cap="none" strike="noStrike">
              <a:solidFill>
                <a:srgbClr val="000000"/>
              </a:solidFill>
              <a:latin typeface="Arial"/>
              <a:ea typeface="Arial"/>
              <a:cs typeface="Arial"/>
              <a:sym typeface="Arial"/>
            </a:endParaRPr>
          </a:p>
        </p:txBody>
      </p:sp>
      <p:sp>
        <p:nvSpPr>
          <p:cNvPr id="213" name="Google Shape;213;p10"/>
          <p:cNvSpPr/>
          <p:nvPr/>
        </p:nvSpPr>
        <p:spPr>
          <a:xfrm>
            <a:off x="1406548" y="3284039"/>
            <a:ext cx="6330900" cy="400200"/>
          </a:xfrm>
          <a:prstGeom prst="rect">
            <a:avLst/>
          </a:prstGeom>
          <a:solidFill>
            <a:srgbClr val="AAE2CA">
              <a:alpha val="61960"/>
            </a:srgb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000"/>
              <a:buFont typeface="Arial"/>
              <a:buNone/>
            </a:pPr>
            <a:r>
              <a:rPr b="1" i="0" lang="en" sz="2000" u="none" cap="none" strike="noStrike">
                <a:solidFill>
                  <a:schemeClr val="dk1"/>
                </a:solidFill>
                <a:latin typeface="Courier New"/>
                <a:ea typeface="Courier New"/>
                <a:cs typeface="Courier New"/>
                <a:sym typeface="Courier New"/>
              </a:rPr>
              <a:t>string list </a:t>
            </a:r>
            <a:r>
              <a:rPr b="1" i="0" lang="en" sz="2000" u="none" cap="none" strike="noStrike">
                <a:solidFill>
                  <a:srgbClr val="00B050"/>
                </a:solidFill>
                <a:latin typeface="Courier New"/>
                <a:ea typeface="Courier New"/>
                <a:cs typeface="Courier New"/>
                <a:sym typeface="Courier New"/>
              </a:rPr>
              <a:t>*</a:t>
            </a:r>
            <a:r>
              <a:rPr b="1" i="0" lang="en" sz="2000" u="none" cap="none" strike="noStrike">
                <a:solidFill>
                  <a:schemeClr val="dk1"/>
                </a:solidFill>
                <a:latin typeface="Courier New"/>
                <a:ea typeface="Courier New"/>
                <a:cs typeface="Courier New"/>
                <a:sym typeface="Courier New"/>
              </a:rPr>
              <a:t> string list </a:t>
            </a:r>
            <a:r>
              <a:rPr b="1" i="0" lang="en" sz="2000" u="none" cap="none" strike="noStrike">
                <a:solidFill>
                  <a:srgbClr val="00B050"/>
                </a:solidFill>
                <a:latin typeface="Courier New"/>
                <a:ea typeface="Courier New"/>
                <a:cs typeface="Courier New"/>
                <a:sym typeface="Courier New"/>
              </a:rPr>
              <a:t>-&gt;</a:t>
            </a:r>
            <a:r>
              <a:rPr b="1" i="0" lang="en" sz="2000" u="none" cap="none" strike="noStrike">
                <a:solidFill>
                  <a:schemeClr val="dk1"/>
                </a:solidFill>
                <a:latin typeface="Courier New"/>
                <a:ea typeface="Courier New"/>
                <a:cs typeface="Courier New"/>
                <a:sym typeface="Courier New"/>
              </a:rPr>
              <a:t> string list</a:t>
            </a:r>
            <a:endParaRPr b="0" i="0" sz="2000" u="none" cap="none" strike="noStrike">
              <a:solidFill>
                <a:schemeClr val="dk1"/>
              </a:solidFill>
              <a:latin typeface="Calibri"/>
              <a:ea typeface="Calibri"/>
              <a:cs typeface="Calibri"/>
              <a:sym typeface="Calibri"/>
            </a:endParaRPr>
          </a:p>
        </p:txBody>
      </p:sp>
      <p:sp>
        <p:nvSpPr>
          <p:cNvPr id="214" name="Google Shape;214;p10"/>
          <p:cNvSpPr txBox="1"/>
          <p:nvPr/>
        </p:nvSpPr>
        <p:spPr>
          <a:xfrm>
            <a:off x="628650" y="2547511"/>
            <a:ext cx="7886700" cy="661500"/>
          </a:xfrm>
          <a:prstGeom prst="rect">
            <a:avLst/>
          </a:prstGeom>
          <a:noFill/>
          <a:ln>
            <a:noFill/>
          </a:ln>
        </p:spPr>
        <p:txBody>
          <a:bodyPr anchorCtr="0" anchor="ctr" bIns="45700" lIns="91425" spcFirstLastPara="1" rIns="91425" wrap="square" tIns="45700">
            <a:noAutofit/>
          </a:bodyPr>
          <a:lstStyle/>
          <a:p>
            <a:pPr indent="0" lvl="0" marL="228600" marR="0" rtl="0" algn="l">
              <a:lnSpc>
                <a:spcPct val="90000"/>
              </a:lnSpc>
              <a:spcBef>
                <a:spcPts val="0"/>
              </a:spcBef>
              <a:spcAft>
                <a:spcPts val="0"/>
              </a:spcAft>
              <a:buClr>
                <a:schemeClr val="dk1"/>
              </a:buClr>
              <a:buSzPts val="2800"/>
              <a:buFont typeface="Arial"/>
              <a:buNone/>
            </a:pPr>
            <a:r>
              <a:rPr i="0" lang="en" sz="2400" u="none" cap="none" strike="noStrike">
                <a:solidFill>
                  <a:schemeClr val="dk1"/>
                </a:solidFill>
                <a:latin typeface="Open Sans"/>
                <a:ea typeface="Open Sans"/>
                <a:cs typeface="Open Sans"/>
                <a:sym typeface="Open Sans"/>
              </a:rPr>
              <a:t>is </a:t>
            </a:r>
            <a:r>
              <a:rPr i="0" lang="en" sz="2400" u="sng" cap="none" strike="noStrike">
                <a:solidFill>
                  <a:schemeClr val="dk1"/>
                </a:solidFill>
                <a:latin typeface="Open Sans"/>
                <a:ea typeface="Open Sans"/>
                <a:cs typeface="Open Sans"/>
                <a:sym typeface="Open Sans"/>
              </a:rPr>
              <a:t>more general</a:t>
            </a:r>
            <a:r>
              <a:rPr i="0" lang="en" sz="2400" u="none" cap="none" strike="noStrike">
                <a:solidFill>
                  <a:schemeClr val="dk1"/>
                </a:solidFill>
                <a:latin typeface="Open Sans"/>
                <a:ea typeface="Open Sans"/>
                <a:cs typeface="Open Sans"/>
                <a:sym typeface="Open Sans"/>
              </a:rPr>
              <a:t> than the type</a:t>
            </a:r>
            <a:endParaRPr i="0" sz="2400" u="none" cap="none" strike="noStrike">
              <a:solidFill>
                <a:schemeClr val="dk1"/>
              </a:solidFill>
              <a:latin typeface="Open Sans"/>
              <a:ea typeface="Open Sans"/>
              <a:cs typeface="Open Sans"/>
              <a:sym typeface="Open Sans"/>
            </a:endParaRPr>
          </a:p>
        </p:txBody>
      </p:sp>
      <p:sp>
        <p:nvSpPr>
          <p:cNvPr id="215" name="Google Shape;215;p10"/>
          <p:cNvSpPr txBox="1"/>
          <p:nvPr/>
        </p:nvSpPr>
        <p:spPr>
          <a:xfrm>
            <a:off x="628650" y="3759276"/>
            <a:ext cx="7886700" cy="799800"/>
          </a:xfrm>
          <a:prstGeom prst="rect">
            <a:avLst/>
          </a:prstGeom>
          <a:noFill/>
          <a:ln>
            <a:noFill/>
          </a:ln>
        </p:spPr>
        <p:txBody>
          <a:bodyPr anchorCtr="0" anchor="ctr" bIns="45700" lIns="91425" spcFirstLastPara="1" rIns="91425" wrap="square" tIns="45700">
            <a:noAutofit/>
          </a:bodyPr>
          <a:lstStyle/>
          <a:p>
            <a:pPr indent="0" lvl="0" marL="228600" marR="0" rtl="0" algn="l">
              <a:lnSpc>
                <a:spcPct val="100000"/>
              </a:lnSpc>
              <a:spcBef>
                <a:spcPts val="0"/>
              </a:spcBef>
              <a:spcAft>
                <a:spcPts val="0"/>
              </a:spcAft>
              <a:buClr>
                <a:schemeClr val="dk1"/>
              </a:buClr>
              <a:buSzPts val="2800"/>
              <a:buFont typeface="Arial"/>
              <a:buNone/>
            </a:pPr>
            <a:r>
              <a:rPr i="0" lang="en" sz="2400" u="none" cap="none" strike="noStrike">
                <a:solidFill>
                  <a:schemeClr val="dk1"/>
                </a:solidFill>
                <a:latin typeface="Open Sans"/>
                <a:ea typeface="Open Sans"/>
                <a:cs typeface="Open Sans"/>
                <a:sym typeface="Open Sans"/>
              </a:rPr>
              <a:t>and “can be used” as </a:t>
            </a:r>
            <a:r>
              <a:rPr i="0" lang="en" sz="2400" u="sng" cap="none" strike="noStrike">
                <a:solidFill>
                  <a:schemeClr val="dk1"/>
                </a:solidFill>
                <a:latin typeface="Open Sans"/>
                <a:ea typeface="Open Sans"/>
                <a:cs typeface="Open Sans"/>
                <a:sym typeface="Open Sans"/>
              </a:rPr>
              <a:t>any less general </a:t>
            </a:r>
            <a:r>
              <a:rPr i="0" lang="en" sz="2400" u="none" cap="none" strike="noStrike">
                <a:solidFill>
                  <a:schemeClr val="dk1"/>
                </a:solidFill>
                <a:latin typeface="Open Sans"/>
                <a:ea typeface="Open Sans"/>
                <a:cs typeface="Open Sans"/>
                <a:sym typeface="Open Sans"/>
              </a:rPr>
              <a:t>type, such as</a:t>
            </a:r>
            <a:endParaRPr i="0" sz="2400" u="none" cap="none" strike="noStrike">
              <a:solidFill>
                <a:schemeClr val="dk1"/>
              </a:solidFill>
              <a:latin typeface="Open Sans"/>
              <a:ea typeface="Open Sans"/>
              <a:cs typeface="Open Sans"/>
              <a:sym typeface="Open Sans"/>
            </a:endParaRPr>
          </a:p>
        </p:txBody>
      </p:sp>
      <p:sp>
        <p:nvSpPr>
          <p:cNvPr id="216" name="Google Shape;216;p10"/>
          <p:cNvSpPr/>
          <p:nvPr/>
        </p:nvSpPr>
        <p:spPr>
          <a:xfrm>
            <a:off x="1406548" y="4582570"/>
            <a:ext cx="6330900" cy="400200"/>
          </a:xfrm>
          <a:prstGeom prst="rect">
            <a:avLst/>
          </a:prstGeom>
          <a:solidFill>
            <a:srgbClr val="AAE2CA">
              <a:alpha val="61960"/>
            </a:srgb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000"/>
              <a:buFont typeface="Arial"/>
              <a:buNone/>
            </a:pPr>
            <a:r>
              <a:rPr b="1" i="0" lang="en" sz="2000" u="none" cap="none" strike="noStrike">
                <a:solidFill>
                  <a:schemeClr val="dk1"/>
                </a:solidFill>
                <a:latin typeface="Courier New"/>
                <a:ea typeface="Courier New"/>
                <a:cs typeface="Courier New"/>
                <a:sym typeface="Courier New"/>
              </a:rPr>
              <a:t>int list </a:t>
            </a:r>
            <a:r>
              <a:rPr b="1" i="0" lang="en" sz="2000" u="none" cap="none" strike="noStrike">
                <a:solidFill>
                  <a:srgbClr val="00B050"/>
                </a:solidFill>
                <a:latin typeface="Courier New"/>
                <a:ea typeface="Courier New"/>
                <a:cs typeface="Courier New"/>
                <a:sym typeface="Courier New"/>
              </a:rPr>
              <a:t>* </a:t>
            </a:r>
            <a:r>
              <a:rPr b="1" i="0" lang="en" sz="2000" u="none" cap="none" strike="noStrike">
                <a:solidFill>
                  <a:schemeClr val="dk1"/>
                </a:solidFill>
                <a:latin typeface="Courier New"/>
                <a:ea typeface="Courier New"/>
                <a:cs typeface="Courier New"/>
                <a:sym typeface="Courier New"/>
              </a:rPr>
              <a:t>int list </a:t>
            </a:r>
            <a:r>
              <a:rPr b="1" i="0" lang="en" sz="2000" u="none" cap="none" strike="noStrike">
                <a:solidFill>
                  <a:srgbClr val="00B050"/>
                </a:solidFill>
                <a:latin typeface="Courier New"/>
                <a:ea typeface="Courier New"/>
                <a:cs typeface="Courier New"/>
                <a:sym typeface="Courier New"/>
              </a:rPr>
              <a:t>-&gt;</a:t>
            </a:r>
            <a:r>
              <a:rPr b="1" i="0" lang="en" sz="2000" u="none" cap="none" strike="noStrike">
                <a:solidFill>
                  <a:schemeClr val="dk1"/>
                </a:solidFill>
                <a:latin typeface="Courier New"/>
                <a:ea typeface="Courier New"/>
                <a:cs typeface="Courier New"/>
                <a:sym typeface="Courier New"/>
              </a:rPr>
              <a:t> int list</a:t>
            </a:r>
            <a:endParaRPr b="0" i="0" sz="2000" u="none" cap="none" strike="noStrike">
              <a:solidFill>
                <a:schemeClr val="dk1"/>
              </a:solidFill>
              <a:latin typeface="Calibri"/>
              <a:ea typeface="Calibri"/>
              <a:cs typeface="Calibri"/>
              <a:sym typeface="Calibri"/>
            </a:endParaRPr>
          </a:p>
        </p:txBody>
      </p:sp>
      <p:sp>
        <p:nvSpPr>
          <p:cNvPr id="217" name="Google Shape;217;p10"/>
          <p:cNvSpPr txBox="1"/>
          <p:nvPr/>
        </p:nvSpPr>
        <p:spPr>
          <a:xfrm>
            <a:off x="628650" y="5123100"/>
            <a:ext cx="7886700" cy="661500"/>
          </a:xfrm>
          <a:prstGeom prst="rect">
            <a:avLst/>
          </a:prstGeom>
          <a:noFill/>
          <a:ln>
            <a:noFill/>
          </a:ln>
        </p:spPr>
        <p:txBody>
          <a:bodyPr anchorCtr="0" anchor="ctr" bIns="45700" lIns="91425" spcFirstLastPara="1" rIns="91425" wrap="square" tIns="45700">
            <a:noAutofit/>
          </a:bodyPr>
          <a:lstStyle/>
          <a:p>
            <a:pPr indent="-203200" lvl="0" marL="228600" marR="0" rtl="0" algn="l">
              <a:lnSpc>
                <a:spcPct val="90000"/>
              </a:lnSpc>
              <a:spcBef>
                <a:spcPts val="0"/>
              </a:spcBef>
              <a:spcAft>
                <a:spcPts val="0"/>
              </a:spcAft>
              <a:buClr>
                <a:schemeClr val="dk1"/>
              </a:buClr>
              <a:buSzPts val="2400"/>
              <a:buFont typeface="Open Sans"/>
              <a:buChar char="•"/>
            </a:pPr>
            <a:r>
              <a:rPr i="0" lang="en" sz="2400" u="none" cap="none" strike="noStrike">
                <a:solidFill>
                  <a:schemeClr val="dk1"/>
                </a:solidFill>
                <a:latin typeface="Open Sans"/>
                <a:ea typeface="Open Sans"/>
                <a:cs typeface="Open Sans"/>
                <a:sym typeface="Open Sans"/>
              </a:rPr>
              <a:t>But it is </a:t>
            </a:r>
            <a:r>
              <a:rPr i="0" lang="en" sz="2400" u="sng" cap="none" strike="noStrike">
                <a:solidFill>
                  <a:schemeClr val="dk1"/>
                </a:solidFill>
                <a:latin typeface="Open Sans"/>
                <a:ea typeface="Open Sans"/>
                <a:cs typeface="Open Sans"/>
                <a:sym typeface="Open Sans"/>
              </a:rPr>
              <a:t>not</a:t>
            </a:r>
            <a:r>
              <a:rPr i="0" lang="en" sz="2400" u="none" cap="none" strike="noStrike">
                <a:solidFill>
                  <a:schemeClr val="dk1"/>
                </a:solidFill>
                <a:latin typeface="Open Sans"/>
                <a:ea typeface="Open Sans"/>
                <a:cs typeface="Open Sans"/>
                <a:sym typeface="Open Sans"/>
              </a:rPr>
              <a:t> more general than the type</a:t>
            </a:r>
            <a:endParaRPr i="0" sz="2400" u="none" cap="none" strike="noStrike">
              <a:solidFill>
                <a:schemeClr val="dk1"/>
              </a:solidFill>
              <a:latin typeface="Open Sans"/>
              <a:ea typeface="Open Sans"/>
              <a:cs typeface="Open Sans"/>
              <a:sym typeface="Open Sans"/>
            </a:endParaRPr>
          </a:p>
        </p:txBody>
      </p:sp>
      <p:sp>
        <p:nvSpPr>
          <p:cNvPr id="218" name="Google Shape;218;p10"/>
          <p:cNvSpPr/>
          <p:nvPr/>
        </p:nvSpPr>
        <p:spPr>
          <a:xfrm>
            <a:off x="1406548" y="5832266"/>
            <a:ext cx="6330900" cy="400200"/>
          </a:xfrm>
          <a:prstGeom prst="rect">
            <a:avLst/>
          </a:prstGeom>
          <a:solidFill>
            <a:srgbClr val="AAE2CA">
              <a:alpha val="61960"/>
            </a:srgb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000"/>
              <a:buFont typeface="Arial"/>
              <a:buNone/>
            </a:pPr>
            <a:r>
              <a:rPr b="1" i="0" lang="en" sz="2000" u="none" cap="none" strike="noStrike">
                <a:solidFill>
                  <a:schemeClr val="dk1"/>
                </a:solidFill>
                <a:latin typeface="Courier New"/>
                <a:ea typeface="Courier New"/>
                <a:cs typeface="Courier New"/>
                <a:sym typeface="Courier New"/>
              </a:rPr>
              <a:t>int list </a:t>
            </a:r>
            <a:r>
              <a:rPr b="1" i="0" lang="en" sz="2000" u="none" cap="none" strike="noStrike">
                <a:solidFill>
                  <a:srgbClr val="00B050"/>
                </a:solidFill>
                <a:latin typeface="Courier New"/>
                <a:ea typeface="Courier New"/>
                <a:cs typeface="Courier New"/>
                <a:sym typeface="Courier New"/>
              </a:rPr>
              <a:t>*</a:t>
            </a:r>
            <a:r>
              <a:rPr b="1" i="0" lang="en" sz="2000" u="none" cap="none" strike="noStrike">
                <a:solidFill>
                  <a:schemeClr val="dk1"/>
                </a:solidFill>
                <a:latin typeface="Courier New"/>
                <a:ea typeface="Courier New"/>
                <a:cs typeface="Courier New"/>
                <a:sym typeface="Courier New"/>
              </a:rPr>
              <a:t> string list </a:t>
            </a:r>
            <a:r>
              <a:rPr b="1" i="0" lang="en" sz="2000" u="none" cap="none" strike="noStrike">
                <a:solidFill>
                  <a:srgbClr val="00B050"/>
                </a:solidFill>
                <a:latin typeface="Courier New"/>
                <a:ea typeface="Courier New"/>
                <a:cs typeface="Courier New"/>
                <a:sym typeface="Courier New"/>
              </a:rPr>
              <a:t>-&gt;</a:t>
            </a:r>
            <a:r>
              <a:rPr b="1" i="0" lang="en" sz="2000" u="none" cap="none" strike="noStrike">
                <a:solidFill>
                  <a:schemeClr val="dk1"/>
                </a:solidFill>
                <a:latin typeface="Courier New"/>
                <a:ea typeface="Courier New"/>
                <a:cs typeface="Courier New"/>
                <a:sym typeface="Courier New"/>
              </a:rPr>
              <a:t> int list</a:t>
            </a:r>
            <a:endParaRPr b="0" i="0" sz="2000" u="none" cap="none" strike="noStrike">
              <a:solidFill>
                <a:schemeClr val="dk1"/>
              </a:solidFill>
              <a:latin typeface="Calibri"/>
              <a:ea typeface="Calibri"/>
              <a:cs typeface="Calibri"/>
              <a:sym typeface="Calibri"/>
            </a:endParaRPr>
          </a:p>
        </p:txBody>
      </p:sp>
      <p:sp>
        <p:nvSpPr>
          <p:cNvPr id="219" name="Google Shape;219;p10"/>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
                <a:latin typeface="Open Sans"/>
                <a:ea typeface="Open Sans"/>
                <a:cs typeface="Open Sans"/>
                <a:sym typeface="Open Sans"/>
              </a:rPr>
              <a:t>CSE 341: Programming Languages</a:t>
            </a:r>
            <a:endParaRPr>
              <a:latin typeface="Open Sans"/>
              <a:ea typeface="Open Sans"/>
              <a:cs typeface="Open Sans"/>
              <a:sym typeface="Open Sans"/>
            </a:endParaRPr>
          </a:p>
        </p:txBody>
      </p:sp>
      <p:sp>
        <p:nvSpPr>
          <p:cNvPr id="220" name="Google Shape;220;p10"/>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
                <a:latin typeface="Open Sans"/>
                <a:ea typeface="Open Sans"/>
                <a:cs typeface="Open Sans"/>
                <a:sym typeface="Open Sans"/>
              </a:rPr>
              <a:t>‹#›</a:t>
            </a:fld>
            <a:endParaRPr>
              <a:latin typeface="Open Sans"/>
              <a:ea typeface="Open Sans"/>
              <a:cs typeface="Open Sans"/>
              <a:sym typeface="Open Sans"/>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5" name="Shape 225"/>
        <p:cNvGrpSpPr/>
        <p:nvPr/>
      </p:nvGrpSpPr>
      <p:grpSpPr>
        <a:xfrm>
          <a:off x="0" y="0"/>
          <a:ext cx="0" cy="0"/>
          <a:chOff x="0" y="0"/>
          <a:chExt cx="0" cy="0"/>
        </a:xfrm>
      </p:grpSpPr>
      <p:sp>
        <p:nvSpPr>
          <p:cNvPr id="226" name="Google Shape;226;p11"/>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i="1" lang="en">
                <a:latin typeface="Open Sans"/>
                <a:ea typeface="Open Sans"/>
                <a:cs typeface="Open Sans"/>
                <a:sym typeface="Open Sans"/>
              </a:rPr>
              <a:t>The Type Generality Rule</a:t>
            </a:r>
            <a:endParaRPr i="1">
              <a:latin typeface="Open Sans"/>
              <a:ea typeface="Open Sans"/>
              <a:cs typeface="Open Sans"/>
              <a:sym typeface="Open Sans"/>
            </a:endParaRPr>
          </a:p>
        </p:txBody>
      </p:sp>
      <p:sp>
        <p:nvSpPr>
          <p:cNvPr id="227" name="Google Shape;227;p11"/>
          <p:cNvSpPr txBox="1"/>
          <p:nvPr>
            <p:ph idx="1" type="body"/>
          </p:nvPr>
        </p:nvSpPr>
        <p:spPr>
          <a:xfrm>
            <a:off x="628650" y="1825625"/>
            <a:ext cx="7886700" cy="4351338"/>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2800"/>
              <a:buNone/>
            </a:pPr>
            <a:r>
              <a:rPr lang="en" sz="2400">
                <a:latin typeface="Open Sans"/>
                <a:ea typeface="Open Sans"/>
                <a:cs typeface="Open Sans"/>
                <a:sym typeface="Open Sans"/>
              </a:rPr>
              <a:t>The “more general” rule</a:t>
            </a:r>
            <a:endParaRPr sz="2400">
              <a:latin typeface="Open Sans"/>
              <a:ea typeface="Open Sans"/>
              <a:cs typeface="Open Sans"/>
              <a:sym typeface="Open Sans"/>
            </a:endParaRPr>
          </a:p>
          <a:p>
            <a:pPr indent="0" lvl="0" marL="457200" rtl="0" algn="l">
              <a:lnSpc>
                <a:spcPct val="90000"/>
              </a:lnSpc>
              <a:spcBef>
                <a:spcPts val="1000"/>
              </a:spcBef>
              <a:spcAft>
                <a:spcPts val="0"/>
              </a:spcAft>
              <a:buClr>
                <a:schemeClr val="dk1"/>
              </a:buClr>
              <a:buSzPts val="2800"/>
              <a:buNone/>
            </a:pPr>
            <a:r>
              <a:rPr lang="en" sz="2400">
                <a:latin typeface="Open Sans"/>
                <a:ea typeface="Open Sans"/>
                <a:cs typeface="Open Sans"/>
                <a:sym typeface="Open Sans"/>
              </a:rPr>
              <a:t>A type </a:t>
            </a:r>
            <a:r>
              <a:rPr i="1" lang="en" sz="2400">
                <a:latin typeface="Open Sans"/>
                <a:ea typeface="Open Sans"/>
                <a:cs typeface="Open Sans"/>
                <a:sym typeface="Open Sans"/>
              </a:rPr>
              <a:t>t1</a:t>
            </a:r>
            <a:r>
              <a:rPr lang="en" sz="2400">
                <a:latin typeface="Open Sans"/>
                <a:ea typeface="Open Sans"/>
                <a:cs typeface="Open Sans"/>
                <a:sym typeface="Open Sans"/>
              </a:rPr>
              <a:t> is more general than the type </a:t>
            </a:r>
            <a:r>
              <a:rPr i="1" lang="en" sz="2400">
                <a:latin typeface="Open Sans"/>
                <a:ea typeface="Open Sans"/>
                <a:cs typeface="Open Sans"/>
                <a:sym typeface="Open Sans"/>
              </a:rPr>
              <a:t>t2</a:t>
            </a:r>
            <a:r>
              <a:rPr lang="en" sz="2400">
                <a:latin typeface="Open Sans"/>
                <a:ea typeface="Open Sans"/>
                <a:cs typeface="Open Sans"/>
                <a:sym typeface="Open Sans"/>
              </a:rPr>
              <a:t> if you can take </a:t>
            </a:r>
            <a:r>
              <a:rPr i="1" lang="en" sz="2400">
                <a:latin typeface="Open Sans"/>
                <a:ea typeface="Open Sans"/>
                <a:cs typeface="Open Sans"/>
                <a:sym typeface="Open Sans"/>
              </a:rPr>
              <a:t>t1</a:t>
            </a:r>
            <a:r>
              <a:rPr lang="en" sz="2400">
                <a:latin typeface="Open Sans"/>
                <a:ea typeface="Open Sans"/>
                <a:cs typeface="Open Sans"/>
                <a:sym typeface="Open Sans"/>
              </a:rPr>
              <a:t>, replace its type variables 	</a:t>
            </a:r>
            <a:r>
              <a:rPr b="1" lang="en" sz="2400">
                <a:latin typeface="Open Sans"/>
                <a:ea typeface="Open Sans"/>
                <a:cs typeface="Open Sans"/>
                <a:sym typeface="Open Sans"/>
              </a:rPr>
              <a:t>consistently</a:t>
            </a:r>
            <a:r>
              <a:rPr lang="en" sz="2400">
                <a:latin typeface="Open Sans"/>
                <a:ea typeface="Open Sans"/>
                <a:cs typeface="Open Sans"/>
                <a:sym typeface="Open Sans"/>
              </a:rPr>
              <a:t>, and get </a:t>
            </a:r>
            <a:r>
              <a:rPr i="1" lang="en" sz="2400">
                <a:latin typeface="Open Sans"/>
                <a:ea typeface="Open Sans"/>
                <a:cs typeface="Open Sans"/>
                <a:sym typeface="Open Sans"/>
              </a:rPr>
              <a:t>t2</a:t>
            </a:r>
            <a:endParaRPr sz="2400">
              <a:latin typeface="Open Sans"/>
              <a:ea typeface="Open Sans"/>
              <a:cs typeface="Open Sans"/>
              <a:sym typeface="Open Sans"/>
            </a:endParaRPr>
          </a:p>
          <a:p>
            <a:pPr indent="0" lvl="0" marL="0" rtl="0" algn="l">
              <a:lnSpc>
                <a:spcPct val="90000"/>
              </a:lnSpc>
              <a:spcBef>
                <a:spcPts val="1000"/>
              </a:spcBef>
              <a:spcAft>
                <a:spcPts val="0"/>
              </a:spcAft>
              <a:buClr>
                <a:schemeClr val="dk1"/>
              </a:buClr>
              <a:buSzPts val="2800"/>
              <a:buNone/>
            </a:pPr>
            <a:r>
              <a:t/>
            </a:r>
            <a:endParaRPr i="1" sz="2400">
              <a:latin typeface="Open Sans"/>
              <a:ea typeface="Open Sans"/>
              <a:cs typeface="Open Sans"/>
              <a:sym typeface="Open Sans"/>
            </a:endParaRPr>
          </a:p>
          <a:p>
            <a:pPr indent="0" lvl="0" marL="0" rtl="0" algn="l">
              <a:lnSpc>
                <a:spcPct val="90000"/>
              </a:lnSpc>
              <a:spcBef>
                <a:spcPts val="1000"/>
              </a:spcBef>
              <a:spcAft>
                <a:spcPts val="0"/>
              </a:spcAft>
              <a:buClr>
                <a:schemeClr val="dk1"/>
              </a:buClr>
              <a:buSzPts val="2800"/>
              <a:buNone/>
            </a:pPr>
            <a:r>
              <a:rPr lang="en" sz="2400">
                <a:latin typeface="Open Sans"/>
                <a:ea typeface="Open Sans"/>
                <a:cs typeface="Open Sans"/>
                <a:sym typeface="Open Sans"/>
              </a:rPr>
              <a:t>What does </a:t>
            </a:r>
            <a:r>
              <a:rPr b="1" lang="en" sz="2400">
                <a:latin typeface="Open Sans"/>
                <a:ea typeface="Open Sans"/>
                <a:cs typeface="Open Sans"/>
                <a:sym typeface="Open Sans"/>
              </a:rPr>
              <a:t>consistently</a:t>
            </a:r>
            <a:r>
              <a:rPr lang="en" sz="2400">
                <a:latin typeface="Open Sans"/>
                <a:ea typeface="Open Sans"/>
                <a:cs typeface="Open Sans"/>
                <a:sym typeface="Open Sans"/>
              </a:rPr>
              <a:t> mean?</a:t>
            </a:r>
            <a:endParaRPr sz="2400">
              <a:latin typeface="Open Sans"/>
              <a:ea typeface="Open Sans"/>
              <a:cs typeface="Open Sans"/>
              <a:sym typeface="Open Sans"/>
            </a:endParaRPr>
          </a:p>
        </p:txBody>
      </p:sp>
      <p:sp>
        <p:nvSpPr>
          <p:cNvPr id="228" name="Google Shape;228;p11"/>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
                <a:latin typeface="Open Sans"/>
                <a:ea typeface="Open Sans"/>
                <a:cs typeface="Open Sans"/>
                <a:sym typeface="Open Sans"/>
              </a:rPr>
              <a:t>CSE 341: Programming Languages</a:t>
            </a:r>
            <a:endParaRPr>
              <a:latin typeface="Open Sans"/>
              <a:ea typeface="Open Sans"/>
              <a:cs typeface="Open Sans"/>
              <a:sym typeface="Open Sans"/>
            </a:endParaRPr>
          </a:p>
        </p:txBody>
      </p:sp>
      <p:sp>
        <p:nvSpPr>
          <p:cNvPr id="229" name="Google Shape;229;p11"/>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
                <a:latin typeface="Open Sans"/>
                <a:ea typeface="Open Sans"/>
                <a:cs typeface="Open Sans"/>
                <a:sym typeface="Open Sans"/>
              </a:rPr>
              <a:t>‹#›</a:t>
            </a:fld>
            <a:endParaRPr>
              <a:latin typeface="Open Sans"/>
              <a:ea typeface="Open Sans"/>
              <a:cs typeface="Open Sans"/>
              <a:sym typeface="Open Sans"/>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4" name="Shape 234"/>
        <p:cNvGrpSpPr/>
        <p:nvPr/>
      </p:nvGrpSpPr>
      <p:grpSpPr>
        <a:xfrm>
          <a:off x="0" y="0"/>
          <a:ext cx="0" cy="0"/>
          <a:chOff x="0" y="0"/>
          <a:chExt cx="0" cy="0"/>
        </a:xfrm>
      </p:grpSpPr>
      <p:sp>
        <p:nvSpPr>
          <p:cNvPr id="235" name="Google Shape;235;p12"/>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i="1" lang="en">
                <a:latin typeface="Open Sans"/>
                <a:ea typeface="Open Sans"/>
                <a:cs typeface="Open Sans"/>
                <a:sym typeface="Open Sans"/>
              </a:rPr>
              <a:t>Equality Types</a:t>
            </a:r>
            <a:endParaRPr i="1">
              <a:latin typeface="Open Sans"/>
              <a:ea typeface="Open Sans"/>
              <a:cs typeface="Open Sans"/>
              <a:sym typeface="Open Sans"/>
            </a:endParaRPr>
          </a:p>
        </p:txBody>
      </p:sp>
      <p:sp>
        <p:nvSpPr>
          <p:cNvPr id="236" name="Google Shape;236;p12"/>
          <p:cNvSpPr txBox="1"/>
          <p:nvPr>
            <p:ph idx="1" type="body"/>
          </p:nvPr>
        </p:nvSpPr>
        <p:spPr>
          <a:xfrm>
            <a:off x="628650" y="3088637"/>
            <a:ext cx="7886700" cy="680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2800"/>
              <a:buNone/>
            </a:pPr>
            <a:r>
              <a:rPr lang="en" sz="3000">
                <a:latin typeface="Open Sans"/>
                <a:ea typeface="Open Sans"/>
                <a:cs typeface="Open Sans"/>
                <a:sym typeface="Open Sans"/>
              </a:rPr>
              <a:t>Write a list “contains” function…</a:t>
            </a:r>
            <a:endParaRPr sz="3000">
              <a:latin typeface="Open Sans"/>
              <a:ea typeface="Open Sans"/>
              <a:cs typeface="Open Sans"/>
              <a:sym typeface="Open Sans"/>
            </a:endParaRPr>
          </a:p>
        </p:txBody>
      </p:sp>
      <p:sp>
        <p:nvSpPr>
          <p:cNvPr id="237" name="Google Shape;237;p12"/>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
                <a:latin typeface="Open Sans"/>
                <a:ea typeface="Open Sans"/>
                <a:cs typeface="Open Sans"/>
                <a:sym typeface="Open Sans"/>
              </a:rPr>
              <a:t>CSE 341: Programming Languages</a:t>
            </a:r>
            <a:endParaRPr>
              <a:latin typeface="Open Sans"/>
              <a:ea typeface="Open Sans"/>
              <a:cs typeface="Open Sans"/>
              <a:sym typeface="Open Sans"/>
            </a:endParaRPr>
          </a:p>
        </p:txBody>
      </p:sp>
      <p:sp>
        <p:nvSpPr>
          <p:cNvPr id="238" name="Google Shape;238;p12"/>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
                <a:latin typeface="Open Sans"/>
                <a:ea typeface="Open Sans"/>
                <a:cs typeface="Open Sans"/>
                <a:sym typeface="Open Sans"/>
              </a:rPr>
              <a:t>‹#›</a:t>
            </a:fld>
            <a:endParaRPr>
              <a:latin typeface="Open Sans"/>
              <a:ea typeface="Open Sans"/>
              <a:cs typeface="Open Sans"/>
              <a:sym typeface="Open Sans"/>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3" name="Shape 243"/>
        <p:cNvGrpSpPr/>
        <p:nvPr/>
      </p:nvGrpSpPr>
      <p:grpSpPr>
        <a:xfrm>
          <a:off x="0" y="0"/>
          <a:ext cx="0" cy="0"/>
          <a:chOff x="0" y="0"/>
          <a:chExt cx="0" cy="0"/>
        </a:xfrm>
      </p:grpSpPr>
      <p:sp>
        <p:nvSpPr>
          <p:cNvPr id="244" name="Google Shape;244;p13"/>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i="1" lang="en">
                <a:latin typeface="Open Sans"/>
                <a:ea typeface="Open Sans"/>
                <a:cs typeface="Open Sans"/>
                <a:sym typeface="Open Sans"/>
              </a:rPr>
              <a:t>Equality Types</a:t>
            </a:r>
            <a:endParaRPr i="1">
              <a:latin typeface="Open Sans"/>
              <a:ea typeface="Open Sans"/>
              <a:cs typeface="Open Sans"/>
              <a:sym typeface="Open Sans"/>
            </a:endParaRPr>
          </a:p>
        </p:txBody>
      </p:sp>
      <p:sp>
        <p:nvSpPr>
          <p:cNvPr id="245" name="Google Shape;245;p13"/>
          <p:cNvSpPr txBox="1"/>
          <p:nvPr>
            <p:ph idx="1" type="body"/>
          </p:nvPr>
        </p:nvSpPr>
        <p:spPr>
          <a:xfrm>
            <a:off x="628650" y="1825625"/>
            <a:ext cx="7886700" cy="4351338"/>
          </a:xfrm>
          <a:prstGeom prst="rect">
            <a:avLst/>
          </a:prstGeom>
          <a:noFill/>
          <a:ln>
            <a:noFill/>
          </a:ln>
        </p:spPr>
        <p:txBody>
          <a:bodyPr anchorCtr="0" anchor="ctr" bIns="45700" lIns="91425" spcFirstLastPara="1" rIns="91425" wrap="square" tIns="45700">
            <a:noAutofit/>
          </a:bodyPr>
          <a:lstStyle/>
          <a:p>
            <a:pPr indent="-203200" lvl="0" marL="228600" rtl="0" algn="l">
              <a:lnSpc>
                <a:spcPct val="90000"/>
              </a:lnSpc>
              <a:spcBef>
                <a:spcPts val="0"/>
              </a:spcBef>
              <a:spcAft>
                <a:spcPts val="0"/>
              </a:spcAft>
              <a:buClr>
                <a:schemeClr val="dk1"/>
              </a:buClr>
              <a:buSzPts val="2400"/>
              <a:buChar char="•"/>
            </a:pPr>
            <a:r>
              <a:rPr lang="en" sz="2400">
                <a:latin typeface="Open Sans"/>
                <a:ea typeface="Open Sans"/>
                <a:cs typeface="Open Sans"/>
                <a:sym typeface="Open Sans"/>
              </a:rPr>
              <a:t>The double quoted variable arises from use of the </a:t>
            </a:r>
            <a:r>
              <a:rPr b="1" lang="en" sz="2400">
                <a:latin typeface="Open Sans"/>
                <a:ea typeface="Open Sans"/>
                <a:cs typeface="Open Sans"/>
                <a:sym typeface="Open Sans"/>
              </a:rPr>
              <a:t>=</a:t>
            </a:r>
            <a:r>
              <a:rPr lang="en" sz="2400">
                <a:latin typeface="Open Sans"/>
                <a:ea typeface="Open Sans"/>
                <a:cs typeface="Open Sans"/>
                <a:sym typeface="Open Sans"/>
              </a:rPr>
              <a:t> operator</a:t>
            </a:r>
            <a:endParaRPr sz="2400">
              <a:latin typeface="Open Sans"/>
              <a:ea typeface="Open Sans"/>
              <a:cs typeface="Open Sans"/>
              <a:sym typeface="Open Sans"/>
            </a:endParaRPr>
          </a:p>
          <a:p>
            <a:pPr indent="-228600" lvl="1" marL="685800" rtl="0" algn="l">
              <a:lnSpc>
                <a:spcPct val="90000"/>
              </a:lnSpc>
              <a:spcBef>
                <a:spcPts val="500"/>
              </a:spcBef>
              <a:spcAft>
                <a:spcPts val="0"/>
              </a:spcAft>
              <a:buClr>
                <a:schemeClr val="dk1"/>
              </a:buClr>
              <a:buSzPts val="2400"/>
              <a:buChar char="•"/>
            </a:pPr>
            <a:r>
              <a:rPr lang="en">
                <a:latin typeface="Open Sans"/>
                <a:ea typeface="Open Sans"/>
                <a:cs typeface="Open Sans"/>
                <a:sym typeface="Open Sans"/>
              </a:rPr>
              <a:t>We can use </a:t>
            </a:r>
            <a:r>
              <a:rPr b="1" lang="en">
                <a:latin typeface="Open Sans"/>
                <a:ea typeface="Open Sans"/>
                <a:cs typeface="Open Sans"/>
                <a:sym typeface="Open Sans"/>
              </a:rPr>
              <a:t>=</a:t>
            </a:r>
            <a:r>
              <a:rPr lang="en">
                <a:latin typeface="Open Sans"/>
                <a:ea typeface="Open Sans"/>
                <a:cs typeface="Open Sans"/>
                <a:sym typeface="Open Sans"/>
              </a:rPr>
              <a:t> on most types like </a:t>
            </a:r>
            <a:r>
              <a:rPr b="1" lang="en">
                <a:latin typeface="Courier New"/>
                <a:ea typeface="Courier New"/>
                <a:cs typeface="Courier New"/>
                <a:sym typeface="Courier New"/>
              </a:rPr>
              <a:t>int</a:t>
            </a:r>
            <a:r>
              <a:rPr lang="en">
                <a:latin typeface="Open Sans"/>
                <a:ea typeface="Open Sans"/>
                <a:cs typeface="Open Sans"/>
                <a:sym typeface="Open Sans"/>
              </a:rPr>
              <a:t>,</a:t>
            </a:r>
            <a:r>
              <a:rPr lang="en"/>
              <a:t> </a:t>
            </a:r>
            <a:r>
              <a:rPr b="1" lang="en">
                <a:latin typeface="Courier New"/>
                <a:ea typeface="Courier New"/>
                <a:cs typeface="Courier New"/>
                <a:sym typeface="Courier New"/>
              </a:rPr>
              <a:t>bool</a:t>
            </a:r>
            <a:r>
              <a:rPr lang="en">
                <a:latin typeface="Open Sans"/>
                <a:ea typeface="Open Sans"/>
                <a:cs typeface="Open Sans"/>
                <a:sym typeface="Open Sans"/>
              </a:rPr>
              <a:t>,</a:t>
            </a:r>
            <a:r>
              <a:rPr lang="en"/>
              <a:t> </a:t>
            </a:r>
            <a:r>
              <a:rPr b="1" lang="en">
                <a:latin typeface="Courier New"/>
                <a:ea typeface="Courier New"/>
                <a:cs typeface="Courier New"/>
                <a:sym typeface="Courier New"/>
              </a:rPr>
              <a:t>string</a:t>
            </a:r>
            <a:r>
              <a:rPr lang="en">
                <a:latin typeface="Open Sans"/>
                <a:ea typeface="Open Sans"/>
                <a:cs typeface="Open Sans"/>
                <a:sym typeface="Open Sans"/>
              </a:rPr>
              <a:t>, tuples (that contain only “equality types”)</a:t>
            </a:r>
            <a:endParaRPr>
              <a:latin typeface="Open Sans"/>
              <a:ea typeface="Open Sans"/>
              <a:cs typeface="Open Sans"/>
              <a:sym typeface="Open Sans"/>
            </a:endParaRPr>
          </a:p>
          <a:p>
            <a:pPr indent="-228600" lvl="1" marL="685800" rtl="0" algn="l">
              <a:lnSpc>
                <a:spcPct val="90000"/>
              </a:lnSpc>
              <a:spcBef>
                <a:spcPts val="500"/>
              </a:spcBef>
              <a:spcAft>
                <a:spcPts val="0"/>
              </a:spcAft>
              <a:buClr>
                <a:schemeClr val="dk1"/>
              </a:buClr>
              <a:buSzPts val="2400"/>
              <a:buChar char="•"/>
            </a:pPr>
            <a:r>
              <a:rPr lang="en">
                <a:latin typeface="Open Sans"/>
                <a:ea typeface="Open Sans"/>
                <a:cs typeface="Open Sans"/>
                <a:sym typeface="Open Sans"/>
              </a:rPr>
              <a:t>Functions and</a:t>
            </a:r>
            <a:r>
              <a:rPr lang="en"/>
              <a:t> </a:t>
            </a:r>
            <a:r>
              <a:rPr b="1" lang="en">
                <a:latin typeface="Courier New"/>
                <a:ea typeface="Courier New"/>
                <a:cs typeface="Courier New"/>
                <a:sym typeface="Courier New"/>
              </a:rPr>
              <a:t>real</a:t>
            </a:r>
            <a:r>
              <a:rPr lang="en"/>
              <a:t> </a:t>
            </a:r>
            <a:r>
              <a:rPr lang="en">
                <a:latin typeface="Open Sans"/>
                <a:ea typeface="Open Sans"/>
                <a:cs typeface="Open Sans"/>
                <a:sym typeface="Open Sans"/>
              </a:rPr>
              <a:t>are not ”equality types”</a:t>
            </a:r>
            <a:endParaRPr>
              <a:latin typeface="Open Sans"/>
              <a:ea typeface="Open Sans"/>
              <a:cs typeface="Open Sans"/>
              <a:sym typeface="Open Sans"/>
            </a:endParaRPr>
          </a:p>
          <a:p>
            <a:pPr indent="-203200" lvl="0" marL="228600" rtl="0" algn="l">
              <a:lnSpc>
                <a:spcPct val="90000"/>
              </a:lnSpc>
              <a:spcBef>
                <a:spcPts val="1000"/>
              </a:spcBef>
              <a:spcAft>
                <a:spcPts val="0"/>
              </a:spcAft>
              <a:buClr>
                <a:schemeClr val="dk1"/>
              </a:buClr>
              <a:buSzPts val="2400"/>
              <a:buChar char="•"/>
            </a:pPr>
            <a:r>
              <a:rPr lang="en" sz="2400">
                <a:latin typeface="Open Sans"/>
                <a:ea typeface="Open Sans"/>
                <a:cs typeface="Open Sans"/>
                <a:sym typeface="Open Sans"/>
              </a:rPr>
              <a:t>Generality rules work the same, except substitution must be some type which can be compared with </a:t>
            </a:r>
            <a:r>
              <a:rPr b="1" lang="en" sz="2400">
                <a:latin typeface="Open Sans"/>
                <a:ea typeface="Open Sans"/>
                <a:cs typeface="Open Sans"/>
                <a:sym typeface="Open Sans"/>
              </a:rPr>
              <a:t>=</a:t>
            </a:r>
            <a:endParaRPr sz="2400">
              <a:latin typeface="Open Sans"/>
              <a:ea typeface="Open Sans"/>
              <a:cs typeface="Open Sans"/>
              <a:sym typeface="Open Sans"/>
            </a:endParaRPr>
          </a:p>
          <a:p>
            <a:pPr indent="-203200" lvl="0" marL="228600" rtl="0" algn="l">
              <a:lnSpc>
                <a:spcPct val="90000"/>
              </a:lnSpc>
              <a:spcBef>
                <a:spcPts val="1000"/>
              </a:spcBef>
              <a:spcAft>
                <a:spcPts val="0"/>
              </a:spcAft>
              <a:buClr>
                <a:srgbClr val="FF0000"/>
              </a:buClr>
              <a:buSzPts val="2400"/>
              <a:buChar char="•"/>
            </a:pPr>
            <a:r>
              <a:rPr lang="en" sz="2400">
                <a:solidFill>
                  <a:srgbClr val="FF0000"/>
                </a:solidFill>
                <a:latin typeface="Open Sans"/>
                <a:ea typeface="Open Sans"/>
                <a:cs typeface="Open Sans"/>
                <a:sym typeface="Open Sans"/>
              </a:rPr>
              <a:t>You can ignore warnings about “calling polyEqual”</a:t>
            </a:r>
            <a:endParaRPr sz="2400">
              <a:solidFill>
                <a:srgbClr val="FF0000"/>
              </a:solidFill>
              <a:latin typeface="Open Sans"/>
              <a:ea typeface="Open Sans"/>
              <a:cs typeface="Open Sans"/>
              <a:sym typeface="Open Sans"/>
            </a:endParaRPr>
          </a:p>
        </p:txBody>
      </p:sp>
      <p:sp>
        <p:nvSpPr>
          <p:cNvPr id="246" name="Google Shape;246;p13"/>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
                <a:latin typeface="Open Sans"/>
                <a:ea typeface="Open Sans"/>
                <a:cs typeface="Open Sans"/>
                <a:sym typeface="Open Sans"/>
              </a:rPr>
              <a:t>CSE 341: Programming Languages</a:t>
            </a:r>
            <a:endParaRPr>
              <a:latin typeface="Open Sans"/>
              <a:ea typeface="Open Sans"/>
              <a:cs typeface="Open Sans"/>
              <a:sym typeface="Open Sans"/>
            </a:endParaRPr>
          </a:p>
        </p:txBody>
      </p:sp>
      <p:sp>
        <p:nvSpPr>
          <p:cNvPr id="247" name="Google Shape;247;p13"/>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
                <a:latin typeface="Open Sans"/>
                <a:ea typeface="Open Sans"/>
                <a:cs typeface="Open Sans"/>
                <a:sym typeface="Open Sans"/>
              </a:rPr>
              <a:t>‹#›</a:t>
            </a:fld>
            <a:endParaRPr>
              <a:latin typeface="Open Sans"/>
              <a:ea typeface="Open Sans"/>
              <a:cs typeface="Open Sans"/>
              <a:sym typeface="Open Sans"/>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1" name="Shape 251"/>
        <p:cNvGrpSpPr/>
        <p:nvPr/>
      </p:nvGrpSpPr>
      <p:grpSpPr>
        <a:xfrm>
          <a:off x="0" y="0"/>
          <a:ext cx="0" cy="0"/>
          <a:chOff x="0" y="0"/>
          <a:chExt cx="0" cy="0"/>
        </a:xfrm>
      </p:grpSpPr>
      <p:sp>
        <p:nvSpPr>
          <p:cNvPr id="252" name="Google Shape;252;p14"/>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i="1" lang="en">
                <a:latin typeface="Open Sans"/>
                <a:ea typeface="Open Sans"/>
                <a:cs typeface="Open Sans"/>
                <a:sym typeface="Open Sans"/>
              </a:rPr>
              <a:t>More Syntactic Sugar</a:t>
            </a:r>
            <a:endParaRPr i="1">
              <a:latin typeface="Open Sans"/>
              <a:ea typeface="Open Sans"/>
              <a:cs typeface="Open Sans"/>
              <a:sym typeface="Open Sans"/>
            </a:endParaRPr>
          </a:p>
        </p:txBody>
      </p:sp>
      <p:sp>
        <p:nvSpPr>
          <p:cNvPr id="253" name="Google Shape;253;p14"/>
          <p:cNvSpPr txBox="1"/>
          <p:nvPr>
            <p:ph idx="1" type="body"/>
          </p:nvPr>
        </p:nvSpPr>
        <p:spPr>
          <a:xfrm>
            <a:off x="628650" y="1825625"/>
            <a:ext cx="7886700" cy="4351338"/>
          </a:xfrm>
          <a:prstGeom prst="rect">
            <a:avLst/>
          </a:prstGeom>
          <a:noFill/>
          <a:ln>
            <a:noFill/>
          </a:ln>
        </p:spPr>
        <p:txBody>
          <a:bodyPr anchorCtr="0" anchor="ctr" bIns="45700" lIns="91425" spcFirstLastPara="1" rIns="91425" wrap="square" tIns="45700">
            <a:noAutofit/>
          </a:bodyPr>
          <a:lstStyle/>
          <a:p>
            <a:pPr indent="-203200" lvl="0" marL="228600" rtl="0" algn="l">
              <a:lnSpc>
                <a:spcPct val="90000"/>
              </a:lnSpc>
              <a:spcBef>
                <a:spcPts val="0"/>
              </a:spcBef>
              <a:spcAft>
                <a:spcPts val="0"/>
              </a:spcAft>
              <a:buClr>
                <a:schemeClr val="dk1"/>
              </a:buClr>
              <a:buSzPts val="2400"/>
              <a:buFont typeface="Open Sans"/>
              <a:buChar char="•"/>
            </a:pPr>
            <a:r>
              <a:rPr lang="en" sz="2400">
                <a:latin typeface="Open Sans"/>
                <a:ea typeface="Open Sans"/>
                <a:cs typeface="Open Sans"/>
                <a:sym typeface="Open Sans"/>
              </a:rPr>
              <a:t>Tuples are just records</a:t>
            </a:r>
            <a:endParaRPr sz="2400">
              <a:latin typeface="Open Sans"/>
              <a:ea typeface="Open Sans"/>
              <a:cs typeface="Open Sans"/>
              <a:sym typeface="Open Sans"/>
            </a:endParaRPr>
          </a:p>
          <a:p>
            <a:pPr indent="-50800" lvl="0" marL="228600" rtl="0" algn="l">
              <a:lnSpc>
                <a:spcPct val="90000"/>
              </a:lnSpc>
              <a:spcBef>
                <a:spcPts val="1000"/>
              </a:spcBef>
              <a:spcAft>
                <a:spcPts val="0"/>
              </a:spcAft>
              <a:buClr>
                <a:schemeClr val="dk1"/>
              </a:buClr>
              <a:buSzPts val="2800"/>
              <a:buNone/>
            </a:pPr>
            <a:r>
              <a:t/>
            </a:r>
            <a:endParaRPr sz="2400">
              <a:latin typeface="Open Sans"/>
              <a:ea typeface="Open Sans"/>
              <a:cs typeface="Open Sans"/>
              <a:sym typeface="Open Sans"/>
            </a:endParaRPr>
          </a:p>
          <a:p>
            <a:pPr indent="-203200" lvl="0" marL="228600" rtl="0" algn="l">
              <a:lnSpc>
                <a:spcPct val="90000"/>
              </a:lnSpc>
              <a:spcBef>
                <a:spcPts val="1000"/>
              </a:spcBef>
              <a:spcAft>
                <a:spcPts val="0"/>
              </a:spcAft>
              <a:buClr>
                <a:schemeClr val="dk1"/>
              </a:buClr>
              <a:buSzPts val="2400"/>
              <a:buFont typeface="Open Sans"/>
              <a:buChar char="•"/>
            </a:pPr>
            <a:r>
              <a:rPr lang="en" sz="2400">
                <a:latin typeface="Open Sans"/>
                <a:ea typeface="Open Sans"/>
                <a:cs typeface="Open Sans"/>
                <a:sym typeface="Open Sans"/>
              </a:rPr>
              <a:t>If-then-else is implemented as syntactic sugar for a case statement</a:t>
            </a:r>
            <a:endParaRPr sz="2400">
              <a:latin typeface="Open Sans"/>
              <a:ea typeface="Open Sans"/>
              <a:cs typeface="Open Sans"/>
              <a:sym typeface="Open Sans"/>
            </a:endParaRPr>
          </a:p>
        </p:txBody>
      </p:sp>
      <p:sp>
        <p:nvSpPr>
          <p:cNvPr id="254" name="Google Shape;254;p14"/>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
                <a:latin typeface="Open Sans"/>
                <a:ea typeface="Open Sans"/>
                <a:cs typeface="Open Sans"/>
                <a:sym typeface="Open Sans"/>
              </a:rPr>
              <a:t>CSE 341: Programming Languages</a:t>
            </a:r>
            <a:endParaRPr>
              <a:latin typeface="Open Sans"/>
              <a:ea typeface="Open Sans"/>
              <a:cs typeface="Open Sans"/>
              <a:sym typeface="Open Sans"/>
            </a:endParaRPr>
          </a:p>
        </p:txBody>
      </p:sp>
      <p:sp>
        <p:nvSpPr>
          <p:cNvPr id="255" name="Google Shape;255;p14"/>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
                <a:latin typeface="Open Sans"/>
                <a:ea typeface="Open Sans"/>
                <a:cs typeface="Open Sans"/>
                <a:sym typeface="Open Sans"/>
              </a:rPr>
              <a:t>‹#›</a:t>
            </a:fld>
            <a:endParaRPr>
              <a:latin typeface="Open Sans"/>
              <a:ea typeface="Open Sans"/>
              <a:cs typeface="Open Sans"/>
              <a:sym typeface="Open Sans"/>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0" name="Shape 260"/>
        <p:cNvGrpSpPr/>
        <p:nvPr/>
      </p:nvGrpSpPr>
      <p:grpSpPr>
        <a:xfrm>
          <a:off x="0" y="0"/>
          <a:ext cx="0" cy="0"/>
          <a:chOff x="0" y="0"/>
          <a:chExt cx="0" cy="0"/>
        </a:xfrm>
      </p:grpSpPr>
      <p:sp>
        <p:nvSpPr>
          <p:cNvPr id="261" name="Google Shape;261;p15"/>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i="1" lang="en">
                <a:latin typeface="Open Sans"/>
                <a:ea typeface="Open Sans"/>
                <a:cs typeface="Open Sans"/>
                <a:sym typeface="Open Sans"/>
              </a:rPr>
              <a:t>If-then-else</a:t>
            </a:r>
            <a:endParaRPr i="1">
              <a:latin typeface="Open Sans"/>
              <a:ea typeface="Open Sans"/>
              <a:cs typeface="Open Sans"/>
              <a:sym typeface="Open Sans"/>
            </a:endParaRPr>
          </a:p>
        </p:txBody>
      </p:sp>
      <p:sp>
        <p:nvSpPr>
          <p:cNvPr id="262" name="Google Shape;262;p15"/>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Autofit/>
          </a:bodyPr>
          <a:lstStyle/>
          <a:p>
            <a:pPr indent="-203200" lvl="0" marL="228600" rtl="0" algn="l">
              <a:lnSpc>
                <a:spcPct val="90000"/>
              </a:lnSpc>
              <a:spcBef>
                <a:spcPts val="0"/>
              </a:spcBef>
              <a:spcAft>
                <a:spcPts val="0"/>
              </a:spcAft>
              <a:buClr>
                <a:schemeClr val="dk1"/>
              </a:buClr>
              <a:buSzPts val="2400"/>
              <a:buFont typeface="Open Sans"/>
              <a:buChar char="•"/>
            </a:pPr>
            <a:r>
              <a:rPr lang="en" sz="2400">
                <a:latin typeface="Open Sans"/>
                <a:ea typeface="Open Sans"/>
                <a:cs typeface="Open Sans"/>
                <a:sym typeface="Open Sans"/>
              </a:rPr>
              <a:t>We’ve just covered case statements</a:t>
            </a:r>
            <a:endParaRPr sz="2400">
              <a:latin typeface="Open Sans"/>
              <a:ea typeface="Open Sans"/>
              <a:cs typeface="Open Sans"/>
              <a:sym typeface="Open Sans"/>
            </a:endParaRPr>
          </a:p>
          <a:p>
            <a:pPr indent="-203200" lvl="0" marL="228600" rtl="0" algn="l">
              <a:lnSpc>
                <a:spcPct val="90000"/>
              </a:lnSpc>
              <a:spcBef>
                <a:spcPts val="1000"/>
              </a:spcBef>
              <a:spcAft>
                <a:spcPts val="0"/>
              </a:spcAft>
              <a:buClr>
                <a:schemeClr val="dk1"/>
              </a:buClr>
              <a:buSzPts val="2400"/>
              <a:buFont typeface="Open Sans"/>
              <a:buChar char="•"/>
            </a:pPr>
            <a:r>
              <a:rPr lang="en" sz="2400">
                <a:latin typeface="Open Sans"/>
                <a:ea typeface="Open Sans"/>
                <a:cs typeface="Open Sans"/>
                <a:sym typeface="Open Sans"/>
              </a:rPr>
              <a:t>How could we implement if-then-else</a:t>
            </a:r>
            <a:endParaRPr sz="2400">
              <a:latin typeface="Open Sans"/>
              <a:ea typeface="Open Sans"/>
              <a:cs typeface="Open Sans"/>
              <a:sym typeface="Open Sans"/>
            </a:endParaRPr>
          </a:p>
        </p:txBody>
      </p:sp>
      <p:sp>
        <p:nvSpPr>
          <p:cNvPr id="263" name="Google Shape;263;p15"/>
          <p:cNvSpPr/>
          <p:nvPr/>
        </p:nvSpPr>
        <p:spPr>
          <a:xfrm>
            <a:off x="1361175" y="3082774"/>
            <a:ext cx="6327000" cy="1157100"/>
          </a:xfrm>
          <a:prstGeom prst="rect">
            <a:avLst/>
          </a:prstGeom>
          <a:solidFill>
            <a:srgbClr val="AAE2CA">
              <a:alpha val="61960"/>
            </a:srgb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000"/>
              <a:buFont typeface="Arial"/>
              <a:buNone/>
            </a:pPr>
            <a:r>
              <a:rPr b="1" i="0" lang="en" sz="2000" u="none" cap="none" strike="noStrike">
                <a:solidFill>
                  <a:srgbClr val="00664C"/>
                </a:solidFill>
                <a:latin typeface="Courier New"/>
                <a:ea typeface="Courier New"/>
                <a:cs typeface="Courier New"/>
                <a:sym typeface="Courier New"/>
              </a:rPr>
              <a:t>case</a:t>
            </a:r>
            <a:r>
              <a:rPr b="1" i="0" lang="en" sz="2000" u="none" cap="none" strike="noStrike">
                <a:solidFill>
                  <a:schemeClr val="dk1"/>
                </a:solidFill>
                <a:latin typeface="Courier New"/>
                <a:ea typeface="Courier New"/>
                <a:cs typeface="Courier New"/>
                <a:sym typeface="Courier New"/>
              </a:rPr>
              <a:t> x of</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1" i="0" lang="en" sz="2000" u="none" cap="none" strike="noStrike">
                <a:solidFill>
                  <a:schemeClr val="dk1"/>
                </a:solidFill>
                <a:latin typeface="Courier New"/>
                <a:ea typeface="Courier New"/>
                <a:cs typeface="Courier New"/>
                <a:sym typeface="Courier New"/>
              </a:rPr>
              <a:t>    </a:t>
            </a:r>
            <a:r>
              <a:rPr b="1" i="0" lang="en" sz="2000" u="none" cap="none" strike="noStrike">
                <a:solidFill>
                  <a:srgbClr val="00664C"/>
                </a:solidFill>
                <a:latin typeface="Courier New"/>
                <a:ea typeface="Courier New"/>
                <a:cs typeface="Courier New"/>
                <a:sym typeface="Courier New"/>
              </a:rPr>
              <a:t>true</a:t>
            </a:r>
            <a:r>
              <a:rPr b="1" i="0" lang="en" sz="2000" u="none" cap="none" strike="noStrike">
                <a:solidFill>
                  <a:srgbClr val="00B050"/>
                </a:solidFill>
                <a:latin typeface="Courier New"/>
                <a:ea typeface="Courier New"/>
                <a:cs typeface="Courier New"/>
                <a:sym typeface="Courier New"/>
              </a:rPr>
              <a:t> =&gt;</a:t>
            </a:r>
            <a:r>
              <a:rPr b="1" i="0" lang="en" sz="2000" u="none" cap="none" strike="noStrike">
                <a:solidFill>
                  <a:schemeClr val="dk1"/>
                </a:solidFill>
                <a:latin typeface="Courier New"/>
                <a:ea typeface="Courier New"/>
                <a:cs typeface="Courier New"/>
                <a:sym typeface="Courier New"/>
              </a:rPr>
              <a:t> “apple”</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1" i="0" lang="en" sz="2000" u="none" cap="none" strike="noStrike">
                <a:solidFill>
                  <a:schemeClr val="dk1"/>
                </a:solidFill>
                <a:latin typeface="Courier New"/>
                <a:ea typeface="Courier New"/>
                <a:cs typeface="Courier New"/>
                <a:sym typeface="Courier New"/>
              </a:rPr>
              <a:t>  </a:t>
            </a:r>
            <a:r>
              <a:rPr b="1" i="0" lang="en" sz="2000" u="none" cap="none" strike="noStrike">
                <a:solidFill>
                  <a:srgbClr val="00B050"/>
                </a:solidFill>
                <a:latin typeface="Courier New"/>
                <a:ea typeface="Courier New"/>
                <a:cs typeface="Courier New"/>
                <a:sym typeface="Courier New"/>
              </a:rPr>
              <a:t>| </a:t>
            </a:r>
            <a:r>
              <a:rPr b="1" i="0" lang="en" sz="2000" u="none" cap="none" strike="noStrike">
                <a:solidFill>
                  <a:srgbClr val="00664C"/>
                </a:solidFill>
                <a:latin typeface="Courier New"/>
                <a:ea typeface="Courier New"/>
                <a:cs typeface="Courier New"/>
                <a:sym typeface="Courier New"/>
              </a:rPr>
              <a:t>false</a:t>
            </a:r>
            <a:r>
              <a:rPr b="1" i="0" lang="en" sz="2000" u="none" cap="none" strike="noStrike">
                <a:solidFill>
                  <a:srgbClr val="00B050"/>
                </a:solidFill>
                <a:latin typeface="Courier New"/>
                <a:ea typeface="Courier New"/>
                <a:cs typeface="Courier New"/>
                <a:sym typeface="Courier New"/>
              </a:rPr>
              <a:t> =&gt;</a:t>
            </a:r>
            <a:r>
              <a:rPr b="1" i="0" lang="en" sz="2000" u="none" cap="none" strike="noStrike">
                <a:solidFill>
                  <a:schemeClr val="dk1"/>
                </a:solidFill>
                <a:latin typeface="Courier New"/>
                <a:ea typeface="Courier New"/>
                <a:cs typeface="Courier New"/>
                <a:sym typeface="Courier New"/>
              </a:rPr>
              <a:t> “banana”</a:t>
            </a:r>
            <a:endParaRPr b="0" i="0" sz="1400" u="none" cap="none" strike="noStrike">
              <a:solidFill>
                <a:srgbClr val="000000"/>
              </a:solidFill>
              <a:latin typeface="Arial"/>
              <a:ea typeface="Arial"/>
              <a:cs typeface="Arial"/>
              <a:sym typeface="Arial"/>
            </a:endParaRPr>
          </a:p>
        </p:txBody>
      </p:sp>
      <p:sp>
        <p:nvSpPr>
          <p:cNvPr id="264" name="Google Shape;264;p15"/>
          <p:cNvSpPr/>
          <p:nvPr/>
        </p:nvSpPr>
        <p:spPr>
          <a:xfrm>
            <a:off x="1361175" y="4629876"/>
            <a:ext cx="6327000" cy="511200"/>
          </a:xfrm>
          <a:prstGeom prst="rect">
            <a:avLst/>
          </a:prstGeom>
          <a:solidFill>
            <a:srgbClr val="AAE2CA">
              <a:alpha val="61960"/>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000"/>
              <a:buFont typeface="Arial"/>
              <a:buNone/>
            </a:pPr>
            <a:r>
              <a:rPr b="1" i="0" lang="en" sz="2000" u="none" cap="none" strike="noStrike">
                <a:solidFill>
                  <a:srgbClr val="00664C"/>
                </a:solidFill>
                <a:latin typeface="Courier New"/>
                <a:ea typeface="Courier New"/>
                <a:cs typeface="Courier New"/>
                <a:sym typeface="Courier New"/>
              </a:rPr>
              <a:t>if</a:t>
            </a:r>
            <a:r>
              <a:rPr b="1" i="0" lang="en" sz="2000" u="none" cap="none" strike="noStrike">
                <a:solidFill>
                  <a:schemeClr val="dk1"/>
                </a:solidFill>
                <a:latin typeface="Courier New"/>
                <a:ea typeface="Courier New"/>
                <a:cs typeface="Courier New"/>
                <a:sym typeface="Courier New"/>
              </a:rPr>
              <a:t> x </a:t>
            </a:r>
            <a:r>
              <a:rPr b="1" i="0" lang="en" sz="2000" u="none" cap="none" strike="noStrike">
                <a:solidFill>
                  <a:srgbClr val="00664C"/>
                </a:solidFill>
                <a:latin typeface="Courier New"/>
                <a:ea typeface="Courier New"/>
                <a:cs typeface="Courier New"/>
                <a:sym typeface="Courier New"/>
              </a:rPr>
              <a:t>then</a:t>
            </a:r>
            <a:r>
              <a:rPr b="1" i="0" lang="en" sz="2000" u="none" cap="none" strike="noStrike">
                <a:solidFill>
                  <a:schemeClr val="dk1"/>
                </a:solidFill>
                <a:latin typeface="Courier New"/>
                <a:ea typeface="Courier New"/>
                <a:cs typeface="Courier New"/>
                <a:sym typeface="Courier New"/>
              </a:rPr>
              <a:t> “apple” </a:t>
            </a:r>
            <a:r>
              <a:rPr b="1" i="0" lang="en" sz="2000" u="none" cap="none" strike="noStrike">
                <a:solidFill>
                  <a:srgbClr val="00664C"/>
                </a:solidFill>
                <a:latin typeface="Courier New"/>
                <a:ea typeface="Courier New"/>
                <a:cs typeface="Courier New"/>
                <a:sym typeface="Courier New"/>
              </a:rPr>
              <a:t>else</a:t>
            </a:r>
            <a:r>
              <a:rPr b="1" i="0" lang="en" sz="2000" u="none" cap="none" strike="noStrike">
                <a:solidFill>
                  <a:schemeClr val="dk1"/>
                </a:solidFill>
                <a:latin typeface="Courier New"/>
                <a:ea typeface="Courier New"/>
                <a:cs typeface="Courier New"/>
                <a:sym typeface="Courier New"/>
              </a:rPr>
              <a:t> “banana”</a:t>
            </a:r>
            <a:endParaRPr b="0" i="0" sz="1400" u="none" cap="none" strike="noStrike">
              <a:solidFill>
                <a:srgbClr val="000000"/>
              </a:solidFill>
              <a:latin typeface="Arial"/>
              <a:ea typeface="Arial"/>
              <a:cs typeface="Arial"/>
              <a:sym typeface="Arial"/>
            </a:endParaRPr>
          </a:p>
        </p:txBody>
      </p:sp>
      <p:sp>
        <p:nvSpPr>
          <p:cNvPr id="265" name="Google Shape;265;p15"/>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
                <a:latin typeface="Open Sans"/>
                <a:ea typeface="Open Sans"/>
                <a:cs typeface="Open Sans"/>
                <a:sym typeface="Open Sans"/>
              </a:rPr>
              <a:t>CSE 341: Programming Languages</a:t>
            </a:r>
            <a:endParaRPr>
              <a:latin typeface="Open Sans"/>
              <a:ea typeface="Open Sans"/>
              <a:cs typeface="Open Sans"/>
              <a:sym typeface="Open Sans"/>
            </a:endParaRPr>
          </a:p>
        </p:txBody>
      </p:sp>
      <p:sp>
        <p:nvSpPr>
          <p:cNvPr id="266" name="Google Shape;266;p15"/>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
                <a:latin typeface="Open Sans"/>
                <a:ea typeface="Open Sans"/>
                <a:cs typeface="Open Sans"/>
                <a:sym typeface="Open Sans"/>
              </a:rPr>
              <a:t>‹#›</a:t>
            </a:fld>
            <a:endParaRPr>
              <a:latin typeface="Open Sans"/>
              <a:ea typeface="Open Sans"/>
              <a:cs typeface="Open Sans"/>
              <a:sym typeface="Open Sans"/>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6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64"/>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4" name="Shape 94"/>
        <p:cNvGrpSpPr/>
        <p:nvPr/>
      </p:nvGrpSpPr>
      <p:grpSpPr>
        <a:xfrm>
          <a:off x="0" y="0"/>
          <a:ext cx="0" cy="0"/>
          <a:chOff x="0" y="0"/>
          <a:chExt cx="0" cy="0"/>
        </a:xfrm>
      </p:grpSpPr>
      <p:sp>
        <p:nvSpPr>
          <p:cNvPr id="95" name="Google Shape;95;p4"/>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i="1" lang="en">
                <a:latin typeface="Open Sans"/>
                <a:ea typeface="Open Sans"/>
                <a:cs typeface="Open Sans"/>
                <a:sym typeface="Open Sans"/>
              </a:rPr>
              <a:t>Today’s Agenda</a:t>
            </a:r>
            <a:endParaRPr i="1">
              <a:latin typeface="Open Sans"/>
              <a:ea typeface="Open Sans"/>
              <a:cs typeface="Open Sans"/>
              <a:sym typeface="Open Sans"/>
            </a:endParaRPr>
          </a:p>
        </p:txBody>
      </p:sp>
      <p:sp>
        <p:nvSpPr>
          <p:cNvPr id="96" name="Google Shape;96;p4"/>
          <p:cNvSpPr txBox="1"/>
          <p:nvPr>
            <p:ph idx="1" type="body"/>
          </p:nvPr>
        </p:nvSpPr>
        <p:spPr>
          <a:xfrm>
            <a:off x="628650" y="1559401"/>
            <a:ext cx="7886700" cy="4617600"/>
          </a:xfrm>
          <a:prstGeom prst="rect">
            <a:avLst/>
          </a:prstGeom>
          <a:noFill/>
          <a:ln>
            <a:noFill/>
          </a:ln>
        </p:spPr>
        <p:txBody>
          <a:bodyPr anchorCtr="0" anchor="ctr" bIns="45700" lIns="91425" spcFirstLastPara="1" rIns="91425" wrap="square" tIns="45700">
            <a:noAutofit/>
          </a:bodyPr>
          <a:lstStyle/>
          <a:p>
            <a:pPr indent="-381000" lvl="0" marL="457200" rtl="0" algn="l">
              <a:lnSpc>
                <a:spcPct val="90000"/>
              </a:lnSpc>
              <a:spcBef>
                <a:spcPts val="0"/>
              </a:spcBef>
              <a:spcAft>
                <a:spcPts val="0"/>
              </a:spcAft>
              <a:buSzPts val="2400"/>
              <a:buFont typeface="Open Sans"/>
              <a:buChar char="•"/>
            </a:pPr>
            <a:r>
              <a:rPr lang="en" sz="2400">
                <a:latin typeface="Open Sans"/>
                <a:ea typeface="Open Sans"/>
                <a:cs typeface="Open Sans"/>
                <a:sym typeface="Open Sans"/>
              </a:rPr>
              <a:t>Testing</a:t>
            </a:r>
            <a:endParaRPr sz="2400">
              <a:latin typeface="Open Sans"/>
              <a:ea typeface="Open Sans"/>
              <a:cs typeface="Open Sans"/>
              <a:sym typeface="Open Sans"/>
            </a:endParaRPr>
          </a:p>
          <a:p>
            <a:pPr indent="-381000" lvl="0" marL="457200" rtl="0" algn="l">
              <a:lnSpc>
                <a:spcPct val="90000"/>
              </a:lnSpc>
              <a:spcBef>
                <a:spcPts val="0"/>
              </a:spcBef>
              <a:spcAft>
                <a:spcPts val="0"/>
              </a:spcAft>
              <a:buSzPts val="2400"/>
              <a:buFont typeface="Open Sans"/>
              <a:buChar char="•"/>
            </a:pPr>
            <a:r>
              <a:rPr lang="en" sz="2400">
                <a:latin typeface="Open Sans"/>
                <a:ea typeface="Open Sans"/>
                <a:cs typeface="Open Sans"/>
                <a:sym typeface="Open Sans"/>
              </a:rPr>
              <a:t>Lists, Let-Expression (Review)</a:t>
            </a:r>
            <a:endParaRPr sz="2400">
              <a:latin typeface="Open Sans"/>
              <a:ea typeface="Open Sans"/>
              <a:cs typeface="Open Sans"/>
              <a:sym typeface="Open Sans"/>
            </a:endParaRPr>
          </a:p>
          <a:p>
            <a:pPr indent="-381000" lvl="0" marL="457200" rtl="0" algn="l">
              <a:lnSpc>
                <a:spcPct val="90000"/>
              </a:lnSpc>
              <a:spcBef>
                <a:spcPts val="0"/>
              </a:spcBef>
              <a:spcAft>
                <a:spcPts val="0"/>
              </a:spcAft>
              <a:buSzPts val="2400"/>
              <a:buFont typeface="Open Sans"/>
              <a:buChar char="•"/>
            </a:pPr>
            <a:r>
              <a:rPr lang="en" sz="2400">
                <a:latin typeface="Open Sans"/>
                <a:ea typeface="Open Sans"/>
                <a:cs typeface="Open Sans"/>
                <a:sym typeface="Open Sans"/>
              </a:rPr>
              <a:t>Options</a:t>
            </a:r>
            <a:endParaRPr sz="2400">
              <a:latin typeface="Open Sans"/>
              <a:ea typeface="Open Sans"/>
              <a:cs typeface="Open Sans"/>
              <a:sym typeface="Open Sans"/>
            </a:endParaRPr>
          </a:p>
          <a:p>
            <a:pPr indent="-381000" lvl="0" marL="457200" rtl="0" algn="l">
              <a:lnSpc>
                <a:spcPct val="90000"/>
              </a:lnSpc>
              <a:spcBef>
                <a:spcPts val="0"/>
              </a:spcBef>
              <a:spcAft>
                <a:spcPts val="0"/>
              </a:spcAft>
              <a:buClr>
                <a:schemeClr val="dk1"/>
              </a:buClr>
              <a:buSzPts val="2400"/>
              <a:buFont typeface="Open Sans"/>
              <a:buChar char="•"/>
            </a:pPr>
            <a:r>
              <a:rPr lang="en" sz="2400">
                <a:latin typeface="Open Sans"/>
                <a:ea typeface="Open Sans"/>
                <a:cs typeface="Open Sans"/>
                <a:sym typeface="Open Sans"/>
              </a:rPr>
              <a:t>Type synonyms</a:t>
            </a:r>
            <a:endParaRPr sz="2400">
              <a:latin typeface="Open Sans"/>
              <a:ea typeface="Open Sans"/>
              <a:cs typeface="Open Sans"/>
              <a:sym typeface="Open Sans"/>
            </a:endParaRPr>
          </a:p>
          <a:p>
            <a:pPr indent="-381000" lvl="0" marL="457200" rtl="0" algn="l">
              <a:lnSpc>
                <a:spcPct val="90000"/>
              </a:lnSpc>
              <a:spcBef>
                <a:spcPts val="0"/>
              </a:spcBef>
              <a:spcAft>
                <a:spcPts val="0"/>
              </a:spcAft>
              <a:buClr>
                <a:schemeClr val="dk1"/>
              </a:buClr>
              <a:buSzPts val="2400"/>
              <a:buFont typeface="Open Sans"/>
              <a:buChar char="•"/>
            </a:pPr>
            <a:r>
              <a:rPr lang="en" sz="2400">
                <a:latin typeface="Open Sans"/>
                <a:ea typeface="Open Sans"/>
                <a:cs typeface="Open Sans"/>
                <a:sym typeface="Open Sans"/>
              </a:rPr>
              <a:t>Type generality</a:t>
            </a:r>
            <a:endParaRPr sz="2400">
              <a:latin typeface="Open Sans"/>
              <a:ea typeface="Open Sans"/>
              <a:cs typeface="Open Sans"/>
              <a:sym typeface="Open Sans"/>
            </a:endParaRPr>
          </a:p>
          <a:p>
            <a:pPr indent="-381000" lvl="0" marL="457200" rtl="0" algn="l">
              <a:lnSpc>
                <a:spcPct val="90000"/>
              </a:lnSpc>
              <a:spcBef>
                <a:spcPts val="0"/>
              </a:spcBef>
              <a:spcAft>
                <a:spcPts val="0"/>
              </a:spcAft>
              <a:buClr>
                <a:schemeClr val="dk1"/>
              </a:buClr>
              <a:buSzPts val="2400"/>
              <a:buFont typeface="Open Sans"/>
              <a:buChar char="•"/>
            </a:pPr>
            <a:r>
              <a:rPr lang="en" sz="2400">
                <a:latin typeface="Open Sans"/>
                <a:ea typeface="Open Sans"/>
                <a:cs typeface="Open Sans"/>
                <a:sym typeface="Open Sans"/>
              </a:rPr>
              <a:t>Equality types</a:t>
            </a:r>
            <a:endParaRPr sz="2400">
              <a:latin typeface="Open Sans"/>
              <a:ea typeface="Open Sans"/>
              <a:cs typeface="Open Sans"/>
              <a:sym typeface="Open Sans"/>
            </a:endParaRPr>
          </a:p>
          <a:p>
            <a:pPr indent="-381000" lvl="0" marL="457200" rtl="0" algn="l">
              <a:lnSpc>
                <a:spcPct val="90000"/>
              </a:lnSpc>
              <a:spcBef>
                <a:spcPts val="0"/>
              </a:spcBef>
              <a:spcAft>
                <a:spcPts val="0"/>
              </a:spcAft>
              <a:buClr>
                <a:schemeClr val="dk1"/>
              </a:buClr>
              <a:buSzPts val="2400"/>
              <a:buFont typeface="Open Sans"/>
              <a:buChar char="•"/>
            </a:pPr>
            <a:r>
              <a:rPr lang="en" sz="2400">
                <a:latin typeface="Open Sans"/>
                <a:ea typeface="Open Sans"/>
                <a:cs typeface="Open Sans"/>
                <a:sym typeface="Open Sans"/>
              </a:rPr>
              <a:t>Syntactic sugar</a:t>
            </a:r>
            <a:endParaRPr sz="2400">
              <a:latin typeface="Open Sans"/>
              <a:ea typeface="Open Sans"/>
              <a:cs typeface="Open Sans"/>
              <a:sym typeface="Open Sans"/>
            </a:endParaRPr>
          </a:p>
          <a:p>
            <a:pPr indent="0" lvl="0" marL="0" rtl="0" algn="l">
              <a:lnSpc>
                <a:spcPct val="90000"/>
              </a:lnSpc>
              <a:spcBef>
                <a:spcPts val="0"/>
              </a:spcBef>
              <a:spcAft>
                <a:spcPts val="0"/>
              </a:spcAft>
              <a:buSzPts val="1800"/>
              <a:buNone/>
            </a:pPr>
            <a:r>
              <a:t/>
            </a:r>
            <a:endParaRPr b="1">
              <a:latin typeface="Open Sans"/>
              <a:ea typeface="Open Sans"/>
              <a:cs typeface="Open Sans"/>
              <a:sym typeface="Open Sans"/>
            </a:endParaRPr>
          </a:p>
          <a:p>
            <a:pPr indent="0" lvl="0" marL="0" rtl="0" algn="l">
              <a:lnSpc>
                <a:spcPct val="90000"/>
              </a:lnSpc>
              <a:spcBef>
                <a:spcPts val="0"/>
              </a:spcBef>
              <a:spcAft>
                <a:spcPts val="0"/>
              </a:spcAft>
              <a:buSzPts val="1800"/>
              <a:buNone/>
            </a:pPr>
            <a:r>
              <a:rPr b="1" lang="en" sz="2400">
                <a:latin typeface="Open Sans"/>
                <a:ea typeface="Open Sans"/>
                <a:cs typeface="Open Sans"/>
                <a:sym typeface="Open Sans"/>
              </a:rPr>
              <a:t>Reminder:</a:t>
            </a:r>
            <a:r>
              <a:rPr lang="en" sz="2400">
                <a:latin typeface="Open Sans"/>
                <a:ea typeface="Open Sans"/>
                <a:cs typeface="Open Sans"/>
                <a:sym typeface="Open Sans"/>
              </a:rPr>
              <a:t> Check out the </a:t>
            </a:r>
            <a:r>
              <a:rPr lang="en" sz="2400" u="sng">
                <a:solidFill>
                  <a:schemeClr val="hlink"/>
                </a:solidFill>
                <a:latin typeface="Open Sans"/>
                <a:ea typeface="Open Sans"/>
                <a:cs typeface="Open Sans"/>
                <a:sym typeface="Open Sans"/>
                <a:hlinkClick r:id="rId3"/>
              </a:rPr>
              <a:t>CSE341 style guide</a:t>
            </a:r>
            <a:r>
              <a:rPr lang="en" sz="2400">
                <a:latin typeface="Open Sans"/>
                <a:ea typeface="Open Sans"/>
                <a:cs typeface="Open Sans"/>
                <a:sym typeface="Open Sans"/>
              </a:rPr>
              <a:t> as you work on HW! </a:t>
            </a:r>
            <a:endParaRPr sz="2400">
              <a:latin typeface="Open Sans"/>
              <a:ea typeface="Open Sans"/>
              <a:cs typeface="Open Sans"/>
              <a:sym typeface="Open Sans"/>
            </a:endParaRPr>
          </a:p>
          <a:p>
            <a:pPr indent="0" lvl="0" marL="0" rtl="0" algn="l">
              <a:lnSpc>
                <a:spcPct val="90000"/>
              </a:lnSpc>
              <a:spcBef>
                <a:spcPts val="0"/>
              </a:spcBef>
              <a:spcAft>
                <a:spcPts val="0"/>
              </a:spcAft>
              <a:buSzPts val="1800"/>
              <a:buNone/>
            </a:pPr>
            <a:r>
              <a:rPr lang="en" sz="2400">
                <a:latin typeface="Open Sans"/>
                <a:ea typeface="Open Sans"/>
                <a:cs typeface="Open Sans"/>
                <a:sym typeface="Open Sans"/>
              </a:rPr>
              <a:t>Also check out the style guides in </a:t>
            </a:r>
            <a:r>
              <a:rPr lang="en" sz="2400" u="sng">
                <a:solidFill>
                  <a:schemeClr val="hlink"/>
                </a:solidFill>
                <a:latin typeface="Open Sans"/>
                <a:ea typeface="Open Sans"/>
                <a:cs typeface="Open Sans"/>
                <a:sym typeface="Open Sans"/>
                <a:hlinkClick r:id="rId4"/>
              </a:rPr>
              <a:t>section 1 slide</a:t>
            </a:r>
            <a:r>
              <a:rPr lang="en" sz="2400">
                <a:latin typeface="Open Sans"/>
                <a:ea typeface="Open Sans"/>
                <a:cs typeface="Open Sans"/>
                <a:sym typeface="Open Sans"/>
              </a:rPr>
              <a:t>!</a:t>
            </a:r>
            <a:endParaRPr sz="2400">
              <a:latin typeface="Open Sans"/>
              <a:ea typeface="Open Sans"/>
              <a:cs typeface="Open Sans"/>
              <a:sym typeface="Open Sans"/>
            </a:endParaRPr>
          </a:p>
        </p:txBody>
      </p:sp>
      <p:sp>
        <p:nvSpPr>
          <p:cNvPr id="97" name="Google Shape;97;p4"/>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
                <a:latin typeface="Open Sans"/>
                <a:ea typeface="Open Sans"/>
                <a:cs typeface="Open Sans"/>
                <a:sym typeface="Open Sans"/>
              </a:rPr>
              <a:t>CSE 341: Programming Languages</a:t>
            </a:r>
            <a:endParaRPr>
              <a:latin typeface="Open Sans"/>
              <a:ea typeface="Open Sans"/>
              <a:cs typeface="Open Sans"/>
              <a:sym typeface="Open Sans"/>
            </a:endParaRPr>
          </a:p>
        </p:txBody>
      </p:sp>
      <p:sp>
        <p:nvSpPr>
          <p:cNvPr id="98" name="Google Shape;98;p4"/>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
                <a:latin typeface="Open Sans"/>
                <a:ea typeface="Open Sans"/>
                <a:cs typeface="Open Sans"/>
                <a:sym typeface="Open Sans"/>
              </a:rPr>
              <a:t>‹#›</a:t>
            </a:fld>
            <a:endParaRPr>
              <a:latin typeface="Open Sans"/>
              <a:ea typeface="Open Sans"/>
              <a:cs typeface="Open Sans"/>
              <a:sym typeface="Open Sans"/>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0">
  <p:cSld>
    <p:spTree>
      <p:nvGrpSpPr>
        <p:cNvPr id="270" name="Shape 270"/>
        <p:cNvGrpSpPr/>
        <p:nvPr/>
      </p:nvGrpSpPr>
      <p:grpSpPr>
        <a:xfrm>
          <a:off x="0" y="0"/>
          <a:ext cx="0" cy="0"/>
          <a:chOff x="0" y="0"/>
          <a:chExt cx="0" cy="0"/>
        </a:xfrm>
      </p:grpSpPr>
      <p:sp>
        <p:nvSpPr>
          <p:cNvPr id="271" name="Google Shape;271;p16"/>
          <p:cNvSpPr txBox="1"/>
          <p:nvPr>
            <p:ph type="title"/>
          </p:nvPr>
        </p:nvSpPr>
        <p:spPr>
          <a:xfrm>
            <a:off x="628650" y="365126"/>
            <a:ext cx="7886700" cy="1325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SzPts val="1800"/>
              <a:buNone/>
            </a:pPr>
            <a:r>
              <a:rPr i="1" lang="en">
                <a:latin typeface="Open Sans"/>
                <a:ea typeface="Open Sans"/>
                <a:cs typeface="Open Sans"/>
                <a:sym typeface="Open Sans"/>
              </a:rPr>
              <a:t>val-Pattern Matching</a:t>
            </a:r>
            <a:endParaRPr i="1">
              <a:latin typeface="Open Sans"/>
              <a:ea typeface="Open Sans"/>
              <a:cs typeface="Open Sans"/>
              <a:sym typeface="Open Sans"/>
            </a:endParaRPr>
          </a:p>
        </p:txBody>
      </p:sp>
      <p:sp>
        <p:nvSpPr>
          <p:cNvPr id="272" name="Google Shape;272;p16"/>
          <p:cNvSpPr txBox="1"/>
          <p:nvPr/>
        </p:nvSpPr>
        <p:spPr>
          <a:xfrm>
            <a:off x="628650" y="2110277"/>
            <a:ext cx="7886700" cy="44109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1000"/>
              </a:spcBef>
              <a:spcAft>
                <a:spcPts val="0"/>
              </a:spcAft>
              <a:buClr>
                <a:srgbClr val="000000"/>
              </a:buClr>
              <a:buSzPts val="3000"/>
              <a:buFont typeface="Arial"/>
              <a:buNone/>
            </a:pPr>
            <a:r>
              <a:rPr i="0" lang="en" sz="2400" u="none" cap="none" strike="noStrike">
                <a:solidFill>
                  <a:srgbClr val="000000"/>
                </a:solidFill>
                <a:latin typeface="Open Sans"/>
                <a:ea typeface="Open Sans"/>
                <a:cs typeface="Open Sans"/>
                <a:sym typeface="Open Sans"/>
              </a:rPr>
              <a:t>Remember our unit test?</a:t>
            </a:r>
            <a:endParaRPr i="0" sz="2400" u="none" cap="none" strike="noStrike">
              <a:solidFill>
                <a:srgbClr val="000000"/>
              </a:solidFill>
              <a:latin typeface="Open Sans"/>
              <a:ea typeface="Open Sans"/>
              <a:cs typeface="Open Sans"/>
              <a:sym typeface="Open Sans"/>
            </a:endParaRPr>
          </a:p>
          <a:p>
            <a:pPr indent="0" lvl="0" marL="0" marR="0" rtl="0" algn="l">
              <a:lnSpc>
                <a:spcPct val="90000"/>
              </a:lnSpc>
              <a:spcBef>
                <a:spcPts val="1000"/>
              </a:spcBef>
              <a:spcAft>
                <a:spcPts val="0"/>
              </a:spcAft>
              <a:buClr>
                <a:srgbClr val="000000"/>
              </a:buClr>
              <a:buSzPts val="3000"/>
              <a:buFont typeface="Arial"/>
              <a:buNone/>
            </a:pPr>
            <a:r>
              <a:t/>
            </a:r>
            <a:endParaRPr i="0" sz="2400" u="none" cap="none" strike="noStrike">
              <a:solidFill>
                <a:srgbClr val="000000"/>
              </a:solidFill>
              <a:latin typeface="Open Sans"/>
              <a:ea typeface="Open Sans"/>
              <a:cs typeface="Open Sans"/>
              <a:sym typeface="Open Sans"/>
            </a:endParaRPr>
          </a:p>
          <a:p>
            <a:pPr indent="0" lvl="0" marL="0" marR="0" rtl="0" algn="l">
              <a:lnSpc>
                <a:spcPct val="90000"/>
              </a:lnSpc>
              <a:spcBef>
                <a:spcPts val="1000"/>
              </a:spcBef>
              <a:spcAft>
                <a:spcPts val="0"/>
              </a:spcAft>
              <a:buClr>
                <a:srgbClr val="000000"/>
              </a:buClr>
              <a:buSzPts val="3000"/>
              <a:buFont typeface="Arial"/>
              <a:buNone/>
            </a:pPr>
            <a:r>
              <a:t/>
            </a:r>
            <a:endParaRPr i="0" sz="2400" u="none" cap="none" strike="noStrike">
              <a:solidFill>
                <a:srgbClr val="000000"/>
              </a:solidFill>
              <a:latin typeface="Open Sans"/>
              <a:ea typeface="Open Sans"/>
              <a:cs typeface="Open Sans"/>
              <a:sym typeface="Open Sans"/>
            </a:endParaRPr>
          </a:p>
          <a:p>
            <a:pPr indent="0" lvl="0" marL="0" marR="0" rtl="0" algn="l">
              <a:lnSpc>
                <a:spcPct val="90000"/>
              </a:lnSpc>
              <a:spcBef>
                <a:spcPts val="1000"/>
              </a:spcBef>
              <a:spcAft>
                <a:spcPts val="0"/>
              </a:spcAft>
              <a:buClr>
                <a:srgbClr val="000000"/>
              </a:buClr>
              <a:buSzPts val="3000"/>
              <a:buFont typeface="Arial"/>
              <a:buNone/>
            </a:pPr>
            <a:r>
              <a:t/>
            </a:r>
            <a:endParaRPr sz="2400">
              <a:latin typeface="Open Sans"/>
              <a:ea typeface="Open Sans"/>
              <a:cs typeface="Open Sans"/>
              <a:sym typeface="Open Sans"/>
            </a:endParaRPr>
          </a:p>
          <a:p>
            <a:pPr indent="0" lvl="0" marL="0" marR="0" rtl="0" algn="l">
              <a:lnSpc>
                <a:spcPct val="90000"/>
              </a:lnSpc>
              <a:spcBef>
                <a:spcPts val="1000"/>
              </a:spcBef>
              <a:spcAft>
                <a:spcPts val="0"/>
              </a:spcAft>
              <a:buClr>
                <a:srgbClr val="000000"/>
              </a:buClr>
              <a:buSzPts val="3000"/>
              <a:buFont typeface="Arial"/>
              <a:buNone/>
            </a:pPr>
            <a:br>
              <a:rPr i="0" lang="en" sz="2400" u="none" cap="none" strike="noStrike">
                <a:solidFill>
                  <a:srgbClr val="000000"/>
                </a:solidFill>
                <a:latin typeface="Open Sans"/>
                <a:ea typeface="Open Sans"/>
                <a:cs typeface="Open Sans"/>
                <a:sym typeface="Open Sans"/>
              </a:rPr>
            </a:br>
            <a:r>
              <a:rPr i="0" lang="en" sz="2400" u="none" cap="none" strike="noStrike">
                <a:solidFill>
                  <a:srgbClr val="000000"/>
                </a:solidFill>
                <a:latin typeface="Open Sans"/>
                <a:ea typeface="Open Sans"/>
                <a:cs typeface="Open Sans"/>
                <a:sym typeface="Open Sans"/>
              </a:rPr>
              <a:t>Just a pattern match!</a:t>
            </a:r>
            <a:endParaRPr i="0" sz="2400" u="none" cap="none" strike="noStrike">
              <a:solidFill>
                <a:srgbClr val="000000"/>
              </a:solidFill>
              <a:latin typeface="Open Sans"/>
              <a:ea typeface="Open Sans"/>
              <a:cs typeface="Open Sans"/>
              <a:sym typeface="Open Sans"/>
            </a:endParaRPr>
          </a:p>
          <a:p>
            <a:pPr indent="0" lvl="0" marL="0" marR="0" rtl="0" algn="l">
              <a:lnSpc>
                <a:spcPct val="90000"/>
              </a:lnSpc>
              <a:spcBef>
                <a:spcPts val="1000"/>
              </a:spcBef>
              <a:spcAft>
                <a:spcPts val="1000"/>
              </a:spcAft>
              <a:buClr>
                <a:srgbClr val="000000"/>
              </a:buClr>
              <a:buSzPts val="3000"/>
              <a:buFont typeface="Arial"/>
              <a:buNone/>
            </a:pPr>
            <a:r>
              <a:rPr i="1" lang="en" sz="2400" u="none" cap="none" strike="noStrike">
                <a:solidFill>
                  <a:srgbClr val="000000"/>
                </a:solidFill>
                <a:latin typeface="Open Sans"/>
                <a:ea typeface="Open Sans"/>
                <a:cs typeface="Open Sans"/>
                <a:sym typeface="Open Sans"/>
              </a:rPr>
              <a:t>“Match the left hand side against the value ‘template’ true, binding any variables (there aren’t any!)”</a:t>
            </a:r>
            <a:endParaRPr i="1" sz="2400" u="none" cap="none" strike="noStrike">
              <a:solidFill>
                <a:srgbClr val="000000"/>
              </a:solidFill>
              <a:latin typeface="Open Sans"/>
              <a:ea typeface="Open Sans"/>
              <a:cs typeface="Open Sans"/>
              <a:sym typeface="Open Sans"/>
            </a:endParaRPr>
          </a:p>
        </p:txBody>
      </p:sp>
      <p:sp>
        <p:nvSpPr>
          <p:cNvPr id="273" name="Google Shape;273;p16"/>
          <p:cNvSpPr txBox="1"/>
          <p:nvPr/>
        </p:nvSpPr>
        <p:spPr>
          <a:xfrm>
            <a:off x="933450" y="2874525"/>
            <a:ext cx="7277100" cy="1310400"/>
          </a:xfrm>
          <a:prstGeom prst="rect">
            <a:avLst/>
          </a:prstGeom>
          <a:solidFill>
            <a:srgbClr val="AAE2CA">
              <a:alpha val="61960"/>
            </a:srgbClr>
          </a:solidFill>
          <a:ln>
            <a:noFill/>
          </a:ln>
        </p:spPr>
        <p:txBody>
          <a:bodyPr anchorCtr="0" anchor="ctr" bIns="45700" lIns="91425" spcFirstLastPara="1" rIns="91425" wrap="square" tIns="45700">
            <a:noAutofit/>
          </a:bodyPr>
          <a:lstStyle/>
          <a:p>
            <a:pPr indent="-342900" lvl="0" marL="342900" marR="0" rtl="0" algn="l">
              <a:lnSpc>
                <a:spcPct val="90000"/>
              </a:lnSpc>
              <a:spcBef>
                <a:spcPts val="200"/>
              </a:spcBef>
              <a:spcAft>
                <a:spcPts val="0"/>
              </a:spcAft>
              <a:buClr>
                <a:srgbClr val="000000"/>
              </a:buClr>
              <a:buSzPts val="2000"/>
              <a:buFont typeface="Arial"/>
              <a:buNone/>
            </a:pPr>
            <a:r>
              <a:rPr b="1" i="0" lang="en" sz="2000" u="none" cap="none" strike="noStrike">
                <a:solidFill>
                  <a:srgbClr val="1E4E79"/>
                </a:solidFill>
                <a:latin typeface="Courier New"/>
                <a:ea typeface="Courier New"/>
                <a:cs typeface="Courier New"/>
                <a:sym typeface="Courier New"/>
              </a:rPr>
              <a:t>(* Neat trick for creating hard-fail tests: *)</a:t>
            </a:r>
            <a:endParaRPr b="1" i="0" sz="2000" u="none" cap="none" strike="noStrike">
              <a:solidFill>
                <a:srgbClr val="1E4E79"/>
              </a:solidFill>
              <a:latin typeface="Courier New"/>
              <a:ea typeface="Courier New"/>
              <a:cs typeface="Courier New"/>
              <a:sym typeface="Courier New"/>
            </a:endParaRPr>
          </a:p>
          <a:p>
            <a:pPr indent="-342900" lvl="0" marL="342900" marR="0" rtl="0" algn="l">
              <a:lnSpc>
                <a:spcPct val="90000"/>
              </a:lnSpc>
              <a:spcBef>
                <a:spcPts val="200"/>
              </a:spcBef>
              <a:spcAft>
                <a:spcPts val="0"/>
              </a:spcAft>
              <a:buClr>
                <a:srgbClr val="000000"/>
              </a:buClr>
              <a:buSzPts val="2000"/>
              <a:buFont typeface="Arial"/>
              <a:buNone/>
            </a:pPr>
            <a:r>
              <a:t/>
            </a:r>
            <a:endParaRPr b="1" i="0" sz="2000" u="none" cap="none" strike="noStrike">
              <a:solidFill>
                <a:srgbClr val="7030A0"/>
              </a:solidFill>
              <a:latin typeface="Courier New"/>
              <a:ea typeface="Courier New"/>
              <a:cs typeface="Courier New"/>
              <a:sym typeface="Courier New"/>
            </a:endParaRPr>
          </a:p>
          <a:p>
            <a:pPr indent="0" lvl="0" marL="0" marR="0" rtl="0" algn="l">
              <a:lnSpc>
                <a:spcPct val="100000"/>
              </a:lnSpc>
              <a:spcBef>
                <a:spcPts val="0"/>
              </a:spcBef>
              <a:spcAft>
                <a:spcPts val="0"/>
              </a:spcAft>
              <a:buClr>
                <a:srgbClr val="00664C"/>
              </a:buClr>
              <a:buSzPts val="2000"/>
              <a:buFont typeface="Courier New"/>
              <a:buNone/>
            </a:pPr>
            <a:r>
              <a:rPr b="1" i="0" lang="en" sz="2000" u="none" cap="none" strike="noStrike">
                <a:solidFill>
                  <a:srgbClr val="0070C0"/>
                </a:solidFill>
                <a:latin typeface="Courier New"/>
                <a:ea typeface="Courier New"/>
                <a:cs typeface="Courier New"/>
                <a:sym typeface="Courier New"/>
              </a:rPr>
              <a:t>val</a:t>
            </a:r>
            <a:r>
              <a:rPr b="1" i="0" lang="en" sz="2000" u="none" cap="none" strike="noStrike">
                <a:solidFill>
                  <a:srgbClr val="000000"/>
                </a:solidFill>
                <a:latin typeface="Courier New"/>
                <a:ea typeface="Courier New"/>
                <a:cs typeface="Courier New"/>
                <a:sym typeface="Courier New"/>
              </a:rPr>
              <a:t> </a:t>
            </a:r>
            <a:r>
              <a:rPr b="1" i="0" lang="en" sz="2000" u="none" cap="none" strike="noStrike">
                <a:solidFill>
                  <a:srgbClr val="7030A0"/>
                </a:solidFill>
                <a:latin typeface="Courier New"/>
                <a:ea typeface="Courier New"/>
                <a:cs typeface="Courier New"/>
                <a:sym typeface="Courier New"/>
              </a:rPr>
              <a:t>true</a:t>
            </a:r>
            <a:r>
              <a:rPr b="1" i="0" lang="en" sz="2000" u="none" cap="none" strike="noStrike">
                <a:solidFill>
                  <a:srgbClr val="000000"/>
                </a:solidFill>
                <a:latin typeface="Courier New"/>
                <a:ea typeface="Courier New"/>
                <a:cs typeface="Courier New"/>
                <a:sym typeface="Courier New"/>
              </a:rPr>
              <a:t> </a:t>
            </a:r>
            <a:r>
              <a:rPr b="1" i="0" lang="en" sz="2000" u="none" cap="none" strike="noStrike">
                <a:solidFill>
                  <a:srgbClr val="00B050"/>
                </a:solidFill>
                <a:latin typeface="Courier New"/>
                <a:ea typeface="Courier New"/>
                <a:cs typeface="Courier New"/>
                <a:sym typeface="Courier New"/>
              </a:rPr>
              <a:t>=</a:t>
            </a:r>
            <a:r>
              <a:rPr b="1" i="0" lang="en" sz="2000" u="none" cap="none" strike="noStrike">
                <a:solidFill>
                  <a:srgbClr val="000000"/>
                </a:solidFill>
                <a:latin typeface="Courier New"/>
                <a:ea typeface="Courier New"/>
                <a:cs typeface="Courier New"/>
                <a:sym typeface="Courier New"/>
              </a:rPr>
              <a:t> ((4 </a:t>
            </a:r>
            <a:r>
              <a:rPr b="1" i="0" lang="en" sz="2000" u="none" cap="none" strike="noStrike">
                <a:solidFill>
                  <a:srgbClr val="00B050"/>
                </a:solidFill>
                <a:latin typeface="Courier New"/>
                <a:ea typeface="Courier New"/>
                <a:cs typeface="Courier New"/>
                <a:sym typeface="Courier New"/>
              </a:rPr>
              <a:t>div</a:t>
            </a:r>
            <a:r>
              <a:rPr b="1" i="0" lang="en" sz="2000" u="none" cap="none" strike="noStrike">
                <a:solidFill>
                  <a:srgbClr val="000000"/>
                </a:solidFill>
                <a:latin typeface="Courier New"/>
                <a:ea typeface="Courier New"/>
                <a:cs typeface="Courier New"/>
                <a:sym typeface="Courier New"/>
              </a:rPr>
              <a:t> 4) </a:t>
            </a:r>
            <a:r>
              <a:rPr b="1" i="0" lang="en" sz="2000" u="none" cap="none" strike="noStrike">
                <a:solidFill>
                  <a:srgbClr val="00B050"/>
                </a:solidFill>
                <a:latin typeface="Courier New"/>
                <a:ea typeface="Courier New"/>
                <a:cs typeface="Courier New"/>
                <a:sym typeface="Courier New"/>
              </a:rPr>
              <a:t>=</a:t>
            </a:r>
            <a:r>
              <a:rPr b="1" i="0" lang="en" sz="2000" u="none" cap="none" strike="noStrike">
                <a:solidFill>
                  <a:srgbClr val="000000"/>
                </a:solidFill>
                <a:latin typeface="Courier New"/>
                <a:ea typeface="Courier New"/>
                <a:cs typeface="Courier New"/>
                <a:sym typeface="Courier New"/>
              </a:rPr>
              <a:t> 1);</a:t>
            </a:r>
            <a:endParaRPr b="1" i="0" sz="2000" u="none" cap="none" strike="noStrike">
              <a:solidFill>
                <a:srgbClr val="00664C"/>
              </a:solidFill>
              <a:latin typeface="Courier New"/>
              <a:ea typeface="Courier New"/>
              <a:cs typeface="Courier New"/>
              <a:sym typeface="Courier New"/>
            </a:endParaRPr>
          </a:p>
        </p:txBody>
      </p:sp>
      <p:sp>
        <p:nvSpPr>
          <p:cNvPr id="274" name="Google Shape;274;p16"/>
          <p:cNvSpPr txBox="1"/>
          <p:nvPr>
            <p:ph idx="11" type="ftr"/>
          </p:nvPr>
        </p:nvSpPr>
        <p:spPr>
          <a:xfrm>
            <a:off x="3028950" y="6356351"/>
            <a:ext cx="3086100" cy="3651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
                <a:latin typeface="Open Sans"/>
                <a:ea typeface="Open Sans"/>
                <a:cs typeface="Open Sans"/>
                <a:sym typeface="Open Sans"/>
              </a:rPr>
              <a:t>CSE 341: Programming Languages</a:t>
            </a:r>
            <a:endParaRPr>
              <a:latin typeface="Open Sans"/>
              <a:ea typeface="Open Sans"/>
              <a:cs typeface="Open Sans"/>
              <a:sym typeface="Open Sans"/>
            </a:endParaRPr>
          </a:p>
        </p:txBody>
      </p:sp>
      <p:sp>
        <p:nvSpPr>
          <p:cNvPr id="275" name="Google Shape;275;p16"/>
          <p:cNvSpPr txBox="1"/>
          <p:nvPr>
            <p:ph idx="12" type="sldNum"/>
          </p:nvPr>
        </p:nvSpPr>
        <p:spPr>
          <a:xfrm>
            <a:off x="6457950" y="6356351"/>
            <a:ext cx="20574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en">
                <a:latin typeface="Open Sans"/>
                <a:ea typeface="Open Sans"/>
                <a:cs typeface="Open Sans"/>
                <a:sym typeface="Open Sans"/>
              </a:rPr>
              <a:t>‹#›</a:t>
            </a:fld>
            <a:endParaRPr>
              <a:latin typeface="Open Sans"/>
              <a:ea typeface="Open Sans"/>
              <a:cs typeface="Open Sans"/>
              <a:sym typeface="Open Sans"/>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0">
  <p:cSld>
    <p:spTree>
      <p:nvGrpSpPr>
        <p:cNvPr id="279" name="Shape 279"/>
        <p:cNvGrpSpPr/>
        <p:nvPr/>
      </p:nvGrpSpPr>
      <p:grpSpPr>
        <a:xfrm>
          <a:off x="0" y="0"/>
          <a:ext cx="0" cy="0"/>
          <a:chOff x="0" y="0"/>
          <a:chExt cx="0" cy="0"/>
        </a:xfrm>
      </p:grpSpPr>
      <p:sp>
        <p:nvSpPr>
          <p:cNvPr id="280" name="Google Shape;280;p17"/>
          <p:cNvSpPr txBox="1"/>
          <p:nvPr>
            <p:ph type="title"/>
          </p:nvPr>
        </p:nvSpPr>
        <p:spPr>
          <a:xfrm>
            <a:off x="489750" y="355650"/>
            <a:ext cx="8164500" cy="1325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i="1" lang="en">
                <a:latin typeface="Open Sans"/>
                <a:ea typeface="Open Sans"/>
                <a:cs typeface="Open Sans"/>
                <a:sym typeface="Open Sans"/>
              </a:rPr>
              <a:t>Adventures in pattern matching</a:t>
            </a:r>
            <a:endParaRPr i="1">
              <a:latin typeface="Open Sans"/>
              <a:ea typeface="Open Sans"/>
              <a:cs typeface="Open Sans"/>
              <a:sym typeface="Open Sans"/>
            </a:endParaRPr>
          </a:p>
        </p:txBody>
      </p:sp>
      <p:sp>
        <p:nvSpPr>
          <p:cNvPr id="281" name="Google Shape;281;p17"/>
          <p:cNvSpPr txBox="1"/>
          <p:nvPr>
            <p:ph idx="1" type="body"/>
          </p:nvPr>
        </p:nvSpPr>
        <p:spPr>
          <a:xfrm>
            <a:off x="628650" y="2766150"/>
            <a:ext cx="7886700" cy="1325700"/>
          </a:xfrm>
          <a:prstGeom prst="rect">
            <a:avLst/>
          </a:prstGeom>
          <a:noFill/>
          <a:ln>
            <a:noFill/>
          </a:ln>
        </p:spPr>
        <p:txBody>
          <a:bodyPr anchorCtr="0" anchor="ctr" bIns="45700" lIns="91425" spcFirstLastPara="1" rIns="91425" wrap="square" tIns="45700">
            <a:noAutofit/>
          </a:bodyPr>
          <a:lstStyle/>
          <a:p>
            <a:pPr indent="-241300" lvl="0" marL="228600" rtl="0" algn="l">
              <a:lnSpc>
                <a:spcPct val="90000"/>
              </a:lnSpc>
              <a:spcBef>
                <a:spcPts val="0"/>
              </a:spcBef>
              <a:spcAft>
                <a:spcPts val="0"/>
              </a:spcAft>
              <a:buClr>
                <a:schemeClr val="dk1"/>
              </a:buClr>
              <a:buSzPts val="3000"/>
              <a:buFont typeface="Open Sans"/>
              <a:buChar char="•"/>
            </a:pPr>
            <a:r>
              <a:rPr lang="en" sz="3000">
                <a:latin typeface="Open Sans"/>
                <a:ea typeface="Open Sans"/>
                <a:cs typeface="Open Sans"/>
                <a:sym typeface="Open Sans"/>
              </a:rPr>
              <a:t>Shape example</a:t>
            </a:r>
            <a:endParaRPr sz="3000">
              <a:latin typeface="Open Sans"/>
              <a:ea typeface="Open Sans"/>
              <a:cs typeface="Open Sans"/>
              <a:sym typeface="Open Sans"/>
            </a:endParaRPr>
          </a:p>
          <a:p>
            <a:pPr indent="-241300" lvl="0" marL="228600" rtl="0" algn="l">
              <a:lnSpc>
                <a:spcPct val="90000"/>
              </a:lnSpc>
              <a:spcBef>
                <a:spcPts val="1000"/>
              </a:spcBef>
              <a:spcAft>
                <a:spcPts val="0"/>
              </a:spcAft>
              <a:buClr>
                <a:schemeClr val="dk1"/>
              </a:buClr>
              <a:buSzPts val="3000"/>
              <a:buFont typeface="Open Sans"/>
              <a:buChar char="•"/>
            </a:pPr>
            <a:r>
              <a:rPr lang="en" sz="3000">
                <a:latin typeface="Open Sans"/>
                <a:ea typeface="Open Sans"/>
                <a:cs typeface="Open Sans"/>
                <a:sym typeface="Open Sans"/>
              </a:rPr>
              <a:t>Function-pattern syntax if we get to it</a:t>
            </a:r>
            <a:endParaRPr sz="3000">
              <a:latin typeface="Open Sans"/>
              <a:ea typeface="Open Sans"/>
              <a:cs typeface="Open Sans"/>
              <a:sym typeface="Open Sans"/>
            </a:endParaRPr>
          </a:p>
        </p:txBody>
      </p:sp>
      <p:sp>
        <p:nvSpPr>
          <p:cNvPr id="282" name="Google Shape;282;p17"/>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
              <a:t>CSE 341: Programming Languages</a:t>
            </a:r>
            <a:endParaRPr/>
          </a:p>
        </p:txBody>
      </p:sp>
      <p:sp>
        <p:nvSpPr>
          <p:cNvPr id="283" name="Google Shape;283;p17"/>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
                <a:latin typeface="Open Sans"/>
                <a:ea typeface="Open Sans"/>
                <a:cs typeface="Open Sans"/>
                <a:sym typeface="Open Sans"/>
              </a:rPr>
              <a:t>‹#›</a:t>
            </a:fld>
            <a:endParaRPr>
              <a:latin typeface="Open Sans"/>
              <a:ea typeface="Open Sans"/>
              <a:cs typeface="Open Sans"/>
              <a:sym typeface="Open Sans"/>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2" name="Shape 102"/>
        <p:cNvGrpSpPr/>
        <p:nvPr/>
      </p:nvGrpSpPr>
      <p:grpSpPr>
        <a:xfrm>
          <a:off x="0" y="0"/>
          <a:ext cx="0" cy="0"/>
          <a:chOff x="0" y="0"/>
          <a:chExt cx="0" cy="0"/>
        </a:xfrm>
      </p:grpSpPr>
      <p:sp>
        <p:nvSpPr>
          <p:cNvPr id="103" name="Google Shape;103;g8310ec9a91_0_0"/>
          <p:cNvSpPr txBox="1"/>
          <p:nvPr>
            <p:ph type="title"/>
          </p:nvPr>
        </p:nvSpPr>
        <p:spPr>
          <a:xfrm>
            <a:off x="628650" y="365126"/>
            <a:ext cx="7886700" cy="13257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400"/>
              <a:buNone/>
            </a:pPr>
            <a:r>
              <a:rPr i="1" lang="en">
                <a:latin typeface="Open Sans"/>
                <a:ea typeface="Open Sans"/>
                <a:cs typeface="Open Sans"/>
                <a:sym typeface="Open Sans"/>
              </a:rPr>
              <a:t>Testing</a:t>
            </a:r>
            <a:endParaRPr i="1">
              <a:latin typeface="Open Sans"/>
              <a:ea typeface="Open Sans"/>
              <a:cs typeface="Open Sans"/>
              <a:sym typeface="Open Sans"/>
            </a:endParaRPr>
          </a:p>
        </p:txBody>
      </p:sp>
      <p:sp>
        <p:nvSpPr>
          <p:cNvPr id="104" name="Google Shape;104;g8310ec9a91_0_0"/>
          <p:cNvSpPr txBox="1"/>
          <p:nvPr>
            <p:ph idx="1" type="body"/>
          </p:nvPr>
        </p:nvSpPr>
        <p:spPr>
          <a:xfrm>
            <a:off x="628650" y="1825625"/>
            <a:ext cx="7886700" cy="4351200"/>
          </a:xfrm>
          <a:prstGeom prst="rect">
            <a:avLst/>
          </a:prstGeom>
          <a:noFill/>
          <a:ln>
            <a:noFill/>
          </a:ln>
        </p:spPr>
        <p:txBody>
          <a:bodyPr anchorCtr="0" anchor="ctr" bIns="45700" lIns="91425" spcFirstLastPara="1" rIns="91425" wrap="square" tIns="45700">
            <a:noAutofit/>
          </a:bodyPr>
          <a:lstStyle/>
          <a:p>
            <a:pPr indent="-381000" lvl="0" marL="342900" rtl="0" algn="l">
              <a:lnSpc>
                <a:spcPct val="150000"/>
              </a:lnSpc>
              <a:spcBef>
                <a:spcPts val="0"/>
              </a:spcBef>
              <a:spcAft>
                <a:spcPts val="0"/>
              </a:spcAft>
              <a:buSzPts val="2400"/>
              <a:buFont typeface="Open Sans"/>
              <a:buChar char="•"/>
            </a:pPr>
            <a:r>
              <a:rPr lang="en" sz="2400">
                <a:latin typeface="Open Sans"/>
                <a:ea typeface="Open Sans"/>
                <a:cs typeface="Open Sans"/>
                <a:sym typeface="Open Sans"/>
              </a:rPr>
              <a:t>You should still test your code!</a:t>
            </a:r>
            <a:endParaRPr sz="2400">
              <a:latin typeface="Open Sans"/>
              <a:ea typeface="Open Sans"/>
              <a:cs typeface="Open Sans"/>
              <a:sym typeface="Open Sans"/>
            </a:endParaRPr>
          </a:p>
          <a:p>
            <a:pPr indent="-381000" lvl="0" marL="342900" rtl="0" algn="l">
              <a:lnSpc>
                <a:spcPct val="150000"/>
              </a:lnSpc>
              <a:spcBef>
                <a:spcPts val="0"/>
              </a:spcBef>
              <a:spcAft>
                <a:spcPts val="0"/>
              </a:spcAft>
              <a:buClr>
                <a:schemeClr val="dk1"/>
              </a:buClr>
              <a:buSzPts val="2400"/>
              <a:buFont typeface="Open Sans"/>
              <a:buChar char="•"/>
            </a:pPr>
            <a:r>
              <a:rPr lang="en" sz="2400">
                <a:latin typeface="Open Sans"/>
                <a:ea typeface="Open Sans"/>
                <a:cs typeface="Open Sans"/>
                <a:sym typeface="Open Sans"/>
              </a:rPr>
              <a:t>We will assign points to your testing file</a:t>
            </a:r>
            <a:endParaRPr sz="2400">
              <a:latin typeface="Open Sans"/>
              <a:ea typeface="Open Sans"/>
              <a:cs typeface="Open Sans"/>
              <a:sym typeface="Open Sans"/>
            </a:endParaRPr>
          </a:p>
          <a:p>
            <a:pPr indent="-381000" lvl="0" marL="342900" rtl="0" algn="l">
              <a:lnSpc>
                <a:spcPct val="150000"/>
              </a:lnSpc>
              <a:spcBef>
                <a:spcPts val="0"/>
              </a:spcBef>
              <a:spcAft>
                <a:spcPts val="0"/>
              </a:spcAft>
              <a:buSzPts val="2400"/>
              <a:buFont typeface="Open Sans"/>
              <a:buChar char="•"/>
            </a:pPr>
            <a:r>
              <a:rPr lang="en" sz="2400">
                <a:latin typeface="Open Sans"/>
                <a:ea typeface="Open Sans"/>
                <a:cs typeface="Open Sans"/>
                <a:sym typeface="Open Sans"/>
              </a:rPr>
              <a:t>Just do something like this:</a:t>
            </a:r>
            <a:endParaRPr sz="2400">
              <a:latin typeface="Open Sans"/>
              <a:ea typeface="Open Sans"/>
              <a:cs typeface="Open Sans"/>
              <a:sym typeface="Open Sans"/>
            </a:endParaRPr>
          </a:p>
          <a:p>
            <a:pPr indent="0" lvl="0" marL="0" rtl="0" algn="l">
              <a:lnSpc>
                <a:spcPct val="150000"/>
              </a:lnSpc>
              <a:spcBef>
                <a:spcPts val="0"/>
              </a:spcBef>
              <a:spcAft>
                <a:spcPts val="0"/>
              </a:spcAft>
              <a:buSzPts val="1800"/>
              <a:buNone/>
            </a:pPr>
            <a:r>
              <a:t/>
            </a:r>
            <a:endParaRPr sz="2400">
              <a:latin typeface="Open Sans"/>
              <a:ea typeface="Open Sans"/>
              <a:cs typeface="Open Sans"/>
              <a:sym typeface="Open Sans"/>
            </a:endParaRPr>
          </a:p>
          <a:p>
            <a:pPr indent="-342900" lvl="0" marL="342900" rtl="0" algn="l">
              <a:lnSpc>
                <a:spcPct val="100000"/>
              </a:lnSpc>
              <a:spcBef>
                <a:spcPts val="0"/>
              </a:spcBef>
              <a:spcAft>
                <a:spcPts val="0"/>
              </a:spcAft>
              <a:buClr>
                <a:schemeClr val="dk1"/>
              </a:buClr>
              <a:buSzPts val="2000"/>
              <a:buFont typeface="Arial"/>
              <a:buNone/>
            </a:pPr>
            <a:r>
              <a:t/>
            </a:r>
            <a:endParaRPr sz="2400">
              <a:latin typeface="Open Sans"/>
              <a:ea typeface="Open Sans"/>
              <a:cs typeface="Open Sans"/>
              <a:sym typeface="Open Sans"/>
            </a:endParaRPr>
          </a:p>
          <a:p>
            <a:pPr indent="-342900" lvl="0" marL="342900" rtl="0" algn="ctr">
              <a:lnSpc>
                <a:spcPct val="100000"/>
              </a:lnSpc>
              <a:spcBef>
                <a:spcPts val="0"/>
              </a:spcBef>
              <a:spcAft>
                <a:spcPts val="0"/>
              </a:spcAft>
              <a:buClr>
                <a:schemeClr val="dk1"/>
              </a:buClr>
              <a:buSzPts val="2000"/>
              <a:buFont typeface="Arial"/>
              <a:buNone/>
            </a:pPr>
            <a:r>
              <a:t/>
            </a:r>
            <a:endParaRPr sz="2400">
              <a:latin typeface="Open Sans"/>
              <a:ea typeface="Open Sans"/>
              <a:cs typeface="Open Sans"/>
              <a:sym typeface="Open Sans"/>
            </a:endParaRPr>
          </a:p>
          <a:p>
            <a:pPr indent="-342900" lvl="0" marL="342900" rtl="0" algn="ctr">
              <a:lnSpc>
                <a:spcPct val="100000"/>
              </a:lnSpc>
              <a:spcBef>
                <a:spcPts val="0"/>
              </a:spcBef>
              <a:spcAft>
                <a:spcPts val="0"/>
              </a:spcAft>
              <a:buClr>
                <a:schemeClr val="dk1"/>
              </a:buClr>
              <a:buSzPts val="2000"/>
              <a:buFont typeface="Arial"/>
              <a:buNone/>
            </a:pPr>
            <a:r>
              <a:rPr i="1" lang="en" sz="2400">
                <a:latin typeface="Open Sans"/>
                <a:ea typeface="Open Sans"/>
                <a:cs typeface="Open Sans"/>
                <a:sym typeface="Open Sans"/>
              </a:rPr>
              <a:t>“Is expected output = actual output”</a:t>
            </a:r>
            <a:endParaRPr i="1" sz="2400">
              <a:latin typeface="Open Sans"/>
              <a:ea typeface="Open Sans"/>
              <a:cs typeface="Open Sans"/>
              <a:sym typeface="Open Sans"/>
            </a:endParaRPr>
          </a:p>
        </p:txBody>
      </p:sp>
      <p:sp>
        <p:nvSpPr>
          <p:cNvPr id="105" name="Google Shape;105;g8310ec9a91_0_0"/>
          <p:cNvSpPr txBox="1"/>
          <p:nvPr>
            <p:ph idx="12" type="sldNum"/>
          </p:nvPr>
        </p:nvSpPr>
        <p:spPr>
          <a:xfrm>
            <a:off x="6457950" y="6356351"/>
            <a:ext cx="2057400" cy="365100"/>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en">
                <a:latin typeface="Open Sans"/>
                <a:ea typeface="Open Sans"/>
                <a:cs typeface="Open Sans"/>
                <a:sym typeface="Open Sans"/>
              </a:rPr>
              <a:t>‹#›</a:t>
            </a:fld>
            <a:endParaRPr>
              <a:latin typeface="Open Sans"/>
              <a:ea typeface="Open Sans"/>
              <a:cs typeface="Open Sans"/>
              <a:sym typeface="Open Sans"/>
            </a:endParaRPr>
          </a:p>
        </p:txBody>
      </p:sp>
      <p:sp>
        <p:nvSpPr>
          <p:cNvPr id="106" name="Google Shape;106;g8310ec9a91_0_0"/>
          <p:cNvSpPr txBox="1"/>
          <p:nvPr>
            <p:ph idx="11" type="ftr"/>
          </p:nvPr>
        </p:nvSpPr>
        <p:spPr>
          <a:xfrm>
            <a:off x="3028950" y="6356351"/>
            <a:ext cx="3086100" cy="365100"/>
          </a:xfrm>
          <a:prstGeom prst="rect">
            <a:avLst/>
          </a:prstGeom>
          <a:noFill/>
          <a:ln>
            <a:noFill/>
          </a:ln>
        </p:spPr>
        <p:txBody>
          <a:bodyPr anchorCtr="0" anchor="t" bIns="45700" lIns="91425" spcFirstLastPara="1" rIns="91425" wrap="square" tIns="45700">
            <a:noAutofit/>
          </a:bodyPr>
          <a:lstStyle/>
          <a:p>
            <a:pPr indent="0" lvl="0" marL="0" rtl="0" algn="ctr">
              <a:lnSpc>
                <a:spcPct val="100000"/>
              </a:lnSpc>
              <a:spcBef>
                <a:spcPts val="0"/>
              </a:spcBef>
              <a:spcAft>
                <a:spcPts val="0"/>
              </a:spcAft>
              <a:buSzPts val="1400"/>
              <a:buNone/>
            </a:pPr>
            <a:r>
              <a:rPr lang="en">
                <a:latin typeface="Open Sans"/>
                <a:ea typeface="Open Sans"/>
                <a:cs typeface="Open Sans"/>
                <a:sym typeface="Open Sans"/>
              </a:rPr>
              <a:t>CSE 341: Programming Languages</a:t>
            </a:r>
            <a:endParaRPr>
              <a:latin typeface="Open Sans"/>
              <a:ea typeface="Open Sans"/>
              <a:cs typeface="Open Sans"/>
              <a:sym typeface="Open Sans"/>
            </a:endParaRPr>
          </a:p>
        </p:txBody>
      </p:sp>
      <p:sp>
        <p:nvSpPr>
          <p:cNvPr id="107" name="Google Shape;107;g8310ec9a91_0_0"/>
          <p:cNvSpPr txBox="1"/>
          <p:nvPr/>
        </p:nvSpPr>
        <p:spPr>
          <a:xfrm>
            <a:off x="915300" y="4344300"/>
            <a:ext cx="7313400" cy="558000"/>
          </a:xfrm>
          <a:prstGeom prst="rect">
            <a:avLst/>
          </a:prstGeom>
          <a:solidFill>
            <a:srgbClr val="AAE2CA">
              <a:alpha val="61960"/>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664C"/>
              </a:buClr>
              <a:buSzPts val="2000"/>
              <a:buFont typeface="Courier New"/>
              <a:buNone/>
            </a:pPr>
            <a:r>
              <a:rPr b="1" i="0" lang="en" sz="2400" u="none" cap="none" strike="noStrike">
                <a:solidFill>
                  <a:srgbClr val="0070C0"/>
                </a:solidFill>
                <a:latin typeface="Courier New"/>
                <a:ea typeface="Courier New"/>
                <a:cs typeface="Courier New"/>
                <a:sym typeface="Courier New"/>
              </a:rPr>
              <a:t>val</a:t>
            </a:r>
            <a:r>
              <a:rPr b="1" i="0" lang="en" sz="2400" u="none" cap="none" strike="noStrike">
                <a:solidFill>
                  <a:srgbClr val="00664C"/>
                </a:solidFill>
                <a:latin typeface="Courier New"/>
                <a:ea typeface="Courier New"/>
                <a:cs typeface="Courier New"/>
                <a:sym typeface="Courier New"/>
              </a:rPr>
              <a:t> </a:t>
            </a:r>
            <a:r>
              <a:rPr b="1" i="0" lang="en" sz="2400" u="none" cap="none" strike="noStrike">
                <a:solidFill>
                  <a:srgbClr val="7030A0"/>
                </a:solidFill>
                <a:latin typeface="Courier New"/>
                <a:ea typeface="Courier New"/>
                <a:cs typeface="Courier New"/>
                <a:sym typeface="Courier New"/>
              </a:rPr>
              <a:t>test1</a:t>
            </a:r>
            <a:r>
              <a:rPr b="1" i="0" lang="en" sz="2400" u="none" cap="none" strike="noStrike">
                <a:solidFill>
                  <a:schemeClr val="dk1"/>
                </a:solidFill>
                <a:latin typeface="Courier New"/>
                <a:ea typeface="Courier New"/>
                <a:cs typeface="Courier New"/>
                <a:sym typeface="Courier New"/>
              </a:rPr>
              <a:t> </a:t>
            </a:r>
            <a:r>
              <a:rPr b="1" i="0" lang="en" sz="2400" u="none" cap="none" strike="noStrike">
                <a:solidFill>
                  <a:srgbClr val="00B050"/>
                </a:solidFill>
                <a:latin typeface="Courier New"/>
                <a:ea typeface="Courier New"/>
                <a:cs typeface="Courier New"/>
                <a:sym typeface="Courier New"/>
              </a:rPr>
              <a:t>=</a:t>
            </a:r>
            <a:r>
              <a:rPr b="1" i="0" lang="en" sz="2400" u="none" cap="none" strike="noStrike">
                <a:solidFill>
                  <a:schemeClr val="dk1"/>
                </a:solidFill>
                <a:latin typeface="Courier New"/>
                <a:ea typeface="Courier New"/>
                <a:cs typeface="Courier New"/>
                <a:sym typeface="Courier New"/>
              </a:rPr>
              <a:t> ((4 </a:t>
            </a:r>
            <a:r>
              <a:rPr b="1" i="0" lang="en" sz="2400" u="none" cap="none" strike="noStrike">
                <a:solidFill>
                  <a:srgbClr val="00B050"/>
                </a:solidFill>
                <a:latin typeface="Courier New"/>
                <a:ea typeface="Courier New"/>
                <a:cs typeface="Courier New"/>
                <a:sym typeface="Courier New"/>
              </a:rPr>
              <a:t>div</a:t>
            </a:r>
            <a:r>
              <a:rPr b="1" i="0" lang="en" sz="2400" u="none" cap="none" strike="noStrike">
                <a:solidFill>
                  <a:schemeClr val="dk1"/>
                </a:solidFill>
                <a:latin typeface="Courier New"/>
                <a:ea typeface="Courier New"/>
                <a:cs typeface="Courier New"/>
                <a:sym typeface="Courier New"/>
              </a:rPr>
              <a:t> 4) </a:t>
            </a:r>
            <a:r>
              <a:rPr b="1" i="0" lang="en" sz="2400" u="none" cap="none" strike="noStrike">
                <a:solidFill>
                  <a:srgbClr val="00B050"/>
                </a:solidFill>
                <a:latin typeface="Courier New"/>
                <a:ea typeface="Courier New"/>
                <a:cs typeface="Courier New"/>
                <a:sym typeface="Courier New"/>
              </a:rPr>
              <a:t>=</a:t>
            </a:r>
            <a:r>
              <a:rPr b="1" i="0" lang="en" sz="2400" u="none" cap="none" strike="noStrike">
                <a:solidFill>
                  <a:schemeClr val="dk1"/>
                </a:solidFill>
                <a:latin typeface="Courier New"/>
                <a:ea typeface="Courier New"/>
                <a:cs typeface="Courier New"/>
                <a:sym typeface="Courier New"/>
              </a:rPr>
              <a:t> 1);</a:t>
            </a:r>
            <a:endParaRPr b="1" i="0" sz="2400" u="none" cap="none" strike="noStrike">
              <a:solidFill>
                <a:srgbClr val="00664C"/>
              </a:solidFill>
              <a:latin typeface="Courier New"/>
              <a:ea typeface="Courier New"/>
              <a:cs typeface="Courier New"/>
              <a:sym typeface="Courier New"/>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0">
  <p:cSld>
    <p:spTree>
      <p:nvGrpSpPr>
        <p:cNvPr id="111" name="Shape 111"/>
        <p:cNvGrpSpPr/>
        <p:nvPr/>
      </p:nvGrpSpPr>
      <p:grpSpPr>
        <a:xfrm>
          <a:off x="0" y="0"/>
          <a:ext cx="0" cy="0"/>
          <a:chOff x="0" y="0"/>
          <a:chExt cx="0" cy="0"/>
        </a:xfrm>
      </p:grpSpPr>
      <p:sp>
        <p:nvSpPr>
          <p:cNvPr id="112" name="Google Shape;112;p3"/>
          <p:cNvSpPr txBox="1"/>
          <p:nvPr>
            <p:ph type="title"/>
          </p:nvPr>
        </p:nvSpPr>
        <p:spPr>
          <a:xfrm>
            <a:off x="628650" y="365126"/>
            <a:ext cx="7886700" cy="1325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SzPts val="1800"/>
              <a:buNone/>
            </a:pPr>
            <a:r>
              <a:rPr i="1" lang="en">
                <a:latin typeface="Open Sans"/>
                <a:ea typeface="Open Sans"/>
                <a:cs typeface="Open Sans"/>
                <a:sym typeface="Open Sans"/>
              </a:rPr>
              <a:t>Section Learning Objectives</a:t>
            </a:r>
            <a:endParaRPr i="1">
              <a:latin typeface="Open Sans"/>
              <a:ea typeface="Open Sans"/>
              <a:cs typeface="Open Sans"/>
              <a:sym typeface="Open Sans"/>
            </a:endParaRPr>
          </a:p>
        </p:txBody>
      </p:sp>
      <p:sp>
        <p:nvSpPr>
          <p:cNvPr id="113" name="Google Shape;113;p3"/>
          <p:cNvSpPr txBox="1"/>
          <p:nvPr>
            <p:ph idx="1" type="body"/>
          </p:nvPr>
        </p:nvSpPr>
        <p:spPr>
          <a:xfrm>
            <a:off x="628650" y="1825625"/>
            <a:ext cx="7886700" cy="4351200"/>
          </a:xfrm>
          <a:prstGeom prst="rect">
            <a:avLst/>
          </a:prstGeom>
          <a:noFill/>
          <a:ln>
            <a:noFill/>
          </a:ln>
        </p:spPr>
        <p:txBody>
          <a:bodyPr anchorCtr="0" anchor="ctr" bIns="45700" lIns="91425" spcFirstLastPara="1" rIns="91425" wrap="square" tIns="45700">
            <a:noAutofit/>
          </a:bodyPr>
          <a:lstStyle/>
          <a:p>
            <a:pPr indent="-381000" lvl="0" marL="457200" rtl="0" algn="l">
              <a:lnSpc>
                <a:spcPct val="90000"/>
              </a:lnSpc>
              <a:spcBef>
                <a:spcPts val="1000"/>
              </a:spcBef>
              <a:spcAft>
                <a:spcPts val="0"/>
              </a:spcAft>
              <a:buSzPts val="2400"/>
              <a:buChar char="●"/>
            </a:pPr>
            <a:r>
              <a:rPr lang="en" sz="2400">
                <a:latin typeface="Open Sans"/>
                <a:ea typeface="Open Sans"/>
                <a:cs typeface="Open Sans"/>
                <a:sym typeface="Open Sans"/>
              </a:rPr>
              <a:t>Review building/accessing new types (e.g. </a:t>
            </a:r>
            <a:r>
              <a:rPr b="1" lang="en" sz="2400">
                <a:latin typeface="Open Sans"/>
                <a:ea typeface="Open Sans"/>
                <a:cs typeface="Open Sans"/>
                <a:sym typeface="Open Sans"/>
              </a:rPr>
              <a:t>datatypes</a:t>
            </a:r>
            <a:r>
              <a:rPr lang="en" sz="2400">
                <a:latin typeface="Open Sans"/>
                <a:ea typeface="Open Sans"/>
                <a:cs typeface="Open Sans"/>
                <a:sym typeface="Open Sans"/>
              </a:rPr>
              <a:t>)</a:t>
            </a:r>
            <a:endParaRPr sz="2400">
              <a:latin typeface="Open Sans"/>
              <a:ea typeface="Open Sans"/>
              <a:cs typeface="Open Sans"/>
              <a:sym typeface="Open Sans"/>
            </a:endParaRPr>
          </a:p>
          <a:p>
            <a:pPr indent="-381000" lvl="0" marL="457200" rtl="0" algn="l">
              <a:lnSpc>
                <a:spcPct val="90000"/>
              </a:lnSpc>
              <a:spcBef>
                <a:spcPts val="0"/>
              </a:spcBef>
              <a:spcAft>
                <a:spcPts val="0"/>
              </a:spcAft>
              <a:buSzPts val="2400"/>
              <a:buChar char="●"/>
            </a:pPr>
            <a:r>
              <a:rPr lang="en" sz="2400">
                <a:latin typeface="Open Sans"/>
                <a:ea typeface="Open Sans"/>
                <a:cs typeface="Open Sans"/>
                <a:sym typeface="Open Sans"/>
              </a:rPr>
              <a:t>Recognize </a:t>
            </a:r>
            <a:r>
              <a:rPr b="1" lang="en" sz="2400">
                <a:latin typeface="Open Sans"/>
                <a:ea typeface="Open Sans"/>
                <a:cs typeface="Open Sans"/>
                <a:sym typeface="Open Sans"/>
              </a:rPr>
              <a:t>type synonyms </a:t>
            </a:r>
            <a:r>
              <a:rPr lang="en" sz="2400">
                <a:latin typeface="Open Sans"/>
                <a:ea typeface="Open Sans"/>
                <a:cs typeface="Open Sans"/>
                <a:sym typeface="Open Sans"/>
              </a:rPr>
              <a:t>as “convenient” feature</a:t>
            </a:r>
            <a:endParaRPr sz="2400">
              <a:latin typeface="Open Sans"/>
              <a:ea typeface="Open Sans"/>
              <a:cs typeface="Open Sans"/>
              <a:sym typeface="Open Sans"/>
            </a:endParaRPr>
          </a:p>
          <a:p>
            <a:pPr indent="-381000" lvl="0" marL="457200" rtl="0" algn="l">
              <a:lnSpc>
                <a:spcPct val="90000"/>
              </a:lnSpc>
              <a:spcBef>
                <a:spcPts val="0"/>
              </a:spcBef>
              <a:spcAft>
                <a:spcPts val="0"/>
              </a:spcAft>
              <a:buSzPts val="2400"/>
              <a:buChar char="●"/>
            </a:pPr>
            <a:r>
              <a:rPr lang="en" sz="2400">
                <a:latin typeface="Open Sans"/>
                <a:ea typeface="Open Sans"/>
                <a:cs typeface="Open Sans"/>
                <a:sym typeface="Open Sans"/>
              </a:rPr>
              <a:t>Be able to generalize specific types with </a:t>
            </a:r>
            <a:r>
              <a:rPr b="1" lang="en" sz="2400">
                <a:latin typeface="Open Sans"/>
                <a:ea typeface="Open Sans"/>
                <a:cs typeface="Open Sans"/>
                <a:sym typeface="Open Sans"/>
              </a:rPr>
              <a:t>polymorphism</a:t>
            </a:r>
            <a:r>
              <a:rPr lang="en" sz="2400">
                <a:latin typeface="Open Sans"/>
                <a:ea typeface="Open Sans"/>
                <a:cs typeface="Open Sans"/>
                <a:sym typeface="Open Sans"/>
              </a:rPr>
              <a:t> (e.g. int list into ‘a list) and </a:t>
            </a:r>
            <a:r>
              <a:rPr b="1" lang="en" sz="2400">
                <a:latin typeface="Open Sans"/>
                <a:ea typeface="Open Sans"/>
                <a:cs typeface="Open Sans"/>
                <a:sym typeface="Open Sans"/>
              </a:rPr>
              <a:t>equality </a:t>
            </a:r>
            <a:r>
              <a:rPr lang="en" sz="2400">
                <a:latin typeface="Open Sans"/>
                <a:ea typeface="Open Sans"/>
                <a:cs typeface="Open Sans"/>
                <a:sym typeface="Open Sans"/>
              </a:rPr>
              <a:t>types</a:t>
            </a:r>
            <a:endParaRPr sz="2400">
              <a:latin typeface="Open Sans"/>
              <a:ea typeface="Open Sans"/>
              <a:cs typeface="Open Sans"/>
              <a:sym typeface="Open Sans"/>
            </a:endParaRPr>
          </a:p>
          <a:p>
            <a:pPr indent="-381000" lvl="0" marL="457200" rtl="0" algn="l">
              <a:lnSpc>
                <a:spcPct val="90000"/>
              </a:lnSpc>
              <a:spcBef>
                <a:spcPts val="0"/>
              </a:spcBef>
              <a:spcAft>
                <a:spcPts val="0"/>
              </a:spcAft>
              <a:buSzPts val="2400"/>
              <a:buChar char="●"/>
            </a:pPr>
            <a:r>
              <a:rPr lang="en" sz="2400">
                <a:latin typeface="Open Sans"/>
                <a:ea typeface="Open Sans"/>
                <a:cs typeface="Open Sans"/>
                <a:sym typeface="Open Sans"/>
              </a:rPr>
              <a:t>Practice using pattern-matching with </a:t>
            </a:r>
            <a:r>
              <a:rPr b="1" lang="en" sz="2400">
                <a:latin typeface="Open Sans"/>
                <a:ea typeface="Open Sans"/>
                <a:cs typeface="Open Sans"/>
                <a:sym typeface="Open Sans"/>
              </a:rPr>
              <a:t>case expressions </a:t>
            </a:r>
            <a:endParaRPr b="1" sz="2400">
              <a:latin typeface="Open Sans"/>
              <a:ea typeface="Open Sans"/>
              <a:cs typeface="Open Sans"/>
              <a:sym typeface="Open Sans"/>
            </a:endParaRPr>
          </a:p>
        </p:txBody>
      </p:sp>
      <p:sp>
        <p:nvSpPr>
          <p:cNvPr id="114" name="Google Shape;114;p3"/>
          <p:cNvSpPr txBox="1"/>
          <p:nvPr>
            <p:ph idx="11" type="ftr"/>
          </p:nvPr>
        </p:nvSpPr>
        <p:spPr>
          <a:xfrm>
            <a:off x="3028950" y="6356351"/>
            <a:ext cx="3086100" cy="3651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
                <a:latin typeface="Open Sans"/>
                <a:ea typeface="Open Sans"/>
                <a:cs typeface="Open Sans"/>
                <a:sym typeface="Open Sans"/>
              </a:rPr>
              <a:t>CSE 341: Programming Languages</a:t>
            </a:r>
            <a:endParaRPr>
              <a:latin typeface="Open Sans"/>
              <a:ea typeface="Open Sans"/>
              <a:cs typeface="Open Sans"/>
              <a:sym typeface="Open Sans"/>
            </a:endParaRPr>
          </a:p>
        </p:txBody>
      </p:sp>
      <p:sp>
        <p:nvSpPr>
          <p:cNvPr id="115" name="Google Shape;115;p3"/>
          <p:cNvSpPr txBox="1"/>
          <p:nvPr>
            <p:ph idx="12" type="sldNum"/>
          </p:nvPr>
        </p:nvSpPr>
        <p:spPr>
          <a:xfrm>
            <a:off x="6457950" y="6356351"/>
            <a:ext cx="20574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en">
                <a:latin typeface="Open Sans"/>
                <a:ea typeface="Open Sans"/>
                <a:cs typeface="Open Sans"/>
                <a:sym typeface="Open Sans"/>
              </a:rPr>
              <a:t>‹#›</a:t>
            </a:fld>
            <a:endParaRPr>
              <a:latin typeface="Open Sans"/>
              <a:ea typeface="Open Sans"/>
              <a:cs typeface="Open Sans"/>
              <a:sym typeface="Open Sans"/>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0" name="Shape 120"/>
        <p:cNvGrpSpPr/>
        <p:nvPr/>
      </p:nvGrpSpPr>
      <p:grpSpPr>
        <a:xfrm>
          <a:off x="0" y="0"/>
          <a:ext cx="0" cy="0"/>
          <a:chOff x="0" y="0"/>
          <a:chExt cx="0" cy="0"/>
        </a:xfrm>
      </p:grpSpPr>
      <p:sp>
        <p:nvSpPr>
          <p:cNvPr id="121" name="Google Shape;121;p5"/>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i="1" lang="en">
                <a:latin typeface="Open Sans"/>
                <a:ea typeface="Open Sans"/>
                <a:cs typeface="Open Sans"/>
                <a:sym typeface="Open Sans"/>
              </a:rPr>
              <a:t>Lists</a:t>
            </a:r>
            <a:endParaRPr i="1">
              <a:latin typeface="Open Sans"/>
              <a:ea typeface="Open Sans"/>
              <a:cs typeface="Open Sans"/>
              <a:sym typeface="Open Sans"/>
            </a:endParaRPr>
          </a:p>
        </p:txBody>
      </p:sp>
      <p:sp>
        <p:nvSpPr>
          <p:cNvPr id="122" name="Google Shape;122;p5"/>
          <p:cNvSpPr txBox="1"/>
          <p:nvPr>
            <p:ph idx="1" type="body"/>
          </p:nvPr>
        </p:nvSpPr>
        <p:spPr>
          <a:xfrm>
            <a:off x="628650" y="1545100"/>
            <a:ext cx="7886700" cy="4745100"/>
          </a:xfrm>
          <a:prstGeom prst="rect">
            <a:avLst/>
          </a:prstGeom>
          <a:noFill/>
          <a:ln>
            <a:noFill/>
          </a:ln>
        </p:spPr>
        <p:txBody>
          <a:bodyPr anchorCtr="0" anchor="ctr" bIns="45700" lIns="91425" spcFirstLastPara="1" rIns="91425" wrap="square" tIns="45700">
            <a:noAutofit/>
          </a:bodyPr>
          <a:lstStyle/>
          <a:p>
            <a:pPr indent="-355600" lvl="0" marL="457200" rtl="0" algn="l">
              <a:lnSpc>
                <a:spcPct val="100000"/>
              </a:lnSpc>
              <a:spcBef>
                <a:spcPts val="1000"/>
              </a:spcBef>
              <a:spcAft>
                <a:spcPts val="0"/>
              </a:spcAft>
              <a:buSzPts val="2000"/>
              <a:buFont typeface="Open Sans"/>
              <a:buChar char="●"/>
            </a:pPr>
            <a:r>
              <a:rPr lang="en" sz="2000">
                <a:latin typeface="Open Sans"/>
                <a:ea typeface="Open Sans"/>
                <a:cs typeface="Open Sans"/>
                <a:sym typeface="Open Sans"/>
              </a:rPr>
              <a:t>Lots of new types: For any type t, the type t list describes lists where all elements have type t</a:t>
            </a:r>
            <a:endParaRPr sz="2000">
              <a:latin typeface="Open Sans"/>
              <a:ea typeface="Open Sans"/>
              <a:cs typeface="Open Sans"/>
              <a:sym typeface="Open Sans"/>
            </a:endParaRPr>
          </a:p>
          <a:p>
            <a:pPr indent="-355600" lvl="1" marL="914400" rtl="0" algn="l">
              <a:lnSpc>
                <a:spcPct val="100000"/>
              </a:lnSpc>
              <a:spcBef>
                <a:spcPts val="0"/>
              </a:spcBef>
              <a:spcAft>
                <a:spcPts val="0"/>
              </a:spcAft>
              <a:buSzPts val="2000"/>
              <a:buChar char="○"/>
            </a:pPr>
            <a:r>
              <a:rPr lang="en" sz="2000">
                <a:latin typeface="Open Sans"/>
                <a:ea typeface="Open Sans"/>
                <a:cs typeface="Open Sans"/>
                <a:sym typeface="Open Sans"/>
              </a:rPr>
              <a:t>Examples: </a:t>
            </a:r>
            <a:r>
              <a:rPr b="1" lang="en" sz="2000">
                <a:latin typeface="Courier New"/>
                <a:ea typeface="Courier New"/>
                <a:cs typeface="Courier New"/>
                <a:sym typeface="Courier New"/>
              </a:rPr>
              <a:t>int list</a:t>
            </a:r>
            <a:r>
              <a:rPr lang="en" sz="2000">
                <a:latin typeface="Open Sans"/>
                <a:ea typeface="Open Sans"/>
                <a:cs typeface="Open Sans"/>
                <a:sym typeface="Open Sans"/>
              </a:rPr>
              <a:t>, </a:t>
            </a:r>
            <a:r>
              <a:rPr b="1" lang="en" sz="2000">
                <a:latin typeface="Courier New"/>
                <a:ea typeface="Courier New"/>
                <a:cs typeface="Courier New"/>
                <a:sym typeface="Courier New"/>
              </a:rPr>
              <a:t>bool list</a:t>
            </a:r>
            <a:r>
              <a:rPr lang="en" sz="2000">
                <a:latin typeface="Open Sans"/>
                <a:ea typeface="Open Sans"/>
                <a:cs typeface="Open Sans"/>
                <a:sym typeface="Open Sans"/>
              </a:rPr>
              <a:t>, </a:t>
            </a:r>
            <a:r>
              <a:rPr b="1" lang="en" sz="2000">
                <a:latin typeface="Courier New"/>
                <a:ea typeface="Courier New"/>
                <a:cs typeface="Courier New"/>
                <a:sym typeface="Courier New"/>
              </a:rPr>
              <a:t>int list list</a:t>
            </a:r>
            <a:r>
              <a:rPr lang="en" sz="2000">
                <a:latin typeface="Open Sans"/>
                <a:ea typeface="Open Sans"/>
                <a:cs typeface="Open Sans"/>
                <a:sym typeface="Open Sans"/>
              </a:rPr>
              <a:t>, </a:t>
            </a:r>
            <a:r>
              <a:rPr b="1" lang="en" sz="2000">
                <a:latin typeface="Courier New"/>
                <a:ea typeface="Courier New"/>
                <a:cs typeface="Courier New"/>
                <a:sym typeface="Courier New"/>
              </a:rPr>
              <a:t>(int * int) list</a:t>
            </a:r>
            <a:r>
              <a:rPr lang="en" sz="2000">
                <a:latin typeface="Open Sans"/>
                <a:ea typeface="Open Sans"/>
                <a:cs typeface="Open Sans"/>
                <a:sym typeface="Open Sans"/>
              </a:rPr>
              <a:t>, </a:t>
            </a:r>
            <a:r>
              <a:rPr b="1" lang="en" sz="2000">
                <a:latin typeface="Courier New"/>
                <a:ea typeface="Courier New"/>
                <a:cs typeface="Courier New"/>
                <a:sym typeface="Courier New"/>
              </a:rPr>
              <a:t>(int list * int) list</a:t>
            </a:r>
            <a:endParaRPr sz="2000">
              <a:latin typeface="Open Sans"/>
              <a:ea typeface="Open Sans"/>
              <a:cs typeface="Open Sans"/>
              <a:sym typeface="Open Sans"/>
            </a:endParaRPr>
          </a:p>
          <a:p>
            <a:pPr indent="-355600" lvl="0" marL="457200" rtl="0" algn="l">
              <a:lnSpc>
                <a:spcPct val="100000"/>
              </a:lnSpc>
              <a:spcBef>
                <a:spcPts val="0"/>
              </a:spcBef>
              <a:spcAft>
                <a:spcPts val="0"/>
              </a:spcAft>
              <a:buSzPts val="2000"/>
              <a:buChar char="●"/>
            </a:pPr>
            <a:r>
              <a:rPr lang="en" sz="2000">
                <a:latin typeface="Open Sans"/>
                <a:ea typeface="Open Sans"/>
                <a:cs typeface="Open Sans"/>
                <a:sym typeface="Open Sans"/>
              </a:rPr>
              <a:t>So </a:t>
            </a:r>
            <a:r>
              <a:rPr lang="en" sz="2000">
                <a:latin typeface="Courier New"/>
                <a:ea typeface="Courier New"/>
                <a:cs typeface="Courier New"/>
                <a:sym typeface="Courier New"/>
              </a:rPr>
              <a:t>[]</a:t>
            </a:r>
            <a:r>
              <a:rPr lang="en" sz="2000">
                <a:latin typeface="Open Sans"/>
                <a:ea typeface="Open Sans"/>
                <a:cs typeface="Open Sans"/>
                <a:sym typeface="Open Sans"/>
              </a:rPr>
              <a:t> can have type t list for any type t</a:t>
            </a:r>
            <a:endParaRPr sz="2000">
              <a:latin typeface="Open Sans"/>
              <a:ea typeface="Open Sans"/>
              <a:cs typeface="Open Sans"/>
              <a:sym typeface="Open Sans"/>
            </a:endParaRPr>
          </a:p>
          <a:p>
            <a:pPr indent="-355600" lvl="1" marL="914400" rtl="0" algn="l">
              <a:lnSpc>
                <a:spcPct val="100000"/>
              </a:lnSpc>
              <a:spcBef>
                <a:spcPts val="0"/>
              </a:spcBef>
              <a:spcAft>
                <a:spcPts val="0"/>
              </a:spcAft>
              <a:buSzPts val="2000"/>
              <a:buChar char="○"/>
            </a:pPr>
            <a:r>
              <a:rPr lang="en" sz="2000">
                <a:latin typeface="Open Sans"/>
                <a:ea typeface="Open Sans"/>
                <a:cs typeface="Open Sans"/>
                <a:sym typeface="Open Sans"/>
              </a:rPr>
              <a:t>SML uses type </a:t>
            </a:r>
            <a:r>
              <a:rPr lang="en" sz="2000">
                <a:latin typeface="Courier New"/>
                <a:ea typeface="Courier New"/>
                <a:cs typeface="Courier New"/>
                <a:sym typeface="Courier New"/>
              </a:rPr>
              <a:t>'a list</a:t>
            </a:r>
            <a:r>
              <a:rPr lang="en" sz="2000">
                <a:latin typeface="Open Sans"/>
                <a:ea typeface="Open Sans"/>
                <a:cs typeface="Open Sans"/>
                <a:sym typeface="Open Sans"/>
              </a:rPr>
              <a:t> to indicate this (“tick a” or “alpha”)</a:t>
            </a:r>
            <a:endParaRPr sz="2000">
              <a:latin typeface="Open Sans"/>
              <a:ea typeface="Open Sans"/>
              <a:cs typeface="Open Sans"/>
              <a:sym typeface="Open Sans"/>
            </a:endParaRPr>
          </a:p>
          <a:p>
            <a:pPr indent="-355600" lvl="0" marL="457200" rtl="0" algn="l">
              <a:lnSpc>
                <a:spcPct val="100000"/>
              </a:lnSpc>
              <a:spcBef>
                <a:spcPts val="1000"/>
              </a:spcBef>
              <a:spcAft>
                <a:spcPts val="0"/>
              </a:spcAft>
              <a:buSzPts val="2000"/>
              <a:buFont typeface="Open Sans"/>
              <a:buChar char="●"/>
            </a:pPr>
            <a:r>
              <a:rPr lang="en" sz="2000">
                <a:latin typeface="Open Sans"/>
                <a:ea typeface="Open Sans"/>
                <a:cs typeface="Open Sans"/>
                <a:sym typeface="Open Sans"/>
              </a:rPr>
              <a:t>For </a:t>
            </a:r>
            <a:r>
              <a:rPr lang="en" sz="2000">
                <a:latin typeface="Courier New"/>
                <a:ea typeface="Courier New"/>
                <a:cs typeface="Courier New"/>
                <a:sym typeface="Courier New"/>
              </a:rPr>
              <a:t>e1::e2</a:t>
            </a:r>
            <a:r>
              <a:rPr lang="en" sz="2000">
                <a:latin typeface="Open Sans"/>
                <a:ea typeface="Open Sans"/>
                <a:cs typeface="Open Sans"/>
                <a:sym typeface="Open Sans"/>
              </a:rPr>
              <a:t> to type-check, we need a </a:t>
            </a:r>
            <a:r>
              <a:rPr b="1" lang="en" sz="2000">
                <a:latin typeface="Open Sans"/>
                <a:ea typeface="Open Sans"/>
                <a:cs typeface="Open Sans"/>
                <a:sym typeface="Open Sans"/>
              </a:rPr>
              <a:t>t</a:t>
            </a:r>
            <a:r>
              <a:rPr lang="en" sz="2000">
                <a:latin typeface="Open Sans"/>
                <a:ea typeface="Open Sans"/>
                <a:cs typeface="Open Sans"/>
                <a:sym typeface="Open Sans"/>
              </a:rPr>
              <a:t> such that e1 has type </a:t>
            </a:r>
            <a:r>
              <a:rPr b="1" lang="en" sz="2000">
                <a:latin typeface="Open Sans"/>
                <a:ea typeface="Open Sans"/>
                <a:cs typeface="Open Sans"/>
                <a:sym typeface="Open Sans"/>
              </a:rPr>
              <a:t>t </a:t>
            </a:r>
            <a:r>
              <a:rPr lang="en" sz="2000">
                <a:latin typeface="Open Sans"/>
                <a:ea typeface="Open Sans"/>
                <a:cs typeface="Open Sans"/>
                <a:sym typeface="Open Sans"/>
              </a:rPr>
              <a:t>and e2 has type </a:t>
            </a:r>
            <a:r>
              <a:rPr b="1" lang="en" sz="2000">
                <a:latin typeface="Open Sans"/>
                <a:ea typeface="Open Sans"/>
                <a:cs typeface="Open Sans"/>
                <a:sym typeface="Open Sans"/>
              </a:rPr>
              <a:t>t</a:t>
            </a:r>
            <a:r>
              <a:rPr lang="en" sz="2000">
                <a:latin typeface="Open Sans"/>
                <a:ea typeface="Open Sans"/>
                <a:cs typeface="Open Sans"/>
                <a:sym typeface="Open Sans"/>
              </a:rPr>
              <a:t> list. Then the result type is </a:t>
            </a:r>
            <a:r>
              <a:rPr b="1" lang="en" sz="2000">
                <a:latin typeface="Open Sans"/>
                <a:ea typeface="Open Sans"/>
                <a:cs typeface="Open Sans"/>
                <a:sym typeface="Open Sans"/>
              </a:rPr>
              <a:t>t</a:t>
            </a:r>
            <a:r>
              <a:rPr lang="en" sz="2000">
                <a:latin typeface="Open Sans"/>
                <a:ea typeface="Open Sans"/>
                <a:cs typeface="Open Sans"/>
                <a:sym typeface="Open Sans"/>
              </a:rPr>
              <a:t> list</a:t>
            </a:r>
            <a:endParaRPr sz="2000">
              <a:latin typeface="Open Sans"/>
              <a:ea typeface="Open Sans"/>
              <a:cs typeface="Open Sans"/>
              <a:sym typeface="Open Sans"/>
            </a:endParaRPr>
          </a:p>
          <a:p>
            <a:pPr indent="-355600" lvl="1" marL="914400" rtl="0" algn="l">
              <a:lnSpc>
                <a:spcPct val="100000"/>
              </a:lnSpc>
              <a:spcBef>
                <a:spcPts val="0"/>
              </a:spcBef>
              <a:spcAft>
                <a:spcPts val="0"/>
              </a:spcAft>
              <a:buSzPts val="2000"/>
              <a:buChar char="○"/>
            </a:pPr>
            <a:r>
              <a:rPr lang="en" sz="2000">
                <a:latin typeface="Courier New"/>
                <a:ea typeface="Courier New"/>
                <a:cs typeface="Courier New"/>
                <a:sym typeface="Courier New"/>
              </a:rPr>
              <a:t>null: 'a list -&gt; bool</a:t>
            </a:r>
            <a:endParaRPr sz="2000">
              <a:latin typeface="Open Sans"/>
              <a:ea typeface="Open Sans"/>
              <a:cs typeface="Open Sans"/>
              <a:sym typeface="Open Sans"/>
            </a:endParaRPr>
          </a:p>
          <a:p>
            <a:pPr indent="-355600" lvl="1" marL="914400" rtl="0" algn="l">
              <a:lnSpc>
                <a:spcPct val="100000"/>
              </a:lnSpc>
              <a:spcBef>
                <a:spcPts val="0"/>
              </a:spcBef>
              <a:spcAft>
                <a:spcPts val="0"/>
              </a:spcAft>
              <a:buSzPts val="2000"/>
              <a:buChar char="○"/>
            </a:pPr>
            <a:r>
              <a:rPr lang="en" sz="2000">
                <a:latin typeface="Courier New"/>
                <a:ea typeface="Courier New"/>
                <a:cs typeface="Courier New"/>
                <a:sym typeface="Courier New"/>
              </a:rPr>
              <a:t>hd: 'a list -&gt; 'a</a:t>
            </a:r>
            <a:endParaRPr sz="2000">
              <a:latin typeface="Open Sans"/>
              <a:ea typeface="Open Sans"/>
              <a:cs typeface="Open Sans"/>
              <a:sym typeface="Open Sans"/>
            </a:endParaRPr>
          </a:p>
          <a:p>
            <a:pPr indent="-355600" lvl="1" marL="914400" rtl="0" algn="l">
              <a:lnSpc>
                <a:spcPct val="100000"/>
              </a:lnSpc>
              <a:spcBef>
                <a:spcPts val="0"/>
              </a:spcBef>
              <a:spcAft>
                <a:spcPts val="0"/>
              </a:spcAft>
              <a:buSzPts val="2000"/>
              <a:buChar char="○"/>
            </a:pPr>
            <a:r>
              <a:rPr lang="en" sz="2000">
                <a:latin typeface="Courier New"/>
                <a:ea typeface="Courier New"/>
                <a:cs typeface="Courier New"/>
                <a:sym typeface="Courier New"/>
              </a:rPr>
              <a:t>tl: 'a list -&gt; 'a list</a:t>
            </a:r>
            <a:endParaRPr sz="2000">
              <a:latin typeface="Open Sans"/>
              <a:ea typeface="Open Sans"/>
              <a:cs typeface="Open Sans"/>
              <a:sym typeface="Open Sans"/>
            </a:endParaRPr>
          </a:p>
        </p:txBody>
      </p:sp>
      <p:sp>
        <p:nvSpPr>
          <p:cNvPr id="123" name="Google Shape;123;p5"/>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
                <a:latin typeface="Open Sans"/>
                <a:ea typeface="Open Sans"/>
                <a:cs typeface="Open Sans"/>
                <a:sym typeface="Open Sans"/>
              </a:rPr>
              <a:t>CSE 341: Programming Languages</a:t>
            </a:r>
            <a:endParaRPr>
              <a:latin typeface="Open Sans"/>
              <a:ea typeface="Open Sans"/>
              <a:cs typeface="Open Sans"/>
              <a:sym typeface="Open Sans"/>
            </a:endParaRPr>
          </a:p>
        </p:txBody>
      </p:sp>
      <p:sp>
        <p:nvSpPr>
          <p:cNvPr id="124" name="Google Shape;124;p5"/>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
                <a:latin typeface="Open Sans"/>
                <a:ea typeface="Open Sans"/>
                <a:cs typeface="Open Sans"/>
                <a:sym typeface="Open Sans"/>
              </a:rPr>
              <a:t>‹#›</a:t>
            </a:fld>
            <a:endParaRPr>
              <a:latin typeface="Open Sans"/>
              <a:ea typeface="Open Sans"/>
              <a:cs typeface="Open Sans"/>
              <a:sym typeface="Open Sans"/>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9" name="Shape 129"/>
        <p:cNvGrpSpPr/>
        <p:nvPr/>
      </p:nvGrpSpPr>
      <p:grpSpPr>
        <a:xfrm>
          <a:off x="0" y="0"/>
          <a:ext cx="0" cy="0"/>
          <a:chOff x="0" y="0"/>
          <a:chExt cx="0" cy="0"/>
        </a:xfrm>
      </p:grpSpPr>
      <p:sp>
        <p:nvSpPr>
          <p:cNvPr id="130" name="Google Shape;130;g8310ec9a91_4_15"/>
          <p:cNvSpPr txBox="1"/>
          <p:nvPr>
            <p:ph type="title"/>
          </p:nvPr>
        </p:nvSpPr>
        <p:spPr>
          <a:xfrm>
            <a:off x="628650" y="365126"/>
            <a:ext cx="7886700" cy="1325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i="1" lang="en">
                <a:latin typeface="Open Sans"/>
                <a:ea typeface="Open Sans"/>
                <a:cs typeface="Open Sans"/>
                <a:sym typeface="Open Sans"/>
              </a:rPr>
              <a:t>Let-Expression</a:t>
            </a:r>
            <a:endParaRPr i="1">
              <a:latin typeface="Open Sans"/>
              <a:ea typeface="Open Sans"/>
              <a:cs typeface="Open Sans"/>
              <a:sym typeface="Open Sans"/>
            </a:endParaRPr>
          </a:p>
        </p:txBody>
      </p:sp>
      <p:sp>
        <p:nvSpPr>
          <p:cNvPr id="131" name="Google Shape;131;g8310ec9a91_4_15"/>
          <p:cNvSpPr txBox="1"/>
          <p:nvPr>
            <p:ph idx="1" type="body"/>
          </p:nvPr>
        </p:nvSpPr>
        <p:spPr>
          <a:xfrm>
            <a:off x="628650" y="1399475"/>
            <a:ext cx="7886700" cy="4745100"/>
          </a:xfrm>
          <a:prstGeom prst="rect">
            <a:avLst/>
          </a:prstGeom>
          <a:noFill/>
          <a:ln>
            <a:noFill/>
          </a:ln>
        </p:spPr>
        <p:txBody>
          <a:bodyPr anchorCtr="0" anchor="ctr" bIns="45700" lIns="91425" spcFirstLastPara="1" rIns="91425" wrap="square" tIns="45700">
            <a:noAutofit/>
          </a:bodyPr>
          <a:lstStyle/>
          <a:p>
            <a:pPr indent="-355600" lvl="0" marL="457200" rtl="0" algn="l">
              <a:lnSpc>
                <a:spcPct val="115000"/>
              </a:lnSpc>
              <a:spcBef>
                <a:spcPts val="1000"/>
              </a:spcBef>
              <a:spcAft>
                <a:spcPts val="0"/>
              </a:spcAft>
              <a:buSzPts val="2000"/>
              <a:buFont typeface="Open Sans"/>
              <a:buChar char="•"/>
            </a:pPr>
            <a:r>
              <a:rPr lang="en" sz="2000">
                <a:latin typeface="Open Sans"/>
                <a:ea typeface="Open Sans"/>
                <a:cs typeface="Open Sans"/>
                <a:sym typeface="Open Sans"/>
              </a:rPr>
              <a:t>Syntax:  </a:t>
            </a:r>
            <a:endParaRPr sz="2000">
              <a:latin typeface="Open Sans"/>
              <a:ea typeface="Open Sans"/>
              <a:cs typeface="Open Sans"/>
              <a:sym typeface="Open Sans"/>
            </a:endParaRPr>
          </a:p>
          <a:p>
            <a:pPr indent="-355600" lvl="1" marL="914400" rtl="0" algn="l">
              <a:lnSpc>
                <a:spcPct val="115000"/>
              </a:lnSpc>
              <a:spcBef>
                <a:spcPts val="1000"/>
              </a:spcBef>
              <a:spcAft>
                <a:spcPts val="0"/>
              </a:spcAft>
              <a:buSzPts val="2000"/>
              <a:buFont typeface="Open Sans"/>
              <a:buChar char="•"/>
            </a:pPr>
            <a:r>
              <a:rPr lang="en" sz="2000">
                <a:latin typeface="Open Sans"/>
                <a:ea typeface="Open Sans"/>
                <a:cs typeface="Open Sans"/>
                <a:sym typeface="Open Sans"/>
              </a:rPr>
              <a:t>Each </a:t>
            </a:r>
            <a:r>
              <a:rPr b="1" lang="en" sz="2000">
                <a:latin typeface="Open Sans"/>
                <a:ea typeface="Open Sans"/>
                <a:cs typeface="Open Sans"/>
                <a:sym typeface="Open Sans"/>
              </a:rPr>
              <a:t>bi</a:t>
            </a:r>
            <a:r>
              <a:rPr lang="en" sz="2000">
                <a:latin typeface="Open Sans"/>
                <a:ea typeface="Open Sans"/>
                <a:cs typeface="Open Sans"/>
                <a:sym typeface="Open Sans"/>
              </a:rPr>
              <a:t> is any binding and </a:t>
            </a:r>
            <a:r>
              <a:rPr b="1" lang="en" sz="2000">
                <a:latin typeface="Open Sans"/>
                <a:ea typeface="Open Sans"/>
                <a:cs typeface="Open Sans"/>
                <a:sym typeface="Open Sans"/>
              </a:rPr>
              <a:t>e</a:t>
            </a:r>
            <a:r>
              <a:rPr lang="en" sz="2000">
                <a:latin typeface="Open Sans"/>
                <a:ea typeface="Open Sans"/>
                <a:cs typeface="Open Sans"/>
                <a:sym typeface="Open Sans"/>
              </a:rPr>
              <a:t> is any expression</a:t>
            </a:r>
            <a:endParaRPr sz="2000">
              <a:latin typeface="Open Sans"/>
              <a:ea typeface="Open Sans"/>
              <a:cs typeface="Open Sans"/>
              <a:sym typeface="Open Sans"/>
            </a:endParaRPr>
          </a:p>
          <a:p>
            <a:pPr indent="-355600" lvl="0" marL="457200" rtl="0" algn="l">
              <a:lnSpc>
                <a:spcPct val="115000"/>
              </a:lnSpc>
              <a:spcBef>
                <a:spcPts val="1000"/>
              </a:spcBef>
              <a:spcAft>
                <a:spcPts val="0"/>
              </a:spcAft>
              <a:buSzPts val="2000"/>
              <a:buFont typeface="Open Sans"/>
              <a:buChar char="•"/>
            </a:pPr>
            <a:r>
              <a:rPr lang="en" sz="2000">
                <a:latin typeface="Open Sans"/>
                <a:ea typeface="Open Sans"/>
                <a:cs typeface="Open Sans"/>
                <a:sym typeface="Open Sans"/>
              </a:rPr>
              <a:t>Type-checking: Type-check each </a:t>
            </a:r>
            <a:r>
              <a:rPr b="1" lang="en" sz="2000">
                <a:latin typeface="Open Sans"/>
                <a:ea typeface="Open Sans"/>
                <a:cs typeface="Open Sans"/>
                <a:sym typeface="Open Sans"/>
              </a:rPr>
              <a:t>bi</a:t>
            </a:r>
            <a:r>
              <a:rPr lang="en" sz="2000">
                <a:latin typeface="Open Sans"/>
                <a:ea typeface="Open Sans"/>
                <a:cs typeface="Open Sans"/>
                <a:sym typeface="Open Sans"/>
              </a:rPr>
              <a:t> and </a:t>
            </a:r>
            <a:r>
              <a:rPr b="1" lang="en" sz="2000">
                <a:latin typeface="Open Sans"/>
                <a:ea typeface="Open Sans"/>
                <a:cs typeface="Open Sans"/>
                <a:sym typeface="Open Sans"/>
              </a:rPr>
              <a:t>e</a:t>
            </a:r>
            <a:r>
              <a:rPr lang="en" sz="2000">
                <a:latin typeface="Open Sans"/>
                <a:ea typeface="Open Sans"/>
                <a:cs typeface="Open Sans"/>
                <a:sym typeface="Open Sans"/>
              </a:rPr>
              <a:t> in a static environment that includes the previous bindings.</a:t>
            </a:r>
            <a:endParaRPr sz="2000">
              <a:latin typeface="Open Sans"/>
              <a:ea typeface="Open Sans"/>
              <a:cs typeface="Open Sans"/>
              <a:sym typeface="Open Sans"/>
            </a:endParaRPr>
          </a:p>
          <a:p>
            <a:pPr indent="-355600" lvl="0" marL="457200" rtl="0" algn="l">
              <a:lnSpc>
                <a:spcPct val="115000"/>
              </a:lnSpc>
              <a:spcBef>
                <a:spcPts val="1000"/>
              </a:spcBef>
              <a:spcAft>
                <a:spcPts val="0"/>
              </a:spcAft>
              <a:buSzPts val="2000"/>
              <a:buFont typeface="Open Sans"/>
              <a:buChar char="•"/>
            </a:pPr>
            <a:r>
              <a:rPr lang="en" sz="2000">
                <a:latin typeface="Open Sans"/>
                <a:ea typeface="Open Sans"/>
                <a:cs typeface="Open Sans"/>
                <a:sym typeface="Open Sans"/>
              </a:rPr>
              <a:t>Type of whole let-expression is the type of</a:t>
            </a:r>
            <a:r>
              <a:rPr b="1" lang="en" sz="2000">
                <a:latin typeface="Open Sans"/>
                <a:ea typeface="Open Sans"/>
                <a:cs typeface="Open Sans"/>
                <a:sym typeface="Open Sans"/>
              </a:rPr>
              <a:t> e</a:t>
            </a:r>
            <a:r>
              <a:rPr lang="en" sz="2000">
                <a:latin typeface="Open Sans"/>
                <a:ea typeface="Open Sans"/>
                <a:cs typeface="Open Sans"/>
                <a:sym typeface="Open Sans"/>
              </a:rPr>
              <a:t>.</a:t>
            </a:r>
            <a:endParaRPr sz="2000">
              <a:latin typeface="Open Sans"/>
              <a:ea typeface="Open Sans"/>
              <a:cs typeface="Open Sans"/>
              <a:sym typeface="Open Sans"/>
            </a:endParaRPr>
          </a:p>
          <a:p>
            <a:pPr indent="-355600" lvl="0" marL="457200" rtl="0" algn="l">
              <a:lnSpc>
                <a:spcPct val="115000"/>
              </a:lnSpc>
              <a:spcBef>
                <a:spcPts val="1000"/>
              </a:spcBef>
              <a:spcAft>
                <a:spcPts val="0"/>
              </a:spcAft>
              <a:buSzPts val="2000"/>
              <a:buFont typeface="Open Sans"/>
              <a:buChar char="•"/>
            </a:pPr>
            <a:r>
              <a:rPr lang="en" sz="2000">
                <a:latin typeface="Open Sans"/>
                <a:ea typeface="Open Sans"/>
                <a:cs typeface="Open Sans"/>
                <a:sym typeface="Open Sans"/>
              </a:rPr>
              <a:t>Evaluation: Evaluate each </a:t>
            </a:r>
            <a:r>
              <a:rPr b="1" lang="en" sz="2000">
                <a:latin typeface="Open Sans"/>
                <a:ea typeface="Open Sans"/>
                <a:cs typeface="Open Sans"/>
                <a:sym typeface="Open Sans"/>
              </a:rPr>
              <a:t>bi</a:t>
            </a:r>
            <a:r>
              <a:rPr lang="en" sz="2000">
                <a:latin typeface="Open Sans"/>
                <a:ea typeface="Open Sans"/>
                <a:cs typeface="Open Sans"/>
                <a:sym typeface="Open Sans"/>
              </a:rPr>
              <a:t> and </a:t>
            </a:r>
            <a:r>
              <a:rPr b="1" lang="en" sz="2000">
                <a:latin typeface="Open Sans"/>
                <a:ea typeface="Open Sans"/>
                <a:cs typeface="Open Sans"/>
                <a:sym typeface="Open Sans"/>
              </a:rPr>
              <a:t>e</a:t>
            </a:r>
            <a:r>
              <a:rPr lang="en" sz="2000">
                <a:latin typeface="Open Sans"/>
                <a:ea typeface="Open Sans"/>
                <a:cs typeface="Open Sans"/>
                <a:sym typeface="Open Sans"/>
              </a:rPr>
              <a:t> in a dynamic environment that includes the previous bindings.</a:t>
            </a:r>
            <a:endParaRPr sz="2000">
              <a:latin typeface="Open Sans"/>
              <a:ea typeface="Open Sans"/>
              <a:cs typeface="Open Sans"/>
              <a:sym typeface="Open Sans"/>
            </a:endParaRPr>
          </a:p>
          <a:p>
            <a:pPr indent="0" lvl="0" marL="0" rtl="0" algn="l">
              <a:lnSpc>
                <a:spcPct val="90000"/>
              </a:lnSpc>
              <a:spcBef>
                <a:spcPts val="1000"/>
              </a:spcBef>
              <a:spcAft>
                <a:spcPts val="0"/>
              </a:spcAft>
              <a:buNone/>
            </a:pPr>
            <a:r>
              <a:t/>
            </a:r>
            <a:endParaRPr sz="2000">
              <a:latin typeface="Open Sans"/>
              <a:ea typeface="Open Sans"/>
              <a:cs typeface="Open Sans"/>
              <a:sym typeface="Open Sans"/>
            </a:endParaRPr>
          </a:p>
          <a:p>
            <a:pPr indent="0" lvl="0" marL="0" rtl="0" algn="l">
              <a:lnSpc>
                <a:spcPct val="90000"/>
              </a:lnSpc>
              <a:spcBef>
                <a:spcPts val="1000"/>
              </a:spcBef>
              <a:spcAft>
                <a:spcPts val="0"/>
              </a:spcAft>
              <a:buNone/>
            </a:pPr>
            <a:r>
              <a:rPr lang="en" sz="2000">
                <a:latin typeface="Open Sans"/>
                <a:ea typeface="Open Sans"/>
                <a:cs typeface="Open Sans"/>
                <a:sym typeface="Open Sans"/>
              </a:rPr>
              <a:t>Result of whole let-expression is result of evaluating </a:t>
            </a:r>
            <a:r>
              <a:rPr b="1" lang="en" sz="2000">
                <a:latin typeface="Open Sans"/>
                <a:ea typeface="Open Sans"/>
                <a:cs typeface="Open Sans"/>
                <a:sym typeface="Open Sans"/>
              </a:rPr>
              <a:t>e</a:t>
            </a:r>
            <a:r>
              <a:rPr lang="en" sz="2000">
                <a:latin typeface="Open Sans"/>
                <a:ea typeface="Open Sans"/>
                <a:cs typeface="Open Sans"/>
                <a:sym typeface="Open Sans"/>
              </a:rPr>
              <a:t>.</a:t>
            </a:r>
            <a:endParaRPr sz="2000">
              <a:latin typeface="Open Sans"/>
              <a:ea typeface="Open Sans"/>
              <a:cs typeface="Open Sans"/>
              <a:sym typeface="Open Sans"/>
            </a:endParaRPr>
          </a:p>
          <a:p>
            <a:pPr indent="0" lvl="0" marL="0" rtl="0" algn="l">
              <a:lnSpc>
                <a:spcPct val="90000"/>
              </a:lnSpc>
              <a:spcBef>
                <a:spcPts val="1000"/>
              </a:spcBef>
              <a:spcAft>
                <a:spcPts val="0"/>
              </a:spcAft>
              <a:buNone/>
            </a:pPr>
            <a:r>
              <a:t/>
            </a:r>
            <a:endParaRPr sz="2000">
              <a:latin typeface="Open Sans"/>
              <a:ea typeface="Open Sans"/>
              <a:cs typeface="Open Sans"/>
              <a:sym typeface="Open Sans"/>
            </a:endParaRPr>
          </a:p>
        </p:txBody>
      </p:sp>
      <p:sp>
        <p:nvSpPr>
          <p:cNvPr id="132" name="Google Shape;132;g8310ec9a91_4_15"/>
          <p:cNvSpPr txBox="1"/>
          <p:nvPr>
            <p:ph idx="11" type="ftr"/>
          </p:nvPr>
        </p:nvSpPr>
        <p:spPr>
          <a:xfrm>
            <a:off x="3028950" y="6356351"/>
            <a:ext cx="3086100" cy="3651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
                <a:latin typeface="Open Sans"/>
                <a:ea typeface="Open Sans"/>
                <a:cs typeface="Open Sans"/>
                <a:sym typeface="Open Sans"/>
              </a:rPr>
              <a:t>CSE 341: Programming Languages</a:t>
            </a:r>
            <a:endParaRPr>
              <a:latin typeface="Open Sans"/>
              <a:ea typeface="Open Sans"/>
              <a:cs typeface="Open Sans"/>
              <a:sym typeface="Open Sans"/>
            </a:endParaRPr>
          </a:p>
        </p:txBody>
      </p:sp>
      <p:sp>
        <p:nvSpPr>
          <p:cNvPr id="133" name="Google Shape;133;g8310ec9a91_4_15"/>
          <p:cNvSpPr txBox="1"/>
          <p:nvPr>
            <p:ph idx="12" type="sldNum"/>
          </p:nvPr>
        </p:nvSpPr>
        <p:spPr>
          <a:xfrm>
            <a:off x="6457950" y="6356351"/>
            <a:ext cx="2057400" cy="3651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
                <a:latin typeface="Open Sans"/>
                <a:ea typeface="Open Sans"/>
                <a:cs typeface="Open Sans"/>
                <a:sym typeface="Open Sans"/>
              </a:rPr>
              <a:t>‹#›</a:t>
            </a:fld>
            <a:endParaRPr>
              <a:latin typeface="Open Sans"/>
              <a:ea typeface="Open Sans"/>
              <a:cs typeface="Open Sans"/>
              <a:sym typeface="Open Sans"/>
            </a:endParaRPr>
          </a:p>
        </p:txBody>
      </p:sp>
      <p:sp>
        <p:nvSpPr>
          <p:cNvPr id="134" name="Google Shape;134;g8310ec9a91_4_15"/>
          <p:cNvSpPr txBox="1"/>
          <p:nvPr/>
        </p:nvSpPr>
        <p:spPr>
          <a:xfrm>
            <a:off x="2171025" y="1552625"/>
            <a:ext cx="5401800" cy="449700"/>
          </a:xfrm>
          <a:prstGeom prst="rect">
            <a:avLst/>
          </a:prstGeom>
          <a:solidFill>
            <a:srgbClr val="AAE2CA">
              <a:alpha val="61960"/>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664C"/>
              </a:buClr>
              <a:buSzPts val="2000"/>
              <a:buFont typeface="Courier New"/>
              <a:buNone/>
            </a:pPr>
            <a:r>
              <a:rPr b="1" lang="en" sz="2000">
                <a:solidFill>
                  <a:srgbClr val="0000FF"/>
                </a:solidFill>
                <a:latin typeface="Courier New"/>
                <a:ea typeface="Courier New"/>
                <a:cs typeface="Courier New"/>
                <a:sym typeface="Courier New"/>
              </a:rPr>
              <a:t>let</a:t>
            </a:r>
            <a:r>
              <a:rPr b="1" i="0" lang="en" sz="2000" u="none" cap="none" strike="noStrike">
                <a:solidFill>
                  <a:srgbClr val="00664C"/>
                </a:solidFill>
                <a:latin typeface="Courier New"/>
                <a:ea typeface="Courier New"/>
                <a:cs typeface="Courier New"/>
                <a:sym typeface="Courier New"/>
              </a:rPr>
              <a:t> </a:t>
            </a:r>
            <a:r>
              <a:rPr b="1" lang="en" sz="2000">
                <a:latin typeface="Courier New"/>
                <a:ea typeface="Courier New"/>
                <a:cs typeface="Courier New"/>
                <a:sym typeface="Courier New"/>
              </a:rPr>
              <a:t>b1 b2 ... bn</a:t>
            </a:r>
            <a:r>
              <a:rPr b="1" i="0" lang="en" sz="2000" u="none" cap="none" strike="noStrike">
                <a:solidFill>
                  <a:schemeClr val="dk1"/>
                </a:solidFill>
                <a:latin typeface="Courier New"/>
                <a:ea typeface="Courier New"/>
                <a:cs typeface="Courier New"/>
                <a:sym typeface="Courier New"/>
              </a:rPr>
              <a:t> </a:t>
            </a:r>
            <a:r>
              <a:rPr b="1" lang="en" sz="2000">
                <a:solidFill>
                  <a:srgbClr val="0000FF"/>
                </a:solidFill>
                <a:latin typeface="Courier New"/>
                <a:ea typeface="Courier New"/>
                <a:cs typeface="Courier New"/>
                <a:sym typeface="Courier New"/>
              </a:rPr>
              <a:t>in</a:t>
            </a:r>
            <a:r>
              <a:rPr b="1" lang="en" sz="2000">
                <a:solidFill>
                  <a:schemeClr val="dk1"/>
                </a:solidFill>
                <a:latin typeface="Courier New"/>
                <a:ea typeface="Courier New"/>
                <a:cs typeface="Courier New"/>
                <a:sym typeface="Courier New"/>
              </a:rPr>
              <a:t> e </a:t>
            </a:r>
            <a:r>
              <a:rPr b="1" lang="en" sz="2000">
                <a:solidFill>
                  <a:srgbClr val="0000FF"/>
                </a:solidFill>
                <a:latin typeface="Courier New"/>
                <a:ea typeface="Courier New"/>
                <a:cs typeface="Courier New"/>
                <a:sym typeface="Courier New"/>
              </a:rPr>
              <a:t>end</a:t>
            </a:r>
            <a:endParaRPr b="1" i="0" sz="2000" u="none" cap="none" strike="noStrike">
              <a:solidFill>
                <a:srgbClr val="0000FF"/>
              </a:solidFill>
              <a:latin typeface="Courier New"/>
              <a:ea typeface="Courier New"/>
              <a:cs typeface="Courier New"/>
              <a:sym typeface="Courier New"/>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sp>
        <p:nvSpPr>
          <p:cNvPr id="140" name="Google Shape;140;g8310ec9a91_4_34"/>
          <p:cNvSpPr txBox="1"/>
          <p:nvPr>
            <p:ph type="title"/>
          </p:nvPr>
        </p:nvSpPr>
        <p:spPr>
          <a:xfrm>
            <a:off x="628650" y="365126"/>
            <a:ext cx="7886700" cy="1325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i="1" lang="en">
                <a:latin typeface="Open Sans"/>
                <a:ea typeface="Open Sans"/>
                <a:cs typeface="Open Sans"/>
                <a:sym typeface="Open Sans"/>
              </a:rPr>
              <a:t>Options</a:t>
            </a:r>
            <a:endParaRPr i="1">
              <a:latin typeface="Open Sans"/>
              <a:ea typeface="Open Sans"/>
              <a:cs typeface="Open Sans"/>
              <a:sym typeface="Open Sans"/>
            </a:endParaRPr>
          </a:p>
        </p:txBody>
      </p:sp>
      <p:sp>
        <p:nvSpPr>
          <p:cNvPr id="141" name="Google Shape;141;g8310ec9a91_4_34"/>
          <p:cNvSpPr txBox="1"/>
          <p:nvPr>
            <p:ph idx="1" type="body"/>
          </p:nvPr>
        </p:nvSpPr>
        <p:spPr>
          <a:xfrm>
            <a:off x="628650" y="1545100"/>
            <a:ext cx="7886700" cy="47451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1000"/>
              </a:spcBef>
              <a:spcAft>
                <a:spcPts val="0"/>
              </a:spcAft>
              <a:buNone/>
            </a:pPr>
            <a:r>
              <a:rPr b="1" lang="en" sz="2000">
                <a:latin typeface="Open Sans"/>
                <a:ea typeface="Open Sans"/>
                <a:cs typeface="Open Sans"/>
                <a:sym typeface="Open Sans"/>
              </a:rPr>
              <a:t>t</a:t>
            </a:r>
            <a:r>
              <a:rPr lang="en" sz="2000">
                <a:latin typeface="Open Sans"/>
                <a:ea typeface="Open Sans"/>
                <a:cs typeface="Open Sans"/>
                <a:sym typeface="Open Sans"/>
              </a:rPr>
              <a:t> option is a type for any type </a:t>
            </a:r>
            <a:r>
              <a:rPr b="1" lang="en" sz="2000">
                <a:latin typeface="Open Sans"/>
                <a:ea typeface="Open Sans"/>
                <a:cs typeface="Open Sans"/>
                <a:sym typeface="Open Sans"/>
              </a:rPr>
              <a:t>t</a:t>
            </a:r>
            <a:endParaRPr b="1" sz="2000">
              <a:latin typeface="Open Sans"/>
              <a:ea typeface="Open Sans"/>
              <a:cs typeface="Open Sans"/>
              <a:sym typeface="Open Sans"/>
            </a:endParaRPr>
          </a:p>
          <a:p>
            <a:pPr indent="-355600" lvl="0" marL="457200" rtl="0" algn="l">
              <a:lnSpc>
                <a:spcPct val="90000"/>
              </a:lnSpc>
              <a:spcBef>
                <a:spcPts val="1000"/>
              </a:spcBef>
              <a:spcAft>
                <a:spcPts val="0"/>
              </a:spcAft>
              <a:buSzPts val="2000"/>
              <a:buFont typeface="Open Sans"/>
              <a:buChar char="•"/>
            </a:pPr>
            <a:r>
              <a:rPr lang="en" sz="2000">
                <a:latin typeface="Open Sans"/>
                <a:ea typeface="Open Sans"/>
                <a:cs typeface="Open Sans"/>
                <a:sym typeface="Open Sans"/>
              </a:rPr>
              <a:t>(much like t list, but a different type, not a list)</a:t>
            </a:r>
            <a:endParaRPr sz="2000">
              <a:latin typeface="Open Sans"/>
              <a:ea typeface="Open Sans"/>
              <a:cs typeface="Open Sans"/>
              <a:sym typeface="Open Sans"/>
            </a:endParaRPr>
          </a:p>
          <a:p>
            <a:pPr indent="0" lvl="0" marL="0" rtl="0" algn="l">
              <a:lnSpc>
                <a:spcPct val="90000"/>
              </a:lnSpc>
              <a:spcBef>
                <a:spcPts val="1000"/>
              </a:spcBef>
              <a:spcAft>
                <a:spcPts val="0"/>
              </a:spcAft>
              <a:buNone/>
            </a:pPr>
            <a:r>
              <a:t/>
            </a:r>
            <a:endParaRPr sz="2000">
              <a:latin typeface="Open Sans"/>
              <a:ea typeface="Open Sans"/>
              <a:cs typeface="Open Sans"/>
              <a:sym typeface="Open Sans"/>
            </a:endParaRPr>
          </a:p>
          <a:p>
            <a:pPr indent="0" lvl="0" marL="0" rtl="0" algn="l">
              <a:lnSpc>
                <a:spcPct val="90000"/>
              </a:lnSpc>
              <a:spcBef>
                <a:spcPts val="1000"/>
              </a:spcBef>
              <a:spcAft>
                <a:spcPts val="0"/>
              </a:spcAft>
              <a:buNone/>
            </a:pPr>
            <a:r>
              <a:rPr lang="en" sz="2000">
                <a:latin typeface="Open Sans"/>
                <a:ea typeface="Open Sans"/>
                <a:cs typeface="Open Sans"/>
                <a:sym typeface="Open Sans"/>
              </a:rPr>
              <a:t>Building:</a:t>
            </a:r>
            <a:endParaRPr sz="2000">
              <a:latin typeface="Open Sans"/>
              <a:ea typeface="Open Sans"/>
              <a:cs typeface="Open Sans"/>
              <a:sym typeface="Open Sans"/>
            </a:endParaRPr>
          </a:p>
          <a:p>
            <a:pPr indent="-355600" lvl="0" marL="457200" rtl="0" algn="l">
              <a:lnSpc>
                <a:spcPct val="90000"/>
              </a:lnSpc>
              <a:spcBef>
                <a:spcPts val="1000"/>
              </a:spcBef>
              <a:spcAft>
                <a:spcPts val="0"/>
              </a:spcAft>
              <a:buSzPts val="2000"/>
              <a:buFont typeface="Open Sans"/>
              <a:buChar char="•"/>
            </a:pPr>
            <a:r>
              <a:rPr b="1" lang="en" sz="2000">
                <a:latin typeface="Open Sans"/>
                <a:ea typeface="Open Sans"/>
                <a:cs typeface="Open Sans"/>
                <a:sym typeface="Open Sans"/>
              </a:rPr>
              <a:t>NONE</a:t>
            </a:r>
            <a:r>
              <a:rPr lang="en" sz="2000">
                <a:latin typeface="Open Sans"/>
                <a:ea typeface="Open Sans"/>
                <a:cs typeface="Open Sans"/>
                <a:sym typeface="Open Sans"/>
              </a:rPr>
              <a:t> has type </a:t>
            </a:r>
            <a:r>
              <a:rPr lang="en" sz="2000">
                <a:latin typeface="Courier New"/>
                <a:ea typeface="Courier New"/>
                <a:cs typeface="Courier New"/>
                <a:sym typeface="Courier New"/>
              </a:rPr>
              <a:t>'a option</a:t>
            </a:r>
            <a:r>
              <a:rPr lang="en" sz="2000">
                <a:latin typeface="Open Sans"/>
                <a:ea typeface="Open Sans"/>
                <a:cs typeface="Open Sans"/>
                <a:sym typeface="Open Sans"/>
              </a:rPr>
              <a:t> (much like [] has type 'a list)</a:t>
            </a:r>
            <a:endParaRPr sz="2000">
              <a:latin typeface="Open Sans"/>
              <a:ea typeface="Open Sans"/>
              <a:cs typeface="Open Sans"/>
              <a:sym typeface="Open Sans"/>
            </a:endParaRPr>
          </a:p>
          <a:p>
            <a:pPr indent="-355600" lvl="0" marL="457200" rtl="0" algn="l">
              <a:lnSpc>
                <a:spcPct val="90000"/>
              </a:lnSpc>
              <a:spcBef>
                <a:spcPts val="0"/>
              </a:spcBef>
              <a:spcAft>
                <a:spcPts val="0"/>
              </a:spcAft>
              <a:buSzPts val="2000"/>
              <a:buFont typeface="Open Sans"/>
              <a:buChar char="•"/>
            </a:pPr>
            <a:r>
              <a:rPr b="1" lang="en" sz="2000">
                <a:latin typeface="Open Sans"/>
                <a:ea typeface="Open Sans"/>
                <a:cs typeface="Open Sans"/>
                <a:sym typeface="Open Sans"/>
              </a:rPr>
              <a:t>SOME</a:t>
            </a:r>
            <a:r>
              <a:rPr lang="en" sz="2000">
                <a:latin typeface="Open Sans"/>
                <a:ea typeface="Open Sans"/>
                <a:cs typeface="Open Sans"/>
                <a:sym typeface="Open Sans"/>
              </a:rPr>
              <a:t> </a:t>
            </a:r>
            <a:r>
              <a:rPr b="1" lang="en" sz="2000">
                <a:latin typeface="Open Sans"/>
                <a:ea typeface="Open Sans"/>
                <a:cs typeface="Open Sans"/>
                <a:sym typeface="Open Sans"/>
              </a:rPr>
              <a:t>e</a:t>
            </a:r>
            <a:r>
              <a:rPr lang="en" sz="2000">
                <a:latin typeface="Open Sans"/>
                <a:ea typeface="Open Sans"/>
                <a:cs typeface="Open Sans"/>
                <a:sym typeface="Open Sans"/>
              </a:rPr>
              <a:t> has type t option if e has type t (much like e::[])</a:t>
            </a:r>
            <a:endParaRPr sz="2000">
              <a:latin typeface="Open Sans"/>
              <a:ea typeface="Open Sans"/>
              <a:cs typeface="Open Sans"/>
              <a:sym typeface="Open Sans"/>
            </a:endParaRPr>
          </a:p>
          <a:p>
            <a:pPr indent="0" lvl="0" marL="0" rtl="0" algn="l">
              <a:lnSpc>
                <a:spcPct val="90000"/>
              </a:lnSpc>
              <a:spcBef>
                <a:spcPts val="1000"/>
              </a:spcBef>
              <a:spcAft>
                <a:spcPts val="0"/>
              </a:spcAft>
              <a:buNone/>
            </a:pPr>
            <a:r>
              <a:t/>
            </a:r>
            <a:endParaRPr sz="2000">
              <a:latin typeface="Open Sans"/>
              <a:ea typeface="Open Sans"/>
              <a:cs typeface="Open Sans"/>
              <a:sym typeface="Open Sans"/>
            </a:endParaRPr>
          </a:p>
          <a:p>
            <a:pPr indent="0" lvl="0" marL="0" rtl="0" algn="l">
              <a:lnSpc>
                <a:spcPct val="90000"/>
              </a:lnSpc>
              <a:spcBef>
                <a:spcPts val="1000"/>
              </a:spcBef>
              <a:spcAft>
                <a:spcPts val="0"/>
              </a:spcAft>
              <a:buNone/>
            </a:pPr>
            <a:r>
              <a:rPr lang="en" sz="2000">
                <a:latin typeface="Open Sans"/>
                <a:ea typeface="Open Sans"/>
                <a:cs typeface="Open Sans"/>
                <a:sym typeface="Open Sans"/>
              </a:rPr>
              <a:t>Accessing:</a:t>
            </a:r>
            <a:endParaRPr sz="2000">
              <a:latin typeface="Open Sans"/>
              <a:ea typeface="Open Sans"/>
              <a:cs typeface="Open Sans"/>
              <a:sym typeface="Open Sans"/>
            </a:endParaRPr>
          </a:p>
          <a:p>
            <a:pPr indent="-355600" lvl="0" marL="457200" rtl="0" algn="l">
              <a:lnSpc>
                <a:spcPct val="90000"/>
              </a:lnSpc>
              <a:spcBef>
                <a:spcPts val="1000"/>
              </a:spcBef>
              <a:spcAft>
                <a:spcPts val="0"/>
              </a:spcAft>
              <a:buSzPts val="2000"/>
              <a:buFont typeface="Open Sans"/>
              <a:buChar char="•"/>
            </a:pPr>
            <a:r>
              <a:rPr b="1" lang="en" sz="2000">
                <a:latin typeface="Open Sans"/>
                <a:ea typeface="Open Sans"/>
                <a:cs typeface="Open Sans"/>
                <a:sym typeface="Open Sans"/>
              </a:rPr>
              <a:t>isSome</a:t>
            </a:r>
            <a:r>
              <a:rPr lang="en" sz="2000">
                <a:latin typeface="Open Sans"/>
                <a:ea typeface="Open Sans"/>
                <a:cs typeface="Open Sans"/>
                <a:sym typeface="Open Sans"/>
              </a:rPr>
              <a:t> has type </a:t>
            </a:r>
            <a:r>
              <a:rPr lang="en" sz="2000">
                <a:latin typeface="Courier New"/>
                <a:ea typeface="Courier New"/>
                <a:cs typeface="Courier New"/>
                <a:sym typeface="Courier New"/>
              </a:rPr>
              <a:t>'a option -&gt; bool</a:t>
            </a:r>
            <a:endParaRPr sz="2000">
              <a:latin typeface="Courier New"/>
              <a:ea typeface="Courier New"/>
              <a:cs typeface="Courier New"/>
              <a:sym typeface="Courier New"/>
            </a:endParaRPr>
          </a:p>
          <a:p>
            <a:pPr indent="-355600" lvl="0" marL="457200" rtl="0" algn="l">
              <a:lnSpc>
                <a:spcPct val="90000"/>
              </a:lnSpc>
              <a:spcBef>
                <a:spcPts val="0"/>
              </a:spcBef>
              <a:spcAft>
                <a:spcPts val="0"/>
              </a:spcAft>
              <a:buSzPts val="2000"/>
              <a:buFont typeface="Open Sans"/>
              <a:buChar char="•"/>
            </a:pPr>
            <a:r>
              <a:rPr b="1" lang="en" sz="2000">
                <a:latin typeface="Open Sans"/>
                <a:ea typeface="Open Sans"/>
                <a:cs typeface="Open Sans"/>
                <a:sym typeface="Open Sans"/>
              </a:rPr>
              <a:t>valOf</a:t>
            </a:r>
            <a:r>
              <a:rPr lang="en" sz="2000">
                <a:latin typeface="Open Sans"/>
                <a:ea typeface="Open Sans"/>
                <a:cs typeface="Open Sans"/>
                <a:sym typeface="Open Sans"/>
              </a:rPr>
              <a:t> has type </a:t>
            </a:r>
            <a:r>
              <a:rPr lang="en" sz="2000">
                <a:latin typeface="Courier New"/>
                <a:ea typeface="Courier New"/>
                <a:cs typeface="Courier New"/>
                <a:sym typeface="Courier New"/>
              </a:rPr>
              <a:t>'a option -&gt; 'a</a:t>
            </a:r>
            <a:r>
              <a:rPr lang="en" sz="2000">
                <a:latin typeface="Open Sans"/>
                <a:ea typeface="Open Sans"/>
                <a:cs typeface="Open Sans"/>
                <a:sym typeface="Open Sans"/>
              </a:rPr>
              <a:t> (exception if given NONE)</a:t>
            </a:r>
            <a:endParaRPr sz="2000">
              <a:latin typeface="Open Sans"/>
              <a:ea typeface="Open Sans"/>
              <a:cs typeface="Open Sans"/>
              <a:sym typeface="Open Sans"/>
            </a:endParaRPr>
          </a:p>
        </p:txBody>
      </p:sp>
      <p:sp>
        <p:nvSpPr>
          <p:cNvPr id="142" name="Google Shape;142;g8310ec9a91_4_34"/>
          <p:cNvSpPr txBox="1"/>
          <p:nvPr>
            <p:ph idx="11" type="ftr"/>
          </p:nvPr>
        </p:nvSpPr>
        <p:spPr>
          <a:xfrm>
            <a:off x="3028950" y="6356351"/>
            <a:ext cx="3086100" cy="3651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
                <a:latin typeface="Open Sans"/>
                <a:ea typeface="Open Sans"/>
                <a:cs typeface="Open Sans"/>
                <a:sym typeface="Open Sans"/>
              </a:rPr>
              <a:t>CSE 341: Programming Languages</a:t>
            </a:r>
            <a:endParaRPr>
              <a:latin typeface="Open Sans"/>
              <a:ea typeface="Open Sans"/>
              <a:cs typeface="Open Sans"/>
              <a:sym typeface="Open Sans"/>
            </a:endParaRPr>
          </a:p>
        </p:txBody>
      </p:sp>
      <p:sp>
        <p:nvSpPr>
          <p:cNvPr id="143" name="Google Shape;143;g8310ec9a91_4_34"/>
          <p:cNvSpPr txBox="1"/>
          <p:nvPr>
            <p:ph idx="12" type="sldNum"/>
          </p:nvPr>
        </p:nvSpPr>
        <p:spPr>
          <a:xfrm>
            <a:off x="6457950" y="6356351"/>
            <a:ext cx="2057400" cy="3651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
                <a:latin typeface="Open Sans"/>
                <a:ea typeface="Open Sans"/>
                <a:cs typeface="Open Sans"/>
                <a:sym typeface="Open Sans"/>
              </a:rPr>
              <a:t>‹#›</a:t>
            </a:fld>
            <a:endParaRPr>
              <a:latin typeface="Open Sans"/>
              <a:ea typeface="Open Sans"/>
              <a:cs typeface="Open Sans"/>
              <a:sym typeface="Open Sans"/>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8" name="Shape 148"/>
        <p:cNvGrpSpPr/>
        <p:nvPr/>
      </p:nvGrpSpPr>
      <p:grpSpPr>
        <a:xfrm>
          <a:off x="0" y="0"/>
          <a:ext cx="0" cy="0"/>
          <a:chOff x="0" y="0"/>
          <a:chExt cx="0" cy="0"/>
        </a:xfrm>
      </p:grpSpPr>
      <p:sp>
        <p:nvSpPr>
          <p:cNvPr id="149" name="Google Shape;149;g8310ec9a91_4_0"/>
          <p:cNvSpPr txBox="1"/>
          <p:nvPr>
            <p:ph type="title"/>
          </p:nvPr>
        </p:nvSpPr>
        <p:spPr>
          <a:xfrm>
            <a:off x="628650" y="365126"/>
            <a:ext cx="7886700" cy="1325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i="1" lang="en">
                <a:latin typeface="Open Sans"/>
                <a:ea typeface="Open Sans"/>
                <a:cs typeface="Open Sans"/>
                <a:sym typeface="Open Sans"/>
              </a:rPr>
              <a:t>Type Synonyms</a:t>
            </a:r>
            <a:endParaRPr i="1">
              <a:latin typeface="Open Sans"/>
              <a:ea typeface="Open Sans"/>
              <a:cs typeface="Open Sans"/>
              <a:sym typeface="Open Sans"/>
            </a:endParaRPr>
          </a:p>
        </p:txBody>
      </p:sp>
      <p:sp>
        <p:nvSpPr>
          <p:cNvPr id="150" name="Google Shape;150;g8310ec9a91_4_0"/>
          <p:cNvSpPr txBox="1"/>
          <p:nvPr>
            <p:ph idx="1" type="body"/>
          </p:nvPr>
        </p:nvSpPr>
        <p:spPr>
          <a:xfrm>
            <a:off x="628650" y="1825625"/>
            <a:ext cx="7886700" cy="2187600"/>
          </a:xfrm>
          <a:prstGeom prst="rect">
            <a:avLst/>
          </a:prstGeom>
          <a:noFill/>
          <a:ln>
            <a:noFill/>
          </a:ln>
        </p:spPr>
        <p:txBody>
          <a:bodyPr anchorCtr="0" anchor="ctr" bIns="45700" lIns="91425" spcFirstLastPara="1" rIns="91425" wrap="square" tIns="45700">
            <a:noAutofit/>
          </a:bodyPr>
          <a:lstStyle/>
          <a:p>
            <a:pPr indent="-203200" lvl="0" marL="228600" rtl="0" algn="l">
              <a:lnSpc>
                <a:spcPct val="90000"/>
              </a:lnSpc>
              <a:spcBef>
                <a:spcPts val="0"/>
              </a:spcBef>
              <a:spcAft>
                <a:spcPts val="0"/>
              </a:spcAft>
              <a:buClr>
                <a:schemeClr val="dk1"/>
              </a:buClr>
              <a:buSzPts val="2400"/>
              <a:buFont typeface="Open Sans"/>
              <a:buChar char="•"/>
            </a:pPr>
            <a:r>
              <a:rPr lang="en" sz="2400">
                <a:latin typeface="Open Sans"/>
                <a:ea typeface="Open Sans"/>
                <a:cs typeface="Open Sans"/>
                <a:sym typeface="Open Sans"/>
              </a:rPr>
              <a:t>What does</a:t>
            </a:r>
            <a:r>
              <a:rPr lang="en">
                <a:latin typeface="Courier New"/>
                <a:ea typeface="Courier New"/>
                <a:cs typeface="Courier New"/>
                <a:sym typeface="Courier New"/>
              </a:rPr>
              <a:t> </a:t>
            </a:r>
            <a:r>
              <a:rPr b="1" lang="en">
                <a:solidFill>
                  <a:srgbClr val="00664C"/>
                </a:solidFill>
                <a:highlight>
                  <a:srgbClr val="AAE2CA"/>
                </a:highlight>
                <a:latin typeface="Courier New"/>
                <a:ea typeface="Courier New"/>
                <a:cs typeface="Courier New"/>
                <a:sym typeface="Courier New"/>
              </a:rPr>
              <a:t>int * int * int</a:t>
            </a:r>
            <a:r>
              <a:rPr lang="en">
                <a:latin typeface="Courier New"/>
                <a:ea typeface="Courier New"/>
                <a:cs typeface="Courier New"/>
                <a:sym typeface="Courier New"/>
              </a:rPr>
              <a:t> </a:t>
            </a:r>
            <a:r>
              <a:rPr lang="en" sz="2400">
                <a:latin typeface="Open Sans"/>
                <a:ea typeface="Open Sans"/>
                <a:cs typeface="Open Sans"/>
                <a:sym typeface="Open Sans"/>
              </a:rPr>
              <a:t>represent?</a:t>
            </a:r>
            <a:endParaRPr sz="2400">
              <a:latin typeface="Open Sans"/>
              <a:ea typeface="Open Sans"/>
              <a:cs typeface="Open Sans"/>
              <a:sym typeface="Open Sans"/>
            </a:endParaRPr>
          </a:p>
          <a:p>
            <a:pPr indent="-203200" lvl="0" marL="228600" rtl="0" algn="l">
              <a:lnSpc>
                <a:spcPct val="90000"/>
              </a:lnSpc>
              <a:spcBef>
                <a:spcPts val="1000"/>
              </a:spcBef>
              <a:spcAft>
                <a:spcPts val="0"/>
              </a:spcAft>
              <a:buClr>
                <a:schemeClr val="dk1"/>
              </a:buClr>
              <a:buSzPts val="2400"/>
              <a:buFont typeface="Open Sans"/>
              <a:buChar char="•"/>
            </a:pPr>
            <a:r>
              <a:rPr lang="en" sz="2400">
                <a:latin typeface="Open Sans"/>
                <a:ea typeface="Open Sans"/>
                <a:cs typeface="Open Sans"/>
                <a:sym typeface="Open Sans"/>
              </a:rPr>
              <a:t>In HW1 we called it a date</a:t>
            </a:r>
            <a:endParaRPr sz="2400">
              <a:latin typeface="Open Sans"/>
              <a:ea typeface="Open Sans"/>
              <a:cs typeface="Open Sans"/>
              <a:sym typeface="Open Sans"/>
            </a:endParaRPr>
          </a:p>
          <a:p>
            <a:pPr indent="-203200" lvl="0" marL="228600" rtl="0" algn="l">
              <a:lnSpc>
                <a:spcPct val="90000"/>
              </a:lnSpc>
              <a:spcBef>
                <a:spcPts val="1000"/>
              </a:spcBef>
              <a:spcAft>
                <a:spcPts val="0"/>
              </a:spcAft>
              <a:buClr>
                <a:schemeClr val="dk1"/>
              </a:buClr>
              <a:buSzPts val="2400"/>
              <a:buFont typeface="Open Sans"/>
              <a:buChar char="•"/>
            </a:pPr>
            <a:r>
              <a:rPr lang="en" sz="2400">
                <a:latin typeface="Open Sans"/>
                <a:ea typeface="Open Sans"/>
                <a:cs typeface="Open Sans"/>
                <a:sym typeface="Open Sans"/>
              </a:rPr>
              <a:t>Wouldn’t it be nice to reflect this representation in the source code itself?</a:t>
            </a:r>
            <a:endParaRPr sz="2400">
              <a:latin typeface="Courier"/>
              <a:ea typeface="Courier"/>
              <a:cs typeface="Courier"/>
              <a:sym typeface="Courier"/>
            </a:endParaRPr>
          </a:p>
        </p:txBody>
      </p:sp>
      <p:sp>
        <p:nvSpPr>
          <p:cNvPr id="151" name="Google Shape;151;g8310ec9a91_4_0"/>
          <p:cNvSpPr/>
          <p:nvPr/>
        </p:nvSpPr>
        <p:spPr>
          <a:xfrm>
            <a:off x="1481100" y="4923175"/>
            <a:ext cx="6181800" cy="523200"/>
          </a:xfrm>
          <a:prstGeom prst="rect">
            <a:avLst/>
          </a:prstGeom>
          <a:solidFill>
            <a:srgbClr val="AAE2CA">
              <a:alpha val="61960"/>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800"/>
              <a:buFont typeface="Arial"/>
              <a:buNone/>
            </a:pPr>
            <a:r>
              <a:rPr b="1" i="0" lang="en" sz="2800" u="none" cap="none" strike="noStrike">
                <a:solidFill>
                  <a:srgbClr val="0070C0"/>
                </a:solidFill>
                <a:latin typeface="Courier New"/>
                <a:ea typeface="Courier New"/>
                <a:cs typeface="Courier New"/>
                <a:sym typeface="Courier New"/>
              </a:rPr>
              <a:t>type</a:t>
            </a:r>
            <a:r>
              <a:rPr b="1" i="0" lang="en" sz="2800" u="none" cap="none" strike="noStrike">
                <a:solidFill>
                  <a:schemeClr val="dk1"/>
                </a:solidFill>
                <a:latin typeface="Courier New"/>
                <a:ea typeface="Courier New"/>
                <a:cs typeface="Courier New"/>
                <a:sym typeface="Courier New"/>
              </a:rPr>
              <a:t> </a:t>
            </a:r>
            <a:r>
              <a:rPr b="1" i="0" lang="en" sz="2800" u="none" cap="none" strike="noStrike">
                <a:solidFill>
                  <a:srgbClr val="7030A0"/>
                </a:solidFill>
                <a:latin typeface="Courier New"/>
                <a:ea typeface="Courier New"/>
                <a:cs typeface="Courier New"/>
                <a:sym typeface="Courier New"/>
              </a:rPr>
              <a:t>date</a:t>
            </a:r>
            <a:r>
              <a:rPr b="1" i="0" lang="en" sz="2800" u="none" cap="none" strike="noStrike">
                <a:solidFill>
                  <a:schemeClr val="dk1"/>
                </a:solidFill>
                <a:latin typeface="Courier New"/>
                <a:ea typeface="Courier New"/>
                <a:cs typeface="Courier New"/>
                <a:sym typeface="Courier New"/>
              </a:rPr>
              <a:t> </a:t>
            </a:r>
            <a:r>
              <a:rPr b="1" i="0" lang="en" sz="2800" u="none" cap="none" strike="noStrike">
                <a:solidFill>
                  <a:srgbClr val="00B050"/>
                </a:solidFill>
                <a:latin typeface="Courier New"/>
                <a:ea typeface="Courier New"/>
                <a:cs typeface="Courier New"/>
                <a:sym typeface="Courier New"/>
              </a:rPr>
              <a:t>=</a:t>
            </a:r>
            <a:r>
              <a:rPr b="1" i="0" lang="en" sz="2800" u="none" cap="none" strike="noStrike">
                <a:solidFill>
                  <a:schemeClr val="dk1"/>
                </a:solidFill>
                <a:latin typeface="Courier New"/>
                <a:ea typeface="Courier New"/>
                <a:cs typeface="Courier New"/>
                <a:sym typeface="Courier New"/>
              </a:rPr>
              <a:t> int </a:t>
            </a:r>
            <a:r>
              <a:rPr b="1" i="0" lang="en" sz="2800" u="none" cap="none" strike="noStrike">
                <a:solidFill>
                  <a:srgbClr val="00B050"/>
                </a:solidFill>
                <a:latin typeface="Courier New"/>
                <a:ea typeface="Courier New"/>
                <a:cs typeface="Courier New"/>
                <a:sym typeface="Courier New"/>
              </a:rPr>
              <a:t>*</a:t>
            </a:r>
            <a:r>
              <a:rPr b="1" i="0" lang="en" sz="2800" u="none" cap="none" strike="noStrike">
                <a:solidFill>
                  <a:schemeClr val="dk1"/>
                </a:solidFill>
                <a:latin typeface="Courier New"/>
                <a:ea typeface="Courier New"/>
                <a:cs typeface="Courier New"/>
                <a:sym typeface="Courier New"/>
              </a:rPr>
              <a:t> int </a:t>
            </a:r>
            <a:r>
              <a:rPr b="1" i="0" lang="en" sz="2800" u="none" cap="none" strike="noStrike">
                <a:solidFill>
                  <a:srgbClr val="00B050"/>
                </a:solidFill>
                <a:latin typeface="Courier New"/>
                <a:ea typeface="Courier New"/>
                <a:cs typeface="Courier New"/>
                <a:sym typeface="Courier New"/>
              </a:rPr>
              <a:t>*</a:t>
            </a:r>
            <a:r>
              <a:rPr b="1" i="0" lang="en" sz="2800" u="none" cap="none" strike="noStrike">
                <a:solidFill>
                  <a:schemeClr val="dk1"/>
                </a:solidFill>
                <a:latin typeface="Courier New"/>
                <a:ea typeface="Courier New"/>
                <a:cs typeface="Courier New"/>
                <a:sym typeface="Courier New"/>
              </a:rPr>
              <a:t> int</a:t>
            </a:r>
            <a:endParaRPr b="1" i="0" sz="2800" u="none" cap="none" strike="noStrike">
              <a:solidFill>
                <a:schemeClr val="dk1"/>
              </a:solidFill>
              <a:latin typeface="Courier New"/>
              <a:ea typeface="Courier New"/>
              <a:cs typeface="Courier New"/>
              <a:sym typeface="Courier New"/>
            </a:endParaRPr>
          </a:p>
        </p:txBody>
      </p:sp>
      <p:sp>
        <p:nvSpPr>
          <p:cNvPr id="152" name="Google Shape;152;g8310ec9a91_4_0"/>
          <p:cNvSpPr txBox="1"/>
          <p:nvPr>
            <p:ph idx="11" type="ftr"/>
          </p:nvPr>
        </p:nvSpPr>
        <p:spPr>
          <a:xfrm>
            <a:off x="3028950" y="6356351"/>
            <a:ext cx="3086100" cy="3651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
                <a:latin typeface="Open Sans"/>
                <a:ea typeface="Open Sans"/>
                <a:cs typeface="Open Sans"/>
                <a:sym typeface="Open Sans"/>
              </a:rPr>
              <a:t>CSE 341: Programming Languages</a:t>
            </a:r>
            <a:endParaRPr>
              <a:latin typeface="Open Sans"/>
              <a:ea typeface="Open Sans"/>
              <a:cs typeface="Open Sans"/>
              <a:sym typeface="Open Sans"/>
            </a:endParaRPr>
          </a:p>
        </p:txBody>
      </p:sp>
      <p:sp>
        <p:nvSpPr>
          <p:cNvPr id="153" name="Google Shape;153;g8310ec9a91_4_0"/>
          <p:cNvSpPr txBox="1"/>
          <p:nvPr>
            <p:ph idx="12" type="sldNum"/>
          </p:nvPr>
        </p:nvSpPr>
        <p:spPr>
          <a:xfrm>
            <a:off x="6457950" y="6356351"/>
            <a:ext cx="2057400" cy="3651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
                <a:latin typeface="Open Sans"/>
                <a:ea typeface="Open Sans"/>
                <a:cs typeface="Open Sans"/>
                <a:sym typeface="Open Sans"/>
              </a:rPr>
              <a:t>‹#›</a:t>
            </a:fld>
            <a:endParaRPr>
              <a:latin typeface="Open Sans"/>
              <a:ea typeface="Open Sans"/>
              <a:cs typeface="Open Sans"/>
              <a:sym typeface="Open Sans"/>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8" name="Shape 158"/>
        <p:cNvGrpSpPr/>
        <p:nvPr/>
      </p:nvGrpSpPr>
      <p:grpSpPr>
        <a:xfrm>
          <a:off x="0" y="0"/>
          <a:ext cx="0" cy="0"/>
          <a:chOff x="0" y="0"/>
          <a:chExt cx="0" cy="0"/>
        </a:xfrm>
      </p:grpSpPr>
      <p:sp>
        <p:nvSpPr>
          <p:cNvPr id="159" name="Google Shape;159;g83036b5da0_1_0"/>
          <p:cNvSpPr txBox="1"/>
          <p:nvPr>
            <p:ph type="title"/>
          </p:nvPr>
        </p:nvSpPr>
        <p:spPr>
          <a:xfrm>
            <a:off x="628650" y="365126"/>
            <a:ext cx="7886700" cy="1325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i="1" lang="en">
                <a:latin typeface="Open Sans"/>
                <a:ea typeface="Open Sans"/>
                <a:cs typeface="Open Sans"/>
                <a:sym typeface="Open Sans"/>
              </a:rPr>
              <a:t>Datatypes</a:t>
            </a:r>
            <a:endParaRPr i="1">
              <a:latin typeface="Open Sans"/>
              <a:ea typeface="Open Sans"/>
              <a:cs typeface="Open Sans"/>
              <a:sym typeface="Open Sans"/>
            </a:endParaRPr>
          </a:p>
        </p:txBody>
      </p:sp>
      <p:sp>
        <p:nvSpPr>
          <p:cNvPr id="160" name="Google Shape;160;g83036b5da0_1_0"/>
          <p:cNvSpPr txBox="1"/>
          <p:nvPr>
            <p:ph idx="1" type="body"/>
          </p:nvPr>
        </p:nvSpPr>
        <p:spPr>
          <a:xfrm>
            <a:off x="628650" y="1825625"/>
            <a:ext cx="7886700" cy="2187600"/>
          </a:xfrm>
          <a:prstGeom prst="rect">
            <a:avLst/>
          </a:prstGeom>
          <a:noFill/>
          <a:ln>
            <a:noFill/>
          </a:ln>
        </p:spPr>
        <p:txBody>
          <a:bodyPr anchorCtr="0" anchor="ctr" bIns="45700" lIns="91425" spcFirstLastPara="1" rIns="91425" wrap="square" tIns="45700">
            <a:noAutofit/>
          </a:bodyPr>
          <a:lstStyle/>
          <a:p>
            <a:pPr indent="-203200" lvl="0" marL="228600" rtl="0" algn="l">
              <a:lnSpc>
                <a:spcPct val="90000"/>
              </a:lnSpc>
              <a:spcBef>
                <a:spcPts val="0"/>
              </a:spcBef>
              <a:spcAft>
                <a:spcPts val="0"/>
              </a:spcAft>
              <a:buClr>
                <a:schemeClr val="dk1"/>
              </a:buClr>
              <a:buSzPts val="2400"/>
              <a:buFont typeface="Open Sans"/>
              <a:buChar char="•"/>
            </a:pPr>
            <a:r>
              <a:rPr lang="en" sz="2400">
                <a:latin typeface="Open Sans"/>
                <a:ea typeface="Open Sans"/>
                <a:cs typeface="Open Sans"/>
                <a:sym typeface="Open Sans"/>
              </a:rPr>
              <a:t>What if we want something </a:t>
            </a:r>
            <a:r>
              <a:rPr b="1" lang="en" sz="2400">
                <a:latin typeface="Open Sans"/>
                <a:ea typeface="Open Sans"/>
                <a:cs typeface="Open Sans"/>
                <a:sym typeface="Open Sans"/>
              </a:rPr>
              <a:t>unique</a:t>
            </a:r>
            <a:r>
              <a:rPr lang="en" sz="2400">
                <a:latin typeface="Open Sans"/>
                <a:ea typeface="Open Sans"/>
                <a:cs typeface="Open Sans"/>
                <a:sym typeface="Open Sans"/>
              </a:rPr>
              <a:t>? A </a:t>
            </a:r>
            <a:r>
              <a:rPr b="1" lang="en" sz="2400">
                <a:latin typeface="Open Sans"/>
                <a:ea typeface="Open Sans"/>
                <a:cs typeface="Open Sans"/>
                <a:sym typeface="Open Sans"/>
              </a:rPr>
              <a:t>new </a:t>
            </a:r>
            <a:r>
              <a:rPr lang="en" sz="2400">
                <a:latin typeface="Open Sans"/>
                <a:ea typeface="Open Sans"/>
                <a:cs typeface="Open Sans"/>
                <a:sym typeface="Open Sans"/>
              </a:rPr>
              <a:t>type? </a:t>
            </a:r>
            <a:endParaRPr sz="2400">
              <a:latin typeface="Open Sans"/>
              <a:ea typeface="Open Sans"/>
              <a:cs typeface="Open Sans"/>
              <a:sym typeface="Open Sans"/>
            </a:endParaRPr>
          </a:p>
          <a:p>
            <a:pPr indent="-203200" lvl="0" marL="228600" rtl="0" algn="l">
              <a:lnSpc>
                <a:spcPct val="90000"/>
              </a:lnSpc>
              <a:spcBef>
                <a:spcPts val="1000"/>
              </a:spcBef>
              <a:spcAft>
                <a:spcPts val="0"/>
              </a:spcAft>
              <a:buClr>
                <a:schemeClr val="dk1"/>
              </a:buClr>
              <a:buSzPts val="2400"/>
              <a:buFont typeface="Open Sans"/>
              <a:buChar char="•"/>
            </a:pPr>
            <a:r>
              <a:rPr lang="en" sz="2400">
                <a:latin typeface="Open Sans"/>
                <a:ea typeface="Open Sans"/>
                <a:cs typeface="Open Sans"/>
                <a:sym typeface="Open Sans"/>
              </a:rPr>
              <a:t>We can’t just use type synonyms because they can only be built from existing types. </a:t>
            </a:r>
            <a:endParaRPr sz="2400">
              <a:latin typeface="Open Sans"/>
              <a:ea typeface="Open Sans"/>
              <a:cs typeface="Open Sans"/>
              <a:sym typeface="Open Sans"/>
            </a:endParaRPr>
          </a:p>
          <a:p>
            <a:pPr indent="-203200" lvl="0" marL="228600" rtl="0" algn="l">
              <a:lnSpc>
                <a:spcPct val="90000"/>
              </a:lnSpc>
              <a:spcBef>
                <a:spcPts val="1000"/>
              </a:spcBef>
              <a:spcAft>
                <a:spcPts val="0"/>
              </a:spcAft>
              <a:buSzPts val="2400"/>
              <a:buFont typeface="Open Sans"/>
              <a:buChar char="•"/>
            </a:pPr>
            <a:r>
              <a:rPr b="1" lang="en" sz="2400">
                <a:latin typeface="Open Sans"/>
                <a:ea typeface="Open Sans"/>
                <a:cs typeface="Open Sans"/>
                <a:sym typeface="Open Sans"/>
              </a:rPr>
              <a:t>Datatypes</a:t>
            </a:r>
            <a:r>
              <a:rPr lang="en" sz="2400">
                <a:latin typeface="Open Sans"/>
                <a:ea typeface="Open Sans"/>
                <a:cs typeface="Open Sans"/>
                <a:sym typeface="Open Sans"/>
              </a:rPr>
              <a:t> give us the ability to define </a:t>
            </a:r>
            <a:r>
              <a:rPr b="1" lang="en" sz="2400">
                <a:latin typeface="Open Sans"/>
                <a:ea typeface="Open Sans"/>
                <a:cs typeface="Open Sans"/>
                <a:sym typeface="Open Sans"/>
              </a:rPr>
              <a:t>custom types</a:t>
            </a:r>
            <a:r>
              <a:rPr lang="en" sz="2400">
                <a:latin typeface="Open Sans"/>
                <a:ea typeface="Open Sans"/>
                <a:cs typeface="Open Sans"/>
                <a:sym typeface="Open Sans"/>
              </a:rPr>
              <a:t>. </a:t>
            </a:r>
            <a:endParaRPr sz="2400">
              <a:latin typeface="Open Sans"/>
              <a:ea typeface="Open Sans"/>
              <a:cs typeface="Open Sans"/>
              <a:sym typeface="Open Sans"/>
            </a:endParaRPr>
          </a:p>
        </p:txBody>
      </p:sp>
      <p:sp>
        <p:nvSpPr>
          <p:cNvPr id="161" name="Google Shape;161;g83036b5da0_1_0"/>
          <p:cNvSpPr txBox="1"/>
          <p:nvPr>
            <p:ph idx="11" type="ftr"/>
          </p:nvPr>
        </p:nvSpPr>
        <p:spPr>
          <a:xfrm>
            <a:off x="3028950" y="6356351"/>
            <a:ext cx="3086100" cy="3651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
                <a:latin typeface="Open Sans"/>
                <a:ea typeface="Open Sans"/>
                <a:cs typeface="Open Sans"/>
                <a:sym typeface="Open Sans"/>
              </a:rPr>
              <a:t>CSE 341: Programming Languages</a:t>
            </a:r>
            <a:endParaRPr>
              <a:latin typeface="Open Sans"/>
              <a:ea typeface="Open Sans"/>
              <a:cs typeface="Open Sans"/>
              <a:sym typeface="Open Sans"/>
            </a:endParaRPr>
          </a:p>
        </p:txBody>
      </p:sp>
      <p:sp>
        <p:nvSpPr>
          <p:cNvPr id="162" name="Google Shape;162;g83036b5da0_1_0"/>
          <p:cNvSpPr txBox="1"/>
          <p:nvPr>
            <p:ph idx="12" type="sldNum"/>
          </p:nvPr>
        </p:nvSpPr>
        <p:spPr>
          <a:xfrm>
            <a:off x="6457950" y="6356351"/>
            <a:ext cx="2057400" cy="3651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
                <a:latin typeface="Open Sans"/>
                <a:ea typeface="Open Sans"/>
                <a:cs typeface="Open Sans"/>
                <a:sym typeface="Open Sans"/>
              </a:rPr>
              <a:t>‹#›</a:t>
            </a:fld>
            <a:endParaRPr>
              <a:latin typeface="Open Sans"/>
              <a:ea typeface="Open Sans"/>
              <a:cs typeface="Open Sans"/>
              <a:sym typeface="Open Sans"/>
            </a:endParaRPr>
          </a:p>
        </p:txBody>
      </p:sp>
      <p:sp>
        <p:nvSpPr>
          <p:cNvPr id="163" name="Google Shape;163;g83036b5da0_1_0"/>
          <p:cNvSpPr txBox="1"/>
          <p:nvPr/>
        </p:nvSpPr>
        <p:spPr>
          <a:xfrm>
            <a:off x="838200" y="4148013"/>
            <a:ext cx="7467600" cy="1299900"/>
          </a:xfrm>
          <a:prstGeom prst="rect">
            <a:avLst/>
          </a:prstGeom>
          <a:solidFill>
            <a:srgbClr val="AAE2CA">
              <a:alpha val="61960"/>
            </a:srgbClr>
          </a:solidFill>
          <a:ln>
            <a:noFill/>
          </a:ln>
        </p:spPr>
        <p:txBody>
          <a:bodyPr anchorCtr="0" anchor="ctr" bIns="45700" lIns="91425" spcFirstLastPara="1" rIns="91425" wrap="square" tIns="45700">
            <a:noAutofit/>
          </a:bodyPr>
          <a:lstStyle/>
          <a:p>
            <a:pPr indent="0" lvl="0" marL="0" marR="0" rtl="0" algn="l">
              <a:lnSpc>
                <a:spcPct val="90000"/>
              </a:lnSpc>
              <a:spcBef>
                <a:spcPts val="200"/>
              </a:spcBef>
              <a:spcAft>
                <a:spcPts val="0"/>
              </a:spcAft>
              <a:buClr>
                <a:srgbClr val="000000"/>
              </a:buClr>
              <a:buSzPts val="2000"/>
              <a:buFont typeface="Arial"/>
              <a:buNone/>
            </a:pPr>
            <a:r>
              <a:rPr b="1" i="0" lang="en" sz="2000" u="none" cap="none" strike="noStrike">
                <a:solidFill>
                  <a:srgbClr val="0070C0"/>
                </a:solidFill>
                <a:latin typeface="Courier New"/>
                <a:ea typeface="Courier New"/>
                <a:cs typeface="Courier New"/>
                <a:sym typeface="Courier New"/>
              </a:rPr>
              <a:t>datatype</a:t>
            </a:r>
            <a:r>
              <a:rPr b="1" i="0" lang="en" sz="2000" u="none" cap="none" strike="noStrike">
                <a:solidFill>
                  <a:srgbClr val="1E4E79"/>
                </a:solidFill>
                <a:latin typeface="Courier New"/>
                <a:ea typeface="Courier New"/>
                <a:cs typeface="Courier New"/>
                <a:sym typeface="Courier New"/>
              </a:rPr>
              <a:t> </a:t>
            </a:r>
            <a:r>
              <a:rPr b="1" lang="en" sz="2000">
                <a:solidFill>
                  <a:srgbClr val="7030A0"/>
                </a:solidFill>
                <a:latin typeface="Courier New"/>
                <a:ea typeface="Courier New"/>
                <a:cs typeface="Courier New"/>
                <a:sym typeface="Courier New"/>
              </a:rPr>
              <a:t>foo</a:t>
            </a:r>
            <a:r>
              <a:rPr b="1" i="0" lang="en" sz="2000" u="none" cap="none" strike="noStrike">
                <a:solidFill>
                  <a:srgbClr val="7030A0"/>
                </a:solidFill>
                <a:latin typeface="Courier New"/>
                <a:ea typeface="Courier New"/>
                <a:cs typeface="Courier New"/>
                <a:sym typeface="Courier New"/>
              </a:rPr>
              <a:t> </a:t>
            </a:r>
            <a:r>
              <a:rPr b="1" i="0" lang="en" sz="2000" u="none" cap="none" strike="noStrike">
                <a:solidFill>
                  <a:srgbClr val="00B050"/>
                </a:solidFill>
                <a:latin typeface="Courier New"/>
                <a:ea typeface="Courier New"/>
                <a:cs typeface="Courier New"/>
                <a:sym typeface="Courier New"/>
              </a:rPr>
              <a:t>=</a:t>
            </a:r>
            <a:r>
              <a:rPr b="1" i="0" lang="en" sz="2000" u="none" cap="none" strike="noStrike">
                <a:solidFill>
                  <a:srgbClr val="1E4E79"/>
                </a:solidFill>
                <a:latin typeface="Courier New"/>
                <a:ea typeface="Courier New"/>
                <a:cs typeface="Courier New"/>
                <a:sym typeface="Courier New"/>
              </a:rPr>
              <a:t> </a:t>
            </a:r>
            <a:r>
              <a:rPr b="1" lang="en" sz="2000">
                <a:solidFill>
                  <a:srgbClr val="7030A0"/>
                </a:solidFill>
                <a:latin typeface="Courier New"/>
                <a:ea typeface="Courier New"/>
                <a:cs typeface="Courier New"/>
                <a:sym typeface="Courier New"/>
              </a:rPr>
              <a:t>bar</a:t>
            </a:r>
            <a:r>
              <a:rPr b="1" i="0" lang="en" sz="2000" u="none" cap="none" strike="noStrike">
                <a:solidFill>
                  <a:schemeClr val="accent2"/>
                </a:solidFill>
                <a:latin typeface="Courier New"/>
                <a:ea typeface="Courier New"/>
                <a:cs typeface="Courier New"/>
                <a:sym typeface="Courier New"/>
              </a:rPr>
              <a:t> </a:t>
            </a:r>
            <a:r>
              <a:rPr b="1" i="0" lang="en" sz="2000" u="none" cap="none" strike="noStrike">
                <a:solidFill>
                  <a:srgbClr val="00B050"/>
                </a:solidFill>
                <a:latin typeface="Courier New"/>
                <a:ea typeface="Courier New"/>
                <a:cs typeface="Courier New"/>
                <a:sym typeface="Courier New"/>
              </a:rPr>
              <a:t>|</a:t>
            </a:r>
            <a:r>
              <a:rPr b="1" i="0" lang="en" sz="2000" u="none" cap="none" strike="noStrike">
                <a:solidFill>
                  <a:srgbClr val="1E4E79"/>
                </a:solidFill>
                <a:latin typeface="Courier New"/>
                <a:ea typeface="Courier New"/>
                <a:cs typeface="Courier New"/>
                <a:sym typeface="Courier New"/>
              </a:rPr>
              <a:t> </a:t>
            </a:r>
            <a:r>
              <a:rPr b="1" lang="en" sz="2000">
                <a:solidFill>
                  <a:srgbClr val="7030A0"/>
                </a:solidFill>
                <a:latin typeface="Courier New"/>
                <a:ea typeface="Courier New"/>
                <a:cs typeface="Courier New"/>
                <a:sym typeface="Courier New"/>
              </a:rPr>
              <a:t>baz </a:t>
            </a:r>
            <a:r>
              <a:rPr b="1" lang="en" sz="2000">
                <a:solidFill>
                  <a:srgbClr val="0070C0"/>
                </a:solidFill>
                <a:latin typeface="Courier New"/>
                <a:ea typeface="Courier New"/>
                <a:cs typeface="Courier New"/>
                <a:sym typeface="Courier New"/>
              </a:rPr>
              <a:t>of</a:t>
            </a:r>
            <a:r>
              <a:rPr b="1" lang="en" sz="2000">
                <a:solidFill>
                  <a:srgbClr val="1E4E79"/>
                </a:solidFill>
                <a:latin typeface="Courier New"/>
                <a:ea typeface="Courier New"/>
                <a:cs typeface="Courier New"/>
                <a:sym typeface="Courier New"/>
              </a:rPr>
              <a:t> </a:t>
            </a:r>
            <a:r>
              <a:rPr b="1" lang="en" sz="2000">
                <a:solidFill>
                  <a:schemeClr val="dk1"/>
                </a:solidFill>
                <a:latin typeface="Courier New"/>
                <a:ea typeface="Courier New"/>
                <a:cs typeface="Courier New"/>
                <a:sym typeface="Courier New"/>
              </a:rPr>
              <a:t>int</a:t>
            </a:r>
            <a:r>
              <a:rPr b="1" i="0" lang="en" sz="2000" u="none" cap="none" strike="noStrike">
                <a:solidFill>
                  <a:schemeClr val="accent2"/>
                </a:solidFill>
                <a:latin typeface="Courier New"/>
                <a:ea typeface="Courier New"/>
                <a:cs typeface="Courier New"/>
                <a:sym typeface="Courier New"/>
              </a:rPr>
              <a:t> </a:t>
            </a:r>
            <a:r>
              <a:rPr b="1" i="0" lang="en" sz="2000" u="none" cap="none" strike="noStrike">
                <a:solidFill>
                  <a:srgbClr val="00B050"/>
                </a:solidFill>
                <a:latin typeface="Courier New"/>
                <a:ea typeface="Courier New"/>
                <a:cs typeface="Courier New"/>
                <a:sym typeface="Courier New"/>
              </a:rPr>
              <a:t>|</a:t>
            </a:r>
            <a:r>
              <a:rPr b="1" i="0" lang="en" sz="2000" u="none" cap="none" strike="noStrike">
                <a:solidFill>
                  <a:srgbClr val="1E4E79"/>
                </a:solidFill>
                <a:latin typeface="Courier New"/>
                <a:ea typeface="Courier New"/>
                <a:cs typeface="Courier New"/>
                <a:sym typeface="Courier New"/>
              </a:rPr>
              <a:t> </a:t>
            </a:r>
            <a:r>
              <a:rPr b="1" lang="en" sz="2000">
                <a:solidFill>
                  <a:srgbClr val="7030A0"/>
                </a:solidFill>
                <a:latin typeface="Courier New"/>
                <a:ea typeface="Courier New"/>
                <a:cs typeface="Courier New"/>
                <a:sym typeface="Courier New"/>
              </a:rPr>
              <a:t>qux </a:t>
            </a:r>
            <a:r>
              <a:rPr b="1" lang="en" sz="2000">
                <a:solidFill>
                  <a:srgbClr val="0070C0"/>
                </a:solidFill>
                <a:latin typeface="Courier New"/>
                <a:ea typeface="Courier New"/>
                <a:cs typeface="Courier New"/>
                <a:sym typeface="Courier New"/>
              </a:rPr>
              <a:t>of</a:t>
            </a:r>
            <a:r>
              <a:rPr b="1" lang="en" sz="2000">
                <a:solidFill>
                  <a:srgbClr val="1E4E79"/>
                </a:solidFill>
                <a:latin typeface="Courier New"/>
                <a:ea typeface="Courier New"/>
                <a:cs typeface="Courier New"/>
                <a:sym typeface="Courier New"/>
              </a:rPr>
              <a:t> </a:t>
            </a:r>
            <a:r>
              <a:rPr b="1" lang="en" sz="2000">
                <a:solidFill>
                  <a:schemeClr val="dk1"/>
                </a:solidFill>
                <a:latin typeface="Courier New"/>
                <a:ea typeface="Courier New"/>
                <a:cs typeface="Courier New"/>
                <a:sym typeface="Courier New"/>
              </a:rPr>
              <a:t>bool</a:t>
            </a:r>
            <a:endParaRPr b="1" i="0" sz="2000" u="none" cap="none" strike="noStrike">
              <a:solidFill>
                <a:srgbClr val="1E4E79"/>
              </a:solidFill>
              <a:latin typeface="Courier New"/>
              <a:ea typeface="Courier New"/>
              <a:cs typeface="Courier New"/>
              <a:sym typeface="Courier New"/>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