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934200" cy="9220200"/>
  <p:embeddedFontLst>
    <p:embeddedFont>
      <p:font typeface="Open Sans" panose="020B060402020202020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5" roundtripDataSignature="AMtx7miRIqXHBRVr9WAejbxvJyH4UBLm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287C5B-19C7-4F80-BFB1-300A82EFB92A}">
  <a:tblStyle styleId="{8E287C5B-19C7-4F80-BFB1-300A82EFB92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8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5" Type="http://customschemas.google.com/relationships/presentationmetadata" Target="meta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27775" y="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sldNum" idx="12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2" name="Google Shape;172;p9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3" name="Google Shape;173;p9:notes"/>
          <p:cNvSpPr txBox="1">
            <a:spLocks noGrp="1"/>
          </p:cNvSpPr>
          <p:nvPr>
            <p:ph type="sldNum" idx="12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82" name="Google Shape;182;p10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3" name="Google Shape;183;p10:notes"/>
          <p:cNvSpPr txBox="1">
            <a:spLocks noGrp="1"/>
          </p:cNvSpPr>
          <p:nvPr>
            <p:ph type="sldNum" idx="12"/>
          </p:nvPr>
        </p:nvSpPr>
        <p:spPr>
          <a:xfrm>
            <a:off x="3927775" y="8757590"/>
            <a:ext cx="3004800" cy="4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93" name="Google Shape;193;p12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Reintroducing variable bindings in the same REPL session may...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en-US"/>
              <a:t>• make it seem like wrong code is correct; or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en-US"/>
              <a:t>• make it seem like correct code is wrong.</a:t>
            </a:r>
            <a:endParaRPr/>
          </a:p>
        </p:txBody>
      </p:sp>
      <p:sp>
        <p:nvSpPr>
          <p:cNvPr id="194" name="Google Shape;194;p12:notes"/>
          <p:cNvSpPr txBox="1">
            <a:spLocks noGrp="1"/>
          </p:cNvSpPr>
          <p:nvPr>
            <p:ph type="sldNum" idx="12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4" name="Google Shape;204;p13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/>
              <a:t>Weird error messages may appear from the type support: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/>
              <a:t>&gt;,&lt;,&lt;=,&gt;= can be used with either 2 ints or 2 reals (think floating point), but not a mixture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/>
              <a:t>=,&lt;&gt; work with equality types (to be covered later) but not real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5" name="Google Shape;205;p13:notes"/>
          <p:cNvSpPr txBox="1">
            <a:spLocks noGrp="1"/>
          </p:cNvSpPr>
          <p:nvPr>
            <p:ph type="sldNum" idx="12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14" name="Google Shape;214;p14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5" name="Google Shape;215;p14:notes"/>
          <p:cNvSpPr txBox="1">
            <a:spLocks noGrp="1"/>
          </p:cNvSpPr>
          <p:nvPr>
            <p:ph type="sldNum" idx="12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5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4" name="Google Shape;22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6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6" name="Google Shape;23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7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4" name="Google Shape;24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53" name="Google Shape;253;p18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4" name="Google Shape;254;p18:notes"/>
          <p:cNvSpPr txBox="1">
            <a:spLocks noGrp="1"/>
          </p:cNvSpPr>
          <p:nvPr>
            <p:ph type="sldNum" idx="12"/>
          </p:nvPr>
        </p:nvSpPr>
        <p:spPr>
          <a:xfrm>
            <a:off x="3927775" y="8757590"/>
            <a:ext cx="3004800" cy="4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64" name="Google Shape;264;p19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5" name="Google Shape;265;p19:notes"/>
          <p:cNvSpPr txBox="1">
            <a:spLocks noGrp="1"/>
          </p:cNvSpPr>
          <p:nvPr>
            <p:ph type="sldNum" idx="12"/>
          </p:nvPr>
        </p:nvSpPr>
        <p:spPr>
          <a:xfrm>
            <a:off x="3927775" y="8757590"/>
            <a:ext cx="3004800" cy="4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73" name="Google Shape;273;p20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4" name="Google Shape;274;p20:notes"/>
          <p:cNvSpPr txBox="1">
            <a:spLocks noGrp="1"/>
          </p:cNvSpPr>
          <p:nvPr>
            <p:ph type="sldNum" idx="12"/>
          </p:nvPr>
        </p:nvSpPr>
        <p:spPr>
          <a:xfrm>
            <a:off x="3927775" y="8757590"/>
            <a:ext cx="3004800" cy="4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84" name="Google Shape;284;p21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5" name="Google Shape;285;p21:notes"/>
          <p:cNvSpPr txBox="1">
            <a:spLocks noGrp="1"/>
          </p:cNvSpPr>
          <p:nvPr>
            <p:ph type="sldNum" idx="12"/>
          </p:nvPr>
        </p:nvSpPr>
        <p:spPr>
          <a:xfrm>
            <a:off x="3927775" y="8757590"/>
            <a:ext cx="3004800" cy="4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94" name="Google Shape;294;p22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5" name="Google Shape;295;p22:notes"/>
          <p:cNvSpPr txBox="1">
            <a:spLocks noGrp="1"/>
          </p:cNvSpPr>
          <p:nvPr>
            <p:ph type="sldNum" idx="12"/>
          </p:nvPr>
        </p:nvSpPr>
        <p:spPr>
          <a:xfrm>
            <a:off x="3927775" y="8757590"/>
            <a:ext cx="3004800" cy="4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05" name="Google Shape;305;p23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6" name="Google Shape;306;p23:notes"/>
          <p:cNvSpPr txBox="1">
            <a:spLocks noGrp="1"/>
          </p:cNvSpPr>
          <p:nvPr>
            <p:ph type="sldNum" idx="12"/>
          </p:nvPr>
        </p:nvSpPr>
        <p:spPr>
          <a:xfrm>
            <a:off x="3927775" y="8757590"/>
            <a:ext cx="3004800" cy="4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2948137e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0" name="Google Shape;110;g82948137e7_0_0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g82948137e7_0_0:notes"/>
          <p:cNvSpPr txBox="1">
            <a:spLocks noGrp="1"/>
          </p:cNvSpPr>
          <p:nvPr>
            <p:ph type="sldNum" idx="12"/>
          </p:nvPr>
        </p:nvSpPr>
        <p:spPr>
          <a:xfrm>
            <a:off x="3927775" y="8757590"/>
            <a:ext cx="3004800" cy="4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9" name="Google Shape;119;p3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p3:notes"/>
          <p:cNvSpPr txBox="1">
            <a:spLocks noGrp="1"/>
          </p:cNvSpPr>
          <p:nvPr>
            <p:ph type="sldNum" idx="12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2948137e7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8" name="Google Shape;128;g82948137e7_0_22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g82948137e7_0_22:notes"/>
          <p:cNvSpPr txBox="1">
            <a:spLocks noGrp="1"/>
          </p:cNvSpPr>
          <p:nvPr>
            <p:ph type="sldNum" idx="12"/>
          </p:nvPr>
        </p:nvSpPr>
        <p:spPr>
          <a:xfrm>
            <a:off x="3927775" y="8757590"/>
            <a:ext cx="3004800" cy="4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7" name="Google Shape;137;p5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8" name="Google Shape;138;p5:notes"/>
          <p:cNvSpPr txBox="1">
            <a:spLocks noGrp="1"/>
          </p:cNvSpPr>
          <p:nvPr>
            <p:ph type="sldNum" idx="12"/>
          </p:nvPr>
        </p:nvSpPr>
        <p:spPr>
          <a:xfrm>
            <a:off x="3927775" y="8757590"/>
            <a:ext cx="3004800" cy="4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7:notes"/>
          <p:cNvSpPr txBox="1">
            <a:spLocks noGrp="1"/>
          </p:cNvSpPr>
          <p:nvPr>
            <p:ph type="sldNum" idx="12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63" name="Google Shape;163;p6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6:notes"/>
          <p:cNvSpPr txBox="1">
            <a:spLocks noGrp="1"/>
          </p:cNvSpPr>
          <p:nvPr>
            <p:ph type="sldNum" idx="12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5"/>
          <p:cNvSpPr txBox="1"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4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4"/>
          <p:cNvSpPr txBox="1">
            <a:spLocks noGrp="1"/>
          </p:cNvSpPr>
          <p:nvPr>
            <p:ph type="body" idx="1"/>
          </p:nvPr>
        </p:nvSpPr>
        <p:spPr>
          <a:xfrm rot="5400000">
            <a:off x="2324100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2" name="Google Shape;72;p34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4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4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5"/>
          <p:cNvSpPr txBox="1">
            <a:spLocks noGrp="1"/>
          </p:cNvSpPr>
          <p:nvPr>
            <p:ph type="title"/>
          </p:nvPr>
        </p:nvSpPr>
        <p:spPr>
          <a:xfrm rot="5400000">
            <a:off x="4591050" y="2228850"/>
            <a:ext cx="5791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5"/>
          <p:cNvSpPr txBox="1">
            <a:spLocks noGrp="1"/>
          </p:cNvSpPr>
          <p:nvPr>
            <p:ph type="body" idx="1"/>
          </p:nvPr>
        </p:nvSpPr>
        <p:spPr>
          <a:xfrm rot="5400000">
            <a:off x="628650" y="361950"/>
            <a:ext cx="5791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8" name="Google Shape;78;p35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5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5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6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6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" name="Google Shape;21;p26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26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27" name="Google Shape;27;p27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7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8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3" name="Google Shape;33;p2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4" name="Google Shape;34;p28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8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8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2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1" name="Google Shape;41;p2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2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3" name="Google Shape;43;p29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9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0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0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0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1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1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1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58" name="Google Shape;58;p3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9" name="Google Shape;59;p32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2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2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3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33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3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3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4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24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24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s.edstem.org/courses/382/discuss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>
            <a:spLocks noGrp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 i="0">
                <a:latin typeface="Open Sans"/>
                <a:ea typeface="Open Sans"/>
                <a:cs typeface="Open Sans"/>
                <a:sym typeface="Open Sans"/>
              </a:rPr>
              <a:t>CSE341: Programming Languages</a:t>
            </a:r>
            <a:br>
              <a:rPr lang="en-US" sz="3200" i="0"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400" i="0">
                <a:latin typeface="Open Sans"/>
                <a:ea typeface="Open Sans"/>
                <a:cs typeface="Open Sans"/>
                <a:sym typeface="Open Sans"/>
              </a:rPr>
              <a:t/>
            </a:r>
            <a:br>
              <a:rPr lang="en-US" sz="1400" i="0"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3200" i="0">
                <a:latin typeface="Open Sans"/>
                <a:ea typeface="Open Sans"/>
                <a:cs typeface="Open Sans"/>
                <a:sym typeface="Open Sans"/>
              </a:rPr>
              <a:t>Section 1</a:t>
            </a:r>
            <a:endParaRPr sz="3200" i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7" name="Google Shape;87;p1"/>
          <p:cNvSpPr txBox="1">
            <a:spLocks noGrp="1"/>
          </p:cNvSpPr>
          <p:nvPr>
            <p:ph type="subTitle" idx="1"/>
          </p:nvPr>
        </p:nvSpPr>
        <p:spPr>
          <a:xfrm>
            <a:off x="1295400" y="4800600"/>
            <a:ext cx="6629400" cy="9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dirty="0" smtClean="0">
                <a:latin typeface="Open Sans"/>
                <a:ea typeface="Open Sans"/>
                <a:cs typeface="Open Sans"/>
                <a:sym typeface="Open Sans"/>
              </a:rPr>
              <a:t>Spring </a:t>
            </a:r>
            <a:r>
              <a:rPr lang="en-US" sz="2400" dirty="0">
                <a:latin typeface="Open Sans"/>
                <a:ea typeface="Open Sans"/>
                <a:cs typeface="Open Sans"/>
                <a:sym typeface="Open Sans"/>
              </a:rPr>
              <a:t>2020</a:t>
            </a:r>
            <a:endParaRPr sz="24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8" name="Google Shape;88;p1" descr="https://files.slack.com/files-pri/T0EJFTLJG-F4HV8CE8M/temp-square.png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" descr="https://files.slack.com/files-pri/T0EJFTLJG-F4HV8CE8M/temp-square.png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685800"/>
            <a:ext cx="7315447" cy="771551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304800" y="5943602"/>
            <a:ext cx="835408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Adapted from slides by Dan Grossman, Eric Mullen and Ryan Doenges</a:t>
            </a:r>
            <a:endParaRPr sz="1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9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Shadowing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6" name="Google Shape;176;p9"/>
          <p:cNvSpPr txBox="1">
            <a:spLocks noGrp="1"/>
          </p:cNvSpPr>
          <p:nvPr>
            <p:ph type="body" idx="1"/>
          </p:nvPr>
        </p:nvSpPr>
        <p:spPr>
          <a:xfrm>
            <a:off x="685800" y="3048000"/>
            <a:ext cx="7772400" cy="28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Char char="•"/>
            </a:pPr>
            <a:r>
              <a:rPr lang="en-US" sz="2400">
                <a:latin typeface="Open Sans"/>
                <a:ea typeface="Open Sans"/>
                <a:cs typeface="Open Sans"/>
                <a:sym typeface="Open Sans"/>
              </a:rPr>
              <a:t>Does the above code compile? If so, what do you think it does and what is the value of b?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Font typeface="Open Sans"/>
              <a:buChar char="•"/>
            </a:pPr>
            <a:r>
              <a:rPr lang="en-US" sz="2400">
                <a:latin typeface="Open Sans"/>
                <a:ea typeface="Open Sans"/>
                <a:cs typeface="Open Sans"/>
                <a:sym typeface="Open Sans"/>
              </a:rPr>
              <a:t>Remember, SML doesn’t have mutation.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7" name="Google Shape;177;p9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10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8" name="Google Shape;178;p9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341: Programming Languages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9" name="Google Shape;179;p9"/>
          <p:cNvSpPr txBox="1"/>
          <p:nvPr/>
        </p:nvSpPr>
        <p:spPr>
          <a:xfrm>
            <a:off x="1194275" y="1752600"/>
            <a:ext cx="3119400" cy="1295400"/>
          </a:xfrm>
          <a:prstGeom prst="rect">
            <a:avLst/>
          </a:prstGeom>
          <a:solidFill>
            <a:srgbClr val="AAE2CA">
              <a:alpha val="62352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400"/>
              <a:buFont typeface="Courier New"/>
              <a:buNone/>
            </a:pPr>
            <a:r>
              <a:rPr lang="en-US" sz="24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1;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400"/>
              <a:buFont typeface="Courier New"/>
              <a:buNone/>
            </a:pPr>
            <a:r>
              <a:rPr lang="en-US" sz="24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2 + a;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400"/>
              <a:buFont typeface="Courier New"/>
              <a:buNone/>
            </a:pPr>
            <a:r>
              <a:rPr lang="en-US" sz="24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3;</a:t>
            </a:r>
            <a:endParaRPr sz="2400" b="1" i="0" u="none" strike="noStrike" cap="none">
              <a:solidFill>
                <a:srgbClr val="00664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0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Shadowing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6" name="Google Shape;186;p10"/>
          <p:cNvSpPr txBox="1">
            <a:spLocks noGrp="1"/>
          </p:cNvSpPr>
          <p:nvPr>
            <p:ph type="body" idx="1"/>
          </p:nvPr>
        </p:nvSpPr>
        <p:spPr>
          <a:xfrm>
            <a:off x="685800" y="3048000"/>
            <a:ext cx="7772400" cy="28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Char char="•"/>
            </a:pPr>
            <a:r>
              <a:rPr lang="en-US" sz="2400">
                <a:latin typeface="Open Sans"/>
                <a:ea typeface="Open Sans"/>
                <a:cs typeface="Open Sans"/>
                <a:sym typeface="Open Sans"/>
              </a:rPr>
              <a:t>You can’t change a variable, but you can add another with the same name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Char char="•"/>
            </a:pPr>
            <a:r>
              <a:rPr lang="en-US" sz="2400">
                <a:latin typeface="Open Sans"/>
                <a:ea typeface="Open Sans"/>
                <a:cs typeface="Open Sans"/>
                <a:sym typeface="Open Sans"/>
              </a:rPr>
              <a:t>When looking for a variable definition, most recent is always used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Char char="•"/>
            </a:pPr>
            <a:r>
              <a:rPr lang="en-US" sz="2400">
                <a:latin typeface="Open Sans"/>
                <a:ea typeface="Open Sans"/>
                <a:cs typeface="Open Sans"/>
                <a:sym typeface="Open Sans"/>
              </a:rPr>
              <a:t>Shadowing is usually considered bad style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7" name="Google Shape;187;p10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11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8" name="Google Shape;188;p10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341: Programming Languages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9" name="Google Shape;189;p10"/>
          <p:cNvSpPr txBox="1"/>
          <p:nvPr/>
        </p:nvSpPr>
        <p:spPr>
          <a:xfrm>
            <a:off x="838200" y="1470100"/>
            <a:ext cx="2819400" cy="1295400"/>
          </a:xfrm>
          <a:prstGeom prst="rect">
            <a:avLst/>
          </a:prstGeom>
          <a:solidFill>
            <a:srgbClr val="AAE2CA">
              <a:alpha val="62352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400"/>
              <a:buFont typeface="Courier New"/>
              <a:buNone/>
            </a:pPr>
            <a:r>
              <a:rPr lang="en-US" sz="24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1;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400"/>
              <a:buFont typeface="Courier New"/>
              <a:buNone/>
            </a:pPr>
            <a:r>
              <a:rPr lang="en-US" sz="24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2 + a;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400"/>
              <a:buFont typeface="Courier New"/>
              <a:buNone/>
            </a:pPr>
            <a:r>
              <a:rPr lang="en-US" sz="24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3;</a:t>
            </a:r>
            <a:endParaRPr sz="2400" b="1" i="0" u="none" strike="noStrike" cap="none">
              <a:solidFill>
                <a:srgbClr val="00664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0" name="Google Shape;190;p10"/>
          <p:cNvSpPr txBox="1"/>
          <p:nvPr/>
        </p:nvSpPr>
        <p:spPr>
          <a:xfrm>
            <a:off x="4081650" y="1457200"/>
            <a:ext cx="3802200" cy="13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 -&gt; int</a:t>
            </a:r>
            <a:endParaRPr sz="2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 -&gt; int, b -&gt; int</a:t>
            </a:r>
            <a:endParaRPr sz="2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 -&gt; int, b -&gt; int, a -&gt; int</a:t>
            </a:r>
            <a:endParaRPr sz="2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2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Shadowing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7" name="Google Shape;197;p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This behavior, along with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 in the REPL can lead to confusing effects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Suppose I have the following program: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215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I load that into the REPL with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. Now, I decide to change my program, and I delete a line, giving this: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215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I load that into the REPL without restarting the REPL. What goes wrong?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-US" i="1">
                <a:latin typeface="Open Sans"/>
                <a:ea typeface="Open Sans"/>
                <a:cs typeface="Open Sans"/>
                <a:sym typeface="Open Sans"/>
              </a:rPr>
              <a:t>Hint: what is the value of y?</a:t>
            </a:r>
            <a:endParaRPr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8" name="Google Shape;198;p12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12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9" name="Google Shape;199;p12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341: Programming Languages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0" name="Google Shape;200;p12"/>
          <p:cNvSpPr txBox="1"/>
          <p:nvPr/>
        </p:nvSpPr>
        <p:spPr>
          <a:xfrm>
            <a:off x="5853150" y="2276125"/>
            <a:ext cx="2057400" cy="838200"/>
          </a:xfrm>
          <a:prstGeom prst="rect">
            <a:avLst/>
          </a:prstGeom>
          <a:solidFill>
            <a:srgbClr val="AAE2CA">
              <a:alpha val="62352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400"/>
              <a:buFont typeface="Courier New"/>
              <a:buNone/>
            </a:pPr>
            <a:r>
              <a:rPr lang="en-US" sz="24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8;</a:t>
            </a:r>
            <a:endParaRPr sz="2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400"/>
              <a:buFont typeface="Courier New"/>
              <a:buNone/>
            </a:pPr>
            <a:r>
              <a:rPr lang="en-US" sz="24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2;</a:t>
            </a:r>
            <a:endParaRPr sz="2400" b="1" i="0" u="none" strike="noStrike" cap="none">
              <a:solidFill>
                <a:srgbClr val="00664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1" i="0" u="none" strike="noStrike" cap="none">
              <a:solidFill>
                <a:srgbClr val="00664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1" name="Google Shape;201;p12"/>
          <p:cNvSpPr txBox="1"/>
          <p:nvPr/>
        </p:nvSpPr>
        <p:spPr>
          <a:xfrm>
            <a:off x="5853150" y="4263900"/>
            <a:ext cx="2057400" cy="457200"/>
          </a:xfrm>
          <a:prstGeom prst="rect">
            <a:avLst/>
          </a:prstGeom>
          <a:solidFill>
            <a:srgbClr val="AAE2CA">
              <a:alpha val="62352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400"/>
              <a:buFont typeface="Courier New"/>
              <a:buNone/>
            </a:pPr>
            <a:r>
              <a:rPr lang="en-US" sz="24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8;</a:t>
            </a:r>
            <a:endParaRPr sz="2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3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Comparison Operators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8" name="Google Shape;208;p13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You can compare numbers in SML!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Each of these operators has 2 subexpressions of type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, and produces a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bool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9" name="Google Shape;209;p13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13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0" name="Google Shape;210;p13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341: Programming Languages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211" name="Google Shape;211;p13"/>
          <p:cNvGraphicFramePr/>
          <p:nvPr/>
        </p:nvGraphicFramePr>
        <p:xfrm>
          <a:off x="685790" y="3429000"/>
          <a:ext cx="7772400" cy="1828740"/>
        </p:xfrm>
        <a:graphic>
          <a:graphicData uri="http://schemas.openxmlformats.org/drawingml/2006/table">
            <a:tbl>
              <a:tblPr>
                <a:noFill/>
                <a:tableStyleId>{8E287C5B-19C7-4F80-BFB1-300A82EFB92A}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 New"/>
                        <a:buNone/>
                      </a:pPr>
                      <a:r>
                        <a:rPr lang="en-US" sz="24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 (</a:t>
                      </a:r>
                      <a:r>
                        <a:rPr lang="en-US" sz="2400" i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Equality)</a:t>
                      </a:r>
                      <a:endParaRPr sz="1400" i="1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 New"/>
                        <a:buNone/>
                      </a:pPr>
                      <a:r>
                        <a:rPr lang="en-US" sz="24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 </a:t>
                      </a:r>
                      <a:r>
                        <a:rPr lang="en-US" sz="2400" i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(Less than)</a:t>
                      </a:r>
                      <a:endParaRPr sz="1400" i="1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 New"/>
                        <a:buNone/>
                      </a:pPr>
                      <a:r>
                        <a:rPr lang="en-US" sz="24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&lt;= </a:t>
                      </a:r>
                      <a:r>
                        <a:rPr lang="en-US" sz="2400" i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(Less than or equal)</a:t>
                      </a:r>
                      <a:endParaRPr sz="1400" i="1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 New"/>
                        <a:buNone/>
                      </a:pPr>
                      <a:r>
                        <a:rPr lang="en-US" sz="24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&lt;&gt; </a:t>
                      </a:r>
                      <a:r>
                        <a:rPr lang="en-US" sz="2400" i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(Inequality)</a:t>
                      </a:r>
                      <a:endParaRPr sz="1400" i="1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 New"/>
                        <a:buNone/>
                      </a:pPr>
                      <a:r>
                        <a:rPr lang="en-US" sz="24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 </a:t>
                      </a:r>
                      <a:r>
                        <a:rPr lang="en-US" sz="2400" i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(Greater than)</a:t>
                      </a:r>
                      <a:endParaRPr sz="1400" i="1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 New"/>
                        <a:buNone/>
                      </a:pPr>
                      <a:r>
                        <a:rPr lang="en-US" sz="24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&gt;= </a:t>
                      </a:r>
                      <a:r>
                        <a:rPr lang="en-US" sz="2400" i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(Greater than or equal)</a:t>
                      </a:r>
                      <a:endParaRPr sz="1400" i="1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4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Boolean Operators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8" name="Google Shape;218;p14"/>
          <p:cNvSpPr txBox="1">
            <a:spLocks noGrp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You can also perform logical operations over</a:t>
            </a:r>
            <a:r>
              <a:rPr lang="en-US"/>
              <a:t>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bool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s!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215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/>
          </a:p>
          <a:p>
            <a:pPr marL="342900" lvl="0" indent="-215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/>
          </a:p>
          <a:p>
            <a:pPr marL="342900" lvl="0" indent="-215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/>
          </a:p>
          <a:p>
            <a:pPr marL="342900" lvl="0" indent="-215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•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-US"/>
              <a:t>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is completely different, we may talk about it later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•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andalso/orelse</a:t>
            </a:r>
            <a:r>
              <a:rPr lang="en-US"/>
              <a:t>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are SML built-ins as they use short-circuit evaluation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–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We’ll talk about why they have to be built-ins later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9" name="Google Shape;219;p14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14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0" name="Google Shape;220;p14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341: Programming Languages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221" name="Google Shape;221;p14"/>
          <p:cNvGraphicFramePr/>
          <p:nvPr/>
        </p:nvGraphicFramePr>
        <p:xfrm>
          <a:off x="0" y="2031175"/>
          <a:ext cx="9144000" cy="2000200"/>
        </p:xfrm>
        <a:graphic>
          <a:graphicData uri="http://schemas.openxmlformats.org/drawingml/2006/table">
            <a:tbl>
              <a:tblPr>
                <a:noFill/>
                <a:tableStyleId>{8E287C5B-19C7-4F80-BFB1-300A82EFB92A}</a:tableStyleId>
              </a:tblPr>
              <a:tblGrid>
                <a:gridCol w="127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7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lt1"/>
                          </a:solidFill>
                        </a:rPr>
                        <a:t>Operation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lt1"/>
                          </a:solidFill>
                        </a:rPr>
                        <a:t>Syntax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lt1"/>
                          </a:solidFill>
                        </a:rPr>
                        <a:t>Type-Checking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lt1"/>
                          </a:solidFill>
                        </a:rPr>
                        <a:t>Evaluation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andalso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e1</a:t>
                      </a:r>
                      <a:r>
                        <a:rPr lang="en-US" sz="1800" u="none" strike="noStrike" cap="none"/>
                        <a:t> </a:t>
                      </a:r>
                      <a:r>
                        <a:rPr lang="en-US" sz="18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andalso</a:t>
                      </a:r>
                      <a:r>
                        <a:rPr lang="en-US" sz="1800" u="none" strike="noStrike" cap="none"/>
                        <a:t> </a:t>
                      </a:r>
                      <a:r>
                        <a:rPr lang="en-US" sz="18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e2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e1</a:t>
                      </a:r>
                      <a:r>
                        <a:rPr lang="en-US" sz="1800" u="none" strike="noStrike" cap="none"/>
                        <a:t> and </a:t>
                      </a:r>
                      <a:r>
                        <a:rPr lang="en-US" sz="18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e2</a:t>
                      </a:r>
                      <a:r>
                        <a:rPr lang="en-US" sz="1800" u="none" strike="noStrike" cap="none"/>
                        <a:t> have type bool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Same as Java’s </a:t>
                      </a:r>
                      <a:r>
                        <a:rPr lang="en-US" sz="18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e1 &amp;&amp; e2</a:t>
                      </a:r>
                      <a:endParaRPr sz="14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orelse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lnB w="9525" cap="flat" cmpd="sng">
                      <a:solidFill>
                        <a:schemeClr val="accent5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e1</a:t>
                      </a:r>
                      <a:r>
                        <a:rPr lang="en-US" sz="1800" u="none" strike="noStrike" cap="none"/>
                        <a:t> </a:t>
                      </a:r>
                      <a:r>
                        <a:rPr lang="en-US" sz="18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orelse</a:t>
                      </a:r>
                      <a:r>
                        <a:rPr lang="en-US" sz="1800" u="none" strike="noStrike" cap="none"/>
                        <a:t> </a:t>
                      </a:r>
                      <a:r>
                        <a:rPr lang="en-US" sz="18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e2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lnB w="9525" cap="flat" cmpd="sng">
                      <a:solidFill>
                        <a:schemeClr val="accent5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e1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 and 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e2</a:t>
                      </a: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 have type bool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lnB w="9525" cap="flat" cmpd="sng">
                      <a:solidFill>
                        <a:schemeClr val="accent5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Same as Java’s </a:t>
                      </a:r>
                      <a:r>
                        <a:rPr lang="en-US" sz="18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e1 || e2</a:t>
                      </a:r>
                      <a:endParaRPr sz="14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chemeClr val="accent5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not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5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5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5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not</a:t>
                      </a:r>
                      <a:r>
                        <a:rPr lang="en-US" sz="18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e1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5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5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e1</a:t>
                      </a:r>
                      <a:r>
                        <a:rPr lang="en-US" sz="1800" u="none" strike="noStrike" cap="none"/>
                        <a:t> has type bool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5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5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5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Same as Java’s </a:t>
                      </a:r>
                      <a:r>
                        <a:rPr lang="en-US" sz="18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!e1</a:t>
                      </a:r>
                      <a:endParaRPr sz="14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5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5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5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5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And… Those Bad Styles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7" name="Google Shape;227;p15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Language does not need</a:t>
            </a:r>
            <a:r>
              <a:rPr lang="en-US"/>
              <a:t>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andalso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,</a:t>
            </a:r>
            <a:r>
              <a:rPr lang="en-US"/>
              <a:t>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orelse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, or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not</a:t>
            </a: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Using more concise forms generally much better style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And definitely please do not do this: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8" name="Google Shape;228;p15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15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9" name="Google Shape;229;p15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341: Programming Languages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0" name="Google Shape;230;p15"/>
          <p:cNvSpPr txBox="1"/>
          <p:nvPr/>
        </p:nvSpPr>
        <p:spPr>
          <a:xfrm>
            <a:off x="324999" y="2225040"/>
            <a:ext cx="3124200" cy="1295400"/>
          </a:xfrm>
          <a:prstGeom prst="rect">
            <a:avLst/>
          </a:prstGeom>
          <a:solidFill>
            <a:srgbClr val="AAE2CA">
              <a:alpha val="62352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e1 andalso e2 *)</a:t>
            </a:r>
            <a:endParaRPr sz="2000" b="1" i="0" u="none" strike="noStrike" cap="none">
              <a:solidFill>
                <a:srgbClr val="7030A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then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e2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else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endParaRPr sz="2000" b="1" i="0" u="none" strike="noStrike" cap="none">
              <a:solidFill>
                <a:srgbClr val="00664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1" name="Google Shape;231;p15"/>
          <p:cNvSpPr txBox="1"/>
          <p:nvPr/>
        </p:nvSpPr>
        <p:spPr>
          <a:xfrm>
            <a:off x="3647318" y="2225040"/>
            <a:ext cx="2954400" cy="1295400"/>
          </a:xfrm>
          <a:prstGeom prst="rect">
            <a:avLst/>
          </a:prstGeom>
          <a:solidFill>
            <a:srgbClr val="AAE2CA">
              <a:alpha val="62352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e1 orelse e2 *)</a:t>
            </a:r>
            <a:endParaRPr sz="2000" b="1" i="0" u="none" strike="noStrike" cap="none">
              <a:solidFill>
                <a:srgbClr val="7030A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then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else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5"/>
          <p:cNvSpPr txBox="1"/>
          <p:nvPr/>
        </p:nvSpPr>
        <p:spPr>
          <a:xfrm>
            <a:off x="6799713" y="2225040"/>
            <a:ext cx="2019300" cy="1295400"/>
          </a:xfrm>
          <a:prstGeom prst="rect">
            <a:avLst/>
          </a:prstGeom>
          <a:solidFill>
            <a:srgbClr val="AAE2CA">
              <a:alpha val="62352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not e1 *)</a:t>
            </a:r>
            <a:endParaRPr sz="2000" b="1" i="0" u="none" strike="noStrike" cap="none">
              <a:solidFill>
                <a:srgbClr val="7030A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then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else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3" name="Google Shape;233;p15"/>
          <p:cNvSpPr txBox="1"/>
          <p:nvPr/>
        </p:nvSpPr>
        <p:spPr>
          <a:xfrm>
            <a:off x="2705100" y="4701925"/>
            <a:ext cx="3733800" cy="1295400"/>
          </a:xfrm>
          <a:prstGeom prst="rect">
            <a:avLst/>
          </a:prstGeom>
          <a:solidFill>
            <a:srgbClr val="AAE2CA">
              <a:alpha val="62352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 just say e (!!!) *)</a:t>
            </a:r>
            <a:endParaRPr sz="2000" b="1" i="0" u="none" strike="noStrike" cap="none">
              <a:solidFill>
                <a:srgbClr val="7030A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then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else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6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Debugging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9" name="Google Shape;239;p16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>
                <a:latin typeface="Open Sans"/>
                <a:ea typeface="Open Sans"/>
                <a:cs typeface="Open Sans"/>
                <a:sym typeface="Open Sans"/>
              </a:rPr>
              <a:t>DEMO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Errors can occur at 3 stages: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b="1">
                <a:latin typeface="Open Sans"/>
                <a:ea typeface="Open Sans"/>
                <a:cs typeface="Open Sans"/>
                <a:sym typeface="Open Sans"/>
              </a:rPr>
              <a:t>Syntax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: Your program is not “valid SML” in some (usually small and annoyingly nitpicky) way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b="1">
                <a:latin typeface="Open Sans"/>
                <a:ea typeface="Open Sans"/>
                <a:cs typeface="Open Sans"/>
                <a:sym typeface="Open Sans"/>
              </a:rPr>
              <a:t>Type Check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: One of the type checking rules didn’t work out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b="1">
                <a:latin typeface="Open Sans"/>
                <a:ea typeface="Open Sans"/>
                <a:cs typeface="Open Sans"/>
                <a:sym typeface="Open Sans"/>
              </a:rPr>
              <a:t>Runtime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: Your program did something while running that it shouldn’t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The best way to debug is to read what you wrote carefully, and think about it.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0" name="Google Shape;240;p16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16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1" name="Google Shape;241;p16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341: Programming Languages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7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Testing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7" name="Google Shape;247;p17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We don’t have a unit testing framework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You should still test your code!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Just do something like this: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48" name="Google Shape;248;p17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17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9" name="Google Shape;249;p17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341: Programming Languages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0" name="Google Shape;250;p17"/>
          <p:cNvSpPr txBox="1"/>
          <p:nvPr/>
        </p:nvSpPr>
        <p:spPr>
          <a:xfrm>
            <a:off x="933450" y="4369200"/>
            <a:ext cx="7277100" cy="457200"/>
          </a:xfrm>
          <a:prstGeom prst="rect">
            <a:avLst/>
          </a:prstGeom>
          <a:solidFill>
            <a:srgbClr val="AAE2CA">
              <a:alpha val="62352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test1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((4 div 4) = 1);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1" i="0" u="none" strike="noStrike" cap="none">
              <a:solidFill>
                <a:srgbClr val="00664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2000" b="1" i="0" u="none" strike="noStrike" cap="none">
              <a:solidFill>
                <a:srgbClr val="00664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8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Parametric Polymorphism (“Generics”)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7" name="Google Shape;257;p1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6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What’s wrong with this code?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8" name="Google Shape;258;p18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18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9" name="Google Shape;259;p18"/>
          <p:cNvSpPr txBox="1"/>
          <p:nvPr/>
        </p:nvSpPr>
        <p:spPr>
          <a:xfrm>
            <a:off x="1186275" y="2511488"/>
            <a:ext cx="5077200" cy="1583400"/>
          </a:xfrm>
          <a:prstGeom prst="rect">
            <a:avLst/>
          </a:prstGeom>
          <a:solidFill>
            <a:srgbClr val="AAE2CA">
              <a:alpha val="6235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fun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swap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: int * string) =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(#2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#1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swap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("hello", 123)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0" name="Google Shape;260;p18"/>
          <p:cNvSpPr txBox="1">
            <a:spLocks noGrp="1"/>
          </p:cNvSpPr>
          <p:nvPr>
            <p:ph type="body" idx="1"/>
          </p:nvPr>
        </p:nvSpPr>
        <p:spPr>
          <a:xfrm>
            <a:off x="685800" y="4327575"/>
            <a:ext cx="7772400" cy="9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Technically correct answer: there’s a type error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Better answer: </a:t>
            </a:r>
            <a:r>
              <a:rPr lang="en-US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swap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 should have a more general type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1" name="Google Shape;261;p18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341: Programming Languages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9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14X Time: How do Java?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8" name="Google Shape;268;p19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19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9" name="Google Shape;269;p19"/>
          <p:cNvSpPr txBox="1"/>
          <p:nvPr/>
        </p:nvSpPr>
        <p:spPr>
          <a:xfrm>
            <a:off x="685800" y="1320475"/>
            <a:ext cx="7772400" cy="2194800"/>
          </a:xfrm>
          <a:prstGeom prst="rect">
            <a:avLst/>
          </a:prstGeom>
          <a:solidFill>
            <a:srgbClr val="AAE2CA">
              <a:alpha val="62352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B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final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 fst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final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B snd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	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 fst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B snd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this.fst = fst;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this.snd = snd;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 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2000" b="1" i="0" u="none" strike="noStrike" cap="none">
              <a:solidFill>
                <a:srgbClr val="00664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0" name="Google Shape;270;p19"/>
          <p:cNvSpPr txBox="1"/>
          <p:nvPr/>
        </p:nvSpPr>
        <p:spPr>
          <a:xfrm>
            <a:off x="685800" y="3515275"/>
            <a:ext cx="7772400" cy="2836200"/>
          </a:xfrm>
          <a:prstGeom prst="rect">
            <a:avLst/>
          </a:prstGeom>
          <a:solidFill>
            <a:srgbClr val="AAE2CA">
              <a:alpha val="62352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Main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static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B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A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swap(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B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p) {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(p.snd, p.fst);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public static void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String[] args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2000" b="1" i="0" u="none" strike="noStrike" cap="none"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   Pair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Integer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String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swap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("hello", 123));</a:t>
            </a:r>
            <a:endParaRPr sz="2000" b="1" i="0" u="none" strike="noStrike" cap="none"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2000" b="1" i="0" u="none" strike="noStrike" cap="none"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"/>
          <p:cNvSpPr txBox="1">
            <a:spLocks noGrp="1"/>
          </p:cNvSpPr>
          <p:nvPr>
            <p:ph type="title"/>
          </p:nvPr>
        </p:nvSpPr>
        <p:spPr>
          <a:xfrm>
            <a:off x="723900" y="2605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Agenda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7" name="Google Shape;97;p4"/>
          <p:cNvSpPr txBox="1">
            <a:spLocks noGrp="1"/>
          </p:cNvSpPr>
          <p:nvPr>
            <p:ph type="body" idx="1"/>
          </p:nvPr>
        </p:nvSpPr>
        <p:spPr>
          <a:xfrm>
            <a:off x="685800" y="14035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Introduction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Course Resources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302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Set up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302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REPL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Emacs Basics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Shadowing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Debugging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302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Bonus: “Generics” and Equality Types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Google Shape;98;p4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2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9" name="Google Shape;99;p4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341: Programming Languages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0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Anything you can do, I can do better.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7" name="Google Shape;277;p20"/>
          <p:cNvSpPr txBox="1">
            <a:spLocks noGrp="1"/>
          </p:cNvSpPr>
          <p:nvPr>
            <p:ph type="body" idx="1"/>
          </p:nvPr>
        </p:nvSpPr>
        <p:spPr>
          <a:xfrm>
            <a:off x="685800" y="1889550"/>
            <a:ext cx="7772400" cy="6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We can make our </a:t>
            </a:r>
            <a:r>
              <a:rPr lang="en-US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swap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 function generic!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8" name="Google Shape;278;p20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20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9" name="Google Shape;279;p20"/>
          <p:cNvSpPr txBox="1"/>
          <p:nvPr/>
        </p:nvSpPr>
        <p:spPr>
          <a:xfrm>
            <a:off x="1196150" y="2713050"/>
            <a:ext cx="5077200" cy="1431900"/>
          </a:xfrm>
          <a:prstGeom prst="rect">
            <a:avLst/>
          </a:prstGeom>
          <a:solidFill>
            <a:srgbClr val="AAE2CA">
              <a:alpha val="6235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fun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swap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: 'a * 'b) =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(#2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#1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swap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("hello", 123)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0" name="Google Shape;280;p20"/>
          <p:cNvSpPr txBox="1">
            <a:spLocks noGrp="1"/>
          </p:cNvSpPr>
          <p:nvPr>
            <p:ph type="body" idx="1"/>
          </p:nvPr>
        </p:nvSpPr>
        <p:spPr>
          <a:xfrm>
            <a:off x="685800" y="4289850"/>
            <a:ext cx="7772400" cy="6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What do you think the type of </a:t>
            </a:r>
            <a:r>
              <a:rPr lang="en-US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swap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 is?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1" name="Google Shape;281;p20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341: Programming Languages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“=” is the hardest concept in Programming Language Theory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Unlike Java, SML doesn’t have equality for every type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This is good! Equality doesn’t always make sense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One reason: Floating Point is weird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8" name="Google Shape;288;p21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Equality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9" name="Google Shape;289;p21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21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0" name="Google Shape;290;p21"/>
          <p:cNvSpPr txBox="1"/>
          <p:nvPr/>
        </p:nvSpPr>
        <p:spPr>
          <a:xfrm>
            <a:off x="2033400" y="3780325"/>
            <a:ext cx="5077200" cy="1617900"/>
          </a:xfrm>
          <a:prstGeom prst="rect">
            <a:avLst/>
          </a:prstGeom>
          <a:solidFill>
            <a:srgbClr val="AAE2CA">
              <a:alpha val="6235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 0.1 + 0.2;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y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 0.3;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z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 x - y;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z is not zero!!! *)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1" name="Google Shape;291;p21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341: Programming Languages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“=” is the hardest concept in Programming Language Theory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Unlike Java, SML doesn’t have equality for every type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This good! Equality doesn’t always make sense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One reason: Floating Point is weird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Other reason: It doesn’t make sense for functions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8" name="Google Shape;298;p22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Equality (cont.)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9" name="Google Shape;299;p22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22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0" name="Google Shape;300;p22"/>
          <p:cNvSpPr txBox="1"/>
          <p:nvPr/>
        </p:nvSpPr>
        <p:spPr>
          <a:xfrm>
            <a:off x="2033400" y="3429000"/>
            <a:ext cx="5077200" cy="1734900"/>
          </a:xfrm>
          <a:prstGeom prst="rect">
            <a:avLst/>
          </a:prstGeom>
          <a:solidFill>
            <a:srgbClr val="AAE2CA">
              <a:alpha val="6235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fun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: int) = 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&gt; 100 </a:t>
            </a: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then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-1 </a:t>
            </a: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+1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fun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g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: int) =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- 1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How could we check f = g? *)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1" name="Google Shape;301;p22"/>
          <p:cNvSpPr txBox="1">
            <a:spLocks noGrp="1"/>
          </p:cNvSpPr>
          <p:nvPr>
            <p:ph type="body" idx="1"/>
          </p:nvPr>
        </p:nvSpPr>
        <p:spPr>
          <a:xfrm>
            <a:off x="685800" y="5410200"/>
            <a:ext cx="77724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Bonus for those who’ve taken CSE 311: “Do these two programs do the same thing” is reducible to the halting problem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2" name="Google Shape;302;p22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341: Programming Languages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3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5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What happens if I write the following program?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9" name="Google Shape;309;p23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Parametric Polymorphism &amp; Equality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0" name="Google Shape;310;p23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23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1" name="Google Shape;311;p23"/>
          <p:cNvSpPr txBox="1"/>
          <p:nvPr/>
        </p:nvSpPr>
        <p:spPr>
          <a:xfrm>
            <a:off x="2033400" y="2490450"/>
            <a:ext cx="5077200" cy="1877100"/>
          </a:xfrm>
          <a:prstGeom prst="rect">
            <a:avLst/>
          </a:prstGeom>
          <a:solidFill>
            <a:srgbClr val="AAE2CA">
              <a:alpha val="6235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fun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= 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then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- 1 </a:t>
            </a: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+ 1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(1, 2, 3)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lang="en-US" sz="2000" b="1" i="0" u="none" strike="noStrike" cap="non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(1, 2.0, 3.0)</a:t>
            </a: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2" name="Google Shape;312;p23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341: Programming Languages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2948137e7_0_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Feel free to share your video and ask questions!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–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Especially in section!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Breakout rooms will be used to have some class discussion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No midterm, no final!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–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4 quizzes, 8 HWs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Two late days for each HW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800"/>
              <a:buFont typeface="Open Sans"/>
              <a:buChar char="–"/>
            </a:pPr>
            <a:r>
              <a:rPr lang="en-US" sz="1800">
                <a:solidFill>
                  <a:srgbClr val="212529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Work submitted after the due date may not be graded and returned before the next assignment is due and/or may be returned with less feedback.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4" name="Google Shape;114;g82948137e7_0_0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3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5" name="Google Shape;115;g82948137e7_0_0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Remote Quarter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6" name="Google Shape;116;g82948137e7_0_0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341: Programming Languages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Course Resources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3" name="Google Shape;123;p3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4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4" name="Google Shape;124;p3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341: Programming Languages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5" name="Google Shape;125;p3"/>
          <p:cNvSpPr txBox="1"/>
          <p:nvPr/>
        </p:nvSpPr>
        <p:spPr>
          <a:xfrm>
            <a:off x="685800" y="1905000"/>
            <a:ext cx="80010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We have a ton of course resources. Please use them!</a:t>
            </a:r>
            <a:endParaRPr sz="20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If you get stuck or need help:</a:t>
            </a:r>
            <a:endParaRPr sz="20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742950" marR="0" lvl="1" indent="-2857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Ask questions in </a:t>
            </a:r>
            <a:r>
              <a:rPr lang="en-US" sz="2000" b="1" i="0" u="sng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Ed</a:t>
            </a:r>
            <a:endParaRPr sz="20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742950" marR="0" lvl="1" indent="-2857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Come to Office Hours via Zoom </a:t>
            </a:r>
            <a:endParaRPr sz="20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We’re here for you</a:t>
            </a:r>
            <a:endParaRPr sz="20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2948137e7_0_22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Setup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2" name="Google Shape;132;g82948137e7_0_2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8077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Excellent guide located on the course website under Resources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We’re going to spend about 5 minutes setting up now (so you can follow along for the rest of section)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You need 3 things installed: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Emacs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SML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SML mode for Emacs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3" name="Google Shape;133;g82948137e7_0_22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5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4" name="Google Shape;134;g82948137e7_0_22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341: Programming Languages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Editor vs. IDE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1" name="Google Shape;141;p5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You may be familiar with IDEs (jGrasp, Eclipse, IntelliJ, etc.)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–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Handles compilation, error reporting, running, …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Emacs is an </a:t>
            </a:r>
            <a:r>
              <a:rPr lang="en-US" i="1">
                <a:latin typeface="Open Sans"/>
                <a:ea typeface="Open Sans"/>
                <a:cs typeface="Open Sans"/>
                <a:sym typeface="Open Sans"/>
              </a:rPr>
              <a:t>editor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–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Many similar features! e.g., Syntax highlighting, …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–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Not tied to a specific language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–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(Vim is another alternative editor you can use)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There is no clear distinction between these two concepts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Running and compilation is done outside the editor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You can code in all programming languages we cover in 341 with Emacs - so please get comfortable with it :)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2" name="Google Shape;142;p5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6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3" name="Google Shape;143;p5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341: Programming Languages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ML Development Workflow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0" name="Google Shape;150;p7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REPL is the general term for tools like “Run I/O” you have been using in jGRASP for CSE 142/3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REPL means </a:t>
            </a:r>
            <a:r>
              <a:rPr lang="en-US" b="1">
                <a:latin typeface="Open Sans"/>
                <a:ea typeface="Open Sans"/>
                <a:cs typeface="Open Sans"/>
                <a:sym typeface="Open Sans"/>
              </a:rPr>
              <a:t>R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ead </a:t>
            </a:r>
            <a:r>
              <a:rPr lang="en-US" b="1">
                <a:latin typeface="Open Sans"/>
                <a:ea typeface="Open Sans"/>
                <a:cs typeface="Open Sans"/>
                <a:sym typeface="Open Sans"/>
              </a:rPr>
              <a:t>E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val </a:t>
            </a:r>
            <a:r>
              <a:rPr lang="en-US" b="1"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rint </a:t>
            </a:r>
            <a:r>
              <a:rPr lang="en-US" b="1">
                <a:latin typeface="Open Sans"/>
                <a:ea typeface="Open Sans"/>
                <a:cs typeface="Open Sans"/>
                <a:sym typeface="Open Sans"/>
              </a:rPr>
              <a:t>L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oop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Read: ask the user for semicolon terminated input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Evaluate: try to run the input as ML code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Print: show the user the result or any error messages produced by evaluation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Loop: give another prompt back to continue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1" name="Google Shape;151;p7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7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2" name="Google Shape;152;p7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341: Programming Languages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ML Development Workflow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8" name="Google Shape;158;p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Simple Demo of REPL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You can type in any ML code you want, it will evaluate it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Useful to put code in .sml file for reuse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Every command must end in a semicolon (;)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Load .sml files into REPL with </a:t>
            </a:r>
            <a:r>
              <a:rPr lang="en-US" b="1">
                <a:latin typeface="Open Sans"/>
                <a:ea typeface="Open Sans"/>
                <a:cs typeface="Open Sans"/>
                <a:sym typeface="Open Sans"/>
              </a:rPr>
              <a:t>use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 command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9" name="Google Shape;159;p8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8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0" name="Google Shape;160;p8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341: Programming Languages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Emacs Basics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7" name="Google Shape;167;p6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Don’t be scared!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Commands have particular notation: C-x means hold Ctrl while pressing x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Meta key is Alt (thus M-z means hold Alt, press z)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C-x C-s is Save File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C-x C-f is Open File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742950" lvl="1" indent="-28575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C-x C-c is Exit Emacs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C-g is Escape (Abort any partial command you may have entered. If you get confused while typing use this)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M-x is “Do a thing”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8" name="Google Shape;168;p6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>
                <a:latin typeface="Open Sans"/>
                <a:ea typeface="Open Sans"/>
                <a:cs typeface="Open Sans"/>
                <a:sym typeface="Open Sans"/>
              </a:rPr>
              <a:t>9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9" name="Google Shape;169;p6"/>
          <p:cNvSpPr txBox="1">
            <a:spLocks noGrp="1"/>
          </p:cNvSpPr>
          <p:nvPr>
            <p:ph type="ft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CSE 341: Programming Languages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1662</Words>
  <Application>Microsoft Office PowerPoint</Application>
  <PresentationFormat>On-screen Show (4:3)</PresentationFormat>
  <Paragraphs>294</Paragraphs>
  <Slides>23</Slides>
  <Notes>23</Notes>
  <HiddenSlides>6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Open Sans</vt:lpstr>
      <vt:lpstr>Arial</vt:lpstr>
      <vt:lpstr>Courier New</vt:lpstr>
      <vt:lpstr>Times New Roman</vt:lpstr>
      <vt:lpstr>dan_design_template</vt:lpstr>
      <vt:lpstr>CSE341: Programming Languages  Section 1</vt:lpstr>
      <vt:lpstr>Agenda</vt:lpstr>
      <vt:lpstr>Remote Quarter</vt:lpstr>
      <vt:lpstr>Course Resources</vt:lpstr>
      <vt:lpstr>Setup</vt:lpstr>
      <vt:lpstr>Editor vs. IDE</vt:lpstr>
      <vt:lpstr>ML Development Workflow</vt:lpstr>
      <vt:lpstr>ML Development Workflow</vt:lpstr>
      <vt:lpstr>Emacs Basics</vt:lpstr>
      <vt:lpstr>Shadowing</vt:lpstr>
      <vt:lpstr>Shadowing</vt:lpstr>
      <vt:lpstr>Shadowing</vt:lpstr>
      <vt:lpstr>Comparison Operators</vt:lpstr>
      <vt:lpstr>Boolean Operators</vt:lpstr>
      <vt:lpstr>And… Those Bad Styles</vt:lpstr>
      <vt:lpstr>Debugging</vt:lpstr>
      <vt:lpstr>Testing</vt:lpstr>
      <vt:lpstr>Parametric Polymorphism (“Generics”)</vt:lpstr>
      <vt:lpstr>CSE 14X Time: How do Java?</vt:lpstr>
      <vt:lpstr>Anything you can do, I can do better.</vt:lpstr>
      <vt:lpstr>Equality</vt:lpstr>
      <vt:lpstr>Equality (cont.)</vt:lpstr>
      <vt:lpstr>Parametric Polymorphism &amp; Equality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CSE341: Programming Languages  Section 1</dc:title>
  <cp:lastModifiedBy>Brett Wortzman</cp:lastModifiedBy>
  <cp:revision>1</cp:revision>
  <dcterms:modified xsi:type="dcterms:W3CDTF">2020-04-03T17:39:27Z</dcterms:modified>
</cp:coreProperties>
</file>