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489" r:id="rId3"/>
    <p:sldId id="511" r:id="rId4"/>
    <p:sldId id="490" r:id="rId5"/>
    <p:sldId id="491" r:id="rId6"/>
    <p:sldId id="496" r:id="rId7"/>
    <p:sldId id="498" r:id="rId8"/>
    <p:sldId id="504" r:id="rId9"/>
    <p:sldId id="505" r:id="rId10"/>
    <p:sldId id="501" r:id="rId11"/>
    <p:sldId id="502" r:id="rId12"/>
    <p:sldId id="510" r:id="rId13"/>
    <p:sldId id="512" r:id="rId14"/>
    <p:sldId id="503" r:id="rId15"/>
    <p:sldId id="509" r:id="rId16"/>
    <p:sldId id="508" r:id="rId1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01C80-067F-4B33-BACC-7278ECD3D9D7}" v="1" dt="2020-06-05T19:50:00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Wortzman" userId="f28ab72c354ddfd1" providerId="LiveId" clId="{AA701C80-067F-4B33-BACC-7278ECD3D9D7}"/>
    <pc:docChg chg="modShowInfo">
      <pc:chgData name="Brett Wortzman" userId="f28ab72c354ddfd1" providerId="LiveId" clId="{AA701C80-067F-4B33-BACC-7278ECD3D9D7}" dt="2020-06-05T19:50:00.364" v="0" actId="2744"/>
      <pc:docMkLst>
        <pc:docMk/>
      </pc:docMkLst>
    </pc:docChg>
  </pc:docChgLst>
  <pc:docChgLst>
    <pc:chgData name="Brett Wortzman" userId="f28ab72c354ddfd1" providerId="LiveId" clId="{50EB1829-9F69-4C7E-A013-D515F4F94BDB}"/>
    <pc:docChg chg="undo custSel addSld delSld modSld modMainMaster">
      <pc:chgData name="Brett Wortzman" userId="f28ab72c354ddfd1" providerId="LiveId" clId="{50EB1829-9F69-4C7E-A013-D515F4F94BDB}" dt="2020-06-04T00:30:21.646" v="323" actId="6549"/>
      <pc:docMkLst>
        <pc:docMk/>
      </pc:docMkLst>
      <pc:sldChg chg="modSp add del mod">
        <pc:chgData name="Brett Wortzman" userId="f28ab72c354ddfd1" providerId="LiveId" clId="{50EB1829-9F69-4C7E-A013-D515F4F94BDB}" dt="2020-06-04T00:20:31.623" v="16" actId="47"/>
        <pc:sldMkLst>
          <pc:docMk/>
          <pc:sldMk cId="0" sldId="256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0" sldId="256"/>
            <ac:spMk id="2051" creationId="{00000000-0000-0000-0000-000000000000}"/>
          </ac:spMkLst>
        </pc:spChg>
      </pc:sldChg>
      <pc:sldChg chg="modSp del">
        <pc:chgData name="Brett Wortzman" userId="f28ab72c354ddfd1" providerId="LiveId" clId="{50EB1829-9F69-4C7E-A013-D515F4F94BDB}" dt="2020-06-04T00:20:32.490" v="17" actId="47"/>
        <pc:sldMkLst>
          <pc:docMk/>
          <pc:sldMk cId="1825011217" sldId="488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1825011217" sldId="488"/>
            <ac:spMk id="4" creationId="{00000000-0000-0000-0000-000000000000}"/>
          </ac:spMkLst>
        </pc:spChg>
      </pc:sldChg>
      <pc:sldChg chg="modSp mod">
        <pc:chgData name="Brett Wortzman" userId="f28ab72c354ddfd1" providerId="LiveId" clId="{50EB1829-9F69-4C7E-A013-D515F4F94BDB}" dt="2020-06-04T00:20:55.793" v="32" actId="20577"/>
        <pc:sldMkLst>
          <pc:docMk/>
          <pc:sldMk cId="3461535002" sldId="489"/>
        </pc:sldMkLst>
        <pc:spChg chg="mod">
          <ac:chgData name="Brett Wortzman" userId="f28ab72c354ddfd1" providerId="LiveId" clId="{50EB1829-9F69-4C7E-A013-D515F4F94BDB}" dt="2020-06-04T00:20:55.793" v="32" actId="20577"/>
          <ac:spMkLst>
            <pc:docMk/>
            <pc:sldMk cId="3461535002" sldId="489"/>
            <ac:spMk id="3" creationId="{00000000-0000-0000-0000-000000000000}"/>
          </ac:spMkLst>
        </pc:spChg>
        <pc:spChg chg="mod">
          <ac:chgData name="Brett Wortzman" userId="f28ab72c354ddfd1" providerId="LiveId" clId="{50EB1829-9F69-4C7E-A013-D515F4F94BDB}" dt="2020-06-04T00:20:08.585" v="14"/>
          <ac:spMkLst>
            <pc:docMk/>
            <pc:sldMk cId="3461535002" sldId="489"/>
            <ac:spMk id="4" creationId="{00000000-0000-0000-0000-000000000000}"/>
          </ac:spMkLst>
        </pc:spChg>
      </pc:sldChg>
      <pc:sldChg chg="modSp mod modShow">
        <pc:chgData name="Brett Wortzman" userId="f28ab72c354ddfd1" providerId="LiveId" clId="{50EB1829-9F69-4C7E-A013-D515F4F94BDB}" dt="2020-06-04T00:21:10.056" v="33" actId="729"/>
        <pc:sldMkLst>
          <pc:docMk/>
          <pc:sldMk cId="1820044845" sldId="490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1820044845" sldId="490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2685939151" sldId="491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2685939151" sldId="491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1857282449" sldId="496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1857282449" sldId="496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708217720" sldId="498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708217720" sldId="498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352376589" sldId="501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352376589" sldId="501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415111176" sldId="502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415111176" sldId="502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3340390810" sldId="503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3340390810" sldId="503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1985636854" sldId="504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1985636854" sldId="504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1938428546" sldId="505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1938428546" sldId="505"/>
            <ac:spMk id="4" creationId="{00000000-0000-0000-0000-000000000000}"/>
          </ac:spMkLst>
        </pc:spChg>
      </pc:sldChg>
      <pc:sldChg chg="modSp">
        <pc:chgData name="Brett Wortzman" userId="f28ab72c354ddfd1" providerId="LiveId" clId="{50EB1829-9F69-4C7E-A013-D515F4F94BDB}" dt="2020-06-04T00:20:08.585" v="14"/>
        <pc:sldMkLst>
          <pc:docMk/>
          <pc:sldMk cId="3494603861" sldId="508"/>
        </pc:sldMkLst>
        <pc:spChg chg="mod">
          <ac:chgData name="Brett Wortzman" userId="f28ab72c354ddfd1" providerId="LiveId" clId="{50EB1829-9F69-4C7E-A013-D515F4F94BDB}" dt="2020-06-04T00:20:08.585" v="14"/>
          <ac:spMkLst>
            <pc:docMk/>
            <pc:sldMk cId="3494603861" sldId="508"/>
            <ac:spMk id="4" creationId="{00000000-0000-0000-0000-000000000000}"/>
          </ac:spMkLst>
        </pc:spChg>
      </pc:sldChg>
      <pc:sldChg chg="modSp add mod">
        <pc:chgData name="Brett Wortzman" userId="f28ab72c354ddfd1" providerId="LiveId" clId="{50EB1829-9F69-4C7E-A013-D515F4F94BDB}" dt="2020-06-04T00:30:21.646" v="323" actId="6549"/>
        <pc:sldMkLst>
          <pc:docMk/>
          <pc:sldMk cId="584931663" sldId="509"/>
        </pc:sldMkLst>
        <pc:spChg chg="mod">
          <ac:chgData name="Brett Wortzman" userId="f28ab72c354ddfd1" providerId="LiveId" clId="{50EB1829-9F69-4C7E-A013-D515F4F94BDB}" dt="2020-06-04T00:30:21.646" v="323" actId="6549"/>
          <ac:spMkLst>
            <pc:docMk/>
            <pc:sldMk cId="584931663" sldId="509"/>
            <ac:spMk id="3" creationId="{00000000-0000-0000-0000-000000000000}"/>
          </ac:spMkLst>
        </pc:spChg>
      </pc:sldChg>
      <pc:sldMasterChg chg="modSp modSldLayout">
        <pc:chgData name="Brett Wortzman" userId="f28ab72c354ddfd1" providerId="LiveId" clId="{50EB1829-9F69-4C7E-A013-D515F4F94BDB}" dt="2020-06-04T00:20:08.585" v="14"/>
        <pc:sldMasterMkLst>
          <pc:docMk/>
          <pc:sldMasterMk cId="0" sldId="2147483649"/>
        </pc:sldMasterMkLst>
        <pc:spChg chg="mod">
          <ac:chgData name="Brett Wortzman" userId="f28ab72c354ddfd1" providerId="LiveId" clId="{50EB1829-9F69-4C7E-A013-D515F4F94BDB}" dt="2020-06-04T00:20:08.585" v="14"/>
          <ac:spMkLst>
            <pc:docMk/>
            <pc:sldMasterMk cId="0" sldId="2147483649"/>
            <ac:spMk id="6148" creationId="{00000000-0000-0000-0000-000000000000}"/>
          </ac:spMkLst>
        </pc:sp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1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1"/>
              <ac:spMk id="7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2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3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3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4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4"/>
              <ac:spMk id="7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5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5"/>
              <ac:spMk id="3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6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6"/>
              <ac:spMk id="2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7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7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8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8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59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59"/>
              <ac:spMk id="4" creationId="{00000000-0000-0000-0000-000000000000}"/>
            </ac:spMkLst>
          </pc:spChg>
        </pc:sldLayoutChg>
        <pc:sldLayoutChg chg="modSp">
          <pc:chgData name="Brett Wortzman" userId="f28ab72c354ddfd1" providerId="LiveId" clId="{50EB1829-9F69-4C7E-A013-D515F4F94BDB}" dt="2020-06-04T00:20:08.585" v="14"/>
          <pc:sldLayoutMkLst>
            <pc:docMk/>
            <pc:sldMasterMk cId="0" sldId="2147483649"/>
            <pc:sldLayoutMk cId="0" sldId="2147483660"/>
          </pc:sldLayoutMkLst>
          <pc:spChg chg="mod">
            <ac:chgData name="Brett Wortzman" userId="f28ab72c354ddfd1" providerId="LiveId" clId="{50EB1829-9F69-4C7E-A013-D515F4F94BDB}" dt="2020-06-04T00:20:08.585" v="14"/>
            <ac:spMkLst>
              <pc:docMk/>
              <pc:sldMasterMk cId="0" sldId="2147483649"/>
              <pc:sldLayoutMk cId="0" sldId="2147483660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/>
              <a:t>Spring 2020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/>
              <a:t>CSE 341: Programming Languages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estroyallsoftware.com/talks/wa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wpls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2209800"/>
          </a:xfrm>
        </p:spPr>
        <p:txBody>
          <a:bodyPr/>
          <a:lstStyle/>
          <a:p>
            <a:pPr algn="ctr"/>
            <a:r>
              <a:rPr lang="en-US" sz="3200" i="0"/>
              <a:t>CSE341: Programming Languages</a:t>
            </a:r>
            <a:br>
              <a:rPr lang="en-US" sz="3200" i="0"/>
            </a:br>
            <a:br>
              <a:rPr lang="en-US" sz="1400" i="0"/>
            </a:br>
            <a:r>
              <a:rPr lang="en-US" sz="3200" i="0"/>
              <a:t>Lecture 26</a:t>
            </a:r>
            <a:br>
              <a:rPr lang="en-US" sz="3200" i="0"/>
            </a:br>
            <a:r>
              <a:rPr lang="en-US" sz="3200" i="0"/>
              <a:t>Course Victory Lap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3744" y="5410200"/>
            <a:ext cx="6629400" cy="1219200"/>
          </a:xfrm>
        </p:spPr>
        <p:txBody>
          <a:bodyPr/>
          <a:lstStyle/>
          <a:p>
            <a:r>
              <a:rPr lang="en-US" sz="2400"/>
              <a:t>Brett Wortzman</a:t>
            </a:r>
          </a:p>
          <a:p>
            <a:r>
              <a:rPr lang="en-US" sz="2400"/>
              <a:t>Spring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315447" cy="7715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No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[An incomplete list]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Can freely alias or copy values/objects: Unit 1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More functions/modules are equivalent: Unit 4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No need to make local copies of data: Unit 5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Depth subtyping is sound: Unit 8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r>
              <a:rPr lang="en-US"/>
              <a:t>State updates are appropriate when you are modeling a phenomenon that is inherently state-based</a:t>
            </a:r>
          </a:p>
          <a:p>
            <a:pPr lvl="1"/>
            <a:r>
              <a:rPr lang="en-US"/>
              <a:t>A fold over a collection (e.g., summing a list) is not!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523765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other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/>
              <a:t>Function closures are </a:t>
            </a:r>
            <a:r>
              <a:rPr lang="en-US" i="1"/>
              <a:t>really</a:t>
            </a:r>
            <a:r>
              <a:rPr lang="en-US"/>
              <a:t> powerful and convenient…</a:t>
            </a:r>
          </a:p>
          <a:p>
            <a:pPr lvl="1"/>
            <a:r>
              <a:rPr lang="en-US"/>
              <a:t>… and implementing them is not magic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Datatypes and pattern-matching are really convenient…</a:t>
            </a:r>
          </a:p>
          <a:p>
            <a:pPr lvl="1"/>
            <a:r>
              <a:rPr lang="en-US"/>
              <a:t>… and exactly the opposite of OOP decomposition</a:t>
            </a:r>
          </a:p>
          <a:p>
            <a:pPr lvl="1"/>
            <a:endParaRPr lang="en-US"/>
          </a:p>
          <a:p>
            <a:r>
              <a:rPr lang="en-US"/>
              <a:t>Sound static typing prevents certain errors…</a:t>
            </a:r>
          </a:p>
          <a:p>
            <a:pPr lvl="1"/>
            <a:r>
              <a:rPr lang="en-US"/>
              <a:t>… and is inherently approximate</a:t>
            </a:r>
          </a:p>
          <a:p>
            <a:pPr lvl="1"/>
            <a:endParaRPr lang="en-US"/>
          </a:p>
          <a:p>
            <a:r>
              <a:rPr lang="en-US"/>
              <a:t>Subtyping and generics allow different kinds of code reuse…</a:t>
            </a:r>
          </a:p>
          <a:p>
            <a:pPr lvl="1"/>
            <a:r>
              <a:rPr lang="en-US"/>
              <a:t>… and combine synergistically</a:t>
            </a:r>
          </a:p>
          <a:p>
            <a:pPr lvl="1"/>
            <a:endParaRPr lang="en-US"/>
          </a:p>
          <a:p>
            <a:r>
              <a:rPr lang="en-US"/>
              <a:t>Modularity is really important; languages can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4151111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high-level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Every choice involves tradeoffs</a:t>
            </a:r>
          </a:p>
          <a:p>
            <a:pPr lvl="1"/>
            <a:r>
              <a:rPr lang="en-US" sz="1800"/>
              <a:t>Type systems: Convenience vs. protection</a:t>
            </a:r>
          </a:p>
          <a:p>
            <a:pPr lvl="1"/>
            <a:r>
              <a:rPr lang="en-US" sz="1800"/>
              <a:t>Syntax: Conciseness vs. precision</a:t>
            </a:r>
          </a:p>
          <a:p>
            <a:pPr lvl="1"/>
            <a:r>
              <a:rPr lang="en-US" sz="1800"/>
              <a:t>Eagerness: Simplicity vs. performance</a:t>
            </a:r>
          </a:p>
          <a:p>
            <a:pPr lvl="1"/>
            <a:r>
              <a:rPr lang="en-US" sz="1800"/>
              <a:t>Purity: Clarify vs. usefulness</a:t>
            </a:r>
          </a:p>
          <a:p>
            <a:pPr lvl="1"/>
            <a:endParaRPr lang="en-US" sz="1800"/>
          </a:p>
          <a:p>
            <a:r>
              <a:rPr lang="en-US" sz="1800"/>
              <a:t>Just because you can, doesn’t mean you should (and vice versa!)</a:t>
            </a:r>
          </a:p>
          <a:p>
            <a:pPr lvl="1"/>
            <a:r>
              <a:rPr lang="en-US" sz="1800"/>
              <a:t>Mutation: makes reasoning harder</a:t>
            </a:r>
          </a:p>
          <a:p>
            <a:pPr lvl="1"/>
            <a:r>
              <a:rPr lang="en-US" sz="1800"/>
              <a:t>Wildcards/defaults: hides errors</a:t>
            </a:r>
          </a:p>
          <a:p>
            <a:pPr lvl="1"/>
            <a:r>
              <a:rPr lang="en-US" sz="1800"/>
              <a:t>Depth subtyping: prevents soundness (only if mutation allowed!)</a:t>
            </a:r>
          </a:p>
          <a:p>
            <a:pPr lvl="1"/>
            <a:endParaRPr lang="en-US" sz="1800"/>
          </a:p>
          <a:p>
            <a:r>
              <a:rPr lang="en-US" sz="1800"/>
              <a:t>Programming languages are </a:t>
            </a:r>
            <a:r>
              <a:rPr lang="en-US" sz="1800" i="1"/>
              <a:t>hard</a:t>
            </a:r>
          </a:p>
          <a:p>
            <a:pPr lvl="1"/>
            <a:r>
              <a:rPr lang="en-US" sz="1800"/>
              <a:t>Have sympathy next time you wonder “why can’t Language X just allow this?”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24856665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93123"/>
            <a:ext cx="7772400" cy="72614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https://www.destroyallsoftware.com/talks/wat</a:t>
            </a:r>
            <a:endParaRPr lang="en-US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43" y="1378323"/>
            <a:ext cx="5325113" cy="4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29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the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Successful course participants will: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/>
              <a:t>Internalize an accurate understanding of what functional and object-oriented programs mean</a:t>
            </a:r>
          </a:p>
          <a:p>
            <a:endParaRPr lang="en-US" sz="600"/>
          </a:p>
          <a:p>
            <a:r>
              <a:rPr lang="en-US"/>
              <a:t>Develop the skills necessary to learn new programming languages quickly</a:t>
            </a:r>
          </a:p>
          <a:p>
            <a:endParaRPr lang="en-US" sz="600"/>
          </a:p>
          <a:p>
            <a:r>
              <a:rPr lang="en-US"/>
              <a:t>Master specific language concepts such that they can recognize them in strange guises</a:t>
            </a:r>
          </a:p>
          <a:p>
            <a:endParaRPr lang="en-US" sz="600"/>
          </a:p>
          <a:p>
            <a:r>
              <a:rPr lang="en-US"/>
              <a:t>Learn to evaluate the power and elegance of programming languages and their constructs</a:t>
            </a:r>
          </a:p>
          <a:p>
            <a:endParaRPr lang="en-US" sz="600"/>
          </a:p>
          <a:p>
            <a:r>
              <a:rPr lang="en-US"/>
              <a:t>Attain reasonable proficiency in the ML, Racket, and Ruby languages and, as a by-product, become more proficient in languages they already know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3403908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495800"/>
          </a:xfrm>
        </p:spPr>
        <p:txBody>
          <a:bodyPr/>
          <a:lstStyle/>
          <a:p>
            <a:r>
              <a:rPr lang="en-US" sz="1800"/>
              <a:t>Use what you learned whenever you reason about software!</a:t>
            </a:r>
          </a:p>
          <a:p>
            <a:r>
              <a:rPr lang="en-US" sz="1800"/>
              <a:t>CSE 401 – Compilers </a:t>
            </a:r>
          </a:p>
          <a:p>
            <a:r>
              <a:rPr lang="en-US" sz="1800"/>
              <a:t>CSE 402 – Domain-specific Languages</a:t>
            </a:r>
          </a:p>
          <a:p>
            <a:r>
              <a:rPr lang="en-US" sz="1800"/>
              <a:t>CSE 490P – Advanced PLs and Verification (lots of proofs)</a:t>
            </a:r>
          </a:p>
          <a:p>
            <a:r>
              <a:rPr lang="en-US" sz="1800"/>
              <a:t>CSE 505 – Principles of PLs (formal semantics, more proofs)</a:t>
            </a:r>
          </a:p>
          <a:p>
            <a:endParaRPr lang="en-US" sz="1800"/>
          </a:p>
          <a:p>
            <a:pPr marL="0" indent="0">
              <a:buNone/>
            </a:pPr>
            <a:r>
              <a:rPr lang="en-US" sz="1800"/>
              <a:t>Does PL research design new general-purpose languages?</a:t>
            </a:r>
          </a:p>
          <a:p>
            <a:r>
              <a:rPr lang="en-US" sz="1800" i="1"/>
              <a:t>Not really; it does cool stuff with same intellectual tools!</a:t>
            </a:r>
          </a:p>
          <a:p>
            <a:r>
              <a:rPr lang="en-US" sz="1800"/>
              <a:t>Check out </a:t>
            </a:r>
            <a:r>
              <a:rPr lang="en-US" sz="1800">
                <a:hlinkClick r:id="rId2"/>
              </a:rPr>
              <a:t>http://www.uwplse.org</a:t>
            </a:r>
            <a:endParaRPr lang="en-US" sz="18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Summer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5849316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z="8000">
              <a:sym typeface="Wingdings" pitchFamily="2" charset="2"/>
            </a:endParaRPr>
          </a:p>
          <a:p>
            <a:pPr marL="0" indent="0" algn="ctr">
              <a:buNone/>
            </a:pPr>
            <a:endParaRPr lang="en-US">
              <a:sym typeface="Wingdings" pitchFamily="2" charset="2"/>
            </a:endParaRPr>
          </a:p>
          <a:p>
            <a:pPr marL="0" indent="0">
              <a:buNone/>
            </a:pPr>
            <a:r>
              <a:rPr lang="en-US"/>
              <a:t> 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 Don’t be a stranger!</a:t>
            </a: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93" y="1295400"/>
            <a:ext cx="6152414" cy="41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38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Victory 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724400"/>
          </a:xfrm>
        </p:spPr>
        <p:txBody>
          <a:bodyPr/>
          <a:lstStyle/>
          <a:p>
            <a:pPr>
              <a:buNone/>
            </a:pPr>
            <a:r>
              <a:rPr lang="en-US"/>
              <a:t>A victory lap is an extra trip around the track </a:t>
            </a:r>
          </a:p>
          <a:p>
            <a:pPr lvl="1"/>
            <a:r>
              <a:rPr lang="en-US"/>
              <a:t>By the exhausted victors 	(us) </a:t>
            </a:r>
            <a:r>
              <a:rPr lang="en-US">
                <a:sym typeface="Wingdings" pitchFamily="2" charset="2"/>
              </a:rPr>
              <a:t>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endParaRPr lang="en-US">
              <a:sym typeface="Wingdings" pitchFamily="2" charset="2"/>
            </a:endParaRPr>
          </a:p>
          <a:p>
            <a:pPr>
              <a:buNone/>
            </a:pPr>
            <a:r>
              <a:rPr lang="en-US">
                <a:sym typeface="Wingdings" pitchFamily="2" charset="2"/>
              </a:rPr>
              <a:t>Review course goals</a:t>
            </a:r>
          </a:p>
          <a:p>
            <a:pPr lvl="1"/>
            <a:r>
              <a:rPr lang="en-US">
                <a:sym typeface="Wingdings" pitchFamily="2" charset="2"/>
              </a:rPr>
              <a:t>Slides from Introduction and Course-Motivation</a:t>
            </a:r>
          </a:p>
          <a:p>
            <a:pPr marL="0" indent="0">
              <a:buNone/>
            </a:pPr>
            <a:endParaRPr lang="en-US">
              <a:sym typeface="Wingdings" pitchFamily="2" charset="2"/>
            </a:endParaRPr>
          </a:p>
          <a:p>
            <a:pPr>
              <a:buNone/>
            </a:pPr>
            <a:r>
              <a:rPr lang="en-US">
                <a:sym typeface="Wingdings" pitchFamily="2" charset="2"/>
              </a:rPr>
              <a:t>Some big themes and perspectives</a:t>
            </a:r>
          </a:p>
          <a:p>
            <a:pPr lvl="1"/>
            <a:r>
              <a:rPr lang="en-US">
                <a:sym typeface="Wingdings" pitchFamily="2" charset="2"/>
              </a:rPr>
              <a:t>Stuff for five years from now more than for the final</a:t>
            </a:r>
          </a:p>
          <a:p>
            <a:pPr lvl="1"/>
            <a:endParaRPr lang="en-US" sz="1400">
              <a:sym typeface="Wingdings" pitchFamily="2" charset="2"/>
            </a:endParaRP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Maybe time for open Q&amp;A</a:t>
            </a:r>
          </a:p>
          <a:p>
            <a:pPr lvl="1"/>
            <a:endParaRPr lang="en-US" sz="1400">
              <a:sym typeface="Wingdings" pitchFamily="2" charset="2"/>
            </a:endParaRP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Please fill out the course evaluation!!!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0F6BC6-0A01-B748-8110-3D827006D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7" t="2941" r="16612" b="1471"/>
          <a:stretch/>
        </p:blipFill>
        <p:spPr>
          <a:xfrm>
            <a:off x="6094021" y="762000"/>
            <a:ext cx="2514600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50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We’ve come a long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32" y="1938301"/>
            <a:ext cx="2147760" cy="2815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1604" y="4828853"/>
            <a:ext cx="2613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>
                <a:latin typeface="+mj-lt"/>
              </a:rPr>
              <a:t>First Day of Class</a:t>
            </a:r>
          </a:p>
          <a:p>
            <a:pPr algn="ctr"/>
            <a:r>
              <a:rPr lang="en-US" b="0">
                <a:latin typeface="+mj-lt"/>
              </a:rPr>
              <a:t>March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9055" y="4903855"/>
            <a:ext cx="3828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>
                <a:latin typeface="+mj-lt"/>
              </a:rPr>
              <a:t>(Almost) Last Day of Class</a:t>
            </a:r>
          </a:p>
          <a:p>
            <a:pPr algn="ctr"/>
            <a:r>
              <a:rPr lang="en-US" b="0">
                <a:latin typeface="+mj-lt"/>
              </a:rPr>
              <a:t>June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35" y="1935376"/>
            <a:ext cx="2194129" cy="28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08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b="1"/>
              <a:t>Huge</a:t>
            </a:r>
            <a:r>
              <a:rPr lang="en-US"/>
              <a:t> thank-you to your TAs</a:t>
            </a:r>
          </a:p>
          <a:p>
            <a:pPr lvl="1"/>
            <a:r>
              <a:rPr lang="en-US"/>
              <a:t>Great team effort</a:t>
            </a:r>
          </a:p>
          <a:p>
            <a:pPr lvl="1"/>
            <a:r>
              <a:rPr lang="en-US"/>
              <a:t>Really invested in a successful course</a:t>
            </a:r>
          </a:p>
          <a:p>
            <a:pPr lvl="1"/>
            <a:r>
              <a:rPr lang="en-US"/>
              <a:t>Many message boards posts, assignments graded</a:t>
            </a:r>
          </a:p>
          <a:p>
            <a:pPr lvl="1"/>
            <a:r>
              <a:rPr lang="en-US"/>
              <a:t>Many hours of teaching and prepping sections</a:t>
            </a:r>
          </a:p>
          <a:p>
            <a:pPr lvl="1"/>
            <a:r>
              <a:rPr lang="en-US"/>
              <a:t>SUPER hard working and high energy team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  <a:p>
            <a:pPr lvl="2"/>
            <a:endParaRPr lang="en-US"/>
          </a:p>
          <a:p>
            <a:pPr marL="0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r>
              <a:rPr lang="en-US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8200448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And a huge thank you to all of </a:t>
            </a:r>
            <a:r>
              <a:rPr lang="en-US" b="1"/>
              <a:t>you</a:t>
            </a:r>
          </a:p>
          <a:p>
            <a:pPr lvl="1"/>
            <a:r>
              <a:rPr lang="en-US"/>
              <a:t>Great attitude about a very different view of software</a:t>
            </a:r>
          </a:p>
          <a:p>
            <a:pPr lvl="1"/>
            <a:r>
              <a:rPr lang="en-US"/>
              <a:t>Good class attendance and questions</a:t>
            </a:r>
          </a:p>
          <a:p>
            <a:pPr lvl="1"/>
            <a:r>
              <a:rPr lang="en-US"/>
              <a:t>Willingness to work with us during this crazy quarter</a:t>
            </a:r>
            <a:endParaRPr lang="en-US">
              <a:sym typeface="Wingdings" pitchFamily="2" charset="2"/>
            </a:endParaRPr>
          </a:p>
          <a:p>
            <a:pPr lvl="1"/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Computer science ought to be challenging and fun!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26859391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[From Lecture 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essential concepts relevant in any programming language </a:t>
            </a:r>
          </a:p>
          <a:p>
            <a:pPr lvl="1"/>
            <a:r>
              <a:rPr lang="en-US"/>
              <a:t>And how these pieces fit together</a:t>
            </a:r>
          </a:p>
          <a:p>
            <a:endParaRPr lang="en-US" sz="1000"/>
          </a:p>
          <a:p>
            <a:r>
              <a:rPr lang="en-US"/>
              <a:t>Use ML, Racket, and Ruby languages:</a:t>
            </a:r>
          </a:p>
          <a:p>
            <a:pPr lvl="1"/>
            <a:r>
              <a:rPr lang="en-US"/>
              <a:t>They let many of the concepts “shine”</a:t>
            </a:r>
          </a:p>
          <a:p>
            <a:pPr lvl="1"/>
            <a:r>
              <a:rPr lang="en-US"/>
              <a:t>Using multiple languages shows how the same concept can “look different” or actually be slightly different</a:t>
            </a:r>
          </a:p>
          <a:p>
            <a:pPr lvl="1"/>
            <a:r>
              <a:rPr lang="en-US"/>
              <a:t>In many ways simpler than Java</a:t>
            </a:r>
          </a:p>
          <a:p>
            <a:pPr lvl="1"/>
            <a:endParaRPr lang="en-US" sz="1000"/>
          </a:p>
          <a:p>
            <a:r>
              <a:rPr lang="en-US"/>
              <a:t>Big focus on </a:t>
            </a:r>
            <a:r>
              <a:rPr lang="en-US" i="1"/>
              <a:t>functional programming</a:t>
            </a:r>
          </a:p>
          <a:p>
            <a:pPr lvl="1"/>
            <a:r>
              <a:rPr lang="en-US"/>
              <a:t>Not using </a:t>
            </a:r>
            <a:r>
              <a:rPr lang="en-US" i="1"/>
              <a:t>mutation</a:t>
            </a:r>
            <a:r>
              <a:rPr lang="en-US"/>
              <a:t> (assignment statements) (!)</a:t>
            </a:r>
          </a:p>
          <a:p>
            <a:pPr lvl="1"/>
            <a:r>
              <a:rPr lang="en-US"/>
              <a:t>Using </a:t>
            </a:r>
            <a:r>
              <a:rPr lang="en-US" i="1"/>
              <a:t>first-class functions</a:t>
            </a:r>
            <a:r>
              <a:rPr lang="en-US"/>
              <a:t> (can’t explain that yet)</a:t>
            </a:r>
          </a:p>
          <a:p>
            <a:pPr lvl="1"/>
            <a:r>
              <a:rPr lang="en-US"/>
              <a:t>But many other topics too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8572824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[From Lecture 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i="1"/>
              <a:t>Learning to think about software in this “PL” way will make you a better programmer even if/when you go back to old ways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i="1"/>
              <a:t>It will also give you the mental tools and experience you need for a lifetime of confidently picking up new languages and ideas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[Somewhat in the style of </a:t>
            </a:r>
            <a:r>
              <a:rPr lang="en-US" i="1"/>
              <a:t>The Karate Kid</a:t>
            </a:r>
            <a:r>
              <a:rPr lang="en-US"/>
              <a:t> movies (1984, 2010)]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305300"/>
            <a:ext cx="1123950" cy="16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321011"/>
            <a:ext cx="1095375" cy="162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2177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[From Course Motivation]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r>
              <a:rPr lang="en-US"/>
              <a:t>No such thing as a “best” PL</a:t>
            </a:r>
          </a:p>
          <a:p>
            <a:endParaRPr lang="en-US" sz="1400"/>
          </a:p>
          <a:p>
            <a:r>
              <a:rPr lang="en-US"/>
              <a:t>Fundamental concepts easier to teach in some (multiple) PLs</a:t>
            </a:r>
          </a:p>
          <a:p>
            <a:endParaRPr lang="en-US" sz="1400"/>
          </a:p>
          <a:p>
            <a:r>
              <a:rPr lang="en-US"/>
              <a:t>A good PL is a relevant, elegant interface for writing software</a:t>
            </a:r>
          </a:p>
          <a:p>
            <a:pPr lvl="1"/>
            <a:r>
              <a:rPr lang="en-US"/>
              <a:t>There is no substitute for precise understanding of PL semantics</a:t>
            </a:r>
          </a:p>
          <a:p>
            <a:endParaRPr lang="en-US" sz="1400"/>
          </a:p>
          <a:p>
            <a:r>
              <a:rPr lang="en-US"/>
              <a:t>Functional languages have been on the leading edge for decades</a:t>
            </a:r>
          </a:p>
          <a:p>
            <a:pPr lvl="1"/>
            <a:r>
              <a:rPr lang="en-US"/>
              <a:t>Ideas have been absorbed by the mainstream, but very slowly</a:t>
            </a:r>
          </a:p>
          <a:p>
            <a:pPr lvl="1"/>
            <a:r>
              <a:rPr lang="en-US"/>
              <a:t>First-class functions and avoiding mutation increasingly essential</a:t>
            </a:r>
          </a:p>
          <a:p>
            <a:pPr lvl="1"/>
            <a:r>
              <a:rPr lang="en-US"/>
              <a:t>Meanwhile, use the ideas to be a better C/Java/PHP hacker</a:t>
            </a:r>
          </a:p>
          <a:p>
            <a:pPr lvl="1"/>
            <a:endParaRPr lang="en-US"/>
          </a:p>
          <a:p>
            <a:r>
              <a:rPr lang="en-US"/>
              <a:t>Many great alternatives to ML, Racket, and Ruby, but each was chosen for a reason and for how they complement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9856368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[From Course Motivation]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SML, Racket, and Ruby are a useful </a:t>
            </a:r>
            <a:r>
              <a:rPr lang="en-US" i="1"/>
              <a:t>combination</a:t>
            </a:r>
            <a:r>
              <a:rPr lang="en-US"/>
              <a:t> for us</a:t>
            </a:r>
          </a:p>
          <a:p>
            <a:pPr marL="0" indent="0">
              <a:buNone/>
            </a:pPr>
            <a:endParaRPr lang="en-US" sz="800"/>
          </a:p>
          <a:p>
            <a:pPr marL="0" indent="0">
              <a:buNone/>
            </a:pPr>
            <a:r>
              <a:rPr lang="en-US"/>
              <a:t>			   dynamically typed	statically typed</a:t>
            </a:r>
          </a:p>
          <a:p>
            <a:pPr marL="0" indent="0">
              <a:buNone/>
            </a:pPr>
            <a:r>
              <a:rPr lang="en-US"/>
              <a:t>	functional	           Racket                        SML</a:t>
            </a:r>
          </a:p>
          <a:p>
            <a:pPr marL="0" indent="0">
              <a:buNone/>
            </a:pPr>
            <a:r>
              <a:rPr lang="en-US"/>
              <a:t>	object-oriented                Ruby                        Java</a:t>
            </a:r>
            <a:endParaRPr lang="en-US" sz="800"/>
          </a:p>
          <a:p>
            <a:pPr marL="0" indent="0">
              <a:buNone/>
            </a:pPr>
            <a:r>
              <a:rPr lang="en-US" i="1"/>
              <a:t>ML</a:t>
            </a:r>
            <a:r>
              <a:rPr lang="en-US"/>
              <a:t>: polymorphic types, pattern-matching, abstract types &amp; modules</a:t>
            </a:r>
          </a:p>
          <a:p>
            <a:pPr marL="0" indent="0">
              <a:buNone/>
            </a:pPr>
            <a:r>
              <a:rPr lang="en-US" i="1"/>
              <a:t>Racket</a:t>
            </a:r>
            <a:r>
              <a:rPr lang="en-US"/>
              <a:t>: dynamic typing, “good” macros, minimalist syntax, </a:t>
            </a:r>
            <a:r>
              <a:rPr lang="en-US" err="1"/>
              <a:t>eval</a:t>
            </a:r>
            <a:endParaRPr lang="en-US"/>
          </a:p>
          <a:p>
            <a:pPr marL="0" indent="0">
              <a:buNone/>
            </a:pPr>
            <a:r>
              <a:rPr lang="en-US" i="1"/>
              <a:t>Ruby</a:t>
            </a:r>
            <a:r>
              <a:rPr lang="en-US"/>
              <a:t>: classes but not types, very OOP, </a:t>
            </a:r>
            <a:r>
              <a:rPr lang="en-US" err="1"/>
              <a:t>mixins</a:t>
            </a:r>
            <a:endParaRPr lang="en-US"/>
          </a:p>
          <a:p>
            <a:pPr marL="0" indent="0">
              <a:buNone/>
            </a:pPr>
            <a:r>
              <a:rPr lang="en-US"/>
              <a:t>   [and much more]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/>
              <a:t>Really wish we had more time:</a:t>
            </a:r>
          </a:p>
          <a:p>
            <a:pPr marL="0" indent="0">
              <a:buNone/>
            </a:pPr>
            <a:r>
              <a:rPr lang="en-US" i="1"/>
              <a:t>Haskell</a:t>
            </a:r>
            <a:r>
              <a:rPr lang="en-US"/>
              <a:t>: laziness, purity, type classes, monads</a:t>
            </a:r>
          </a:p>
          <a:p>
            <a:pPr marL="0" indent="0">
              <a:buNone/>
            </a:pPr>
            <a:r>
              <a:rPr lang="en-US" i="1"/>
              <a:t>Prolog</a:t>
            </a:r>
            <a:r>
              <a:rPr lang="en-US"/>
              <a:t>: unification and backtracking</a:t>
            </a:r>
          </a:p>
          <a:p>
            <a:pPr marL="0" indent="0">
              <a:buNone/>
            </a:pPr>
            <a:r>
              <a:rPr lang="en-US"/>
              <a:t>[and much more]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CSE 341: Programming Languages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096000" y="1905000"/>
            <a:ext cx="0" cy="10668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05200" y="1905000"/>
            <a:ext cx="0" cy="10668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00200" y="2286000"/>
            <a:ext cx="6477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00200" y="2667000"/>
            <a:ext cx="6477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84285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dan_design_template</vt:lpstr>
      <vt:lpstr>CSE341: Programming Languages  Lecture 26 Course Victory Lap</vt:lpstr>
      <vt:lpstr>Victory Lap</vt:lpstr>
      <vt:lpstr>We’ve come a long way</vt:lpstr>
      <vt:lpstr>Thank you!</vt:lpstr>
      <vt:lpstr>Thank you!</vt:lpstr>
      <vt:lpstr>[From Lecture 1]</vt:lpstr>
      <vt:lpstr>[From Lecture 1]</vt:lpstr>
      <vt:lpstr>[From Course Motivation]</vt:lpstr>
      <vt:lpstr>[From Course Motivation]</vt:lpstr>
      <vt:lpstr>Benefits of No Mutation</vt:lpstr>
      <vt:lpstr>Some other highlights</vt:lpstr>
      <vt:lpstr>More high-level takeaways</vt:lpstr>
      <vt:lpstr>Wat?</vt:lpstr>
      <vt:lpstr>From the syllabus</vt:lpstr>
      <vt:lpstr>What now?</vt:lpstr>
      <vt:lpstr>The End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revision>1</cp:revision>
  <cp:lastPrinted>2011-09-27T20:26:28Z</cp:lastPrinted>
  <dcterms:created xsi:type="dcterms:W3CDTF">2009-03-13T20:43:19Z</dcterms:created>
  <dcterms:modified xsi:type="dcterms:W3CDTF">2020-06-05T19:50:09Z</dcterms:modified>
</cp:coreProperties>
</file>