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09" r:id="rId27"/>
    <p:sldId id="510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90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5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24</a:t>
            </a:r>
            <a:br>
              <a:rPr lang="en-US" sz="3200" i="0" dirty="0"/>
            </a:br>
            <a:r>
              <a:rPr lang="en-US" sz="3200" i="0" dirty="0"/>
              <a:t>Subtyping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Brett Wortzman</a:t>
            </a:r>
            <a:endParaRPr lang="en-US" sz="2400" dirty="0"/>
          </a:p>
          <a:p>
            <a:r>
              <a:rPr lang="en-US" sz="2400" dirty="0" smtClean="0"/>
              <a:t>Spring 2020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Subtyping is not a matter of opinion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/>
              <a:t>Misconception: If we are making a new language, we can have whatever typing and subtyping rules we want</a:t>
            </a:r>
          </a:p>
          <a:p>
            <a:endParaRPr lang="en-US" dirty="0"/>
          </a:p>
          <a:p>
            <a:r>
              <a:rPr lang="en-US" dirty="0"/>
              <a:t>Not if you want to prevent what you claim to prevent [soundness]</a:t>
            </a:r>
          </a:p>
          <a:p>
            <a:pPr lvl="1"/>
            <a:r>
              <a:rPr lang="en-US" dirty="0"/>
              <a:t>Here: No accessing record fields that do not exist</a:t>
            </a:r>
          </a:p>
          <a:p>
            <a:pPr lvl="1"/>
            <a:endParaRPr lang="en-US" dirty="0"/>
          </a:p>
          <a:p>
            <a:r>
              <a:rPr lang="en-US" dirty="0"/>
              <a:t>Our typing rules were </a:t>
            </a:r>
            <a:r>
              <a:rPr lang="en-US" i="1" dirty="0"/>
              <a:t>sound</a:t>
            </a:r>
            <a:r>
              <a:rPr lang="en-US" dirty="0"/>
              <a:t> </a:t>
            </a:r>
            <a:r>
              <a:rPr lang="en-US" sz="1000" dirty="0"/>
              <a:t> </a:t>
            </a:r>
            <a:r>
              <a:rPr lang="en-US" dirty="0"/>
              <a:t>before we added subtyping</a:t>
            </a:r>
          </a:p>
          <a:p>
            <a:pPr lvl="1"/>
            <a:r>
              <a:rPr lang="en-US" dirty="0"/>
              <a:t>We should keep it that way</a:t>
            </a:r>
          </a:p>
          <a:p>
            <a:pPr lvl="1"/>
            <a:endParaRPr lang="en-US" dirty="0"/>
          </a:p>
          <a:p>
            <a:r>
              <a:rPr lang="en-US" dirty="0"/>
              <a:t>Principle of </a:t>
            </a:r>
            <a:r>
              <a:rPr lang="en-US" i="1" dirty="0"/>
              <a:t>substitutability</a:t>
            </a:r>
            <a:r>
              <a:rPr lang="en-US" dirty="0"/>
              <a:t>: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, then any value of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/>
              <a:t> must be usable in every way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 is</a:t>
            </a:r>
          </a:p>
          <a:p>
            <a:pPr lvl="1"/>
            <a:r>
              <a:rPr lang="en-US" dirty="0"/>
              <a:t>Here: Any value of subtype needs all fields any value of </a:t>
            </a:r>
            <a:r>
              <a:rPr lang="en-US" dirty="0" err="1"/>
              <a:t>supertype</a:t>
            </a:r>
            <a:r>
              <a:rPr lang="en-US" dirty="0"/>
              <a:t> has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53304288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good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our record types, these rules all meet the substitutability test: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“Width” subtyping: A </a:t>
            </a:r>
            <a:r>
              <a:rPr lang="en-US" dirty="0" err="1"/>
              <a:t>supertype</a:t>
            </a:r>
            <a:r>
              <a:rPr lang="en-US" dirty="0"/>
              <a:t> can have a subset of fields with the same types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“Permutation” subtyping: A </a:t>
            </a:r>
            <a:r>
              <a:rPr lang="en-US" dirty="0" err="1"/>
              <a:t>supertype</a:t>
            </a:r>
            <a:r>
              <a:rPr lang="en-US" dirty="0"/>
              <a:t> can have the same set of fields with the same types in a different order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Transitivity: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Reflexivity: Every type is a subtype of itself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(4) may seem unnecessary, but it composes well with other rules in a full language and “does no harm”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34473709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record subtyping?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[Warning: I am misleading you </a:t>
            </a:r>
            <a:r>
              <a:rPr lang="en-US" dirty="0">
                <a:sym typeface="Wingdings" pitchFamily="2" charset="2"/>
              </a:rPr>
              <a:t>]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Subtyping rules so far let us drop fields but not change their types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Example: A circle has a center field holding another record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For this to type-check, we need: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00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r:real}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971800"/>
            <a:ext cx="8153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circleY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}, r:real})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 err="1">
                <a:latin typeface="Courier New" pitchFamily="49" charset="0"/>
              </a:rPr>
              <a:t>c.center.y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r:real}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{center={x=3.0,y=4.0,z=0.0},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circleY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0070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 have this subtyping – could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400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+mj-lt"/>
                <a:cs typeface="Courier New" pitchFamily="49" charset="0"/>
              </a:rPr>
              <a:t>No way to get this yet: we can drop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center</a:t>
            </a:r>
            <a:r>
              <a:rPr lang="en-US" dirty="0">
                <a:latin typeface="+mj-lt"/>
                <a:cs typeface="Courier New" pitchFamily="49" charset="0"/>
              </a:rPr>
              <a:t>, drop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>
                <a:latin typeface="+mj-lt"/>
                <a:cs typeface="Courier New" pitchFamily="49" charset="0"/>
              </a:rPr>
              <a:t>, or permute order, but cannot “reach into a field type” to do subtyping</a:t>
            </a:r>
          </a:p>
          <a:p>
            <a:pPr>
              <a:spcBef>
                <a:spcPts val="0"/>
              </a:spcBef>
            </a:pPr>
            <a:endParaRPr lang="en-US" dirty="0">
              <a:latin typeface="+mj-lt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+mj-lt"/>
                <a:cs typeface="Courier New" pitchFamily="49" charset="0"/>
              </a:rPr>
              <a:t>So why not add another subtyping rule… “Depth” subtyping: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  <a:cs typeface="Courier New" pitchFamily="49" charset="0"/>
              </a:rPr>
              <a:t>     </a:t>
            </a:r>
            <a:r>
              <a:rPr lang="en-US" dirty="0">
                <a:solidFill>
                  <a:schemeClr val="accent6"/>
                </a:solidFill>
                <a:latin typeface="+mj-lt"/>
                <a:cs typeface="Courier New" pitchFamily="49" charset="0"/>
              </a:rPr>
              <a:t>If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>
                <a:latin typeface="+mj-lt"/>
                <a:cs typeface="Courier New" pitchFamily="49" charset="0"/>
              </a:rPr>
              <a:t>,  </a:t>
            </a:r>
            <a:r>
              <a:rPr lang="en-US" dirty="0">
                <a:solidFill>
                  <a:schemeClr val="accent6"/>
                </a:solidFill>
                <a:latin typeface="+mj-lt"/>
                <a:cs typeface="Courier New" pitchFamily="49" charset="0"/>
              </a:rPr>
              <a:t>then</a:t>
            </a:r>
            <a:r>
              <a:rPr lang="en-US" dirty="0">
                <a:latin typeface="+mj-lt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{f1:t1, …, f: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&lt;: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{f1:t1, …, f: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+mj-lt"/>
                <a:cs typeface="Courier New" pitchFamily="49" charset="0"/>
              </a:rPr>
              <a:t>Depth subtyping (along with width on the field's type) lets our example type-check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42645849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Stop!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nice and all that our new subtyping rule lets our example type-check</a:t>
            </a:r>
          </a:p>
          <a:p>
            <a:endParaRPr lang="en-US" dirty="0"/>
          </a:p>
          <a:p>
            <a:r>
              <a:rPr lang="en-US" dirty="0"/>
              <a:t>But it is not worth it if it breaks soundness</a:t>
            </a:r>
          </a:p>
          <a:p>
            <a:pPr lvl="1"/>
            <a:r>
              <a:rPr lang="en-US" dirty="0"/>
              <a:t>Also allows programs that can access missing record fields</a:t>
            </a:r>
          </a:p>
          <a:p>
            <a:pPr lvl="1"/>
            <a:endParaRPr lang="en-US" dirty="0"/>
          </a:p>
          <a:p>
            <a:r>
              <a:rPr lang="en-US" dirty="0"/>
              <a:t>Unfortunately, </a:t>
            </a:r>
            <a:r>
              <a:rPr lang="en-US" dirty="0">
                <a:solidFill>
                  <a:srgbClr val="FF0000"/>
                </a:solidFill>
              </a:rPr>
              <a:t>it breaks soundness </a:t>
            </a:r>
            <a:r>
              <a:rPr lang="en-US" dirty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78642323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Mutation strikes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>
                <a:cs typeface="Courier New" pitchFamily="49" charset="0"/>
              </a:rPr>
              <a:t>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itchFamily="49" charset="0"/>
              </a:rPr>
              <a:t>then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{f1:t1, …, f:ta,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&lt;: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{f1:t1, …, f:tb,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95600"/>
            <a:ext cx="8153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setToOrigin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r:real})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 err="1">
                <a:latin typeface="Courier New" pitchFamily="49" charset="0"/>
              </a:rPr>
              <a:t>c.center</a:t>
            </a:r>
            <a:r>
              <a:rPr lang="en-US" sz="2000" kern="0" dirty="0">
                <a:latin typeface="Courier New" pitchFamily="49" charset="0"/>
              </a:rPr>
              <a:t> = {x=0.0, y=0.0}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}, r:real}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{center={x=3.0, y=4.0, 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setToOrigin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sphere.center.z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</a:t>
            </a:r>
            <a:r>
              <a:rPr lang="en-US" sz="2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 (no z field)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5574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of the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language with records/objects with getters and </a:t>
            </a:r>
            <a:r>
              <a:rPr lang="en-US" dirty="0">
                <a:solidFill>
                  <a:schemeClr val="accent2"/>
                </a:solidFill>
              </a:rPr>
              <a:t>setters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depth subtyping is unsound</a:t>
            </a:r>
          </a:p>
          <a:p>
            <a:pPr lvl="1"/>
            <a:r>
              <a:rPr lang="en-US" dirty="0"/>
              <a:t>Subtyping cannot change the type of fields</a:t>
            </a:r>
          </a:p>
          <a:p>
            <a:pPr lvl="1"/>
            <a:endParaRPr lang="en-US" dirty="0"/>
          </a:p>
          <a:p>
            <a:r>
              <a:rPr lang="en-US" dirty="0"/>
              <a:t>If fields are </a:t>
            </a:r>
            <a:r>
              <a:rPr lang="en-US" dirty="0">
                <a:solidFill>
                  <a:schemeClr val="accent2"/>
                </a:solidFill>
              </a:rPr>
              <a:t>immutable</a:t>
            </a:r>
            <a:r>
              <a:rPr lang="en-US" dirty="0"/>
              <a:t>, then </a:t>
            </a:r>
            <a:r>
              <a:rPr lang="en-US" dirty="0">
                <a:solidFill>
                  <a:schemeClr val="accent2"/>
                </a:solidFill>
              </a:rPr>
              <a:t>depth subtyping is sound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Yet another benefit of outlawing mutation!</a:t>
            </a:r>
          </a:p>
          <a:p>
            <a:pPr lvl="1"/>
            <a:r>
              <a:rPr lang="en-US" dirty="0"/>
              <a:t>Choose two of three: setters, depth subtyping, soundness</a:t>
            </a:r>
          </a:p>
          <a:p>
            <a:pPr lvl="1"/>
            <a:endParaRPr lang="en-US" dirty="0"/>
          </a:p>
          <a:p>
            <a:r>
              <a:rPr lang="en-US" dirty="0"/>
              <a:t>Remember: subtyping is not a matter of opinion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22684909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on Java (and C#)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Arrays should work just like records in terms of depth subtyping</a:t>
            </a:r>
          </a:p>
          <a:p>
            <a:pPr lvl="1"/>
            <a:r>
              <a:rPr lang="en-US" dirty="0"/>
              <a:t>But in Java,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t1[] 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t2[]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So this code type-checks, surprisingly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438400"/>
            <a:ext cx="7315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Point </a:t>
            </a:r>
            <a:r>
              <a:rPr lang="en-US" sz="2000" kern="0" dirty="0">
                <a:latin typeface="Courier New" pitchFamily="49" charset="0"/>
              </a:rPr>
              <a:t>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Point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(Point[]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pt_arr</a:t>
            </a:r>
            <a:r>
              <a:rPr lang="en-US" sz="2000" kern="0" dirty="0">
                <a:latin typeface="Courier New" pitchFamily="49" charset="0"/>
              </a:rPr>
              <a:t>[0]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>
                <a:latin typeface="Courier New" pitchFamily="49" charset="0"/>
              </a:rPr>
              <a:t> Point(3,4);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ColorPoint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ColorPoint</a:t>
            </a:r>
            <a:r>
              <a:rPr lang="en-US" sz="2000" kern="0" dirty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=0;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&lt; x;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++)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</a:t>
            </a:r>
            <a:r>
              <a:rPr lang="en-US" sz="2000" kern="0" dirty="0" err="1">
                <a:latin typeface="Courier New" pitchFamily="49" charset="0"/>
              </a:rPr>
              <a:t>cpt_arr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ColorPoint</a:t>
            </a:r>
            <a:r>
              <a:rPr lang="en-US" sz="2000" kern="0" dirty="0">
                <a:latin typeface="Courier New" pitchFamily="49" charset="0"/>
              </a:rPr>
              <a:t>(0,0,"green");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m1(</a:t>
            </a:r>
            <a:r>
              <a:rPr lang="en-US" sz="2000" kern="0" dirty="0" err="1">
                <a:latin typeface="Courier New" pitchFamily="49" charset="0"/>
              </a:rPr>
              <a:t>cpt_arr</a:t>
            </a:r>
            <a:r>
              <a:rPr lang="en-US" sz="2000" kern="0" dirty="0">
                <a:latin typeface="Courier New" pitchFamily="49" charset="0"/>
              </a:rPr>
              <a:t>);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>
                <a:latin typeface="Courier New" pitchFamily="49" charset="0"/>
              </a:rPr>
              <a:t>cpt_arr</a:t>
            </a:r>
            <a:r>
              <a:rPr lang="en-US" sz="2000" kern="0" dirty="0">
                <a:latin typeface="Courier New" pitchFamily="49" charset="0"/>
              </a:rPr>
              <a:t>[0].color;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16833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 they do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r>
              <a:rPr lang="en-US" dirty="0"/>
              <a:t>More flexible type system allows more programs but prevents fewer errors</a:t>
            </a:r>
          </a:p>
          <a:p>
            <a:pPr lvl="1"/>
            <a:r>
              <a:rPr lang="en-US" dirty="0"/>
              <a:t>Seemed especially important before Java/C# had generics</a:t>
            </a:r>
          </a:p>
          <a:p>
            <a:pPr lvl="1"/>
            <a:endParaRPr lang="en-US" sz="1000" dirty="0"/>
          </a:p>
          <a:p>
            <a:r>
              <a:rPr lang="en-US" dirty="0"/>
              <a:t>Good news: despite this “inappropriate” depth subtyping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e.color</a:t>
            </a:r>
            <a:r>
              <a:rPr lang="en-US" dirty="0"/>
              <a:t>  will never fail due to there being no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/>
              <a:t> field</a:t>
            </a:r>
          </a:p>
          <a:p>
            <a:pPr lvl="1"/>
            <a:r>
              <a:rPr lang="en-US" dirty="0"/>
              <a:t>Array </a:t>
            </a:r>
            <a:r>
              <a:rPr lang="en-US" i="1" dirty="0"/>
              <a:t>reads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e1[e2]</a:t>
            </a:r>
            <a:r>
              <a:rPr lang="en-US" dirty="0"/>
              <a:t> always return a (subtype of)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/>
              <a:t> is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t[]</a:t>
            </a:r>
          </a:p>
          <a:p>
            <a:pPr lvl="1"/>
            <a:endParaRPr lang="en-US" sz="1000" dirty="0"/>
          </a:p>
          <a:p>
            <a:r>
              <a:rPr lang="en-US" dirty="0"/>
              <a:t>Bad news: to get the good news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e1[e2]=e3</a:t>
            </a:r>
            <a:r>
              <a:rPr lang="en-US" dirty="0"/>
              <a:t> can fail even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/>
              <a:t> 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t[]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/>
              <a:t> 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/>
              <a:t>Array </a:t>
            </a:r>
            <a:r>
              <a:rPr lang="en-US" i="1" dirty="0"/>
              <a:t>stores</a:t>
            </a:r>
            <a:r>
              <a:rPr lang="en-US" dirty="0"/>
              <a:t> check the </a:t>
            </a:r>
            <a:r>
              <a:rPr lang="en-US" i="1" dirty="0"/>
              <a:t>run-time class</a:t>
            </a:r>
            <a:r>
              <a:rPr lang="en-US" dirty="0"/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/>
              <a:t>'s elements and do not allow storing a </a:t>
            </a:r>
            <a:r>
              <a:rPr lang="en-US" dirty="0" err="1"/>
              <a:t>supertype</a:t>
            </a:r>
            <a:endParaRPr lang="en-US" dirty="0"/>
          </a:p>
          <a:p>
            <a:pPr lvl="1"/>
            <a:r>
              <a:rPr lang="en-US" dirty="0"/>
              <a:t>No type-system help to avoid such bugs / performance cost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98714455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So what happens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76800"/>
            <a:ext cx="7772400" cy="1524000"/>
          </a:xfrm>
        </p:spPr>
        <p:txBody>
          <a:bodyPr/>
          <a:lstStyle/>
          <a:p>
            <a:r>
              <a:rPr lang="en-US" dirty="0"/>
              <a:t>Causes code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/>
              <a:t> to throw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ArrayStoreException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Even though logical error is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m2</a:t>
            </a:r>
          </a:p>
          <a:p>
            <a:pPr lvl="1"/>
            <a:r>
              <a:rPr lang="en-US" dirty="0"/>
              <a:t>At least run-time checks occur only on array stores, not on field accesses 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c.color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8153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(Point[]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pt_arr</a:t>
            </a:r>
            <a:r>
              <a:rPr lang="en-US" sz="2000" kern="0" dirty="0">
                <a:latin typeface="Courier New" pitchFamily="49" charset="0"/>
              </a:rPr>
              <a:t>[0]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>
                <a:latin typeface="Courier New" pitchFamily="49" charset="0"/>
              </a:rPr>
              <a:t> Point(3,4);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can throw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ColorPoint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ColorPoint</a:t>
            </a:r>
            <a:r>
              <a:rPr lang="en-US" sz="2000" kern="0" dirty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m1(</a:t>
            </a:r>
            <a:r>
              <a:rPr lang="en-US" sz="2000" kern="0" dirty="0" err="1">
                <a:latin typeface="Courier New" pitchFamily="49" charset="0"/>
              </a:rPr>
              <a:t>cpt_arr</a:t>
            </a:r>
            <a:r>
              <a:rPr lang="en-US" sz="2000" kern="0" dirty="0">
                <a:latin typeface="Courier New" pitchFamily="49" charset="0"/>
              </a:rPr>
              <a:t>);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"inappropriate" depth subtyping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ColorPoint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cpt_arr</a:t>
            </a:r>
            <a:r>
              <a:rPr lang="en-US" sz="2000" kern="0" dirty="0">
                <a:latin typeface="Courier New" pitchFamily="49" charset="0"/>
              </a:rPr>
              <a:t>[0];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fine,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cpt_arr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   // will always hold (subtypes of)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ColorPoints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>
                <a:latin typeface="Courier New" pitchFamily="49" charset="0"/>
              </a:rPr>
              <a:t>c.color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fine, a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ColorPoint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has a 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3676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major topic: Subtyping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Build up key ideas from first principles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pseudocode</a:t>
            </a:r>
            <a:r>
              <a:rPr lang="en-US" dirty="0"/>
              <a:t> because:</a:t>
            </a:r>
          </a:p>
          <a:p>
            <a:pPr lvl="2"/>
            <a:r>
              <a:rPr lang="en-US" dirty="0"/>
              <a:t>No time for another language</a:t>
            </a:r>
          </a:p>
          <a:p>
            <a:pPr lvl="2"/>
            <a:r>
              <a:rPr lang="en-US" dirty="0"/>
              <a:t>Simpler to first show subtyping without objects</a:t>
            </a:r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Then: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How does subtyping relate to types for OOP?</a:t>
            </a:r>
          </a:p>
          <a:p>
            <a:pPr lvl="1"/>
            <a:r>
              <a:rPr lang="en-US" dirty="0"/>
              <a:t>Brief sketch only</a:t>
            </a:r>
          </a:p>
          <a:p>
            <a:endParaRPr lang="en-US" sz="1200" dirty="0"/>
          </a:p>
          <a:p>
            <a:r>
              <a:rPr lang="en-US" dirty="0"/>
              <a:t>What are the relative strengths of subtyping and generics?</a:t>
            </a:r>
          </a:p>
          <a:p>
            <a:endParaRPr lang="en-US" sz="1200" dirty="0"/>
          </a:p>
          <a:p>
            <a:r>
              <a:rPr lang="en-US" dirty="0"/>
              <a:t>How can subtyping and generics combine synergistically?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3502352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495800"/>
          </a:xfrm>
        </p:spPr>
        <p:txBody>
          <a:bodyPr/>
          <a:lstStyle/>
          <a:p>
            <a:r>
              <a:rPr lang="en-US" dirty="0"/>
              <a:t>Array stores probably the most </a:t>
            </a:r>
            <a:r>
              <a:rPr lang="en-US" i="1" dirty="0"/>
              <a:t>surprising</a:t>
            </a:r>
            <a:r>
              <a:rPr lang="en-US" dirty="0"/>
              <a:t> choice for flexibility over static checking</a:t>
            </a:r>
          </a:p>
          <a:p>
            <a:endParaRPr lang="en-US" sz="1000" dirty="0"/>
          </a:p>
          <a:p>
            <a:r>
              <a:rPr lang="en-US" dirty="0"/>
              <a:t>But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is the most </a:t>
            </a:r>
            <a:r>
              <a:rPr lang="en-US" i="1" dirty="0"/>
              <a:t>common</a:t>
            </a:r>
            <a:r>
              <a:rPr lang="en-US" dirty="0"/>
              <a:t> one in practice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is not an object; it has </a:t>
            </a:r>
            <a:r>
              <a:rPr lang="en-US" i="1" dirty="0"/>
              <a:t>no</a:t>
            </a:r>
            <a:r>
              <a:rPr lang="en-US" dirty="0"/>
              <a:t> fields or methods</a:t>
            </a:r>
          </a:p>
          <a:p>
            <a:pPr lvl="1"/>
            <a:r>
              <a:rPr lang="en-US" dirty="0"/>
              <a:t>But Java and C# let it have </a:t>
            </a:r>
            <a:r>
              <a:rPr lang="en-US" i="1" dirty="0"/>
              <a:t>any</a:t>
            </a:r>
            <a:r>
              <a:rPr lang="en-US" dirty="0"/>
              <a:t> object type (backwards, huh?!)</a:t>
            </a:r>
          </a:p>
          <a:p>
            <a:pPr lvl="1"/>
            <a:r>
              <a:rPr lang="en-US" dirty="0"/>
              <a:t>So, in fact, we do </a:t>
            </a:r>
            <a:r>
              <a:rPr lang="en-US" i="1" dirty="0"/>
              <a:t>not</a:t>
            </a:r>
            <a:r>
              <a:rPr lang="en-US" dirty="0"/>
              <a:t> have the static guarantee that evaluating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/>
              <a:t> 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(…)</a:t>
            </a:r>
            <a:r>
              <a:rPr lang="en-US" dirty="0"/>
              <a:t> produces an object that has 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</a:p>
          <a:p>
            <a:pPr lvl="1"/>
            <a:r>
              <a:rPr lang="en-US" dirty="0"/>
              <a:t>The “or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” caveat leads to run-time checks and errors, as you have surely noticed</a:t>
            </a:r>
          </a:p>
          <a:p>
            <a:pPr lvl="1"/>
            <a:endParaRPr lang="en-US" sz="1000" dirty="0"/>
          </a:p>
          <a:p>
            <a:r>
              <a:rPr lang="en-US" dirty="0"/>
              <a:t>Sometimes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is convenient (like ML's option types)</a:t>
            </a:r>
          </a:p>
          <a:p>
            <a:pPr lvl="1"/>
            <a:r>
              <a:rPr lang="en-US" dirty="0"/>
              <a:t>But also having “cannot be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” types would be nice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26896593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/>
              <a:t>Already know a caller can use subtyping for arguments passed </a:t>
            </a:r>
          </a:p>
          <a:p>
            <a:pPr lvl="1"/>
            <a:r>
              <a:rPr lang="en-US" dirty="0"/>
              <a:t>Or on the result</a:t>
            </a:r>
          </a:p>
          <a:p>
            <a:pPr lvl="1"/>
            <a:endParaRPr lang="en-US" sz="1000" dirty="0"/>
          </a:p>
          <a:p>
            <a:r>
              <a:rPr lang="en-US" dirty="0"/>
              <a:t>More interesting: When is one function type a subtype of another?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Important for higher-order functions: If a function expects an argument of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, can you pass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/>
              <a:t> instead?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Coming next: Important for understanding methods</a:t>
            </a:r>
          </a:p>
          <a:p>
            <a:pPr lvl="2"/>
            <a:r>
              <a:rPr lang="en-US" dirty="0"/>
              <a:t>(An object type is a lot like a record type where “method positions” are immutable and have function types)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65086712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7700" y="4495800"/>
            <a:ext cx="79629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 subtyping here yet: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flip</a:t>
            </a:r>
            <a:r>
              <a:rPr lang="en-US" dirty="0"/>
              <a:t> has exactly the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/>
              <a:t> expects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/>
              <a:t>Can pass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/>
              <a:t> a record with extra fields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/>
              <a:t>,           but that's old news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}-&gt;{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p2.y –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r>
              <a:rPr lang="en-US" sz="2000" kern="0" dirty="0">
                <a:latin typeface="Courier New" pitchFamily="49" charset="0"/>
              </a:rPr>
              <a:t>(dx*dx + </a:t>
            </a:r>
            <a:r>
              <a:rPr lang="en-US" sz="2000" kern="0" dirty="0" err="1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flip p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(flip,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5792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Return-type subtyping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05000"/>
          </a:xfrm>
        </p:spPr>
        <p:txBody>
          <a:bodyPr/>
          <a:lstStyle/>
          <a:p>
            <a:r>
              <a:rPr lang="en-US" dirty="0"/>
              <a:t>Return type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dirty="0"/>
              <a:t>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/>
              <a:t>, but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/>
              <a:t> expects a return 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  <a:p>
            <a:r>
              <a:rPr lang="en-US" dirty="0"/>
              <a:t>Nothing goes wrong:  </a:t>
            </a:r>
            <a:r>
              <a:rPr lang="en-US" dirty="0">
                <a:solidFill>
                  <a:schemeClr val="accent2"/>
                </a:solidFill>
              </a:rPr>
              <a:t>If 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then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&lt;: t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A function can return “</a:t>
            </a:r>
            <a:r>
              <a:rPr lang="en-US" i="1" dirty="0"/>
              <a:t>more</a:t>
            </a:r>
            <a:r>
              <a:rPr lang="en-US" dirty="0"/>
              <a:t> than it needs to”</a:t>
            </a:r>
          </a:p>
          <a:p>
            <a:pPr lvl="1"/>
            <a:r>
              <a:rPr lang="en-US" dirty="0"/>
              <a:t>Jargon: “Return types are </a:t>
            </a:r>
            <a:r>
              <a:rPr lang="en-US" i="1" dirty="0"/>
              <a:t>covariant</a:t>
            </a:r>
            <a:r>
              <a:rPr lang="en-US" dirty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}-&gt;{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p2.y –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r>
              <a:rPr lang="en-US" sz="2000" kern="0" dirty="0">
                <a:latin typeface="Courier New" pitchFamily="49" charset="0"/>
              </a:rPr>
              <a:t>(dx*dx + </a:t>
            </a:r>
            <a:r>
              <a:rPr lang="en-US" sz="2000" kern="0" dirty="0" err="1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flipGreen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3270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This is wrong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}-&gt;{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p2.y –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r>
              <a:rPr lang="en-US" sz="2000" kern="0" dirty="0">
                <a:latin typeface="Courier New" pitchFamily="49" charset="0"/>
              </a:rPr>
              <a:t>(dx*dx + </a:t>
            </a:r>
            <a:r>
              <a:rPr lang="en-US" sz="2000" kern="0" dirty="0" err="1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flipIfGreen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"green"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else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y=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305800" cy="1600200"/>
          </a:xfrm>
        </p:spPr>
        <p:txBody>
          <a:bodyPr/>
          <a:lstStyle/>
          <a:p>
            <a:r>
              <a:rPr lang="en-US" dirty="0"/>
              <a:t>Argument type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dirty="0"/>
              <a:t>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/>
              <a:t>, but it is called with a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  <a:p>
            <a:r>
              <a:rPr lang="en-US" dirty="0"/>
              <a:t>Unsound!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/>
              <a:t> does </a:t>
            </a:r>
            <a:r>
              <a:rPr lang="en-US" b="1" dirty="0"/>
              <a:t>NOT</a:t>
            </a:r>
            <a:r>
              <a:rPr lang="en-US" dirty="0"/>
              <a:t> allow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76364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 way works!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}-&gt;{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p2.y –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r>
              <a:rPr lang="en-US" sz="2000" kern="0" dirty="0">
                <a:latin typeface="Courier New" pitchFamily="49" charset="0"/>
              </a:rPr>
              <a:t>(dx*dx + </a:t>
            </a:r>
            <a:r>
              <a:rPr lang="en-US" sz="2000" kern="0" dirty="0" err="1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flipX_Y0 p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y=0.0}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(flipX_Y0,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81200"/>
          </a:xfrm>
        </p:spPr>
        <p:txBody>
          <a:bodyPr/>
          <a:lstStyle/>
          <a:p>
            <a:r>
              <a:rPr lang="en-US" dirty="0"/>
              <a:t>Argument 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flipX_Y0</a:t>
            </a:r>
            <a:r>
              <a:rPr lang="en-US" dirty="0"/>
              <a:t>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/>
              <a:t>, but it is called with a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>
                <a:latin typeface="+mj-lt"/>
                <a:cs typeface="Courier New" pitchFamily="49" charset="0"/>
              </a:rPr>
              <a:t>, which is fine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sz="1000" dirty="0"/>
          </a:p>
          <a:p>
            <a:r>
              <a:rPr lang="en-US" dirty="0"/>
              <a:t>If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A function can assume “</a:t>
            </a:r>
            <a:r>
              <a:rPr lang="en-US" i="1" dirty="0">
                <a:latin typeface="+mj-lt"/>
                <a:cs typeface="Courier New" pitchFamily="49" charset="0"/>
              </a:rPr>
              <a:t>less</a:t>
            </a:r>
            <a:r>
              <a:rPr lang="en-US" dirty="0">
                <a:latin typeface="+mj-lt"/>
                <a:cs typeface="Courier New" pitchFamily="49" charset="0"/>
              </a:rPr>
              <a:t> than it needs to” about arguments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Jargon: “Argument types are </a:t>
            </a:r>
            <a:r>
              <a:rPr lang="en-US" i="1" dirty="0">
                <a:latin typeface="+mj-lt"/>
                <a:cs typeface="Courier New" pitchFamily="49" charset="0"/>
              </a:rPr>
              <a:t>contravariant</a:t>
            </a:r>
            <a:r>
              <a:rPr lang="en-US" dirty="0">
                <a:latin typeface="+mj-lt"/>
                <a:cs typeface="Courier New" pitchFamily="49" charset="0"/>
              </a:rPr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36463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do both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2057400"/>
          </a:xfrm>
        </p:spPr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dirty="0"/>
              <a:t> has type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/>
              <a:t>Fine to pass a function of such a type as function of type 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/>
              <a:t> </a:t>
            </a:r>
          </a:p>
          <a:p>
            <a:r>
              <a:rPr lang="en-US" dirty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}-&gt;{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p2.y –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r>
              <a:rPr lang="en-US" sz="2000" kern="0" dirty="0">
                <a:latin typeface="Courier New" pitchFamily="49" charset="0"/>
              </a:rPr>
              <a:t>(dx*dx + </a:t>
            </a:r>
            <a:r>
              <a:rPr lang="en-US" sz="2000" kern="0" dirty="0" err="1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flipXMakeGreen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4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y=0.0,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color="green"}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445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If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>
                <a:solidFill>
                  <a:schemeClr val="accent2"/>
                </a:solidFill>
              </a:rPr>
              <a:t>, then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Function subtyping </a:t>
            </a:r>
            <a:r>
              <a:rPr lang="en-US" dirty="0" err="1">
                <a:solidFill>
                  <a:schemeClr val="accent2"/>
                </a:solidFill>
              </a:rPr>
              <a:t>contravariant</a:t>
            </a:r>
            <a:r>
              <a:rPr lang="en-US" dirty="0">
                <a:solidFill>
                  <a:schemeClr val="accent2"/>
                </a:solidFill>
              </a:rPr>
              <a:t> in argument(s) and covariant in results</a:t>
            </a:r>
          </a:p>
          <a:p>
            <a:pPr lvl="1"/>
            <a:endParaRPr lang="en-US" sz="1000" dirty="0"/>
          </a:p>
          <a:p>
            <a:r>
              <a:rPr lang="en-US" dirty="0"/>
              <a:t>Also essential for understanding subtyping and methods in OOP</a:t>
            </a:r>
          </a:p>
          <a:p>
            <a:endParaRPr lang="en-US" sz="1000" dirty="0"/>
          </a:p>
          <a:p>
            <a:r>
              <a:rPr lang="en-US" dirty="0"/>
              <a:t>Most unintuitive concept in the course</a:t>
            </a:r>
          </a:p>
          <a:p>
            <a:pPr lvl="1"/>
            <a:r>
              <a:rPr lang="en-US" dirty="0"/>
              <a:t>Smart people often forget and convince themselves covariant arguments are okay</a:t>
            </a:r>
          </a:p>
          <a:p>
            <a:pPr lvl="1"/>
            <a:r>
              <a:rPr lang="en-US" dirty="0"/>
              <a:t>These people are always mistaken</a:t>
            </a:r>
          </a:p>
          <a:p>
            <a:pPr lvl="1"/>
            <a:r>
              <a:rPr lang="en-US" dirty="0"/>
              <a:t>At times, you or your boss or your friend may do this</a:t>
            </a:r>
          </a:p>
          <a:p>
            <a:pPr lvl="1"/>
            <a:r>
              <a:rPr lang="en-US" dirty="0"/>
              <a:t>Remember: A guy with a PhD in PL </a:t>
            </a:r>
            <a:r>
              <a:rPr lang="en-US" b="1" i="1" dirty="0"/>
              <a:t>jumped up and down</a:t>
            </a:r>
            <a:r>
              <a:rPr lang="en-US" dirty="0"/>
              <a:t> insisting that function/method subtyping is always contravariant in its argument -- covariant is unsound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72123137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tiny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4958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Can cover most core subtyping ideas by just considering</a:t>
            </a:r>
          </a:p>
          <a:p>
            <a:pPr marL="0" indent="0">
              <a:buNone/>
            </a:pPr>
            <a:r>
              <a:rPr lang="en-US" i="1" dirty="0"/>
              <a:t>     </a:t>
            </a:r>
            <a:r>
              <a:rPr lang="en-US" i="1" dirty="0">
                <a:solidFill>
                  <a:schemeClr val="accent2"/>
                </a:solidFill>
              </a:rPr>
              <a:t>records with mutable fields</a:t>
            </a:r>
          </a:p>
          <a:p>
            <a:pPr lvl="1"/>
            <a:endParaRPr lang="en-US" dirty="0"/>
          </a:p>
          <a:p>
            <a:r>
              <a:rPr lang="en-US" dirty="0"/>
              <a:t>Will make up our own syntax</a:t>
            </a:r>
          </a:p>
          <a:p>
            <a:pPr lvl="1"/>
            <a:r>
              <a:rPr lang="en-US" dirty="0"/>
              <a:t>ML has records, but no subtyping or field-mutation</a:t>
            </a:r>
          </a:p>
          <a:p>
            <a:pPr lvl="1"/>
            <a:r>
              <a:rPr lang="en-US" dirty="0"/>
              <a:t>Racket and Ruby have no type system</a:t>
            </a:r>
          </a:p>
          <a:p>
            <a:pPr lvl="1"/>
            <a:r>
              <a:rPr lang="en-US" dirty="0"/>
              <a:t>Java uses class/interface names and rarely fits on a slide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8269493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(half like ML, half like 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Record </a:t>
            </a:r>
            <a:r>
              <a:rPr lang="en-US" dirty="0">
                <a:solidFill>
                  <a:schemeClr val="accent2"/>
                </a:solidFill>
              </a:rPr>
              <a:t>creation</a:t>
            </a:r>
            <a:r>
              <a:rPr lang="en-US" dirty="0"/>
              <a:t> (field names and contents):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				 	Evaluate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ei</a:t>
            </a:r>
            <a:r>
              <a:rPr lang="en-US" dirty="0"/>
              <a:t>, make a record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Record field </a:t>
            </a:r>
            <a:r>
              <a:rPr lang="en-US" dirty="0">
                <a:solidFill>
                  <a:schemeClr val="accent2"/>
                </a:solidFill>
              </a:rPr>
              <a:t>access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	    Evaluate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to record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with 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field, get contents  </a:t>
            </a:r>
          </a:p>
          <a:p>
            <a:pPr marL="0" indent="0">
              <a:buNone/>
            </a:pPr>
            <a:r>
              <a:rPr lang="en-US" dirty="0"/>
              <a:t>                             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field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Record field </a:t>
            </a:r>
            <a:r>
              <a:rPr lang="en-US" dirty="0">
                <a:solidFill>
                  <a:schemeClr val="accent2"/>
                </a:solidFill>
              </a:rPr>
              <a:t>update</a:t>
            </a:r>
          </a:p>
          <a:p>
            <a:pPr marL="0" indent="0">
              <a:buNone/>
            </a:pPr>
            <a:r>
              <a:rPr lang="en-US" dirty="0"/>
              <a:t>		     Evaluate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/>
              <a:t> to a record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/>
              <a:t> to a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                Change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/>
              <a:t>'s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field (which must exist)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>
                <a:latin typeface="+mj-lt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		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v2</a:t>
            </a: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0955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{f1=e1, f2=e2, …,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=en}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3295650"/>
            <a:ext cx="7620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e.f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800600"/>
            <a:ext cx="15621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e1.f = e2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5947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Basic Type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Record </a:t>
            </a:r>
            <a:r>
              <a:rPr lang="en-US" dirty="0">
                <a:solidFill>
                  <a:schemeClr val="accent2"/>
                </a:solidFill>
              </a:rPr>
              <a:t>types</a:t>
            </a:r>
            <a:r>
              <a:rPr lang="en-US" dirty="0"/>
              <a:t>: What fields a record has and type for each field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Type-checking expressions:</a:t>
            </a:r>
          </a:p>
          <a:p>
            <a:endParaRPr lang="en-US" sz="1000" dirty="0"/>
          </a:p>
          <a:p>
            <a:r>
              <a:rPr lang="en-US" dirty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/>
              <a:t> 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/>
              <a:t> 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{f1=e1,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=en}</a:t>
            </a:r>
            <a:r>
              <a:rPr lang="en-US" dirty="0"/>
              <a:t> 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{f1:t1,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>
              <a:latin typeface="+mj-lt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>
                <a:latin typeface="+mj-lt"/>
                <a:cs typeface="Courier New" pitchFamily="49" charset="0"/>
              </a:rPr>
              <a:t> has a record type containing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    then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>
                <a:latin typeface="+mj-lt"/>
                <a:cs typeface="Courier New" pitchFamily="49" charset="0"/>
              </a:rPr>
              <a:t>  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sz="1000" dirty="0">
              <a:latin typeface="+mj-lt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>
                <a:latin typeface="+mj-lt"/>
                <a:cs typeface="Courier New" pitchFamily="49" charset="0"/>
              </a:rPr>
              <a:t> has a record type containing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>
                <a:latin typeface="+mj-lt"/>
                <a:cs typeface="Courier New" pitchFamily="49" charset="0"/>
              </a:rPr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>
                <a:latin typeface="+mj-lt"/>
                <a:cs typeface="Courier New" pitchFamily="49" charset="0"/>
              </a:rPr>
              <a:t> 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   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e1.f = e2</a:t>
            </a:r>
            <a:r>
              <a:rPr lang="en-US" dirty="0">
                <a:latin typeface="+mj-lt"/>
                <a:cs typeface="Courier New" pitchFamily="49" charset="0"/>
              </a:rPr>
              <a:t> 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1717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{f1:t1, f2:t2, …,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6187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safe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These evaluation rules and typing rules prevent ever trying to access a field of a record that does not exist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 program that type-checks (in a made-up language):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124200"/>
            <a:ext cx="7086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p.x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p.x</a:t>
            </a:r>
            <a:r>
              <a:rPr lang="en-US" sz="2000" kern="0" dirty="0">
                <a:latin typeface="Courier New" pitchFamily="49" charset="0"/>
              </a:rPr>
              <a:t> + </a:t>
            </a:r>
            <a:r>
              <a:rPr lang="en-US" sz="2000" kern="0" dirty="0" err="1">
                <a:latin typeface="Courier New" pitchFamily="49" charset="0"/>
              </a:rPr>
              <a:t>p.y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p.y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pythag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{x=3.0, y=4.0}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pythag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4655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subtyping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But according to our typing rules, this program does not type-check</a:t>
            </a:r>
          </a:p>
          <a:p>
            <a:pPr lvl="1"/>
            <a:r>
              <a:rPr lang="en-US" dirty="0"/>
              <a:t>It does nothing wrong and seems worth supporting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667000"/>
            <a:ext cx="6324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p.x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p.x</a:t>
            </a:r>
            <a:r>
              <a:rPr lang="en-US" sz="2000" kern="0" dirty="0">
                <a:latin typeface="Courier New" pitchFamily="49" charset="0"/>
              </a:rPr>
              <a:t> + </a:t>
            </a:r>
            <a:r>
              <a:rPr lang="en-US" sz="2000" kern="0" dirty="0" err="1">
                <a:latin typeface="Courier New" pitchFamily="49" charset="0"/>
              </a:rPr>
              <a:t>p.y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p.y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48703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good idea: allow extra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Natural idea: If an expression has type </a:t>
            </a:r>
          </a:p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{f1:t1, f2:t2,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/>
              <a:t>Then it can </a:t>
            </a:r>
            <a:r>
              <a:rPr lang="en-US" i="1" dirty="0"/>
              <a:t>also</a:t>
            </a:r>
            <a:r>
              <a:rPr lang="en-US" dirty="0"/>
              <a:t> have a type with some fields removed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what we need to type-check these function calls: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657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makePurple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color:string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>
                <a:solidFill>
                  <a:schemeClr val="tx2"/>
                </a:solidFill>
                <a:latin typeface="Courier New" pitchFamily="49" charset="0"/>
              </a:rPr>
              <a:t>p.color</a:t>
            </a: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</a:rPr>
              <a:t>purple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kern="0" dirty="0">
              <a:solidFill>
                <a:schemeClr val="tx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 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_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makePurple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3405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subtyping separate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programming language already has a lot of typing rules and we do not want to change them</a:t>
            </a:r>
          </a:p>
          <a:p>
            <a:pPr lvl="1"/>
            <a:r>
              <a:rPr lang="en-US" dirty="0"/>
              <a:t>Example: The type of an actual function argument must </a:t>
            </a:r>
            <a:r>
              <a:rPr lang="en-US" b="1" i="1" dirty="0"/>
              <a:t>equal</a:t>
            </a:r>
            <a:r>
              <a:rPr lang="en-US" dirty="0"/>
              <a:t> the type of the function parameter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We can do this by adding “just two things to our language”</a:t>
            </a:r>
          </a:p>
          <a:p>
            <a:pPr lvl="1"/>
            <a:r>
              <a:rPr lang="en-US" i="1" dirty="0"/>
              <a:t>Subtyping</a:t>
            </a:r>
            <a:r>
              <a:rPr lang="en-US" dirty="0"/>
              <a:t>: Write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/>
              <a:t> is a subtype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  <a:p>
            <a:pPr lvl="1"/>
            <a:r>
              <a:rPr lang="en-US" dirty="0"/>
              <a:t>One new typing rule that uses subtyping:</a:t>
            </a:r>
          </a:p>
          <a:p>
            <a:pPr marL="457200" lvl="1" indent="0">
              <a:buNone/>
            </a:pPr>
            <a:r>
              <a:rPr lang="en-US" dirty="0"/>
              <a:t>	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,</a:t>
            </a:r>
          </a:p>
          <a:p>
            <a:pPr marL="457200" lvl="1" indent="0">
              <a:buNone/>
            </a:pPr>
            <a:r>
              <a:rPr lang="en-US" dirty="0"/>
              <a:t>     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(also) 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Now all we need to do is 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96482693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63038</TotalTime>
  <Words>2739</Words>
  <Application>Microsoft Office PowerPoint</Application>
  <PresentationFormat>On-screen Show (4:3)</PresentationFormat>
  <Paragraphs>420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Courier New</vt:lpstr>
      <vt:lpstr>Times New Roman</vt:lpstr>
      <vt:lpstr>Wingdings</vt:lpstr>
      <vt:lpstr>dan_design_template</vt:lpstr>
      <vt:lpstr>CSE341: Programming Languages  Lecture 24 Subtyping </vt:lpstr>
      <vt:lpstr>Last major topic: Subtyping</vt:lpstr>
      <vt:lpstr>A tiny language</vt:lpstr>
      <vt:lpstr>Records (half like ML, half like Java)</vt:lpstr>
      <vt:lpstr>A Basic Type System</vt:lpstr>
      <vt:lpstr>This is safe</vt:lpstr>
      <vt:lpstr>Motivating subtyping</vt:lpstr>
      <vt:lpstr>A good idea: allow extra fields</vt:lpstr>
      <vt:lpstr>Keeping subtyping separate</vt:lpstr>
      <vt:lpstr>Subtyping is not a matter of opinion</vt:lpstr>
      <vt:lpstr>Four good rules</vt:lpstr>
      <vt:lpstr>More record subtyping?</vt:lpstr>
      <vt:lpstr>Do not have this subtyping – could we?</vt:lpstr>
      <vt:lpstr>Stop!</vt:lpstr>
      <vt:lpstr>Mutation strikes again</vt:lpstr>
      <vt:lpstr>Moral of the story</vt:lpstr>
      <vt:lpstr>Picking on Java (and C#)</vt:lpstr>
      <vt:lpstr>Why did they do this?</vt:lpstr>
      <vt:lpstr>So what happens</vt:lpstr>
      <vt:lpstr>null</vt:lpstr>
      <vt:lpstr>Now functions</vt:lpstr>
      <vt:lpstr>Example</vt:lpstr>
      <vt:lpstr>Return-type subtyping</vt:lpstr>
      <vt:lpstr>This is wrong</vt:lpstr>
      <vt:lpstr>The other way works!</vt:lpstr>
      <vt:lpstr>Can do both</vt:lpstr>
      <vt:lpstr>Conclusion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901</cp:revision>
  <cp:lastPrinted>2011-09-27T20:26:28Z</cp:lastPrinted>
  <dcterms:created xsi:type="dcterms:W3CDTF">2009-03-13T20:43:19Z</dcterms:created>
  <dcterms:modified xsi:type="dcterms:W3CDTF">2020-06-03T17:47:02Z</dcterms:modified>
</cp:coreProperties>
</file>