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2884B81-6372-4314-A9FF-3FEEA5BA7FD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4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21</a:t>
            </a:r>
            <a:br>
              <a:rPr lang="en-US" sz="3200" i="0" dirty="0"/>
            </a:br>
            <a:r>
              <a:rPr lang="en-US" sz="3200" i="0" dirty="0"/>
              <a:t>Dynamic Dispatch Precisely, </a:t>
            </a:r>
            <a:br>
              <a:rPr lang="en-US" sz="3200" i="0" dirty="0"/>
            </a:br>
            <a:r>
              <a:rPr lang="en-US" sz="3200" i="0" dirty="0"/>
              <a:t>and Manually in Racket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 simple example,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Ruby (and other OOP languages), subclasses can change the behavior of methods they do not override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% 2 == 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breaks odd in C objects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OOP trade-off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method that makes calls to </a:t>
            </a:r>
            <a:r>
              <a:rPr lang="en-US" dirty="0" err="1"/>
              <a:t>overridable</a:t>
            </a:r>
            <a:r>
              <a:rPr lang="en-US" dirty="0"/>
              <a:t> methods can have its behavior changed in subclasses even if it is not overridden</a:t>
            </a:r>
          </a:p>
          <a:p>
            <a:pPr lvl="1"/>
            <a:r>
              <a:rPr lang="en-US" dirty="0"/>
              <a:t>Maybe on purpose, maybe by mistake</a:t>
            </a:r>
          </a:p>
          <a:p>
            <a:pPr lvl="1"/>
            <a:r>
              <a:rPr lang="en-US" dirty="0"/>
              <a:t>Observable behavior includes calls-to-</a:t>
            </a:r>
            <a:r>
              <a:rPr lang="en-US" dirty="0" err="1"/>
              <a:t>overridable</a:t>
            </a:r>
            <a:r>
              <a:rPr lang="en-US" dirty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 </a:t>
            </a:r>
            <a:r>
              <a:rPr lang="en-US" i="1" dirty="0"/>
              <a:t>harder</a:t>
            </a:r>
            <a:r>
              <a:rPr lang="en-US" dirty="0"/>
              <a:t> to reason about “the code you're looking at”</a:t>
            </a:r>
          </a:p>
          <a:p>
            <a:pPr lvl="1"/>
            <a:r>
              <a:rPr lang="en-US" dirty="0"/>
              <a:t>Can avoid by disallowing overriding </a:t>
            </a:r>
          </a:p>
          <a:p>
            <a:pPr lvl="2"/>
            <a:r>
              <a:rPr lang="en-US" dirty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/>
              <a:t>So </a:t>
            </a:r>
            <a:r>
              <a:rPr lang="en-US" i="1" dirty="0"/>
              <a:t>easier</a:t>
            </a:r>
            <a:r>
              <a:rPr lang="en-US" dirty="0"/>
              <a:t> for subclasses to affect behavior without copying code</a:t>
            </a:r>
          </a:p>
          <a:p>
            <a:pPr lvl="1"/>
            <a:r>
              <a:rPr lang="en-US" dirty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Now: Write Racket code with little more than pairs and functions that </a:t>
            </a:r>
            <a:r>
              <a:rPr lang="en-US" i="1" dirty="0"/>
              <a:t>acts like</a:t>
            </a:r>
            <a:r>
              <a:rPr lang="en-US" dirty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 this?</a:t>
            </a:r>
          </a:p>
          <a:p>
            <a:pPr lvl="1"/>
            <a:r>
              <a:rPr lang="en-US" dirty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/>
              <a:t>Demonstrates how one language's </a:t>
            </a:r>
            <a:r>
              <a:rPr lang="en-US" i="1" dirty="0"/>
              <a:t>semantics</a:t>
            </a:r>
            <a:r>
              <a:rPr lang="en-US" dirty="0"/>
              <a:t> is an idiom in another language</a:t>
            </a:r>
          </a:p>
          <a:p>
            <a:r>
              <a:rPr lang="en-US" dirty="0"/>
              <a:t>Understand dynamic dispatch better by coding it up </a:t>
            </a:r>
          </a:p>
          <a:p>
            <a:pPr lvl="1"/>
            <a:r>
              <a:rPr lang="en-US" dirty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Analogy: Earlier optional material encoding higher-order functions using objects and explicit environments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Many ways to do it;  our code does this:</a:t>
            </a:r>
          </a:p>
          <a:p>
            <a:pPr lvl="1"/>
            <a:r>
              <a:rPr lang="en-US" dirty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/>
          </a:p>
          <a:p>
            <a:pPr lvl="1"/>
            <a:r>
              <a:rPr lang="en-US" dirty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Notes:</a:t>
            </a:r>
          </a:p>
          <a:p>
            <a:r>
              <a:rPr lang="en-US" dirty="0"/>
              <a:t>Lists sufficient but not efficient</a:t>
            </a:r>
          </a:p>
          <a:p>
            <a:r>
              <a:rPr lang="en-US" dirty="0"/>
              <a:t>Not class-based: object has a list of methods, not a class that has a list of methods [could do it that way instead]</a:t>
            </a:r>
          </a:p>
          <a:p>
            <a:r>
              <a:rPr lang="en-US" dirty="0"/>
              <a:t>Key trick is lambdas taking an extra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argument</a:t>
            </a:r>
          </a:p>
          <a:p>
            <a:pPr lvl="1"/>
            <a:r>
              <a:rPr lang="en-US" dirty="0"/>
              <a:t>All “regular” arguments put in a list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/>
              <a:t> for simplicity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point object bound to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j-lt"/>
              </a:rPr>
              <a:t>fields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j-lt"/>
              </a:rPr>
              <a:t>methods</a:t>
            </a: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'get-x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j-lt"/>
              </a:rPr>
              <a:t>…</a:t>
            </a: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Symbol"/>
              </a:rPr>
              <a:t></a:t>
            </a:r>
            <a:r>
              <a:rPr lang="en-US" sz="2000" dirty="0"/>
              <a:t>(self </a:t>
            </a:r>
            <a:r>
              <a:rPr lang="en-US" sz="2000" dirty="0" err="1"/>
              <a:t>args</a:t>
            </a:r>
            <a:r>
              <a:rPr lang="en-US" sz="2000" dirty="0"/>
              <a:t>)…</a:t>
            </a:r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Symbol"/>
              </a:rPr>
              <a:t></a:t>
            </a:r>
            <a:r>
              <a:rPr lang="en-US" sz="2000" dirty="0"/>
              <a:t>(self </a:t>
            </a:r>
            <a:r>
              <a:rPr lang="en-US" sz="2000" dirty="0" err="1"/>
              <a:t>args</a:t>
            </a:r>
            <a:r>
              <a:rPr lang="en-US" sz="2000" dirty="0"/>
              <a:t>)…</a:t>
            </a:r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Symbol"/>
              </a:rPr>
              <a:t></a:t>
            </a:r>
            <a:r>
              <a:rPr lang="en-US" sz="2000" dirty="0"/>
              <a:t>(self </a:t>
            </a:r>
            <a:r>
              <a:rPr lang="en-US" sz="2000" dirty="0" err="1"/>
              <a:t>args</a:t>
            </a:r>
            <a:r>
              <a:rPr lang="en-US" sz="2000" dirty="0"/>
              <a:t>)…</a:t>
            </a:r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helper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define plain Racket functions to get field, set field, call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…) ; </a:t>
            </a:r>
            <a:r>
              <a:rPr lang="en-US" sz="2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msg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((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err="1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args</a:t>
            </a:r>
            <a:r>
              <a:rPr lang="en-US" sz="2000" kern="0" dirty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j-lt"/>
              </a:rPr>
              <a:t>fields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j-lt"/>
              </a:rPr>
              <a:t>methods</a:t>
            </a: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'get-x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j-lt"/>
              </a:rPr>
              <a:t>car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j-lt"/>
              </a:rPr>
              <a:t>…</a:t>
            </a: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Symbol"/>
              </a:rPr>
              <a:t></a:t>
            </a:r>
            <a:r>
              <a:rPr lang="en-US" sz="2000" dirty="0"/>
              <a:t>(self </a:t>
            </a:r>
            <a:r>
              <a:rPr lang="en-US" sz="2000" dirty="0" err="1"/>
              <a:t>args</a:t>
            </a:r>
            <a:r>
              <a:rPr lang="en-US" sz="2000" dirty="0"/>
              <a:t>)…</a:t>
            </a:r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ym typeface="Symbol"/>
              </a:rPr>
              <a:t></a:t>
            </a:r>
            <a:r>
              <a:rPr lang="en-US" sz="2000" dirty="0"/>
              <a:t>(self </a:t>
            </a:r>
            <a:r>
              <a:rPr lang="en-US" sz="2000" dirty="0" err="1"/>
              <a:t>args</a:t>
            </a:r>
            <a:r>
              <a:rPr lang="en-US" sz="2000" dirty="0"/>
              <a:t>)…</a:t>
            </a:r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>
                <a:solidFill>
                  <a:srgbClr val="FF0000"/>
                </a:solidFill>
              </a:rPr>
              <a:t>(self </a:t>
            </a:r>
            <a:r>
              <a:rPr lang="en-US" sz="2000" dirty="0" err="1">
                <a:solidFill>
                  <a:srgbClr val="FF0000"/>
                </a:solidFill>
              </a:rPr>
              <a:t>args</a:t>
            </a:r>
            <a:r>
              <a:rPr lang="en-US" sz="2000" dirty="0">
                <a:solidFill>
                  <a:srgbClr val="FF0000"/>
                </a:solidFill>
              </a:rPr>
              <a:t>)…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/>
              <a:t>with self bound to</a:t>
            </a:r>
          </a:p>
          <a:p>
            <a:r>
              <a:rPr lang="en-US" i="1" dirty="0"/>
              <a:t>entire object</a:t>
            </a:r>
          </a:p>
          <a:p>
            <a:r>
              <a:rPr lang="en-US" dirty="0"/>
              <a:t>(and </a:t>
            </a:r>
            <a:r>
              <a:rPr lang="en-US" dirty="0" err="1"/>
              <a:t>args</a:t>
            </a:r>
            <a:r>
              <a:rPr lang="en-US" dirty="0"/>
              <a:t> bound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/>
              <a:t>Plain-old Racket function can take initial field values and build a point object</a:t>
            </a:r>
          </a:p>
          <a:p>
            <a:pPr lvl="1"/>
            <a:r>
              <a:rPr lang="en-US" dirty="0"/>
              <a:t>Use functions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/>
              <a:t> on result and in “methods”</a:t>
            </a:r>
          </a:p>
          <a:p>
            <a:pPr lvl="1"/>
            <a:r>
              <a:rPr lang="en-US" dirty="0"/>
              <a:t>Call to self: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/>
              <a:t>Method arguments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(list (</a:t>
            </a:r>
            <a:r>
              <a:rPr lang="en-US" sz="2000" kern="0" dirty="0" err="1">
                <a:latin typeface="Courier New" pitchFamily="49" charset="0"/>
              </a:rPr>
              <a:t>mcons</a:t>
            </a:r>
            <a:r>
              <a:rPr lang="en-US" sz="2000" kern="0" dirty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</a:t>
            </a:r>
            <a:r>
              <a:rPr lang="en-US" sz="2000" kern="0" dirty="0" err="1">
                <a:latin typeface="Courier New" pitchFamily="49" charset="0"/>
              </a:rPr>
              <a:t>mcons</a:t>
            </a:r>
            <a:r>
              <a:rPr lang="en-US" sz="2000" kern="0" dirty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(list (cons 'get-x 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(cons 'get-y 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>
                <a:latin typeface="Courier New" pitchFamily="49" charset="0"/>
              </a:rPr>
              <a:t>)(get self 'y)))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(cons 'set-x 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(cons 'set-y 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(cons '</a:t>
            </a:r>
            <a:r>
              <a:rPr lang="en-US" sz="2000" kern="0" dirty="0" err="1">
                <a:latin typeface="Courier New" pitchFamily="49" charset="0"/>
              </a:rPr>
              <a:t>distToOrigin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>
                <a:latin typeface="Courier New" pitchFamily="49" charset="0"/>
              </a:rPr>
              <a:t>)(…))))))</a:t>
            </a: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Subclassing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/>
              <a:t> to write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/>
              <a:t> or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/>
              <a:t> functions (see code)</a:t>
            </a:r>
          </a:p>
          <a:p>
            <a:endParaRPr lang="en-US" dirty="0"/>
          </a:p>
          <a:p>
            <a:r>
              <a:rPr lang="en-US" dirty="0"/>
              <a:t>Build a new object using fields and methods from “super” “constructor”</a:t>
            </a:r>
          </a:p>
          <a:p>
            <a:pPr lvl="1"/>
            <a:r>
              <a:rPr lang="en-US" dirty="0"/>
              <a:t>Add new or overriding methods to the </a:t>
            </a:r>
            <a:r>
              <a:rPr lang="en-US" i="1" dirty="0">
                <a:solidFill>
                  <a:schemeClr val="accent2"/>
                </a:solidFill>
              </a:rPr>
              <a:t>beginning</a:t>
            </a:r>
            <a:r>
              <a:rPr lang="en-US" dirty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/>
              <a:t> will find the first matching method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Since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>
                <a:solidFill>
                  <a:schemeClr val="accent2"/>
                </a:solidFill>
              </a:rPr>
              <a:t>, dynamic dispatch works as desired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ML?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/>
              <a:t>We were wise not to try this in ML!</a:t>
            </a:r>
          </a:p>
          <a:p>
            <a:pPr lvl="1"/>
            <a:endParaRPr lang="en-US" sz="1000" dirty="0"/>
          </a:p>
          <a:p>
            <a:r>
              <a:rPr lang="en-US" dirty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/>
              <a:t>Workarounds possible (e.g., one type for all objects)</a:t>
            </a:r>
          </a:p>
          <a:p>
            <a:pPr lvl="1"/>
            <a:r>
              <a:rPr lang="en-US" dirty="0"/>
              <a:t>Still no good type for those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arguments to functions </a:t>
            </a:r>
          </a:p>
          <a:p>
            <a:pPr lvl="2"/>
            <a:r>
              <a:rPr lang="en-US" dirty="0"/>
              <a:t>Need quite sophisticated type systems to support dynamic dispatch if it is not </a:t>
            </a:r>
            <a:r>
              <a:rPr lang="en-US" i="1" dirty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chemeClr val="accent2"/>
                </a:solidFill>
              </a:rPr>
              <a:t>Dynamic dispatch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Also known as </a:t>
            </a:r>
            <a:r>
              <a:rPr lang="en-US" i="1" dirty="0"/>
              <a:t>late binding</a:t>
            </a:r>
            <a:r>
              <a:rPr lang="en-US" dirty="0"/>
              <a:t> or </a:t>
            </a:r>
            <a:r>
              <a:rPr lang="en-US" i="1" dirty="0"/>
              <a:t>virtual methods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/>
              <a:t> in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/>
              <a:t> defined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can </a:t>
            </a:r>
            <a:r>
              <a:rPr lang="en-US" i="1" dirty="0"/>
              <a:t>resolve to</a:t>
            </a:r>
            <a:r>
              <a:rPr lang="en-US" dirty="0"/>
              <a:t> a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/>
              <a:t> defined in a subclass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Need to define the semantics of </a:t>
            </a:r>
            <a:r>
              <a:rPr lang="en-US" i="1" dirty="0">
                <a:solidFill>
                  <a:schemeClr val="accent2"/>
                </a:solidFill>
              </a:rPr>
              <a:t>method lookup</a:t>
            </a:r>
            <a:r>
              <a:rPr lang="en-US" dirty="0"/>
              <a:t> as carefully as we defined </a:t>
            </a:r>
            <a:r>
              <a:rPr lang="en-US" i="1" dirty="0"/>
              <a:t>variable lookup</a:t>
            </a:r>
            <a:r>
              <a:rPr lang="en-US" dirty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variable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ML: Look up </a:t>
            </a:r>
            <a:r>
              <a:rPr lang="en-US" i="1" dirty="0"/>
              <a:t>variables</a:t>
            </a:r>
            <a:r>
              <a:rPr lang="en-US" dirty="0"/>
              <a:t> in the appropriate environment</a:t>
            </a:r>
          </a:p>
          <a:p>
            <a:pPr lvl="1"/>
            <a:r>
              <a:rPr lang="en-US" dirty="0"/>
              <a:t>Lexical scope for closures</a:t>
            </a:r>
          </a:p>
          <a:p>
            <a:pPr lvl="1"/>
            <a:r>
              <a:rPr lang="en-US" i="1" dirty="0"/>
              <a:t>Field names</a:t>
            </a:r>
            <a:r>
              <a:rPr lang="en-US" dirty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/>
              <a:t>Racket: Like ML plus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Ruby: </a:t>
            </a:r>
          </a:p>
          <a:p>
            <a:pPr lvl="1"/>
            <a:r>
              <a:rPr lang="en-US" dirty="0"/>
              <a:t>Local variables and blocks mostly like ML and Racket</a:t>
            </a:r>
          </a:p>
          <a:p>
            <a:pPr lvl="1"/>
            <a:r>
              <a:rPr lang="en-US" dirty="0"/>
              <a:t>But also have instance variables, class variables, methods (all more like record fields)</a:t>
            </a:r>
          </a:p>
          <a:p>
            <a:pPr lvl="2"/>
            <a:r>
              <a:rPr lang="en-US" dirty="0"/>
              <a:t>Look up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, which is special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maps to some “current” object</a:t>
            </a:r>
          </a:p>
          <a:p>
            <a:endParaRPr lang="en-US" dirty="0"/>
          </a:p>
          <a:p>
            <a:r>
              <a:rPr lang="en-US" dirty="0"/>
              <a:t>Look up instance variable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/>
              <a:t> using object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/>
          </a:p>
          <a:p>
            <a:r>
              <a:rPr lang="en-US" dirty="0"/>
              <a:t>Look up class variables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/>
              <a:t> using object bound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method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, …,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/>
              <a:t> to objects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objn</a:t>
            </a:r>
            <a:endParaRPr lang="en-US" dirty="0"/>
          </a:p>
          <a:p>
            <a:pPr lvl="1"/>
            <a:r>
              <a:rPr lang="en-US" dirty="0"/>
              <a:t>As usual, may involve looking up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be the 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is defined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, pick that method, else recur with the superclass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is already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/>
              <a:t>If no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is found,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/>
              <a:t> instead</a:t>
            </a:r>
          </a:p>
          <a:p>
            <a:pPr lvl="2"/>
            <a:r>
              <a:rPr lang="en-US" dirty="0"/>
              <a:t>Definition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/>
              <a:t>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Evaluate body of method picked:</a:t>
            </a:r>
          </a:p>
          <a:p>
            <a:pPr marL="857250" lvl="1" indent="-457200"/>
            <a:r>
              <a:rPr lang="en-US" dirty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>
                <a:solidFill>
                  <a:schemeClr val="accent2"/>
                </a:solidFill>
              </a:rPr>
              <a:t>With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>
                <a:solidFill>
                  <a:schemeClr val="accent2"/>
                </a:solidFill>
              </a:rPr>
              <a:t> bound to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/>
              <a:t>Note: Step (3) complicated by </a:t>
            </a:r>
            <a:r>
              <a:rPr lang="en-US" i="1" dirty="0" err="1"/>
              <a:t>mixins</a:t>
            </a:r>
            <a:r>
              <a:rPr lang="en-US" dirty="0"/>
              <a:t>: will revise definition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Punch-line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implement dynamic dispatch, evaluate the method body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mapping to the </a:t>
            </a:r>
            <a:r>
              <a:rPr lang="en-US" i="1" dirty="0"/>
              <a:t>receiver </a:t>
            </a:r>
            <a:r>
              <a:rPr lang="en-US" dirty="0"/>
              <a:t>(result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 way, any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calls in body of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use the receiver's class, </a:t>
            </a:r>
          </a:p>
          <a:p>
            <a:pPr lvl="1"/>
            <a:r>
              <a:rPr lang="en-US" dirty="0"/>
              <a:t>Not necessarily the class that defined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/>
              <a:t>This much is the same in Ruby, Java, C#, Smalltalk,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/>
              <a:t>This is why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/>
              <a:t> worked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More complicated than the rules for closures</a:t>
            </a:r>
          </a:p>
          <a:p>
            <a:pPr lvl="1"/>
            <a:r>
              <a:rPr lang="en-US" dirty="0"/>
              <a:t>Have to treat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specially</a:t>
            </a:r>
          </a:p>
          <a:p>
            <a:pPr lvl="1"/>
            <a:r>
              <a:rPr lang="en-US" dirty="0"/>
              <a:t>May seem simpler only if you learned it first</a:t>
            </a:r>
          </a:p>
          <a:p>
            <a:pPr lvl="1"/>
            <a:r>
              <a:rPr lang="en-US" dirty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/>
              <a:t>Java/C/C++: Overriding only when number/types of arguments the same</a:t>
            </a:r>
          </a:p>
          <a:p>
            <a:pPr lvl="1"/>
            <a:r>
              <a:rPr lang="en-US" dirty="0"/>
              <a:t>Ruby: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Pick the “best one” using the </a:t>
            </a:r>
            <a:r>
              <a:rPr lang="en-US" i="1" dirty="0"/>
              <a:t>static</a:t>
            </a:r>
            <a:r>
              <a:rPr lang="en-US" dirty="0"/>
              <a:t> (!) types of the arguments</a:t>
            </a:r>
          </a:p>
          <a:p>
            <a:pPr lvl="1"/>
            <a:r>
              <a:rPr lang="en-US" dirty="0"/>
              <a:t>Complicated rules for “best”</a:t>
            </a:r>
          </a:p>
          <a:p>
            <a:pPr lvl="1"/>
            <a:r>
              <a:rPr lang="en-US" dirty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Relies fundamentally on type-checking rules</a:t>
            </a:r>
          </a:p>
          <a:p>
            <a:pPr lvl="1"/>
            <a:r>
              <a:rPr lang="en-US" dirty="0"/>
              <a:t>Ruby has none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we can shadow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/>
              <a:t>, but any call to the closure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/>
              <a:t> above will “do what we expect”</a:t>
            </a:r>
          </a:p>
          <a:p>
            <a:pPr lvl="1"/>
            <a:r>
              <a:rPr lang="en-US" dirty="0"/>
              <a:t>Does not matter if we shadow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/>
              <a:t> or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61391</TotalTime>
  <Words>1735</Words>
  <Application>Microsoft Office PowerPoint</Application>
  <PresentationFormat>On-screen Show (4:3)</PresentationFormat>
  <Paragraphs>349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Symbol</vt:lpstr>
      <vt:lpstr>Times New Roman</vt:lpstr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882</cp:revision>
  <cp:lastPrinted>2020-05-27T18:06:51Z</cp:lastPrinted>
  <dcterms:created xsi:type="dcterms:W3CDTF">2009-03-13T20:43:19Z</dcterms:created>
  <dcterms:modified xsi:type="dcterms:W3CDTF">2020-05-29T18:35:01Z</dcterms:modified>
</cp:coreProperties>
</file>