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0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11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10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4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43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46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03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55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3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2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64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32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9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8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9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86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4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8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47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20</a:t>
            </a:r>
            <a:br>
              <a:rPr lang="en-US" sz="3200" i="0" dirty="0"/>
            </a:br>
            <a:r>
              <a:rPr lang="en-US" sz="3200" dirty="0"/>
              <a:t>Arrays and Such,</a:t>
            </a:r>
            <a:br>
              <a:rPr lang="en-US" sz="3200" dirty="0"/>
            </a:br>
            <a:r>
              <a:rPr lang="en-US" sz="3200" dirty="0"/>
              <a:t>Blocks and </a:t>
            </a:r>
            <a:r>
              <a:rPr lang="en-US" sz="3200" dirty="0" err="1"/>
              <a:t>Procs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Inheritance and Overriding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Blocks are fine for applying to array elements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  <a:p>
            <a:r>
              <a:rPr lang="en-US" dirty="0"/>
              <a:t>But for an array of closures, need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/>
              <a:t> objects</a:t>
            </a:r>
          </a:p>
          <a:p>
            <a:pPr lvl="1"/>
            <a:r>
              <a:rPr lang="en-US" dirty="0"/>
              <a:t>More common use is callbacks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1" y="2476500"/>
            <a:ext cx="38099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x+1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b.count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x&gt;=6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1403985"/>
            <a:ext cx="2209799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 = [3,5,7,9]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419600"/>
            <a:ext cx="5257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lambda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x&gt;=y}}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c[2].call 17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c.count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x.call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(5)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200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First-class (“can be passed/stored anywhere”) makes closures more powerful than blocks</a:t>
            </a:r>
          </a:p>
          <a:p>
            <a:endParaRPr lang="en-US" dirty="0"/>
          </a:p>
          <a:p>
            <a:r>
              <a:rPr lang="en-US" dirty="0"/>
              <a:t>But blocks are (a little) more convenient and cover most uses</a:t>
            </a:r>
          </a:p>
          <a:p>
            <a:endParaRPr lang="en-US" dirty="0"/>
          </a:p>
          <a:p>
            <a:r>
              <a:rPr lang="en-US" dirty="0"/>
              <a:t>This helps us understand what first-class means</a:t>
            </a:r>
          </a:p>
          <a:p>
            <a:endParaRPr lang="en-US" dirty="0"/>
          </a:p>
          <a:p>
            <a:r>
              <a:rPr lang="en-US" dirty="0"/>
              <a:t>Language design question: When is convenience worth making something less general and powerful?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55339785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i="1" dirty="0"/>
              <a:t>Hashes</a:t>
            </a:r>
            <a:r>
              <a:rPr lang="en-US" dirty="0"/>
              <a:t> like arrays but:</a:t>
            </a:r>
          </a:p>
          <a:p>
            <a:pPr lvl="1"/>
            <a:r>
              <a:rPr lang="en-US" i="1" dirty="0"/>
              <a:t>Keys</a:t>
            </a:r>
            <a:r>
              <a:rPr lang="en-US" dirty="0"/>
              <a:t> can be </a:t>
            </a:r>
            <a:r>
              <a:rPr lang="en-US" i="1" dirty="0"/>
              <a:t>anything</a:t>
            </a:r>
            <a:r>
              <a:rPr lang="en-US" dirty="0"/>
              <a:t>; strings and symbols common</a:t>
            </a:r>
          </a:p>
          <a:p>
            <a:pPr lvl="1"/>
            <a:r>
              <a:rPr lang="en-US" dirty="0"/>
              <a:t>No natural ordering like numeric indices</a:t>
            </a:r>
          </a:p>
          <a:p>
            <a:pPr lvl="1"/>
            <a:r>
              <a:rPr lang="en-US" dirty="0"/>
              <a:t>Different syntax to make them</a:t>
            </a:r>
          </a:p>
          <a:p>
            <a:pPr marL="457200" lvl="1" indent="0">
              <a:buNone/>
            </a:pPr>
            <a:r>
              <a:rPr lang="en-US" dirty="0"/>
              <a:t>Like a dynamic record with anything for field names</a:t>
            </a:r>
          </a:p>
          <a:p>
            <a:pPr lvl="1"/>
            <a:r>
              <a:rPr lang="en-US" dirty="0"/>
              <a:t>Often pass a hash rather than many arguments</a:t>
            </a:r>
          </a:p>
          <a:p>
            <a:pPr lvl="1"/>
            <a:endParaRPr lang="en-US" dirty="0"/>
          </a:p>
          <a:p>
            <a:r>
              <a:rPr lang="en-US" i="1" dirty="0"/>
              <a:t>Ranges</a:t>
            </a:r>
            <a:r>
              <a:rPr lang="en-US" dirty="0"/>
              <a:t> like arrays of contiguous numbers but:</a:t>
            </a:r>
          </a:p>
          <a:p>
            <a:pPr lvl="1"/>
            <a:r>
              <a:rPr lang="en-US" dirty="0"/>
              <a:t>More efficiently represented, so large ranges fine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Good style to:</a:t>
            </a:r>
          </a:p>
          <a:p>
            <a:pPr lvl="1"/>
            <a:r>
              <a:rPr lang="en-US" dirty="0"/>
              <a:t>Use ranges when you can </a:t>
            </a:r>
          </a:p>
          <a:p>
            <a:pPr lvl="1"/>
            <a:r>
              <a:rPr lang="en-US" dirty="0"/>
              <a:t>Use hashes when non-numeric keys better represent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08408537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Arrays, hashes, and ranges all have some methods other don’t</a:t>
            </a:r>
          </a:p>
          <a:p>
            <a:pPr lvl="1"/>
            <a:r>
              <a:rPr lang="en-US" dirty="0"/>
              <a:t>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keys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 lvl="1"/>
            <a:endParaRPr lang="en-US" dirty="0"/>
          </a:p>
          <a:p>
            <a:r>
              <a:rPr lang="en-US" dirty="0"/>
              <a:t>But also have many of the same methods, particularly iterators</a:t>
            </a:r>
          </a:p>
          <a:p>
            <a:pPr lvl="1"/>
            <a:r>
              <a:rPr lang="en-US" dirty="0"/>
              <a:t>Great for duck typing</a:t>
            </a:r>
          </a:p>
          <a:p>
            <a:pPr lvl="1"/>
            <a:r>
              <a:rPr lang="en-US" dirty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1000" dirty="0"/>
          </a:p>
          <a:p>
            <a:pPr marL="457200" lvl="1" indent="0">
              <a:buNone/>
            </a:pPr>
            <a:r>
              <a:rPr lang="en-US" dirty="0"/>
              <a:t>	Once again separating “how to iterate” from “what to do”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3733800"/>
            <a:ext cx="3962400" cy="2000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foo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a.count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x*x &lt; 50}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foo [3,5,7,9]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foo (3..9)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369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major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/>
              <a:t>Subclasses, inheritance, and overriding</a:t>
            </a:r>
          </a:p>
          <a:p>
            <a:pPr lvl="1"/>
            <a:r>
              <a:rPr lang="en-US" dirty="0"/>
              <a:t>The essence of OOP</a:t>
            </a:r>
          </a:p>
          <a:p>
            <a:pPr lvl="1"/>
            <a:r>
              <a:rPr lang="en-US" dirty="0"/>
              <a:t>Not unlike you have seen in Java, but worth studying from PL perspective and in a more dynamic language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62192067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definition has a </a:t>
            </a:r>
            <a:r>
              <a:rPr lang="en-US" i="1" dirty="0">
                <a:solidFill>
                  <a:schemeClr val="accent2"/>
                </a:solidFill>
              </a:rPr>
              <a:t>superclass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if not specified)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superclass affects the class definition:</a:t>
            </a:r>
          </a:p>
          <a:p>
            <a:pPr lvl="1"/>
            <a:r>
              <a:rPr lang="en-US" dirty="0"/>
              <a:t>Class </a:t>
            </a:r>
            <a:r>
              <a:rPr lang="en-US" i="1" dirty="0">
                <a:solidFill>
                  <a:schemeClr val="accent2"/>
                </a:solidFill>
              </a:rPr>
              <a:t>inherits</a:t>
            </a:r>
            <a:r>
              <a:rPr lang="en-US" dirty="0"/>
              <a:t> all method definitions from superclass</a:t>
            </a:r>
          </a:p>
          <a:p>
            <a:pPr lvl="1"/>
            <a:r>
              <a:rPr lang="en-US" dirty="0"/>
              <a:t>But class can </a:t>
            </a:r>
            <a:r>
              <a:rPr lang="en-US" i="1" dirty="0">
                <a:solidFill>
                  <a:schemeClr val="accent2"/>
                </a:solidFill>
              </a:rPr>
              <a:t>override</a:t>
            </a:r>
            <a:r>
              <a:rPr lang="en-US" dirty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/>
              <a:t>Unlike Java/C#/C++:</a:t>
            </a:r>
          </a:p>
          <a:p>
            <a:pPr lvl="1"/>
            <a:r>
              <a:rPr lang="en-US" dirty="0"/>
              <a:t>No such thing as “inheriting fields” since all objects create instance variables by assigning to them</a:t>
            </a:r>
          </a:p>
          <a:p>
            <a:pPr lvl="1"/>
            <a:r>
              <a:rPr lang="en-US" dirty="0" err="1"/>
              <a:t>Subclassing</a:t>
            </a:r>
            <a:r>
              <a:rPr lang="en-US" dirty="0"/>
              <a:t> has nothing to do with a (non-existent) type system: can still (try to) call any method on any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Point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5033210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Example (to be continued)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+ @y*@y)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295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6310090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An object has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/>
              <a:t>Using these methods is usually non-OOP style</a:t>
            </a:r>
          </a:p>
          <a:p>
            <a:pPr lvl="1"/>
            <a:r>
              <a:rPr lang="en-US" dirty="0"/>
              <a:t>Disallows other things that “act like a duck”</a:t>
            </a:r>
          </a:p>
          <a:p>
            <a:pPr lvl="1"/>
            <a:r>
              <a:rPr lang="en-US" dirty="0"/>
              <a:t>Nonetheless semantics is that an instance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/>
              <a:t> “is a”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/>
              <a:t> but is not an “instance of”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[ Java note: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cs typeface="Courier New" pitchFamily="49" charset="0"/>
              </a:rPr>
              <a:t> 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430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493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/>
              <a:t>Consider alternatives to: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Here </a:t>
            </a:r>
            <a:r>
              <a:rPr lang="en-US" dirty="0" err="1"/>
              <a:t>subclassing</a:t>
            </a:r>
            <a:r>
              <a:rPr lang="en-US" dirty="0"/>
              <a:t> is a good choice, but programmers often overuse </a:t>
            </a:r>
            <a:r>
              <a:rPr lang="en-US" dirty="0" err="1"/>
              <a:t>subclassing</a:t>
            </a:r>
            <a:r>
              <a:rPr lang="en-US" dirty="0"/>
              <a:t> in OOP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57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773495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subclass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/>
              <a:t>Instead of creating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/>
              <a:t>, could add methods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>
                <a:latin typeface="+mj-lt"/>
                <a:cs typeface="Courier New" pitchFamily="49" charset="0"/>
              </a:rPr>
              <a:t>subclassers</a:t>
            </a:r>
            <a:r>
              <a:rPr lang="en-US" dirty="0">
                <a:latin typeface="+mj-lt"/>
                <a:cs typeface="Courier New" pitchFamily="49" charset="0"/>
              </a:rPr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4953000" cy="25159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284619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Three mostly separate topics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Flexible arrays, ranges, and hashes [actually covered in section]</a:t>
            </a:r>
          </a:p>
          <a:p>
            <a:endParaRPr lang="en-US" sz="1000" dirty="0"/>
          </a:p>
          <a:p>
            <a:r>
              <a:rPr lang="en-US" dirty="0"/>
              <a:t>Ruby’s approach to almost-closures (blocks) and closures (</a:t>
            </a:r>
            <a:r>
              <a:rPr lang="en-US" dirty="0" err="1"/>
              <a:t>Procs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[partially discussed in section as well]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/>
              <a:t>Used throughout large standard library</a:t>
            </a:r>
          </a:p>
          <a:p>
            <a:pPr lvl="2"/>
            <a:r>
              <a:rPr lang="en-US" dirty="0"/>
              <a:t>Explicit loops rare</a:t>
            </a:r>
          </a:p>
          <a:p>
            <a:pPr lvl="2"/>
            <a:r>
              <a:rPr lang="en-US" dirty="0"/>
              <a:t>Instead of a loop, go find a useful iterator</a:t>
            </a:r>
          </a:p>
          <a:p>
            <a:pPr lvl="2"/>
            <a:endParaRPr lang="en-US" dirty="0"/>
          </a:p>
          <a:p>
            <a:r>
              <a:rPr lang="en-US" dirty="0"/>
              <a:t>Subclasses, inheritance, and overriding</a:t>
            </a:r>
          </a:p>
          <a:p>
            <a:pPr lvl="1"/>
            <a:r>
              <a:rPr lang="en-US" dirty="0"/>
              <a:t>The essence of OOP, now in a more dynamic language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52723930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subclass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>
                <a:latin typeface="+mj-lt"/>
                <a:cs typeface="Courier New" pitchFamily="49" charset="0"/>
              </a:rPr>
              <a:t>Instead of </a:t>
            </a:r>
            <a:r>
              <a:rPr lang="en-US" dirty="0" err="1">
                <a:latin typeface="+mj-lt"/>
                <a:cs typeface="Courier New" pitchFamily="49" charset="0"/>
              </a:rPr>
              <a:t>subclassing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>
                <a:latin typeface="+mj-lt"/>
                <a:cs typeface="Courier New" pitchFamily="49" charset="0"/>
              </a:rPr>
              <a:t>if</a:t>
            </a:r>
            <a:r>
              <a:rPr lang="en-US" dirty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latin typeface="+mj-lt"/>
                <a:cs typeface="Courier New" pitchFamily="49" charset="0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733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+ @y*@y)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0267606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Why subclass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>
                <a:latin typeface="+mj-lt"/>
                <a:cs typeface="Courier New" pitchFamily="49" charset="0"/>
              </a:rPr>
              <a:t>Instead of </a:t>
            </a:r>
            <a:r>
              <a:rPr lang="en-US" dirty="0" err="1">
                <a:latin typeface="+mj-lt"/>
                <a:cs typeface="Courier New" pitchFamily="49" charset="0"/>
              </a:rPr>
              <a:t>subclassing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>
                <a:latin typeface="+mj-lt"/>
                <a:cs typeface="Courier New" pitchFamily="49" charset="0"/>
              </a:rPr>
              <a:t>, could use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>
                <a:latin typeface="+mj-lt"/>
                <a:cs typeface="Courier New" pitchFamily="49" charset="0"/>
              </a:rPr>
              <a:t> instance variable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>
                <a:latin typeface="+mj-lt"/>
                <a:cs typeface="Courier New" pitchFamily="49" charset="0"/>
              </a:rPr>
              <a:t>subclassing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But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>
                <a:latin typeface="+mj-lt"/>
                <a:cs typeface="Courier New" pitchFamily="49" charset="0"/>
              </a:rPr>
              <a:t>, </a:t>
            </a:r>
            <a:r>
              <a:rPr lang="en-US" dirty="0" err="1">
                <a:latin typeface="+mj-lt"/>
                <a:cs typeface="Courier New" pitchFamily="49" charset="0"/>
              </a:rPr>
              <a:t>subclassing</a:t>
            </a:r>
            <a:r>
              <a:rPr lang="en-US" dirty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410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similar “forwarding” methods  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# for y, x=, y=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6857912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/>
              <a:t> is more interesting than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/>
              <a:t> because it overrides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/>
              <a:t>Gets code reuse, but </a:t>
            </a:r>
            <a:r>
              <a:rPr lang="en-US" i="1" dirty="0"/>
              <a:t>highly disputable</a:t>
            </a:r>
            <a:r>
              <a:rPr lang="en-US" dirty="0"/>
              <a:t> if it is appropriate to say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/>
              <a:t>  “is a”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/>
              <a:t>Still just avoiding copy/paste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(d*d + @z*@z)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890215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With examples so far, objects are not so different from closures</a:t>
            </a:r>
          </a:p>
          <a:p>
            <a:pPr lvl="1"/>
            <a:r>
              <a:rPr lang="en-US" dirty="0"/>
              <a:t>Multiple methods rather than just “call me”</a:t>
            </a:r>
          </a:p>
          <a:p>
            <a:pPr lvl="1"/>
            <a:r>
              <a:rPr lang="en-US" dirty="0"/>
              <a:t>Explicit instance variables rather than environment where function is defined</a:t>
            </a:r>
          </a:p>
          <a:p>
            <a:pPr lvl="1"/>
            <a:r>
              <a:rPr lang="en-US" dirty="0"/>
              <a:t>Inheritance avoids helper functions or code copying</a:t>
            </a:r>
          </a:p>
          <a:p>
            <a:pPr lvl="1"/>
            <a:r>
              <a:rPr lang="en-US" dirty="0"/>
              <a:t>“Simple” overriding just replaces methods</a:t>
            </a:r>
          </a:p>
          <a:p>
            <a:pPr lvl="1"/>
            <a:endParaRPr lang="en-US" dirty="0"/>
          </a:p>
          <a:p>
            <a:r>
              <a:rPr lang="en-US" dirty="0"/>
              <a:t>But there is one big difference: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Overriding can make a method defined in the superclass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/>
          </a:p>
          <a:p>
            <a:pPr lvl="1"/>
            <a:r>
              <a:rPr lang="en-US" i="1" dirty="0"/>
              <a:t>The</a:t>
            </a:r>
            <a:r>
              <a:rPr lang="en-US" dirty="0"/>
              <a:t> essential difference of OOP, studied carefully next lecture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29119077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Example: Equivalent except constructor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/>
              <a:t>Also need to 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/>
              <a:t> (see code file)</a:t>
            </a:r>
          </a:p>
          <a:p>
            <a:pPr lvl="1"/>
            <a:endParaRPr lang="en-US" dirty="0"/>
          </a:p>
          <a:p>
            <a:r>
              <a:rPr lang="en-US" dirty="0"/>
              <a:t>Key </a:t>
            </a:r>
            <a:r>
              <a:rPr lang="en-US" dirty="0" err="1"/>
              <a:t>punchline</a:t>
            </a:r>
            <a:r>
              <a:rPr lang="en-US" dirty="0"/>
              <a:t>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/>
              <a:t>, defined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/>
              <a:t>, “already works”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sz="1000" dirty="0"/>
          </a:p>
          <a:p>
            <a:pPr lvl="1"/>
            <a:r>
              <a:rPr lang="en-US" dirty="0"/>
              <a:t>Why: calls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are resolved in terms of the object's class</a:t>
            </a:r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8036271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special syntax and many provided methods for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/>
              <a:t> class</a:t>
            </a:r>
          </a:p>
          <a:p>
            <a:endParaRPr lang="en-US" sz="1600" dirty="0"/>
          </a:p>
          <a:p>
            <a:r>
              <a:rPr lang="en-US" dirty="0"/>
              <a:t>Can hold any number of other objects, </a:t>
            </a:r>
            <a:r>
              <a:rPr lang="en-US" i="1" dirty="0"/>
              <a:t>indexed</a:t>
            </a:r>
            <a:r>
              <a:rPr lang="en-US" dirty="0"/>
              <a:t> by number</a:t>
            </a:r>
          </a:p>
          <a:p>
            <a:pPr lvl="1"/>
            <a:r>
              <a:rPr lang="en-US" dirty="0"/>
              <a:t>Get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/>
              <a:t>Set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e</a:t>
            </a:r>
          </a:p>
          <a:p>
            <a:pPr lvl="1"/>
            <a:endParaRPr lang="en-US" sz="1600" dirty="0"/>
          </a:p>
          <a:p>
            <a:r>
              <a:rPr lang="en-US" dirty="0"/>
              <a:t>Compared to arrays in many other languages</a:t>
            </a:r>
          </a:p>
          <a:p>
            <a:pPr lvl="1"/>
            <a:r>
              <a:rPr lang="en-US" dirty="0"/>
              <a:t>More flexible and dynamic</a:t>
            </a:r>
          </a:p>
          <a:p>
            <a:pPr lvl="1"/>
            <a:r>
              <a:rPr lang="en-US" dirty="0"/>
              <a:t>Fewer operations are errors</a:t>
            </a:r>
          </a:p>
          <a:p>
            <a:pPr lvl="1"/>
            <a:r>
              <a:rPr lang="en-US" dirty="0"/>
              <a:t>Less efficient</a:t>
            </a:r>
          </a:p>
          <a:p>
            <a:pPr lvl="1"/>
            <a:endParaRPr lang="en-US" sz="1600" dirty="0"/>
          </a:p>
          <a:p>
            <a:r>
              <a:rPr lang="en-US" dirty="0"/>
              <a:t>“The standard collection” (like lists were in ML and Racket)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0011236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many examples, some demonstrated here</a:t>
            </a:r>
          </a:p>
          <a:p>
            <a:endParaRPr lang="en-US" dirty="0"/>
          </a:p>
          <a:p>
            <a:r>
              <a:rPr lang="en-US" dirty="0"/>
              <a:t>Consult the documentation/tutorials</a:t>
            </a:r>
          </a:p>
          <a:p>
            <a:pPr lvl="1"/>
            <a:r>
              <a:rPr lang="en-US" dirty="0"/>
              <a:t>If seems sensible and general, probably a method for it</a:t>
            </a:r>
          </a:p>
          <a:p>
            <a:pPr lvl="1"/>
            <a:endParaRPr lang="en-US" dirty="0"/>
          </a:p>
          <a:p>
            <a:r>
              <a:rPr lang="en-US" dirty="0"/>
              <a:t>Arrays make good tuples, lists, stacks, queues, sets, …</a:t>
            </a:r>
          </a:p>
          <a:p>
            <a:endParaRPr lang="en-US" dirty="0"/>
          </a:p>
          <a:p>
            <a:r>
              <a:rPr lang="en-US" dirty="0"/>
              <a:t>Iterating over arrays typically done with methods taking blocks</a:t>
            </a:r>
          </a:p>
          <a:p>
            <a:pPr lvl="1"/>
            <a:r>
              <a:rPr lang="en-US" dirty="0"/>
              <a:t>Next topic…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6487824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But </a:t>
            </a:r>
            <a:r>
              <a:rPr lang="en-US" i="1" dirty="0"/>
              <a:t>almost</a:t>
            </a:r>
            <a:r>
              <a:rPr lang="en-US" dirty="0"/>
              <a:t> just closures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dirty="0"/>
              <a:t>Normal: easy way to pass anonymous functions to methods for all the usual reasons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Normal: Blocks can take 0 or more arguments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Normal: Blocks use lexical scope: block body uses environment where block was defined</a:t>
            </a:r>
          </a:p>
          <a:p>
            <a:pPr lvl="1"/>
            <a:endParaRPr lang="en-US" sz="800" dirty="0"/>
          </a:p>
          <a:p>
            <a:pPr marL="0" indent="0">
              <a:buNone/>
            </a:pPr>
            <a:r>
              <a:rPr lang="en-US" dirty="0"/>
              <a:t>Examples: 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029200"/>
            <a:ext cx="7543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[4,6,8].each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puts (x+1)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042822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strange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pass 0 or 1 block with </a:t>
            </a:r>
            <a:r>
              <a:rPr lang="en-US" i="1" dirty="0"/>
              <a:t>any</a:t>
            </a:r>
            <a:r>
              <a:rPr lang="en-US" dirty="0"/>
              <a:t> message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might ignore it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might give an error if you do not send one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might do different things if you do/don’t send one</a:t>
            </a:r>
          </a:p>
          <a:p>
            <a:pPr lvl="2"/>
            <a:r>
              <a:rPr lang="en-US" dirty="0"/>
              <a:t>Also number-of-block-arguments can matter</a:t>
            </a:r>
          </a:p>
          <a:p>
            <a:pPr lvl="2"/>
            <a:endParaRPr lang="en-US" dirty="0"/>
          </a:p>
          <a:p>
            <a:r>
              <a:rPr lang="en-US" dirty="0"/>
              <a:t>Just put the block “next to” the “other” arguments (if any)</a:t>
            </a:r>
          </a:p>
          <a:p>
            <a:pPr lvl="1"/>
            <a:r>
              <a:rPr lang="en-US" dirty="0"/>
              <a:t>Syntax: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{e}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{|x| e}</a:t>
            </a:r>
            <a:r>
              <a:rPr lang="en-US" dirty="0">
                <a:latin typeface="+mj-lt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/>
              <a:t>, etc. (plus variations)</a:t>
            </a:r>
          </a:p>
          <a:p>
            <a:pPr lvl="2"/>
            <a:r>
              <a:rPr lang="en-US" dirty="0"/>
              <a:t>Can also replace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/>
            <a:r>
              <a:rPr lang="en-US" dirty="0"/>
              <a:t>Often preferred for blocks &gt; 1 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5963721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Blocks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Rampant use of great block-taking methods in standard </a:t>
            </a:r>
            <a:r>
              <a:rPr lang="en-US" dirty="0" err="1"/>
              <a:t>libraray</a:t>
            </a:r>
            <a:endParaRPr lang="en-US" dirty="0"/>
          </a:p>
          <a:p>
            <a:r>
              <a:rPr lang="en-US" dirty="0"/>
              <a:t>Ruby has loops but very rarely used</a:t>
            </a:r>
          </a:p>
          <a:p>
            <a:pPr lvl="1"/>
            <a:r>
              <a:rPr lang="en-US" dirty="0"/>
              <a:t>Can write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(0..i).each {|j| e}</a:t>
            </a:r>
            <a:r>
              <a:rPr lang="en-US" dirty="0"/>
              <a:t>, but often better options</a:t>
            </a:r>
          </a:p>
          <a:p>
            <a:r>
              <a:rPr lang="en-US" dirty="0"/>
              <a:t>Examples (consult documentation for many more)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934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Array.new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(5) {|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4*(i+1)}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puts (x * 2)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* 2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#synonym: collect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a.any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a.inject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(0) {|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acc+elt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a.select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#non-synonym: filter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717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strangeness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Callee</a:t>
            </a:r>
            <a:r>
              <a:rPr lang="en-US" dirty="0"/>
              <a:t> does not give a name to the (potential) block argument</a:t>
            </a:r>
          </a:p>
          <a:p>
            <a:endParaRPr lang="en-US" dirty="0"/>
          </a:p>
          <a:p>
            <a:r>
              <a:rPr lang="en-US" dirty="0"/>
              <a:t>Instead, just calls it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yield(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00100" lvl="3" indent="-342900"/>
            <a:r>
              <a:rPr lang="en-US" dirty="0"/>
              <a:t>Silly example:</a:t>
            </a:r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/>
          </a:p>
          <a:p>
            <a:pPr marL="800100" lvl="3" indent="-342900"/>
            <a:r>
              <a:rPr lang="en-US" dirty="0"/>
              <a:t>See code for slightly less silly example</a:t>
            </a:r>
          </a:p>
          <a:p>
            <a:pPr marL="342900" lvl="2" indent="-342900"/>
            <a:endParaRPr lang="en-US" dirty="0"/>
          </a:p>
          <a:p>
            <a:pPr marL="342900" lvl="2" indent="-342900"/>
            <a:r>
              <a:rPr lang="en-US" dirty="0"/>
              <a:t>Can 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often just assume a  block is given or that a block's presence is implied by other arguments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1242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124200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8208642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Blocks are “second-class”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a method can do with a block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/>
              <a:t> to it</a:t>
            </a:r>
          </a:p>
          <a:p>
            <a:pPr lvl="1"/>
            <a:r>
              <a:rPr lang="en-US" dirty="0"/>
              <a:t>Cannot return it, store it in an object (e.g., for a callback), …</a:t>
            </a:r>
          </a:p>
          <a:p>
            <a:pPr lvl="1"/>
            <a:r>
              <a:rPr lang="en-US" dirty="0"/>
              <a:t>But can also turn blocks into real closures</a:t>
            </a:r>
          </a:p>
          <a:p>
            <a:pPr lvl="1"/>
            <a:r>
              <a:rPr lang="en-US" dirty="0"/>
              <a:t>Closures are instances of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/>
              <a:t>Called with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call</a:t>
            </a:r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This is Ruby, so there are several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objects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lvl="1"/>
            <a:r>
              <a:rPr lang="en-US" dirty="0">
                <a:sym typeface="Wingdings" pitchFamily="2" charset="2"/>
              </a:rPr>
              <a:t>One way: method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lambda</a:t>
            </a:r>
            <a:r>
              <a:rPr lang="en-US" dirty="0">
                <a:sym typeface="Wingdings" pitchFamily="2" charset="2"/>
              </a:rPr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dirty="0">
                <a:sym typeface="Wingdings" pitchFamily="2" charset="2"/>
              </a:rPr>
              <a:t> takes a block and returns the corresponding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55131357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65708</TotalTime>
  <Words>2036</Words>
  <Application>Microsoft Office PowerPoint</Application>
  <PresentationFormat>On-screen Show (4:3)</PresentationFormat>
  <Paragraphs>426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Courier New</vt:lpstr>
      <vt:lpstr>Times New Roman</vt:lpstr>
      <vt:lpstr>Wingdings</vt:lpstr>
      <vt:lpstr>dan_design_template</vt:lpstr>
      <vt:lpstr>CSE341: Programming Languages  Lecture 20 Arrays and Such, Blocks and Procs,  Inheritance and Overriding</vt:lpstr>
      <vt:lpstr>This lecture</vt:lpstr>
      <vt:lpstr>Ruby Arrays</vt:lpstr>
      <vt:lpstr>Using Arrays</vt:lpstr>
      <vt:lpstr>Blocks</vt:lpstr>
      <vt:lpstr>Some strange things</vt:lpstr>
      <vt:lpstr>Blocks everywhere</vt:lpstr>
      <vt:lpstr>More strangeness</vt:lpstr>
      <vt:lpstr>Blocks are “second-class”</vt:lpstr>
      <vt:lpstr>Example</vt:lpstr>
      <vt:lpstr>Moral</vt:lpstr>
      <vt:lpstr>More collections</vt:lpstr>
      <vt:lpstr>Similar methods</vt:lpstr>
      <vt:lpstr>Next major topic</vt:lpstr>
      <vt:lpstr>Subclassing</vt:lpstr>
      <vt:lpstr>Example (to be continued)</vt:lpstr>
      <vt:lpstr>An object has a class</vt:lpstr>
      <vt:lpstr>Example continued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881</cp:revision>
  <cp:lastPrinted>2011-09-27T20:26:28Z</cp:lastPrinted>
  <dcterms:created xsi:type="dcterms:W3CDTF">2009-03-13T20:43:19Z</dcterms:created>
  <dcterms:modified xsi:type="dcterms:W3CDTF">2020-05-27T17:51:04Z</dcterms:modified>
</cp:coreProperties>
</file>