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3.xml" ContentType="application/vnd.openxmlformats-officedocument.presentationml.notesSlide+xml"/>
  <Override PartName="/ppt/tags/tag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9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504" r:id="rId10"/>
    <p:sldId id="505" r:id="rId11"/>
    <p:sldId id="506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19</a:t>
            </a:r>
            <a:br>
              <a:rPr lang="en-US" sz="3200" i="0" dirty="0"/>
            </a:br>
            <a:r>
              <a:rPr lang="en-US" sz="3200" dirty="0"/>
              <a:t>Introduction to Ruby and OOP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Numbers have methods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/>
              <a:t>, etc.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/>
              <a:t> is an object used as a “nothing” object</a:t>
            </a:r>
          </a:p>
          <a:p>
            <a:pPr lvl="1"/>
            <a:r>
              <a:rPr lang="en-US" dirty="0"/>
              <a:t>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in Java/C#/C++ except it is an object</a:t>
            </a:r>
          </a:p>
          <a:p>
            <a:pPr lvl="1"/>
            <a:r>
              <a:rPr lang="en-US" dirty="0"/>
              <a:t>Every object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/>
              <a:t> method,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/>
              <a:t> 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for it</a:t>
            </a:r>
          </a:p>
          <a:p>
            <a:pPr lvl="1"/>
            <a:r>
              <a:rPr lang="en-US" dirty="0"/>
              <a:t>Note: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/>
              <a:t>Strings also have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String concatenation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"hello" + 3.to_s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code is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methods you define are part of a class</a:t>
            </a:r>
          </a:p>
          <a:p>
            <a:endParaRPr lang="en-US" dirty="0"/>
          </a:p>
          <a:p>
            <a:r>
              <a:rPr lang="en-US" dirty="0"/>
              <a:t>Top-level methods (in file or REPL) just added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class</a:t>
            </a:r>
          </a:p>
          <a:p>
            <a:pPr lvl="1"/>
            <a:endParaRPr lang="en-US" dirty="0"/>
          </a:p>
          <a:p>
            <a:r>
              <a:rPr lang="en-US" dirty="0" err="1"/>
              <a:t>Subclassing</a:t>
            </a:r>
            <a:r>
              <a:rPr lang="en-US" dirty="0"/>
              <a:t> discussion coming later, but:</a:t>
            </a:r>
          </a:p>
          <a:p>
            <a:pPr lvl="1"/>
            <a:r>
              <a:rPr lang="en-US" dirty="0"/>
              <a:t>Since all classes you define are </a:t>
            </a:r>
            <a:r>
              <a:rPr lang="en-US" i="1" dirty="0"/>
              <a:t>subclasses</a:t>
            </a:r>
            <a:r>
              <a:rPr lang="en-US" dirty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, all </a:t>
            </a:r>
            <a:r>
              <a:rPr lang="en-US" i="1" dirty="0"/>
              <a:t>inherit</a:t>
            </a:r>
            <a:r>
              <a:rPr lang="en-US" dirty="0"/>
              <a:t> the top-level methods</a:t>
            </a:r>
          </a:p>
          <a:p>
            <a:pPr lvl="1"/>
            <a:r>
              <a:rPr lang="en-US" dirty="0"/>
              <a:t>So you can call these methods anywhere in the program</a:t>
            </a:r>
          </a:p>
          <a:p>
            <a:pPr lvl="1"/>
            <a:r>
              <a:rPr lang="en-US" dirty="0"/>
              <a:t>Unless a class overrides (</a:t>
            </a:r>
            <a:r>
              <a:rPr lang="en-US" i="1" dirty="0"/>
              <a:t>roughly-not-exactly</a:t>
            </a:r>
            <a:r>
              <a:rPr lang="en-US" dirty="0"/>
              <a:t>, shadows) it by defining a method with the same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classes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/>
              <a:t>Define a class with methods as defined</a:t>
            </a:r>
          </a:p>
          <a:p>
            <a:r>
              <a:rPr lang="en-US" dirty="0"/>
              <a:t>Method returns its last expression </a:t>
            </a:r>
          </a:p>
          <a:p>
            <a:pPr lvl="1"/>
            <a:r>
              <a:rPr lang="en-US" dirty="0"/>
              <a:t>Ruby also has explicit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</a:t>
            </a:r>
          </a:p>
          <a:p>
            <a:r>
              <a:rPr lang="en-US" dirty="0"/>
              <a:t>Syntax note: Line breaks often required (else need more syntax), but indentation always only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expression2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using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creates a new object whose class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message”</a:t>
            </a:r>
          </a:p>
          <a:p>
            <a:pPr lvl="1"/>
            <a:r>
              <a:rPr lang="en-US" dirty="0"/>
              <a:t>Can also write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Methods can take arguments, called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>
              <a:latin typeface="+mj-lt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Methods can use local variables</a:t>
            </a:r>
          </a:p>
          <a:p>
            <a:pPr lvl="1"/>
            <a:r>
              <a:rPr lang="en-US" dirty="0"/>
              <a:t>Syntax: starts with letter</a:t>
            </a:r>
          </a:p>
          <a:p>
            <a:pPr lvl="1"/>
            <a:r>
              <a:rPr lang="en-US" dirty="0"/>
              <a:t>Scope is method body</a:t>
            </a:r>
          </a:p>
          <a:p>
            <a:endParaRPr lang="en-US" sz="1400" dirty="0"/>
          </a:p>
          <a:p>
            <a:r>
              <a:rPr lang="en-US" dirty="0"/>
              <a:t>No declaring them, just assign to them anywhere in method body (!)</a:t>
            </a:r>
          </a:p>
          <a:p>
            <a:endParaRPr lang="en-US" sz="1400" dirty="0"/>
          </a:p>
          <a:p>
            <a:r>
              <a:rPr lang="en-US" dirty="0"/>
              <a:t>Variables are mutable,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/>
              <a:t>Contents of variables are always references to objects because all values are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Java/C#/C++)</a:t>
            </a:r>
            <a:endParaRPr lang="en-US" dirty="0"/>
          </a:p>
          <a:p>
            <a:endParaRPr lang="en-US" dirty="0"/>
          </a:p>
          <a:p>
            <a:r>
              <a:rPr lang="en-US" dirty="0"/>
              <a:t>Refers to “the current object”</a:t>
            </a:r>
          </a:p>
          <a:p>
            <a:pPr lvl="1"/>
            <a:r>
              <a:rPr lang="en-US" dirty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/>
              <a:t>So call another method on “same object”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have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object’s state persists</a:t>
            </a:r>
          </a:p>
          <a:p>
            <a:pPr lvl="1"/>
            <a:r>
              <a:rPr lang="en-US" dirty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/>
              <a:t>State only directly accessible from object’s methods</a:t>
            </a:r>
          </a:p>
          <a:p>
            <a:pPr lvl="1"/>
            <a:r>
              <a:rPr lang="en-US" dirty="0"/>
              <a:t>Can read, write, extend the state</a:t>
            </a:r>
          </a:p>
          <a:p>
            <a:pPr lvl="1"/>
            <a:r>
              <a:rPr lang="en-US" dirty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/>
              <a:t>State consists of </a:t>
            </a:r>
            <a:r>
              <a:rPr lang="en-US" i="1" dirty="0">
                <a:solidFill>
                  <a:schemeClr val="accent2"/>
                </a:solidFill>
              </a:rPr>
              <a:t>instance variables</a:t>
            </a:r>
            <a:r>
              <a:rPr lang="en-US" dirty="0"/>
              <a:t> (also known as fields)</a:t>
            </a:r>
          </a:p>
          <a:p>
            <a:pPr lvl="1"/>
            <a:r>
              <a:rPr lang="en-US" dirty="0"/>
              <a:t>Syntax: starts with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/>
              <a:t>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So </a:t>
            </a:r>
            <a:r>
              <a:rPr lang="en-US" dirty="0" err="1">
                <a:latin typeface="+mj-lt"/>
                <a:cs typeface="Courier New" pitchFamily="49" charset="0"/>
              </a:rPr>
              <a:t>mis</a:t>
            </a:r>
            <a:r>
              <a:rPr lang="en-US" dirty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>
                <a:latin typeface="+mj-lt"/>
                <a:cs typeface="Courier New" pitchFamily="49" charset="0"/>
              </a:rPr>
              <a:t>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an object returns a reference to a new object</a:t>
            </a:r>
          </a:p>
          <a:p>
            <a:pPr lvl="1"/>
            <a:r>
              <a:rPr lang="en-US" dirty="0"/>
              <a:t>Different state from every other object</a:t>
            </a:r>
          </a:p>
          <a:p>
            <a:endParaRPr lang="en-US" dirty="0"/>
          </a:p>
          <a:p>
            <a:r>
              <a:rPr lang="en-US" dirty="0"/>
              <a:t>Variable assignment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/>
              <a:t>) creates an alias</a:t>
            </a:r>
          </a:p>
          <a:p>
            <a:pPr lvl="1"/>
            <a:r>
              <a:rPr lang="en-US" dirty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named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/>
              <a:t>is special</a:t>
            </a:r>
          </a:p>
          <a:p>
            <a:pPr lvl="1"/>
            <a:r>
              <a:rPr lang="en-US" dirty="0"/>
              <a:t>Is called on a new object before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/>
              <a:t>are passed on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(Like constructors in Java/C#/etc.)</a:t>
            </a:r>
            <a:endParaRPr lang="en-US" dirty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/>
              <a:t>Usually good </a:t>
            </a:r>
            <a:r>
              <a:rPr lang="en-US" i="1" dirty="0"/>
              <a:t>style</a:t>
            </a:r>
            <a:r>
              <a:rPr lang="en-US" dirty="0"/>
              <a:t> to create instance variables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also state shared by the entire class</a:t>
            </a:r>
          </a:p>
          <a:p>
            <a:endParaRPr lang="en-US" dirty="0"/>
          </a:p>
          <a:p>
            <a:r>
              <a:rPr lang="en-US" dirty="0"/>
              <a:t>Shared by (and only accessible to) all instances of the class</a:t>
            </a:r>
          </a:p>
          <a:p>
            <a:pPr lvl="1"/>
            <a:r>
              <a:rPr lang="en-US" dirty="0"/>
              <a:t>(Like Java static fields)</a:t>
            </a:r>
          </a:p>
          <a:p>
            <a:endParaRPr lang="en-US" dirty="0"/>
          </a:p>
          <a:p>
            <a:r>
              <a:rPr lang="en-US" dirty="0"/>
              <a:t>Called </a:t>
            </a:r>
            <a:r>
              <a:rPr lang="en-US" i="1" dirty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/>
              <a:t>Syntax: starts with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/>
              <a:t>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@@foo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Less common, but sometimes useful	</a:t>
            </a:r>
          </a:p>
          <a:p>
            <a:pPr lvl="1"/>
            <a:r>
              <a:rPr lang="en-US" dirty="0"/>
              <a:t>And helps explain via contrast that each object has its own instance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/>
              <a:t>Next two sections use the Ruby language</a:t>
            </a:r>
          </a:p>
          <a:p>
            <a:pPr lvl="1"/>
            <a:r>
              <a:rPr lang="en-US" dirty="0"/>
              <a:t>http://www.ruby-lang.org/</a:t>
            </a:r>
          </a:p>
          <a:p>
            <a:pPr lvl="1"/>
            <a:r>
              <a:rPr lang="en-US" dirty="0"/>
              <a:t>Installation / basic usage instructions on course website</a:t>
            </a:r>
          </a:p>
          <a:p>
            <a:pPr lvl="2"/>
            <a:r>
              <a:rPr lang="en-US" dirty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Excellent documentation available, much of it free</a:t>
            </a:r>
          </a:p>
          <a:p>
            <a:pPr lvl="1"/>
            <a:r>
              <a:rPr lang="en-US" dirty="0"/>
              <a:t>So may not cover every language detail in course materials</a:t>
            </a:r>
          </a:p>
          <a:p>
            <a:pPr lvl="1"/>
            <a:r>
              <a:rPr lang="en-US" dirty="0"/>
              <a:t>http://ruby-doc.org/</a:t>
            </a:r>
          </a:p>
          <a:p>
            <a:pPr lvl="1"/>
            <a:r>
              <a:rPr lang="en-US" dirty="0"/>
              <a:t>http://www.ruby-lang.org/en/documentation/</a:t>
            </a:r>
          </a:p>
          <a:p>
            <a:pPr lvl="1"/>
            <a:r>
              <a:rPr lang="en-US" dirty="0"/>
              <a:t>Particularly recommend “Programming Ruby 1.9 &amp; 2.0, The Pragmatic Programmers’ Guide”</a:t>
            </a:r>
          </a:p>
          <a:p>
            <a:pPr lvl="2"/>
            <a:r>
              <a:rPr lang="en-US" dirty="0"/>
              <a:t>Not free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constants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/>
              <a:t>Class constants</a:t>
            </a:r>
          </a:p>
          <a:p>
            <a:pPr lvl="1"/>
            <a:r>
              <a:rPr lang="en-US" dirty="0"/>
              <a:t>Syntax: start with capital letter,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/>
              <a:t>Should not be mutated</a:t>
            </a:r>
          </a:p>
          <a:p>
            <a:pPr lvl="1"/>
            <a:r>
              <a:rPr lang="en-US" dirty="0"/>
              <a:t>Visible outside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/>
              <a:t>Class methods</a:t>
            </a:r>
            <a:r>
              <a:rPr lang="en-US" dirty="0"/>
              <a:t> (cf. Java/C# static methods)</a:t>
            </a:r>
          </a:p>
          <a:p>
            <a:pPr lvl="1"/>
            <a:r>
              <a:rPr lang="en-US" dirty="0"/>
              <a:t>Syntax (in some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):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access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OOP languages generally have various ways to hide (or not) instance variables, methods, classes, etc.</a:t>
            </a:r>
          </a:p>
          <a:p>
            <a:pPr lvl="1"/>
            <a:r>
              <a:rPr lang="en-US" dirty="0"/>
              <a:t>Ruby is no exception</a:t>
            </a:r>
          </a:p>
          <a:p>
            <a:pPr lvl="1"/>
            <a:endParaRPr lang="en-US" dirty="0"/>
          </a:p>
          <a:p>
            <a:r>
              <a:rPr lang="en-US" dirty="0"/>
              <a:t>Some basic Ruby rules here as an example…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state is private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Ruby, object state is always </a:t>
            </a:r>
            <a:r>
              <a:rPr lang="en-US" dirty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/>
              <a:t>Only an object’s methods can access its instance variables</a:t>
            </a:r>
          </a:p>
          <a:p>
            <a:pPr lvl="1"/>
            <a:r>
              <a:rPr lang="en-US" dirty="0"/>
              <a:t>Not even another instance of the same class</a:t>
            </a:r>
          </a:p>
          <a:p>
            <a:pPr lvl="1"/>
            <a:r>
              <a:rPr lang="en-US" dirty="0"/>
              <a:t>So can 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/>
              <a:t>, but not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@foo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Conventions and 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/>
              <a:t>the convention is to name the methods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Cute sugar: When </a:t>
            </a:r>
            <a:r>
              <a:rPr lang="en-US" i="1" dirty="0"/>
              <a:t>using</a:t>
            </a:r>
            <a:r>
              <a:rPr lang="en-US" dirty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, can have space before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:foo, :bar, …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:foo,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@foo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42</a:t>
            </a: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private object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This is “more OOP” than public instance variables</a:t>
            </a:r>
          </a:p>
          <a:p>
            <a:endParaRPr lang="en-US" sz="1000" dirty="0"/>
          </a:p>
          <a:p>
            <a:r>
              <a:rPr lang="en-US" dirty="0"/>
              <a:t>Can later change class implementation without changing clients</a:t>
            </a:r>
          </a:p>
          <a:p>
            <a:pPr lvl="1"/>
            <a:r>
              <a:rPr lang="en-US" dirty="0"/>
              <a:t>Like we did with ML modules that hid representation</a:t>
            </a:r>
          </a:p>
          <a:p>
            <a:pPr lvl="1"/>
            <a:r>
              <a:rPr lang="en-US" dirty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have an unrelated class that implements the same methods and use it with same clients</a:t>
            </a:r>
          </a:p>
          <a:p>
            <a:pPr lvl="1"/>
            <a:r>
              <a:rPr lang="en-US" dirty="0"/>
              <a:t>See later discussion of “duck typing”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Three </a:t>
            </a:r>
            <a:r>
              <a:rPr lang="en-US" i="1" dirty="0"/>
              <a:t>visibilities</a:t>
            </a:r>
            <a:r>
              <a:rPr lang="en-US" dirty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code</a:t>
            </a:r>
          </a:p>
          <a:p>
            <a:endParaRPr lang="en-US" dirty="0"/>
          </a:p>
          <a:p>
            <a:r>
              <a:rPr lang="en-US" dirty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/>
              <a:t>by default</a:t>
            </a:r>
          </a:p>
          <a:p>
            <a:pPr lvl="1"/>
            <a:r>
              <a:rPr lang="en-US" dirty="0"/>
              <a:t>Multiple ways to change a method’s visibility</a:t>
            </a:r>
          </a:p>
          <a:p>
            <a:pPr lvl="1"/>
            <a:r>
              <a:rPr lang="en-US" dirty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visibilities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(see the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together much of what we have learned to define and use a small class for rational numbers</a:t>
            </a:r>
          </a:p>
          <a:p>
            <a:pPr lvl="1"/>
            <a:r>
              <a:rPr lang="en-US" dirty="0"/>
              <a:t>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documentation</a:t>
            </a:r>
          </a:p>
          <a:p>
            <a:pPr lvl="1"/>
            <a:endParaRPr lang="en-US" dirty="0"/>
          </a:p>
          <a:p>
            <a:r>
              <a:rPr lang="en-US" dirty="0"/>
              <a:t>Way our class works: Keeps fractions in reduced form with a positive denominator</a:t>
            </a:r>
          </a:p>
          <a:p>
            <a:pPr lvl="1"/>
            <a:r>
              <a:rPr lang="en-US" dirty="0"/>
              <a:t>Like an ML-module example earlier in course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and exploratory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objects also have methods like: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/>
              <a:t>Can use at run-time to query “what an object can do” and respond accordingly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reflection</a:t>
            </a:r>
          </a:p>
          <a:p>
            <a:pPr lvl="1"/>
            <a:endParaRPr lang="en-US" dirty="0"/>
          </a:p>
          <a:p>
            <a:r>
              <a:rPr lang="en-US" dirty="0"/>
              <a:t>Also useful in the REPL to explore what methods are available</a:t>
            </a:r>
          </a:p>
          <a:p>
            <a:pPr lvl="1"/>
            <a:r>
              <a:rPr lang="en-US" dirty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/>
              <a:t>Another example of “just objects and method calls”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Ruby: Our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Pure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object-oriented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i="1" dirty="0">
                <a:solidFill>
                  <a:schemeClr val="accent2"/>
                </a:solidFill>
              </a:rPr>
              <a:t>all</a:t>
            </a:r>
            <a:r>
              <a:rPr lang="en-US" dirty="0">
                <a:solidFill>
                  <a:schemeClr val="accent2"/>
                </a:solidFill>
              </a:rPr>
              <a:t> values are </a:t>
            </a:r>
            <a:r>
              <a:rPr lang="en-US" i="1" dirty="0">
                <a:solidFill>
                  <a:schemeClr val="accent2"/>
                </a:solidFill>
              </a:rPr>
              <a:t>objects</a:t>
            </a:r>
            <a:r>
              <a:rPr lang="en-US" dirty="0"/>
              <a:t> (even numbers)</a:t>
            </a:r>
          </a:p>
          <a:p>
            <a:endParaRPr lang="en-US" sz="400" dirty="0"/>
          </a:p>
          <a:p>
            <a:r>
              <a:rPr lang="en-US" i="1" dirty="0">
                <a:solidFill>
                  <a:schemeClr val="accent2"/>
                </a:solidFill>
              </a:rPr>
              <a:t>Class-based</a:t>
            </a:r>
            <a:r>
              <a:rPr lang="en-US" dirty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/>
              <a:t>Like Java, unlike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i="1" dirty="0" err="1"/>
              <a:t>Mixins</a:t>
            </a:r>
            <a:r>
              <a:rPr lang="en-US" dirty="0"/>
              <a:t> (neither Java interfaces nor C++ multiple inheritance)</a:t>
            </a:r>
          </a:p>
          <a:p>
            <a:pPr lvl="1"/>
            <a:endParaRPr lang="en-US" sz="600" dirty="0"/>
          </a:p>
          <a:p>
            <a:r>
              <a:rPr lang="en-US" i="1" dirty="0"/>
              <a:t>Dynamically typed</a:t>
            </a:r>
          </a:p>
          <a:p>
            <a:endParaRPr lang="en-US" sz="400" i="1" dirty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Run-time inspection of objects</a:t>
            </a:r>
          </a:p>
          <a:p>
            <a:r>
              <a:rPr lang="en-US" dirty="0"/>
              <a:t>Very </a:t>
            </a:r>
            <a:r>
              <a:rPr lang="en-US" i="1" dirty="0"/>
              <a:t>dynamic</a:t>
            </a:r>
            <a:r>
              <a:rPr lang="en-US" dirty="0"/>
              <a:t>: Can change classes during execution</a:t>
            </a:r>
          </a:p>
          <a:p>
            <a:pPr marL="0" indent="0">
              <a:buNone/>
            </a:pPr>
            <a:endParaRPr lang="en-US" sz="400" dirty="0"/>
          </a:p>
          <a:p>
            <a:r>
              <a:rPr lang="en-US" i="1" dirty="0"/>
              <a:t>Blocks</a:t>
            </a:r>
            <a:r>
              <a:rPr lang="en-US" dirty="0"/>
              <a:t> and libraries encourage lots of closure idioms</a:t>
            </a:r>
          </a:p>
          <a:p>
            <a:endParaRPr lang="en-US" sz="400" dirty="0"/>
          </a:p>
          <a:p>
            <a:r>
              <a:rPr lang="en-US" dirty="0"/>
              <a:t>Syntax, scoping rules, semantics of a “</a:t>
            </a:r>
            <a:r>
              <a:rPr lang="en-US" i="1" dirty="0"/>
              <a:t>scripting language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Variables “spring to life” on use</a:t>
            </a:r>
          </a:p>
          <a:p>
            <a:pPr lvl="1"/>
            <a:r>
              <a:rPr lang="en-US" dirty="0"/>
              <a:t>Very flexible arrays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/>
              <a:t>Breaks abstractions and makes programs very difficult to analyze, but it does have plausible uses</a:t>
            </a:r>
          </a:p>
          <a:p>
            <a:pPr lvl="1"/>
            <a:r>
              <a:rPr lang="en-US" dirty="0"/>
              <a:t>Simple example: Add a useful helper method to a class you did not define</a:t>
            </a:r>
          </a:p>
          <a:p>
            <a:pPr lvl="2"/>
            <a:r>
              <a:rPr lang="en-US" dirty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/>
              <a:t>For us: Helps re-enforce “the rules of OOP”</a:t>
            </a:r>
          </a:p>
          <a:p>
            <a:pPr lvl="1"/>
            <a:r>
              <a:rPr lang="en-US" dirty="0"/>
              <a:t>Every object has a class</a:t>
            </a:r>
          </a:p>
          <a:p>
            <a:pPr lvl="1"/>
            <a:r>
              <a:rPr lang="en-US" dirty="0"/>
              <a:t>A class determines its instances’ behavior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method to 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/>
              <a:t> class</a:t>
            </a:r>
          </a:p>
          <a:p>
            <a:endParaRPr lang="en-US" dirty="0"/>
          </a:p>
          <a:p>
            <a:r>
              <a:rPr lang="en-US" dirty="0"/>
              <a:t>Add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/>
              <a:t> method to the built-in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/>
              <a:t> class</a:t>
            </a:r>
          </a:p>
          <a:p>
            <a:endParaRPr lang="en-US" dirty="0"/>
          </a:p>
          <a:p>
            <a:r>
              <a:rPr lang="en-US" dirty="0"/>
              <a:t>Defining top-level methods adds to the built-in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Or replaces methods</a:t>
            </a:r>
          </a:p>
          <a:p>
            <a:endParaRPr lang="en-US" dirty="0"/>
          </a:p>
          <a:p>
            <a:r>
              <a:rPr lang="en-US" dirty="0"/>
              <a:t>Replace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 method in the built-in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Oops: watch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/>
              <a:t> crash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First create an instance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>
                <a:cs typeface="Courier New" pitchFamily="49" charset="0"/>
              </a:rPr>
              <a:t>, e.g.,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Now replace method </a:t>
            </a:r>
            <a:r>
              <a:rPr lang="en-US" dirty="0" err="1"/>
              <a:t>method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/>
              <a:t>Now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point is Java/C#/C++ do not have to ask the question</a:t>
            </a:r>
          </a:p>
          <a:p>
            <a:pPr lvl="1"/>
            <a:r>
              <a:rPr lang="en-US" dirty="0"/>
              <a:t>May allow more optimized method-call implementations as a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Duck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“If it walks like a duck and quacks like a duck, it's a duck”</a:t>
            </a:r>
          </a:p>
          <a:p>
            <a:pPr lvl="1"/>
            <a:r>
              <a:rPr lang="en-US" dirty="0"/>
              <a:t>Or don't worry that it may not be a duck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When writing a method you might think, “I need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argument” but really you need an object with enough methods similar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's methods that your method works</a:t>
            </a:r>
          </a:p>
          <a:p>
            <a:pPr lvl="1"/>
            <a:r>
              <a:rPr lang="en-US" dirty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Plus: More code reuse; very OOP approach</a:t>
            </a:r>
          </a:p>
          <a:p>
            <a:pPr lvl="1"/>
            <a:r>
              <a:rPr lang="en-US" dirty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/>
              <a:t>Minus: Almost nothing is equivalent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/>
              <a:t>  versus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/>
              <a:t>versus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/>
              <a:t>Callers may assume a lot about how </a:t>
            </a:r>
            <a:r>
              <a:rPr lang="en-US" dirty="0" err="1"/>
              <a:t>callees</a:t>
            </a:r>
            <a:r>
              <a:rPr lang="en-US" dirty="0"/>
              <a:t> are implemented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 Typing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/>
              <a:t>Natural thought: “Takes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object (definition not shown here), negates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value”</a:t>
            </a:r>
          </a:p>
          <a:p>
            <a:pPr lvl="1"/>
            <a:r>
              <a:rPr lang="en-US" dirty="0"/>
              <a:t>Makes sense, though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instance method </a:t>
            </a:r>
            <a:r>
              <a:rPr lang="en-US"/>
              <a:t>more OOP</a:t>
            </a:r>
            <a:endParaRPr lang="en-US" dirty="0"/>
          </a:p>
          <a:p>
            <a:pPr lvl="1"/>
            <a:endParaRPr lang="en-US" sz="800" dirty="0"/>
          </a:p>
          <a:p>
            <a:r>
              <a:rPr lang="en-US" dirty="0"/>
              <a:t>Closer:  “Takes anything with getter and setter methods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/>
              <a:t> instance variable and multiplies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field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”</a:t>
            </a:r>
          </a:p>
          <a:p>
            <a:endParaRPr lang="en-US" sz="800" dirty="0"/>
          </a:p>
          <a:p>
            <a:r>
              <a:rPr lang="en-US" dirty="0"/>
              <a:t>Closer: “Takes anything with methods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calls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with the result of multiplying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Duck typing: </a:t>
            </a:r>
            <a:r>
              <a:rPr lang="en-US" dirty="0"/>
              <a:t>“</a:t>
            </a:r>
            <a:r>
              <a:rPr lang="en-US" dirty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where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/>
              <a:t>Plus: Maybe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/>
              <a:t>Minus: If someone does use (abuse?) duck typing here, then we cannot change the implementation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/>
              <a:t>For example,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>
              <a:cs typeface="Courier New" pitchFamily="49" charset="0"/>
            </a:endParaRPr>
          </a:p>
          <a:p>
            <a:r>
              <a:rPr lang="en-US">
                <a:cs typeface="Courier New" pitchFamily="49" charset="0"/>
              </a:rPr>
              <a:t>Better (?) example: </a:t>
            </a:r>
            <a:r>
              <a:rPr lang="en-US" dirty="0">
                <a:cs typeface="Courier New" pitchFamily="49" charset="0"/>
              </a:rPr>
              <a:t>Can pass this method a number, a string, or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Ruby: Not our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/>
              <a:t>Popular for server-side web applications</a:t>
            </a:r>
          </a:p>
          <a:p>
            <a:pPr lvl="1"/>
            <a:r>
              <a:rPr lang="en-US" dirty="0"/>
              <a:t>Ruby on Rails</a:t>
            </a:r>
          </a:p>
          <a:p>
            <a:pPr lvl="1"/>
            <a:endParaRPr lang="en-US" dirty="0"/>
          </a:p>
          <a:p>
            <a:r>
              <a:rPr lang="en-US" dirty="0"/>
              <a:t>Often many ways to do the same thing</a:t>
            </a:r>
          </a:p>
          <a:p>
            <a:pPr lvl="1"/>
            <a:r>
              <a:rPr lang="en-US" dirty="0"/>
              <a:t>More of a “why not add that too?”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Ruby 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Racket also has classes and objects when you want them</a:t>
            </a:r>
          </a:p>
          <a:p>
            <a:pPr lvl="1"/>
            <a:r>
              <a:rPr lang="en-US" dirty="0"/>
              <a:t>In Ruby everything uses them (at least implicitly)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Historical note: </a:t>
            </a:r>
            <a:r>
              <a:rPr lang="en-US" i="1" dirty="0"/>
              <a:t>Smalltalk</a:t>
            </a:r>
            <a:r>
              <a:rPr lang="en-US" dirty="0"/>
              <a:t>  also a dynamically typed, class-based, pure OOP language with blocks and convenient reflection</a:t>
            </a:r>
          </a:p>
          <a:p>
            <a:pPr lvl="1"/>
            <a:r>
              <a:rPr lang="en-US" dirty="0"/>
              <a:t>Smaller just-as-powerful language</a:t>
            </a:r>
          </a:p>
          <a:p>
            <a:pPr lvl="1"/>
            <a:r>
              <a:rPr lang="en-US" dirty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/>
              <a:t>Dynamically typed OOP helps identify OOP's essence by not having to discuss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/>
          </a:p>
          <a:p>
            <a:pPr marL="0" indent="0">
              <a:buFontTx/>
              <a:buNone/>
            </a:pPr>
            <a:r>
              <a:rPr lang="en-US" b="0" dirty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/>
              <a:t>   object-oriented (OOP)              Ruby                        Java</a:t>
            </a:r>
            <a:endParaRPr lang="en-US" sz="800" b="0" dirty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Next homework is 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Quite different feel than 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/>
          </a:p>
          <a:p>
            <a:pPr lvl="1"/>
            <a:r>
              <a:rPr lang="en-US" i="1" dirty="0"/>
              <a:t>Read</a:t>
            </a:r>
            <a:r>
              <a:rPr lang="en-US" dirty="0"/>
              <a:t> code: determine what you do and do not (!) need to 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Homework requires the </a:t>
            </a:r>
            <a:r>
              <a:rPr lang="en-US" dirty="0" err="1"/>
              <a:t>Tk</a:t>
            </a:r>
            <a:r>
              <a:rPr lang="en-US" dirty="0"/>
              <a:t> graphics library to be installed such that the provided Ruby code can use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/>
              <a:t> file for our getting-started program</a:t>
            </a:r>
          </a:p>
          <a:p>
            <a:endParaRPr lang="en-US" dirty="0"/>
          </a:p>
          <a:p>
            <a:r>
              <a:rPr lang="en-US" dirty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/>
              <a:t> at the command-line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endParaRPr lang="en-US" dirty="0"/>
          </a:p>
          <a:p>
            <a:endParaRPr lang="en-US" dirty="0"/>
          </a:p>
          <a:p>
            <a:r>
              <a:rPr lang="en-US" dirty="0"/>
              <a:t>Or can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/>
              <a:t>, which is a REPL</a:t>
            </a:r>
          </a:p>
          <a:p>
            <a:pPr lvl="1"/>
            <a:r>
              <a:rPr lang="en-US" dirty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 of class-based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Ruby: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All values are references to </a:t>
            </a:r>
            <a:r>
              <a:rPr lang="en-US" i="1" dirty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Objects communicate via </a:t>
            </a:r>
            <a:r>
              <a:rPr lang="en-US" i="1" dirty="0"/>
              <a:t>method calls</a:t>
            </a:r>
            <a:r>
              <a:rPr lang="en-US" dirty="0"/>
              <a:t>, also known as </a:t>
            </a:r>
            <a:r>
              <a:rPr lang="en-US" i="1" dirty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object has its own (private) </a:t>
            </a:r>
            <a:r>
              <a:rPr lang="en-US" i="1" dirty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Every object is an instance of a </a:t>
            </a:r>
            <a:r>
              <a:rPr lang="en-US" i="1" dirty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object’s class determines the object’s </a:t>
            </a:r>
            <a:r>
              <a:rPr lang="en-US" i="1" dirty="0"/>
              <a:t>behavior</a:t>
            </a:r>
          </a:p>
          <a:p>
            <a:pPr lvl="1"/>
            <a:r>
              <a:rPr lang="en-US" dirty="0"/>
              <a:t>How it handles method calls</a:t>
            </a:r>
          </a:p>
          <a:p>
            <a:pPr lvl="1"/>
            <a:r>
              <a:rPr lang="en-US" dirty="0"/>
              <a:t>Class contains method definitions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Java/C#/etc. similar but do not follow (1) (e.g., numbers,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) and allow objects to have non-private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/>
              <a:t>Simpler, smaller semantics</a:t>
            </a:r>
          </a:p>
          <a:p>
            <a:endParaRPr lang="en-US" dirty="0"/>
          </a:p>
          <a:p>
            <a:r>
              <a:rPr lang="en-US" dirty="0"/>
              <a:t>Can call methods on anything</a:t>
            </a:r>
          </a:p>
          <a:p>
            <a:pPr lvl="1"/>
            <a:r>
              <a:rPr lang="en-US" dirty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/>
              <a:t>Almost everything is a method call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58570</TotalTime>
  <Words>2680</Words>
  <Application>Microsoft Office PowerPoint</Application>
  <PresentationFormat>On-screen Show (4:3)</PresentationFormat>
  <Paragraphs>540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Pure OOP</vt:lpstr>
      <vt:lpstr>Some examples</vt:lpstr>
      <vt:lpstr>All code is methods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878</cp:revision>
  <cp:lastPrinted>2011-09-27T20:26:28Z</cp:lastPrinted>
  <dcterms:created xsi:type="dcterms:W3CDTF">2009-03-13T20:43:19Z</dcterms:created>
  <dcterms:modified xsi:type="dcterms:W3CDTF">2020-05-22T18:52:51Z</dcterms:modified>
</cp:coreProperties>
</file>