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76" r:id="rId3"/>
    <p:sldId id="477" r:id="rId4"/>
    <p:sldId id="478" r:id="rId5"/>
    <p:sldId id="479" r:id="rId6"/>
    <p:sldId id="501" r:id="rId7"/>
    <p:sldId id="481" r:id="rId8"/>
    <p:sldId id="482" r:id="rId9"/>
    <p:sldId id="483" r:id="rId10"/>
    <p:sldId id="484" r:id="rId11"/>
    <p:sldId id="485" r:id="rId12"/>
    <p:sldId id="486" r:id="rId13"/>
    <p:sldId id="502" r:id="rId14"/>
    <p:sldId id="487" r:id="rId15"/>
    <p:sldId id="488" r:id="rId16"/>
    <p:sldId id="489" r:id="rId17"/>
    <p:sldId id="490" r:id="rId18"/>
    <p:sldId id="491" r:id="rId19"/>
    <p:sldId id="492" r:id="rId20"/>
    <p:sldId id="493" r:id="rId21"/>
    <p:sldId id="497" r:id="rId22"/>
    <p:sldId id="498" r:id="rId23"/>
    <p:sldId id="499" r:id="rId24"/>
    <p:sldId id="500" r:id="rId25"/>
    <p:sldId id="494" r:id="rId26"/>
    <p:sldId id="495" r:id="rId27"/>
    <p:sldId id="496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2884B81-6372-4314-A9FF-3FEEA5BA7FD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17</a:t>
            </a:r>
            <a:br>
              <a:rPr lang="en-US" sz="3200" i="0" dirty="0"/>
            </a:br>
            <a:r>
              <a:rPr lang="en-US" sz="3200" dirty="0"/>
              <a:t>Implementing Languages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(Including Closures)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assume “right types” for </a:t>
            </a:r>
            <a:r>
              <a:rPr lang="en-US" dirty="0" err="1"/>
              <a:t>struct</a:t>
            </a:r>
            <a:r>
              <a:rPr lang="en-US" dirty="0"/>
              <a:t> fields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 holds a </a:t>
            </a:r>
            <a:r>
              <a:rPr lang="en-US" dirty="0" smtClean="0"/>
              <a:t>number</a:t>
            </a:r>
          </a:p>
          <a:p>
            <a:pPr lvl="1"/>
            <a:r>
              <a:rPr lang="en-US" dirty="0" smtClean="0"/>
              <a:t>others hold legal ASTs</a:t>
            </a:r>
          </a:p>
          <a:p>
            <a:r>
              <a:rPr lang="en-US" dirty="0" smtClean="0"/>
              <a:t>Illegal </a:t>
            </a:r>
            <a:r>
              <a:rPr lang="en-US" dirty="0"/>
              <a:t>ASTs can “crash the interpreter” – </a:t>
            </a:r>
            <a:r>
              <a:rPr lang="en-US" i="1" dirty="0">
                <a:solidFill>
                  <a:srgbClr val="FF0000"/>
                </a:solidFill>
              </a:rPr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fine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4991626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3) "uh-oh")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4))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(negate -7)</a:t>
            </a: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interpreters return expressions, but not any expressions</a:t>
            </a:r>
          </a:p>
          <a:p>
            <a:pPr lvl="1"/>
            <a:r>
              <a:rPr lang="en-US" dirty="0"/>
              <a:t>Result should always be a </a:t>
            </a:r>
            <a:r>
              <a:rPr lang="en-US" i="1" dirty="0"/>
              <a:t>value</a:t>
            </a:r>
            <a:r>
              <a:rPr lang="en-US" dirty="0"/>
              <a:t>, a kind of expression that evaluates to itself</a:t>
            </a:r>
          </a:p>
          <a:p>
            <a:pPr lvl="1"/>
            <a:r>
              <a:rPr lang="en-US" dirty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/>
          </a:p>
          <a:p>
            <a:endParaRPr lang="en-US" sz="1000" dirty="0"/>
          </a:p>
          <a:p>
            <a:r>
              <a:rPr lang="en-US" dirty="0"/>
              <a:t>But a larger language has more values than just numbers</a:t>
            </a:r>
          </a:p>
          <a:p>
            <a:pPr lvl="1"/>
            <a:r>
              <a:rPr lang="en-US" dirty="0"/>
              <a:t>Booleans, strings, etc.</a:t>
            </a:r>
          </a:p>
          <a:p>
            <a:pPr lvl="1"/>
            <a:r>
              <a:rPr lang="en-US" dirty="0"/>
              <a:t>Pairs of values (definition of value recursive)</a:t>
            </a:r>
          </a:p>
          <a:p>
            <a:pPr lvl="1"/>
            <a:r>
              <a:rPr lang="en-US" dirty="0"/>
              <a:t>Closures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</a:t>
            </a:r>
            <a:r>
              <a:rPr lang="en-US" dirty="0" err="1" smtClean="0"/>
              <a:t>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See code for language that adds </a:t>
            </a:r>
            <a:r>
              <a:rPr lang="en-US" dirty="0" err="1"/>
              <a:t>booleans</a:t>
            </a:r>
            <a:r>
              <a:rPr lang="en-US" dirty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before, illegal ASTs can “crash” the interpreter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What if the program is a legal AST, but evaluation of it tries to use the wrong kind of value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(b)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86200"/>
            <a:ext cx="7010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(bool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#t)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(if-then-else (bool #t)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(Dynamic) Type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57150" indent="0">
              <a:buNone/>
            </a:pPr>
            <a:r>
              <a:rPr lang="en-US" dirty="0" smtClean="0"/>
              <a:t>Legal </a:t>
            </a:r>
            <a:r>
              <a:rPr lang="en-US" dirty="0"/>
              <a:t>ASTs </a:t>
            </a:r>
            <a:r>
              <a:rPr lang="en-US" b="1" dirty="0"/>
              <a:t>must not</a:t>
            </a:r>
            <a:r>
              <a:rPr lang="en-US" dirty="0"/>
              <a:t> cause a metalanguage </a:t>
            </a:r>
            <a:r>
              <a:rPr lang="en-US" dirty="0" smtClean="0"/>
              <a:t>error</a:t>
            </a:r>
            <a:endParaRPr lang="en-US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715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dirty="0">
                <a:solidFill>
                  <a:srgbClr val="FF0000"/>
                </a:solidFill>
              </a:rPr>
              <a:t>should detect this and give an error message </a:t>
            </a:r>
            <a:r>
              <a:rPr lang="en-US" i="1" dirty="0" smtClean="0">
                <a:solidFill>
                  <a:srgbClr val="FF0000"/>
                </a:solidFill>
              </a:rPr>
              <a:t>in terms of the interpreted language</a:t>
            </a:r>
            <a:r>
              <a:rPr lang="en-US" dirty="0" smtClean="0">
                <a:solidFill>
                  <a:srgbClr val="FF0000"/>
                </a:solidFill>
              </a:rPr>
              <a:t>, not </a:t>
            </a:r>
            <a:r>
              <a:rPr lang="en-US" dirty="0">
                <a:solidFill>
                  <a:srgbClr val="FF0000"/>
                </a:solidFill>
              </a:rPr>
              <a:t>in terms of the interpreter implementation</a:t>
            </a:r>
          </a:p>
          <a:p>
            <a:pPr lvl="1"/>
            <a:r>
              <a:rPr lang="en-US" dirty="0"/>
              <a:t>Means checking a recursive result whenever a particular kind of value is needed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need to check if </a:t>
            </a:r>
            <a:r>
              <a:rPr lang="en-US" dirty="0" smtClean="0"/>
              <a:t>no kind of value is illegal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050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3)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(bool #t))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(if-then-else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26858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Interpreters so far have been for languages without variables</a:t>
            </a:r>
          </a:p>
          <a:p>
            <a:pPr lvl="1"/>
            <a:r>
              <a:rPr lang="en-US" dirty="0"/>
              <a:t>No let-expressions, functions-with-arguments, etc.</a:t>
            </a:r>
          </a:p>
          <a:p>
            <a:pPr lvl="1"/>
            <a:r>
              <a:rPr lang="en-US" dirty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/>
              <a:t>This segment describes in English what to do</a:t>
            </a:r>
          </a:p>
          <a:p>
            <a:pPr lvl="1"/>
            <a:r>
              <a:rPr lang="en-US" dirty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/>
              <a:t>Fortunately, what you have to implement is what we have been stressing since the very, very beginning of the course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An environment is a mapping from variables (Racket strings) to values (as defined by the language)</a:t>
            </a:r>
          </a:p>
          <a:p>
            <a:pPr lvl="1"/>
            <a:r>
              <a:rPr lang="en-US" dirty="0"/>
              <a:t>Only ever put pairs of strings and values in the environment</a:t>
            </a:r>
          </a:p>
          <a:p>
            <a:pPr lvl="1"/>
            <a:endParaRPr lang="en-US" dirty="0"/>
          </a:p>
          <a:p>
            <a:r>
              <a:rPr lang="en-US" dirty="0"/>
              <a:t>Evaluation takes place in an environment</a:t>
            </a:r>
          </a:p>
          <a:p>
            <a:pPr lvl="1"/>
            <a:r>
              <a:rPr lang="en-US" dirty="0"/>
              <a:t>Environment passed as argument to interpreter helper function</a:t>
            </a:r>
          </a:p>
          <a:p>
            <a:pPr lvl="1"/>
            <a:r>
              <a:rPr lang="en-US" dirty="0"/>
              <a:t>A variable expression looks up the variable in the environment</a:t>
            </a:r>
          </a:p>
          <a:p>
            <a:pPr lvl="1"/>
            <a:r>
              <a:rPr lang="en-US" dirty="0"/>
              <a:t>Most </a:t>
            </a:r>
            <a:r>
              <a:rPr lang="en-US" dirty="0" err="1"/>
              <a:t>subexpressions</a:t>
            </a:r>
            <a:r>
              <a:rPr lang="en-US" dirty="0"/>
              <a:t> use same environment as outer expression</a:t>
            </a:r>
          </a:p>
          <a:p>
            <a:pPr lvl="1"/>
            <a:r>
              <a:rPr lang="en-US" dirty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/>
          </a:p>
          <a:p>
            <a:pPr lvl="1"/>
            <a:r>
              <a:rPr lang="en-US" dirty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Then </a:t>
            </a:r>
            <a:r>
              <a:rPr lang="en-US" b="1" dirty="0" err="1">
                <a:latin typeface="Courier New" pitchFamily="49" charset="0"/>
              </a:rPr>
              <a:t>eval-exp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just calls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with same expression and the </a:t>
            </a:r>
            <a:r>
              <a:rPr lang="en-US" i="1" dirty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homework, environments themselves are just Racket lists containing Racket pairs of a string (the MUPL variable name,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/>
              <a:t>) and a MUPL value (e.g.,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17)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 </a:t>
            </a:r>
            <a:r>
              <a:rPr lang="en-US" sz="2000" kern="0" dirty="0" err="1">
                <a:latin typeface="Courier New" pitchFamily="49" charset="0"/>
              </a:rPr>
              <a:t>env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(</a:t>
            </a:r>
            <a:r>
              <a:rPr lang="en-US" sz="2000" kern="0" dirty="0" err="1">
                <a:latin typeface="Courier New" pitchFamily="49" charset="0"/>
              </a:rPr>
              <a:t>cond</a:t>
            </a:r>
            <a:r>
              <a:rPr lang="en-US" sz="2000" kern="0" dirty="0">
                <a:latin typeface="Courier New" pitchFamily="49" charset="0"/>
              </a:rPr>
              <a:t>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))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grading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would be a helper function one could define locally inside </a:t>
            </a:r>
            <a:r>
              <a:rPr lang="en-US" b="1" dirty="0" err="1">
                <a:latin typeface="Courier New" pitchFamily="49" charset="0"/>
              </a:rPr>
              <a:t>eval-exp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directly, so we need it at top-level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best part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/>
              <a:t>Fortunately, what you have to implement is what we have been stressing since 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Evaluate a function expression:</a:t>
            </a:r>
          </a:p>
          <a:p>
            <a:pPr lvl="1"/>
            <a:r>
              <a:rPr lang="en-US" dirty="0"/>
              <a:t>A function is </a:t>
            </a:r>
            <a:r>
              <a:rPr lang="en-US" i="1" dirty="0"/>
              <a:t>not</a:t>
            </a:r>
            <a:r>
              <a:rPr lang="en-US" dirty="0"/>
              <a:t> a value; a closure </a:t>
            </a:r>
            <a:r>
              <a:rPr lang="en-US" i="1" dirty="0"/>
              <a:t>is</a:t>
            </a:r>
            <a:r>
              <a:rPr lang="en-US" dirty="0"/>
              <a:t> a value</a:t>
            </a:r>
          </a:p>
          <a:p>
            <a:pPr lvl="2"/>
            <a:r>
              <a:rPr lang="en-US" dirty="0"/>
              <a:t>Evaluating a function returns a closure</a:t>
            </a:r>
          </a:p>
          <a:p>
            <a:pPr lvl="1"/>
            <a:r>
              <a:rPr lang="en-US" dirty="0"/>
              <a:t>Create a closure out of (a) the function and (b) the current environment when the function was evaluated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Evaluate a function call: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env</a:t>
            </a:r>
            <a:r>
              <a:rPr lang="en-US" sz="2000" kern="0" dirty="0">
                <a:latin typeface="Courier New" pitchFamily="49" charset="0"/>
              </a:rPr>
              <a:t> fun)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Typical workflow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</a:rPr>
              <a:t>"(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Parsing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Call</a:t>
                </a: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Function</a:t>
                </a: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+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Constant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errors /</a:t>
            </a:r>
          </a:p>
          <a:p>
            <a:r>
              <a:rPr lang="en-US" dirty="0">
                <a:latin typeface="+mj-lt"/>
              </a:rPr>
              <a:t>warnings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Rest of implementation</a:t>
            </a: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errors /</a:t>
            </a:r>
          </a:p>
          <a:p>
            <a:r>
              <a:rPr lang="en-US" dirty="0">
                <a:latin typeface="+mj-lt"/>
              </a:rPr>
              <a:t>warnings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concrete syntax (string)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abstract syntax (tree)</a:t>
            </a: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/>
              <a:t>Use current environment to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to a closure</a:t>
            </a:r>
          </a:p>
          <a:p>
            <a:pPr lvl="1"/>
            <a:r>
              <a:rPr lang="en-US" dirty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to a value</a:t>
            </a:r>
          </a:p>
          <a:p>
            <a:r>
              <a:rPr lang="en-US" dirty="0"/>
              <a:t>Evaluate closure’s function’s body </a:t>
            </a:r>
            <a:r>
              <a:rPr lang="en-US" dirty="0">
                <a:solidFill>
                  <a:schemeClr val="accent2"/>
                </a:solidFill>
              </a:rPr>
              <a:t>in the closure’s environment</a:t>
            </a:r>
            <a:r>
              <a:rPr lang="en-US" dirty="0"/>
              <a:t>, extended to:</a:t>
            </a:r>
          </a:p>
          <a:p>
            <a:pPr lvl="1"/>
            <a:r>
              <a:rPr lang="en-US" dirty="0"/>
              <a:t>Map the function’s argument-name to the argument-value</a:t>
            </a:r>
          </a:p>
          <a:p>
            <a:pPr lvl="1"/>
            <a:r>
              <a:rPr lang="en-US" dirty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Given a closure, the code part is </a:t>
            </a:r>
            <a:r>
              <a:rPr lang="en-US" i="1" dirty="0"/>
              <a:t>only</a:t>
            </a:r>
            <a:r>
              <a:rPr lang="en-US" dirty="0"/>
              <a:t> ever evaluated using the environment part (extended), </a:t>
            </a:r>
            <a:r>
              <a:rPr lang="en-US" i="1" dirty="0"/>
              <a:t>not</a:t>
            </a:r>
            <a:r>
              <a:rPr lang="en-US" dirty="0"/>
              <a:t> the environment at the call-site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that expensive?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/>
              <a:t>Time</a:t>
            </a:r>
            <a:r>
              <a:rPr lang="en-US" dirty="0"/>
              <a:t> to build a closure is tiny: a </a:t>
            </a:r>
            <a:r>
              <a:rPr lang="en-US" dirty="0" err="1"/>
              <a:t>struct</a:t>
            </a:r>
            <a:r>
              <a:rPr lang="en-US" dirty="0"/>
              <a:t> with two fields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i="1" dirty="0"/>
              <a:t>Space</a:t>
            </a:r>
            <a:r>
              <a:rPr lang="en-US" dirty="0"/>
              <a:t> to store closures </a:t>
            </a:r>
            <a:r>
              <a:rPr lang="en-US" i="1" dirty="0"/>
              <a:t>might</a:t>
            </a:r>
            <a:r>
              <a:rPr lang="en-US" dirty="0"/>
              <a:t> be large if environment is large</a:t>
            </a:r>
          </a:p>
          <a:p>
            <a:pPr lvl="1"/>
            <a:r>
              <a:rPr lang="en-US" dirty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/>
              <a:t>Still, end up keeping around bindings that are not needed</a:t>
            </a:r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r>
              <a:rPr lang="en-US" dirty="0"/>
              <a:t>Alternative used in practice:  When creating a closure, store a possibly-smaller environment holding only the variables that are </a:t>
            </a:r>
            <a:r>
              <a:rPr lang="en-US" dirty="0">
                <a:solidFill>
                  <a:schemeClr val="accent2"/>
                </a:solidFill>
              </a:rPr>
              <a:t>free variables</a:t>
            </a:r>
            <a:r>
              <a:rPr lang="en-US" dirty="0"/>
              <a:t> in the function body</a:t>
            </a:r>
          </a:p>
          <a:p>
            <a:pPr lvl="1"/>
            <a:r>
              <a:rPr lang="en-US" dirty="0"/>
              <a:t>Free variables: Variables that occur, not counting shadowed uses of the same variable name</a:t>
            </a:r>
          </a:p>
          <a:p>
            <a:pPr lvl="1"/>
            <a:r>
              <a:rPr lang="en-US" dirty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variables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() (+ x y z))   </a:t>
            </a:r>
            <a:r>
              <a:rPr lang="en-US" b="1" dirty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(x) (+ x y z))  </a:t>
            </a:r>
            <a:r>
              <a:rPr lang="en-US" b="1" dirty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y z)) </a:t>
            </a:r>
            <a:r>
              <a:rPr lang="en-US" b="1" dirty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([y 0]) (+ x y z))) </a:t>
            </a:r>
            <a:r>
              <a:rPr lang="en-US" b="1" dirty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(x y z) (+ x y z)) </a:t>
            </a:r>
            <a:r>
              <a:rPr lang="en-US" b="1" dirty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(x) (+ y 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([y z]) (+ y y)))) </a:t>
            </a:r>
            <a:r>
              <a:rPr lang="en-US" b="1" dirty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free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/>
              <a:t>And time proportional to number of free variables</a:t>
            </a:r>
          </a:p>
          <a:p>
            <a:pPr lvl="1"/>
            <a:r>
              <a:rPr lang="en-US" dirty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/>
              <a:t>[Also use a much better data structure for looking up variables than a list]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Optional: compiling higher-order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/>
              <a:t>So compile functions by having the translation produce “regular” functions that </a:t>
            </a:r>
            <a:r>
              <a:rPr lang="en-US" i="1" dirty="0"/>
              <a:t>all</a:t>
            </a:r>
            <a:r>
              <a:rPr lang="en-US" dirty="0"/>
              <a:t> take an </a:t>
            </a:r>
            <a:r>
              <a:rPr lang="en-US" i="1" dirty="0">
                <a:solidFill>
                  <a:schemeClr val="accent2"/>
                </a:solidFill>
              </a:rPr>
              <a:t>extra explicit argument </a:t>
            </a:r>
            <a:r>
              <a:rPr lang="en-US" dirty="0"/>
              <a:t>called “environment”</a:t>
            </a:r>
          </a:p>
          <a:p>
            <a:endParaRPr lang="en-US" sz="1000" dirty="0"/>
          </a:p>
          <a:p>
            <a:r>
              <a:rPr lang="en-US" dirty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/>
              <a:t>Running program still creates closures and every function call passes the closure’s environment to the closure’s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Our approach to language implementation: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Implementing language </a:t>
            </a:r>
            <a:r>
              <a:rPr lang="en-US" i="1" dirty="0"/>
              <a:t>B</a:t>
            </a:r>
            <a:r>
              <a:rPr lang="en-US" dirty="0"/>
              <a:t> in language </a:t>
            </a:r>
            <a:r>
              <a:rPr lang="en-US" i="1" dirty="0"/>
              <a:t>A</a:t>
            </a:r>
          </a:p>
          <a:p>
            <a:r>
              <a:rPr lang="en-US" dirty="0"/>
              <a:t>Skipping parsing by writing language </a:t>
            </a:r>
            <a:r>
              <a:rPr lang="en-US" i="1" dirty="0"/>
              <a:t>B</a:t>
            </a:r>
            <a:r>
              <a:rPr lang="en-US" dirty="0"/>
              <a:t> programs directly in terms of language </a:t>
            </a:r>
            <a:r>
              <a:rPr lang="en-US" i="1" dirty="0"/>
              <a:t>A</a:t>
            </a:r>
            <a:r>
              <a:rPr lang="en-US" dirty="0"/>
              <a:t> constructors</a:t>
            </a:r>
          </a:p>
          <a:p>
            <a:r>
              <a:rPr lang="en-US" dirty="0"/>
              <a:t>An interpreter written in </a:t>
            </a:r>
            <a:r>
              <a:rPr lang="en-US" i="1" dirty="0"/>
              <a:t>A</a:t>
            </a:r>
            <a:r>
              <a:rPr lang="en-US" dirty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we know about macros: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Extend the syntax of a language</a:t>
            </a:r>
          </a:p>
          <a:p>
            <a:r>
              <a:rPr lang="en-US" dirty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With our set-up, we can use language </a:t>
            </a:r>
            <a:r>
              <a:rPr lang="en-US" i="1" dirty="0"/>
              <a:t>A</a:t>
            </a:r>
            <a:r>
              <a:rPr lang="en-US" dirty="0"/>
              <a:t> (i.e., Racket) </a:t>
            </a:r>
            <a:r>
              <a:rPr lang="en-US" i="1" dirty="0"/>
              <a:t>functions</a:t>
            </a:r>
            <a:r>
              <a:rPr lang="en-US" dirty="0"/>
              <a:t> that produce language </a:t>
            </a:r>
            <a:r>
              <a:rPr lang="en-US" i="1" dirty="0"/>
              <a:t>B</a:t>
            </a:r>
            <a:r>
              <a:rPr lang="en-US" dirty="0"/>
              <a:t> abstract syntax as language </a:t>
            </a:r>
            <a:r>
              <a:rPr lang="en-US" i="1" dirty="0"/>
              <a:t>B</a:t>
            </a:r>
            <a:r>
              <a:rPr lang="en-US" dirty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Language </a:t>
            </a:r>
            <a:r>
              <a:rPr lang="en-US" i="1" dirty="0"/>
              <a:t>B</a:t>
            </a:r>
            <a:r>
              <a:rPr lang="en-US" dirty="0"/>
              <a:t> programs can use the “macros” as though they are part of language </a:t>
            </a:r>
            <a:r>
              <a:rPr lang="en-US" i="1" dirty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No change to the interpreter or </a:t>
            </a:r>
            <a:r>
              <a:rPr lang="en-US" dirty="0" err="1"/>
              <a:t>struct</a:t>
            </a:r>
            <a:r>
              <a:rPr lang="en-US" dirty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Just a programming idiom enabled by our set-up</a:t>
            </a:r>
          </a:p>
          <a:p>
            <a:pPr lvl="2"/>
            <a:r>
              <a:rPr lang="en-US" dirty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See code for example “macro” definitions and “macro” uses</a:t>
            </a:r>
          </a:p>
          <a:p>
            <a:pPr lvl="2"/>
            <a:r>
              <a:rPr lang="en-US" dirty="0"/>
              <a:t>“macro expansion” happens before calling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Hygiene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Earlier we had material on hygiene issues with macros</a:t>
            </a:r>
          </a:p>
          <a:p>
            <a:pPr lvl="1"/>
            <a:r>
              <a:rPr lang="en-US" dirty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/>
              <a:t>The “macro” approach described here does not deal well with this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 or compiler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Fundamentally, two approaches to implement a PL  </a:t>
            </a:r>
            <a:r>
              <a:rPr lang="en-US" i="1" dirty="0"/>
              <a:t>B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/>
              <a:t>A</a:t>
            </a:r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/>
              <a:t>B</a:t>
            </a:r>
            <a:r>
              <a:rPr lang="en-US" dirty="0"/>
              <a:t> and produce an answer (in </a:t>
            </a:r>
            <a:r>
              <a:rPr lang="en-US" i="1" dirty="0"/>
              <a:t>B</a:t>
            </a:r>
            <a:r>
              <a:rPr lang="en-US" dirty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/>
              <a:t>A</a:t>
            </a:r>
            <a:r>
              <a:rPr lang="en-US" dirty="0"/>
              <a:t> 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/>
              <a:t>A</a:t>
            </a:r>
            <a:r>
              <a:rPr lang="en-US" dirty="0"/>
              <a:t> the </a:t>
            </a:r>
            <a:r>
              <a:rPr lang="en-US" dirty="0" err="1">
                <a:solidFill>
                  <a:schemeClr val="accent2"/>
                </a:solidFill>
              </a:rPr>
              <a:t>metalanguage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Crucial 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 more complicated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Evaluation (interpreter) and translation (compiler) are your options</a:t>
            </a:r>
          </a:p>
          <a:p>
            <a:pPr lvl="1"/>
            <a:r>
              <a:rPr lang="en-US" dirty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 plausible example:</a:t>
            </a:r>
          </a:p>
          <a:p>
            <a:pPr lvl="1"/>
            <a:r>
              <a:rPr lang="en-US" dirty="0"/>
              <a:t>Java compiler to </a:t>
            </a:r>
            <a:r>
              <a:rPr lang="en-US" dirty="0" err="1"/>
              <a:t>bytecode</a:t>
            </a:r>
            <a:r>
              <a:rPr lang="en-US" dirty="0"/>
              <a:t> intermediate language</a:t>
            </a:r>
          </a:p>
          <a:p>
            <a:pPr lvl="1"/>
            <a:r>
              <a:rPr lang="en-US" dirty="0"/>
              <a:t>Have an interpreter for </a:t>
            </a:r>
            <a:r>
              <a:rPr lang="en-US" dirty="0" err="1"/>
              <a:t>bytecode</a:t>
            </a:r>
            <a:r>
              <a:rPr lang="en-US" dirty="0"/>
              <a:t> (itself in binary), but compile frequent functions to binary at run-time</a:t>
            </a:r>
          </a:p>
          <a:p>
            <a:pPr lvl="1"/>
            <a:r>
              <a:rPr lang="en-US" dirty="0"/>
              <a:t>The chip is itself an interpreter for binary</a:t>
            </a:r>
          </a:p>
          <a:p>
            <a:pPr lvl="2"/>
            <a:r>
              <a:rPr lang="en-US" dirty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DrRacket</a:t>
            </a:r>
            <a:r>
              <a:rPr lang="en-US" dirty="0"/>
              <a:t> uses a similar mix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>
                <a:solidFill>
                  <a:schemeClr val="accent2"/>
                </a:solidFill>
              </a:rPr>
              <a:t>implementation</a:t>
            </a:r>
            <a:r>
              <a:rPr lang="en-US" dirty="0">
                <a:solidFill>
                  <a:schemeClr val="accent2"/>
                </a:solidFill>
              </a:rPr>
              <a:t>, not the language </a:t>
            </a:r>
            <a:r>
              <a:rPr lang="en-US" b="1" dirty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there is no such thing as a “compiled language” or an “interpreted language”</a:t>
            </a:r>
          </a:p>
          <a:p>
            <a:pPr lvl="1"/>
            <a:r>
              <a:rPr lang="en-US" dirty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Unfortunately, you often hear such phrases</a:t>
            </a:r>
          </a:p>
          <a:p>
            <a:pPr lvl="1"/>
            <a:r>
              <a:rPr lang="en-US" dirty="0"/>
              <a:t>“C is faster because it’s compiled and LISP is interpreted”</a:t>
            </a:r>
          </a:p>
          <a:p>
            <a:pPr lvl="1"/>
            <a:r>
              <a:rPr lang="en-US" dirty="0"/>
              <a:t>This is nonsense; politely correct people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(Admittedly, languages with “</a:t>
            </a:r>
            <a:r>
              <a:rPr lang="en-US" dirty="0" err="1"/>
              <a:t>eval</a:t>
            </a:r>
            <a:r>
              <a:rPr lang="en-US" dirty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Typical workflow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</a:rPr>
              <a:t>"(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Parsing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Call</a:t>
                </a: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Function</a:t>
                </a: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+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Constant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errors /</a:t>
            </a:r>
          </a:p>
          <a:p>
            <a:r>
              <a:rPr lang="en-US" dirty="0">
                <a:latin typeface="+mj-lt"/>
              </a:rPr>
              <a:t>warnings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Rest of implementation</a:t>
            </a: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errors /</a:t>
            </a:r>
          </a:p>
          <a:p>
            <a:r>
              <a:rPr lang="en-US" dirty="0">
                <a:latin typeface="+mj-lt"/>
              </a:rPr>
              <a:t>warnings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concrete syntax (string)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abstract syntax (tree)</a:t>
            </a: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996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Skipping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/>
              <a:t>If implementing PL </a:t>
            </a:r>
            <a:r>
              <a:rPr lang="en-US" i="1" dirty="0"/>
              <a:t>B</a:t>
            </a:r>
            <a:r>
              <a:rPr lang="en-US" dirty="0"/>
              <a:t> in PL </a:t>
            </a:r>
            <a:r>
              <a:rPr lang="en-US" i="1" dirty="0"/>
              <a:t>A</a:t>
            </a:r>
            <a:r>
              <a:rPr lang="en-US" dirty="0"/>
              <a:t>, we can </a:t>
            </a:r>
            <a:r>
              <a:rPr lang="en-US" dirty="0">
                <a:solidFill>
                  <a:schemeClr val="accent2"/>
                </a:solidFill>
              </a:rPr>
              <a:t>skip parsing </a:t>
            </a:r>
            <a:r>
              <a:rPr lang="en-US" dirty="0">
                <a:solidFill>
                  <a:schemeClr val="accent2"/>
                </a:solidFill>
              </a:rPr>
              <a:t>by writing </a:t>
            </a:r>
            <a:r>
              <a:rPr lang="en-US" dirty="0" smtClean="0">
                <a:solidFill>
                  <a:schemeClr val="accent2"/>
                </a:solidFill>
              </a:rPr>
              <a:t>PL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programs directly as ASTs in </a:t>
            </a:r>
            <a:r>
              <a:rPr lang="en-US" dirty="0">
                <a:solidFill>
                  <a:schemeClr val="accent2"/>
                </a:solidFill>
              </a:rPr>
              <a:t>PL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/>
              <a:t>Not so bad with ML constructors or Racket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Embeds </a:t>
            </a:r>
            <a:r>
              <a:rPr lang="en-US" i="1" dirty="0"/>
              <a:t>B</a:t>
            </a:r>
            <a:r>
              <a:rPr lang="en-US" dirty="0"/>
              <a:t> programs as trees in </a:t>
            </a:r>
            <a:r>
              <a:rPr lang="en-US" i="1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example B program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(call (function (list "x")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(add (</a:t>
            </a:r>
            <a:r>
              <a:rPr lang="en-US" sz="2000" kern="0" dirty="0" err="1">
                <a:latin typeface="Courier New" pitchFamily="49" charset="0"/>
              </a:rPr>
              <a:t>var</a:t>
            </a:r>
            <a:r>
              <a:rPr lang="en-US" sz="2000" kern="0" dirty="0">
                <a:latin typeface="Courier New" pitchFamily="49" charset="0"/>
              </a:rPr>
              <a:t> "x")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var</a:t>
            </a:r>
            <a:r>
              <a:rPr lang="en-US" sz="2000" kern="0" dirty="0">
                <a:latin typeface="Courier New" pitchFamily="49" charset="0"/>
              </a:rPr>
              <a:t> "x")))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Call</a:t>
                </a: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Function</a:t>
                </a: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+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Constant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Already did an example!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/>
              <a:t>Let the </a:t>
            </a:r>
            <a:r>
              <a:rPr lang="en-US" dirty="0" err="1"/>
              <a:t>metalanguage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Racket</a:t>
            </a:r>
          </a:p>
          <a:p>
            <a:r>
              <a:rPr lang="en-US" dirty="0"/>
              <a:t>Let the language-implemented </a:t>
            </a:r>
            <a:r>
              <a:rPr lang="en-US" i="1" dirty="0"/>
              <a:t>B</a:t>
            </a:r>
            <a:r>
              <a:rPr lang="en-US" dirty="0"/>
              <a:t> = “</a:t>
            </a:r>
            <a:r>
              <a:rPr lang="en-US" i="1" dirty="0"/>
              <a:t>Arithmetic Language</a:t>
            </a:r>
            <a:r>
              <a:rPr lang="en-US" dirty="0"/>
              <a:t>”</a:t>
            </a:r>
          </a:p>
          <a:p>
            <a:r>
              <a:rPr lang="en-US" dirty="0"/>
              <a:t>Arithmetic programs written with calls to Racket constructors</a:t>
            </a:r>
          </a:p>
          <a:p>
            <a:r>
              <a:rPr lang="en-US" dirty="0"/>
              <a:t>The interpreter is </a:t>
            </a:r>
            <a:r>
              <a:rPr lang="en-US" b="1" dirty="0" err="1">
                <a:latin typeface="Courier New" pitchFamily="49" charset="0"/>
              </a:rPr>
              <a:t>eval-exp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int</a:t>
            </a:r>
            <a:r>
              <a:rPr lang="en-US" sz="1800" kern="0" dirty="0">
                <a:latin typeface="Courier New" pitchFamily="49" charset="0"/>
              </a:rPr>
              <a:t>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 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>
                <a:latin typeface="Courier New" pitchFamily="49" charset="0"/>
              </a:rPr>
              <a:t>[(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        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(abstract) syntax of language </a:t>
            </a:r>
            <a:r>
              <a:rPr lang="en-US" i="1" dirty="0"/>
              <a:t>B</a:t>
            </a:r>
            <a:r>
              <a:rPr lang="en-US" dirty="0"/>
              <a:t> with Racket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 smtClean="0"/>
              <a:t>Today: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= Racket;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smtClean="0"/>
              <a:t>= “Arithmetic </a:t>
            </a:r>
            <a:r>
              <a:rPr lang="en-US" dirty="0"/>
              <a:t>Language”</a:t>
            </a:r>
            <a:endParaRPr lang="en-US" dirty="0" smtClean="0"/>
          </a:p>
          <a:p>
            <a:pPr lvl="1"/>
            <a:r>
              <a:rPr lang="en-US" dirty="0" smtClean="0"/>
              <a:t>On HW5: </a:t>
            </a:r>
            <a:r>
              <a:rPr lang="en-US" i="1" dirty="0" smtClean="0"/>
              <a:t>A</a:t>
            </a:r>
            <a:r>
              <a:rPr lang="en-US" dirty="0" smtClean="0"/>
              <a:t> = Racket; </a:t>
            </a:r>
            <a:r>
              <a:rPr lang="en-US" i="1" dirty="0" smtClean="0"/>
              <a:t>B</a:t>
            </a:r>
            <a:r>
              <a:rPr lang="en-US" dirty="0" smtClean="0"/>
              <a:t> = MUPL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</a:t>
            </a:r>
            <a:r>
              <a:rPr lang="en-US" dirty="0"/>
              <a:t>interpreter for </a:t>
            </a:r>
            <a:r>
              <a:rPr lang="en-US" i="1" dirty="0"/>
              <a:t>B</a:t>
            </a:r>
            <a:r>
              <a:rPr lang="en-US" dirty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Now, a subtle-but-important distinction:</a:t>
            </a:r>
          </a:p>
          <a:p>
            <a:pPr lvl="1"/>
            <a:r>
              <a:rPr lang="en-US" dirty="0"/>
              <a:t>Interpreter can </a:t>
            </a:r>
            <a:r>
              <a:rPr lang="en-US" i="1" dirty="0"/>
              <a:t>assume</a:t>
            </a:r>
            <a:r>
              <a:rPr lang="en-US" dirty="0"/>
              <a:t> input is a “legal AST for B”</a:t>
            </a:r>
          </a:p>
          <a:p>
            <a:pPr lvl="2"/>
            <a:r>
              <a:rPr lang="en-US" dirty="0"/>
              <a:t>Okay to give wrong answer or inscrutable error otherwise</a:t>
            </a:r>
          </a:p>
          <a:p>
            <a:pPr lvl="1"/>
            <a:r>
              <a:rPr lang="en-US" dirty="0"/>
              <a:t>Interpreter </a:t>
            </a:r>
            <a:r>
              <a:rPr lang="en-US" i="1" dirty="0"/>
              <a:t>must</a:t>
            </a:r>
            <a:r>
              <a:rPr lang="en-US" dirty="0"/>
              <a:t> </a:t>
            </a:r>
            <a:r>
              <a:rPr lang="en-US" i="1" dirty="0"/>
              <a:t>check</a:t>
            </a:r>
            <a:r>
              <a:rPr lang="en-US" dirty="0"/>
              <a:t> that </a:t>
            </a:r>
            <a:r>
              <a:rPr lang="en-US" dirty="0" smtClean="0"/>
              <a:t>results </a:t>
            </a:r>
            <a:r>
              <a:rPr lang="en-US" dirty="0"/>
              <a:t>are the right kind of </a:t>
            </a:r>
            <a:r>
              <a:rPr lang="en-US" i="1" dirty="0"/>
              <a:t>value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62802</TotalTime>
  <Words>2449</Words>
  <Application>Microsoft Office PowerPoint</Application>
  <PresentationFormat>On-screen Show (4:3)</PresentationFormat>
  <Paragraphs>414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dan_design_template</vt:lpstr>
      <vt:lpstr>CSE341: Programming Languages  Lecture 17 Implementing Languages  (Including Closures)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Adding booleans</vt:lpstr>
      <vt:lpstr>(Dynamic) Type checking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870</cp:revision>
  <cp:lastPrinted>2020-05-18T17:47:43Z</cp:lastPrinted>
  <dcterms:created xsi:type="dcterms:W3CDTF">2009-03-13T20:43:19Z</dcterms:created>
  <dcterms:modified xsi:type="dcterms:W3CDTF">2020-05-18T18:23:05Z</dcterms:modified>
</cp:coreProperties>
</file>