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/>
              <a:t>CSE 341: Programming Languages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/>
              <a:t>CSE341: Programming Languages</a:t>
            </a:r>
            <a:br>
              <a:rPr lang="en-US" sz="3200" i="0" dirty="0"/>
            </a:br>
            <a:r>
              <a:rPr lang="en-US" sz="1400" i="0" dirty="0"/>
              <a:t/>
            </a:r>
            <a:br>
              <a:rPr lang="en-US" sz="1400" i="0" dirty="0"/>
            </a:br>
            <a:r>
              <a:rPr lang="en-US" sz="3200" i="0" dirty="0"/>
              <a:t>Lecture 16</a:t>
            </a:r>
            <a:br>
              <a:rPr lang="en-US" sz="3200" i="0" dirty="0"/>
            </a:br>
            <a:r>
              <a:rPr lang="en-US" sz="3200" dirty="0"/>
              <a:t>Datatype-Style Programming </a:t>
            </a:r>
            <a:br>
              <a:rPr lang="en-US" sz="3200" dirty="0"/>
            </a:br>
            <a:r>
              <a:rPr lang="en-US" sz="3200" dirty="0"/>
              <a:t>With </a:t>
            </a:r>
            <a:r>
              <a:rPr lang="en-US" sz="3200" dirty="0" smtClean="0"/>
              <a:t>Lists/</a:t>
            </a:r>
            <a:r>
              <a:rPr lang="en-US" sz="3200" dirty="0" err="1" smtClean="0"/>
              <a:t>Structs</a:t>
            </a:r>
            <a:r>
              <a:rPr lang="en-US" sz="3200" i="0" dirty="0"/>
              <a:t/>
            </a:r>
            <a:br>
              <a:rPr lang="en-US" sz="3200" i="0" dirty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Brett Wortzman</a:t>
            </a:r>
            <a:endParaRPr lang="en-US" sz="2400" dirty="0"/>
          </a:p>
          <a:p>
            <a:r>
              <a:rPr lang="en-US" sz="2400" dirty="0" smtClean="0"/>
              <a:t>Spring 2020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idiom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For “</a:t>
            </a:r>
            <a:r>
              <a:rPr lang="en-US" dirty="0" err="1"/>
              <a:t>datatypes</a:t>
            </a:r>
            <a:r>
              <a:rPr lang="en-US" dirty="0"/>
              <a:t>” like </a:t>
            </a:r>
            <a:r>
              <a:rPr lang="en-US" dirty="0" err="1"/>
              <a:t>exp</a:t>
            </a:r>
            <a:r>
              <a:rPr lang="en-US" dirty="0"/>
              <a:t>, create one </a:t>
            </a:r>
            <a:r>
              <a:rPr lang="en-US" dirty="0" err="1"/>
              <a:t>struct</a:t>
            </a:r>
            <a:r>
              <a:rPr lang="en-US" dirty="0"/>
              <a:t> for each “kind of </a:t>
            </a:r>
            <a:r>
              <a:rPr lang="en-US" dirty="0" err="1"/>
              <a:t>exp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structs</a:t>
            </a:r>
            <a:r>
              <a:rPr lang="en-US" dirty="0"/>
              <a:t> are like ML constructors!</a:t>
            </a:r>
          </a:p>
          <a:p>
            <a:pPr lvl="1"/>
            <a:r>
              <a:rPr lang="en-US" dirty="0"/>
              <a:t>But provide constructor, tester, and extractor functions</a:t>
            </a:r>
          </a:p>
          <a:p>
            <a:pPr lvl="2"/>
            <a:r>
              <a:rPr lang="en-US" dirty="0"/>
              <a:t>Instead of patterns</a:t>
            </a:r>
          </a:p>
          <a:p>
            <a:pPr lvl="2"/>
            <a:r>
              <a:rPr lang="en-US" dirty="0"/>
              <a:t>E.g.,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Dynamic typing means “these are the kinds of </a:t>
            </a:r>
            <a:r>
              <a:rPr lang="en-US" dirty="0" err="1"/>
              <a:t>exp</a:t>
            </a:r>
            <a:r>
              <a:rPr lang="en-US" dirty="0"/>
              <a:t>” is “in comments” rather than a </a:t>
            </a:r>
            <a:r>
              <a:rPr lang="en-US" i="1" dirty="0"/>
              <a:t>type system</a:t>
            </a:r>
          </a:p>
          <a:p>
            <a:pPr lvl="1"/>
            <a:r>
              <a:rPr lang="en-US" dirty="0"/>
              <a:t>Dynamic typing means “types” of fields are also “in comments”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we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These </a:t>
            </a:r>
            <a:r>
              <a:rPr lang="en-US" dirty="0" err="1"/>
              <a:t>structs</a:t>
            </a:r>
            <a:r>
              <a:rPr lang="en-US" dirty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endParaRPr lang="en-US" dirty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[(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/>
              <a:t>is an optional attribute on </a:t>
            </a:r>
            <a:r>
              <a:rPr lang="en-US" dirty="0" err="1"/>
              <a:t>struct</a:t>
            </a:r>
            <a:r>
              <a:rPr lang="en-US" dirty="0"/>
              <a:t> definitions</a:t>
            </a:r>
          </a:p>
          <a:p>
            <a:pPr lvl="1"/>
            <a:r>
              <a:rPr lang="en-US" dirty="0"/>
              <a:t>For us, prints </a:t>
            </a:r>
            <a:r>
              <a:rPr lang="en-US" dirty="0" err="1"/>
              <a:t>struct</a:t>
            </a:r>
            <a:r>
              <a:rPr lang="en-US" dirty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/>
              <a:t>is another optional attribute on </a:t>
            </a:r>
            <a:r>
              <a:rPr lang="en-US" dirty="0" err="1"/>
              <a:t>struct</a:t>
            </a:r>
            <a:r>
              <a:rPr lang="en-US" dirty="0"/>
              <a:t> definitions</a:t>
            </a:r>
          </a:p>
          <a:p>
            <a:pPr lvl="1"/>
            <a:r>
              <a:rPr lang="en-US" dirty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Can decide if each </a:t>
            </a:r>
            <a:r>
              <a:rPr lang="en-US" dirty="0" err="1"/>
              <a:t>struct</a:t>
            </a:r>
            <a:r>
              <a:rPr lang="en-US" dirty="0"/>
              <a:t> supports mutation, with usual advantages and disadvantages</a:t>
            </a:r>
          </a:p>
          <a:p>
            <a:pPr lvl="2"/>
            <a:r>
              <a:rPr lang="en-US" dirty="0"/>
              <a:t>As expected, we will avoid this attribute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mcons</a:t>
            </a:r>
            <a:r>
              <a:rPr lang="en-US" dirty="0"/>
              <a:t> is just a predefined mutable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 #:mutable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Contrasting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is </a:t>
            </a:r>
            <a:r>
              <a:rPr lang="en-US" i="1" dirty="0">
                <a:solidFill>
                  <a:srgbClr val="FF0000"/>
                </a:solidFill>
              </a:rPr>
              <a:t>not</a:t>
            </a:r>
            <a:r>
              <a:rPr lang="en-US" dirty="0"/>
              <a:t> a case of syntactic sugar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>
                <a:latin typeface="Courier New" pitchFamily="49" charset="0"/>
              </a:rPr>
              <a:t>) (list 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>
                <a:latin typeface="Courier New" pitchFamily="49" charset="0"/>
              </a:rPr>
              <a:t>) (</a:t>
            </a:r>
            <a:r>
              <a:rPr lang="en-US" sz="2000" kern="0" dirty="0" err="1">
                <a:latin typeface="Courier New" pitchFamily="49" charset="0"/>
              </a:rPr>
              <a:t>eq</a:t>
            </a:r>
            <a:r>
              <a:rPr lang="en-US" sz="2000" kern="0" dirty="0">
                <a:latin typeface="Courier New" pitchFamily="49" charset="0"/>
              </a:rPr>
              <a:t>? (car e) 'add))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add-e1 e</a:t>
            </a:r>
            <a:r>
              <a:rPr lang="en-US" sz="2000" kern="0" dirty="0">
                <a:latin typeface="Courier New" pitchFamily="49" charset="0"/>
              </a:rPr>
              <a:t>) 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add-e2 e</a:t>
            </a:r>
            <a:r>
              <a:rPr lang="en-US" sz="2000" kern="0" dirty="0">
                <a:latin typeface="Courier New" pitchFamily="49" charset="0"/>
              </a:rPr>
              <a:t>) 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e))))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difference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The result of 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/>
              <a:t>is </a:t>
            </a:r>
            <a:r>
              <a:rPr lang="en-US" i="1" dirty="0"/>
              <a:t>not</a:t>
            </a:r>
            <a:r>
              <a:rPr lang="en-US" dirty="0"/>
              <a:t> a list</a:t>
            </a:r>
          </a:p>
          <a:p>
            <a:pPr lvl="1"/>
            <a:r>
              <a:rPr lang="en-US" dirty="0"/>
              <a:t>And there is no list for which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/>
              <a:t>returns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/>
              <a:t> makes a new kind of thing: extending Racket with a new kind of data</a:t>
            </a:r>
          </a:p>
          <a:p>
            <a:endParaRPr lang="en-US" dirty="0"/>
          </a:p>
          <a:p>
            <a:r>
              <a:rPr lang="en-US" dirty="0"/>
              <a:t>So 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/>
              <a:t> on “an add” is a run-time error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approach is error-prone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and list-library functions directly on “add expressions”</a:t>
            </a:r>
          </a:p>
          <a:p>
            <a:pPr lvl="1"/>
            <a:r>
              <a:rPr lang="en-US" dirty="0"/>
              <a:t>Silent likely error: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Can make data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add")</a:t>
            </a:r>
            <a:r>
              <a:rPr lang="en-US" dirty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>
                <a:latin typeface="Courier New" pitchFamily="49" charset="0"/>
              </a:rPr>
              <a:t>) (list 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>
                <a:latin typeface="Courier New" pitchFamily="49" charset="0"/>
              </a:rPr>
              <a:t>) (</a:t>
            </a:r>
            <a:r>
              <a:rPr lang="en-US" sz="2000" kern="0" dirty="0" err="1">
                <a:latin typeface="Courier New" pitchFamily="49" charset="0"/>
              </a:rPr>
              <a:t>eq</a:t>
            </a:r>
            <a:r>
              <a:rPr lang="en-US" sz="2000" kern="0" dirty="0">
                <a:latin typeface="Courier New" pitchFamily="49" charset="0"/>
              </a:rPr>
              <a:t>? (car e) 'add))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add-e1 e</a:t>
            </a:r>
            <a:r>
              <a:rPr lang="en-US" sz="2000" kern="0" dirty="0">
                <a:latin typeface="Courier New" pitchFamily="49" charset="0"/>
              </a:rPr>
              <a:t>) 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add-e2 e</a:t>
            </a:r>
            <a:r>
              <a:rPr lang="en-US" sz="2000" kern="0" dirty="0">
                <a:latin typeface="Courier New" pitchFamily="49" charset="0"/>
              </a:rPr>
              <a:t>) 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e))))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Is better style and more concise for </a:t>
            </a:r>
            <a:r>
              <a:rPr lang="en-US" i="1" dirty="0"/>
              <a:t>defining</a:t>
            </a:r>
            <a:r>
              <a:rPr lang="en-US" dirty="0"/>
              <a:t> data types</a:t>
            </a:r>
          </a:p>
          <a:p>
            <a:endParaRPr lang="en-US" dirty="0"/>
          </a:p>
          <a:p>
            <a:r>
              <a:rPr lang="en-US" dirty="0"/>
              <a:t>Is about equally convenient for </a:t>
            </a:r>
            <a:r>
              <a:rPr lang="en-US" i="1" dirty="0"/>
              <a:t>using</a:t>
            </a:r>
            <a:r>
              <a:rPr lang="en-US" dirty="0"/>
              <a:t> data types </a:t>
            </a:r>
          </a:p>
          <a:p>
            <a:endParaRPr lang="en-US" dirty="0"/>
          </a:p>
          <a:p>
            <a:r>
              <a:rPr lang="en-US" dirty="0"/>
              <a:t>But much better at timely errors when </a:t>
            </a:r>
            <a:r>
              <a:rPr lang="en-US" i="1" dirty="0"/>
              <a:t>misusing</a:t>
            </a:r>
            <a:r>
              <a:rPr lang="en-US" dirty="0"/>
              <a:t> data types</a:t>
            </a:r>
          </a:p>
          <a:p>
            <a:pPr lvl="1"/>
            <a:r>
              <a:rPr lang="en-US" dirty="0"/>
              <a:t>Cannot use </a:t>
            </a:r>
            <a:r>
              <a:rPr lang="en-US" dirty="0" err="1"/>
              <a:t>accessor</a:t>
            </a:r>
            <a:r>
              <a:rPr lang="en-US" dirty="0"/>
              <a:t> functions on wrong kind of data</a:t>
            </a:r>
          </a:p>
          <a:p>
            <a:pPr lvl="1"/>
            <a:r>
              <a:rPr lang="en-US" dirty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with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module system</a:t>
            </a:r>
            <a:r>
              <a:rPr lang="en-US" dirty="0"/>
              <a:t> lets us hide the constructor function to enforce invariants</a:t>
            </a:r>
          </a:p>
          <a:p>
            <a:pPr lvl="1"/>
            <a:r>
              <a:rPr lang="en-US" dirty="0"/>
              <a:t>List-approach cannot hide cons from clients</a:t>
            </a:r>
          </a:p>
          <a:p>
            <a:pPr lvl="1"/>
            <a:r>
              <a:rPr lang="en-US" dirty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/>
              <a:t>The </a:t>
            </a:r>
            <a:r>
              <a:rPr lang="en-US" i="1" dirty="0"/>
              <a:t>contract system</a:t>
            </a:r>
            <a:r>
              <a:rPr lang="en-US" dirty="0"/>
              <a:t> lets us check invariants even if constructor is exposed</a:t>
            </a:r>
          </a:p>
          <a:p>
            <a:pPr lvl="1"/>
            <a:r>
              <a:rPr lang="en-US" dirty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</a:t>
            </a:r>
            <a:r>
              <a:rPr lang="en-US" dirty="0"/>
              <a:t> is special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 so with </a:t>
            </a:r>
            <a:r>
              <a:rPr lang="en-US" dirty="0" err="1"/>
              <a:t>struct</a:t>
            </a:r>
            <a:r>
              <a:rPr lang="en-US" dirty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function cannot introduce multiple bindings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Neither functions nor macros can create a new kind of data</a:t>
            </a:r>
          </a:p>
          <a:p>
            <a:pPr lvl="1"/>
            <a:r>
              <a:rPr lang="en-US" dirty="0"/>
              <a:t>Result of constructor function returns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/>
              <a:t>for </a:t>
            </a:r>
            <a:r>
              <a:rPr lang="en-US" i="1" dirty="0"/>
              <a:t>every</a:t>
            </a:r>
            <a:r>
              <a:rPr lang="en-US" dirty="0"/>
              <a:t> other tester function: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/>
              <a:t>, other </a:t>
            </a:r>
            <a:r>
              <a:rPr lang="en-US" dirty="0" err="1"/>
              <a:t>structs</a:t>
            </a:r>
            <a:r>
              <a:rPr lang="en-US" dirty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ML, we often define </a:t>
            </a:r>
            <a:r>
              <a:rPr lang="en-US" dirty="0" err="1"/>
              <a:t>datatypes</a:t>
            </a:r>
            <a:r>
              <a:rPr lang="en-US" dirty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/>
              <a:t>First way: With lists</a:t>
            </a:r>
          </a:p>
          <a:p>
            <a:pPr marL="857250" lvl="1" indent="-457200"/>
            <a:r>
              <a:rPr lang="en-US" dirty="0"/>
              <a:t>Second way: With </a:t>
            </a:r>
            <a:r>
              <a:rPr lang="en-US" dirty="0" err="1"/>
              <a:t>structs</a:t>
            </a:r>
            <a:r>
              <a:rPr lang="en-US" dirty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/>
              <a:t>structs</a:t>
            </a:r>
            <a:endParaRPr lang="en-US" dirty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without </a:t>
            </a:r>
            <a:r>
              <a:rPr lang="en-US" dirty="0" err="1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Racket has nothing like a </a:t>
            </a:r>
            <a:r>
              <a:rPr lang="en-US" dirty="0" err="1"/>
              <a:t>datatype</a:t>
            </a:r>
            <a:r>
              <a:rPr lang="en-US" dirty="0"/>
              <a:t> binding for one-of types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 need in a dynamically typed language:</a:t>
            </a:r>
          </a:p>
          <a:p>
            <a:pPr lvl="1"/>
            <a:r>
              <a:rPr lang="en-US" dirty="0"/>
              <a:t>Can just mix values of different types and use primitives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/>
              <a:t>, etc. to “see what you have”</a:t>
            </a:r>
          </a:p>
          <a:p>
            <a:pPr lvl="1"/>
            <a:r>
              <a:rPr lang="en-US" dirty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collections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ML, cannot have a list of “</a:t>
            </a:r>
            <a:r>
              <a:rPr lang="en-US" dirty="0" err="1"/>
              <a:t>ints</a:t>
            </a:r>
            <a:r>
              <a:rPr lang="en-US" dirty="0"/>
              <a:t> or strings,” so use a </a:t>
            </a:r>
            <a:r>
              <a:rPr lang="en-US" dirty="0" err="1"/>
              <a:t>datatype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Racket, dynamic typing makes this natural without explicit tags</a:t>
            </a:r>
          </a:p>
          <a:p>
            <a:pPr lvl="1"/>
            <a:r>
              <a:rPr lang="en-US" dirty="0"/>
              <a:t>Instead, every value has a tag with primitives to check it</a:t>
            </a:r>
          </a:p>
          <a:p>
            <a:pPr lvl="1"/>
            <a:r>
              <a:rPr lang="en-US" dirty="0"/>
              <a:t>So just check car of list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string?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[]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0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(I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(S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latin typeface="Courier New" pitchFamily="49" charset="0"/>
              </a:rPr>
              <a:t>String.size</a:t>
            </a:r>
            <a:r>
              <a:rPr lang="en-US" sz="2000" kern="0" dirty="0">
                <a:latin typeface="Courier New" pitchFamily="49" charset="0"/>
              </a:rPr>
              <a:t> s 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More interesting </a:t>
            </a:r>
            <a:r>
              <a:rPr lang="en-US" dirty="0" err="1"/>
              <a:t>datatype</a:t>
            </a:r>
            <a:r>
              <a:rPr lang="en-US" dirty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>
                <a:latin typeface="Courier New" pitchFamily="49" charset="0"/>
              </a:rPr>
              <a:t>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i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Negate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~ (</a:t>
            </a:r>
            <a:r>
              <a:rPr lang="en-US" sz="2000" kern="0" dirty="0" err="1">
                <a:latin typeface="Courier New" pitchFamily="49" charset="0"/>
              </a:rPr>
              <a:t>eval_exp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Add(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eval_exp</a:t>
            </a:r>
            <a:r>
              <a:rPr lang="en-US" sz="2000" kern="0" dirty="0">
                <a:latin typeface="Courier New" pitchFamily="49" charset="0"/>
              </a:rPr>
              <a:t> e1) + (</a:t>
            </a:r>
            <a:r>
              <a:rPr lang="en-US" sz="2000" kern="0" dirty="0" err="1">
                <a:latin typeface="Courier New" pitchFamily="49" charset="0"/>
              </a:rPr>
              <a:t>eval_exp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Multiply(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>
                <a:latin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eval_exp</a:t>
            </a:r>
            <a:r>
              <a:rPr lang="en-US" sz="2000" kern="0" dirty="0">
                <a:latin typeface="Courier New" pitchFamily="49" charset="0"/>
              </a:rPr>
              <a:t> e1)*(</a:t>
            </a:r>
            <a:r>
              <a:rPr lang="en-US" sz="2000" kern="0" dirty="0" err="1">
                <a:latin typeface="Courier New" pitchFamily="49" charset="0"/>
              </a:rPr>
              <a:t>eval_exp</a:t>
            </a:r>
            <a:r>
              <a:rPr lang="en-US" sz="2000" kern="0" dirty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how we do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/>
              <a:t>Previous version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/>
              <a:t> has type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</a:p>
          <a:p>
            <a:endParaRPr lang="en-US" sz="1400" dirty="0"/>
          </a:p>
          <a:p>
            <a:r>
              <a:rPr lang="en-US" dirty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+mj-lt"/>
              </a:rPr>
              <a:t>Why?  Because will be interpreting languages with multiple kinds of results (</a:t>
            </a:r>
            <a:r>
              <a:rPr lang="en-US" dirty="0" err="1">
                <a:latin typeface="+mj-lt"/>
              </a:rPr>
              <a:t>ints</a:t>
            </a:r>
            <a:r>
              <a:rPr lang="en-US" dirty="0">
                <a:latin typeface="+mj-lt"/>
              </a:rPr>
              <a:t>, pairs, functions, …)</a:t>
            </a:r>
          </a:p>
          <a:p>
            <a:pPr lvl="1"/>
            <a:r>
              <a:rPr lang="en-US" dirty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>
                <a:latin typeface="+mj-lt"/>
              </a:rPr>
              <a:t>How? 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>
                <a:latin typeface="+mj-lt"/>
              </a:rPr>
              <a:t>Base case returns entire expression, e.g.,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>
                <a:latin typeface="+mj-lt"/>
              </a:rPr>
              <a:t>Recursive cases:</a:t>
            </a:r>
          </a:p>
          <a:p>
            <a:pPr lvl="2"/>
            <a:r>
              <a:rPr lang="en-US" dirty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>
                <a:latin typeface="+mj-lt"/>
              </a:rPr>
              <a:t>)</a:t>
            </a:r>
          </a:p>
          <a:p>
            <a:pPr lvl="2"/>
            <a:r>
              <a:rPr lang="en-US" dirty="0">
                <a:latin typeface="+mj-lt"/>
              </a:rPr>
              <a:t>Extract data (e.g., the number under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>
                <a:latin typeface="+mj-lt"/>
              </a:rPr>
              <a:t>)</a:t>
            </a:r>
          </a:p>
          <a:p>
            <a:pPr lvl="2"/>
            <a:r>
              <a:rPr lang="en-US" dirty="0">
                <a:latin typeface="+mj-lt"/>
              </a:rPr>
              <a:t>Also return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way in Racket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See the Racket code file for coding up the same new kind of    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/>
              <a:t>” </a:t>
            </a:r>
            <a:r>
              <a:rPr lang="en-US" i="1" dirty="0"/>
              <a:t>interpreter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>
                <a:solidFill>
                  <a:schemeClr val="accent2"/>
                </a:solidFill>
              </a:rPr>
              <a:t>exp</a:t>
            </a:r>
            <a:r>
              <a:rPr lang="en-US" dirty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Key points:</a:t>
            </a:r>
          </a:p>
          <a:p>
            <a:r>
              <a:rPr lang="en-US" dirty="0"/>
              <a:t>Define our own constructor, test-variant, extract-data 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Same recursive structure without pattern-matching</a:t>
            </a:r>
          </a:p>
          <a:p>
            <a:r>
              <a:rPr lang="en-US" dirty="0">
                <a:cs typeface="Courier New" pitchFamily="49" charset="0"/>
              </a:rPr>
              <a:t>With 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if 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Will not focus on Racket </a:t>
            </a:r>
            <a:r>
              <a:rPr lang="en-US" i="1" dirty="0"/>
              <a:t>symbols</a:t>
            </a:r>
            <a:r>
              <a:rPr lang="en-US" dirty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/>
              <a:t>, but in brief:</a:t>
            </a:r>
          </a:p>
          <a:p>
            <a:pPr lvl="1"/>
            <a:r>
              <a:rPr lang="en-US" dirty="0"/>
              <a:t>Syntactically start with quote character</a:t>
            </a:r>
          </a:p>
          <a:p>
            <a:pPr lvl="1"/>
            <a:r>
              <a:rPr lang="en-US" dirty="0"/>
              <a:t>Like strings, can be almost any character sequence</a:t>
            </a:r>
          </a:p>
          <a:p>
            <a:pPr lvl="1"/>
            <a:r>
              <a:rPr lang="en-US" dirty="0"/>
              <a:t>Unlike strings, compare two symbols with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/>
              <a:t>which is fast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Defines a new kind of thing and introduces several new functions: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/>
              <a:t> returns “a foo”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/>
              <a:t> fields holding results of evaluating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 and returns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/>
              <a:t> if and only if the result is something that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function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function, return the contents of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(foo-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function, return the contents of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(foo-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function, return the contents of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/>
              <a:t> field, else an error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CSE 341: Programming Languages</a:t>
            </a:r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(bar </a:t>
            </a:r>
            <a:r>
              <a:rPr lang="en-US" sz="2000" kern="0" dirty="0" err="1">
                <a:latin typeface="Courier New" pitchFamily="49" charset="0"/>
              </a:rPr>
              <a:t>baz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quux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58615</TotalTime>
  <Words>1625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Courier New</vt:lpstr>
      <vt:lpstr>Times New Roman</vt:lpstr>
      <vt:lpstr>dan_design_template</vt:lpstr>
      <vt:lpstr>CSE341: Programming Languages  Lecture 16 Datatype-Style Programming  With Lists/Structs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865</cp:revision>
  <cp:lastPrinted>2011-09-27T20:26:28Z</cp:lastPrinted>
  <dcterms:created xsi:type="dcterms:W3CDTF">2009-03-13T20:43:19Z</dcterms:created>
  <dcterms:modified xsi:type="dcterms:W3CDTF">2020-05-11T18:48:37Z</dcterms:modified>
</cp:coreProperties>
</file>