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455" r:id="rId3"/>
    <p:sldId id="456" r:id="rId4"/>
    <p:sldId id="457" r:id="rId5"/>
    <p:sldId id="458" r:id="rId6"/>
    <p:sldId id="459" r:id="rId7"/>
    <p:sldId id="460" r:id="rId8"/>
    <p:sldId id="461" r:id="rId9"/>
    <p:sldId id="462" r:id="rId10"/>
    <p:sldId id="463" r:id="rId11"/>
    <p:sldId id="464" r:id="rId12"/>
    <p:sldId id="465" r:id="rId13"/>
    <p:sldId id="466" r:id="rId14"/>
    <p:sldId id="467" r:id="rId15"/>
    <p:sldId id="468" r:id="rId16"/>
    <p:sldId id="469" r:id="rId17"/>
    <p:sldId id="470" r:id="rId18"/>
    <p:sldId id="471" r:id="rId19"/>
    <p:sldId id="472" r:id="rId2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60"/>
  </p:normalViewPr>
  <p:slideViewPr>
    <p:cSldViewPr>
      <p:cViewPr varScale="1">
        <p:scale>
          <a:sx n="121" d="100"/>
          <a:sy n="121" d="100"/>
        </p:scale>
        <p:origin x="164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/>
              <a:t>CSE341: Programming Languages</a:t>
            </a:r>
            <a:br>
              <a:rPr lang="en-US" sz="3200" i="0" dirty="0"/>
            </a:br>
            <a:r>
              <a:rPr lang="en-US" sz="1400" i="0" dirty="0"/>
              <a:t/>
            </a:r>
            <a:br>
              <a:rPr lang="en-US" sz="1400" i="0" dirty="0"/>
            </a:br>
            <a:r>
              <a:rPr lang="en-US" sz="3200" i="0" dirty="0"/>
              <a:t>Lecture 15</a:t>
            </a:r>
            <a:br>
              <a:rPr lang="en-US" sz="3200" i="0" dirty="0"/>
            </a:br>
            <a:r>
              <a:rPr lang="en-US" sz="3200" dirty="0"/>
              <a:t>Macros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Brett Wortzman</a:t>
            </a:r>
            <a:endParaRPr lang="en-US" sz="2400" dirty="0"/>
          </a:p>
          <a:p>
            <a:r>
              <a:rPr lang="en-US" sz="2400" dirty="0" smtClean="0"/>
              <a:t>Spring 2020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Racket macro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Two simple macros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981200"/>
            <a:ext cx="7543800" cy="1409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my-if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           ; macro name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then else</a:t>
            </a:r>
            <a:r>
              <a:rPr lang="en-US" sz="2000" kern="0" dirty="0">
                <a:latin typeface="Courier New" pitchFamily="49" charset="0"/>
              </a:rPr>
              <a:t>)   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other keywords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[(my-if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>
                <a:latin typeface="Courier New" pitchFamily="49" charset="0"/>
              </a:rPr>
              <a:t> then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>
                <a:latin typeface="Courier New" pitchFamily="49" charset="0"/>
              </a:rPr>
              <a:t> else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e3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macro use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 e1 e2 e3)]))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       ; form of expansion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3619500"/>
            <a:ext cx="7543800" cy="1409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comment-out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    ; macro name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>
                <a:latin typeface="Courier New" pitchFamily="49" charset="0"/>
              </a:rPr>
              <a:t> ()            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other keywords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[(comment-out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ignore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instead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macro use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instead]))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      ; form of expansion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762000" y="5257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/>
              <a:t>If the form of the use matches, do the corresponding expansion</a:t>
            </a:r>
          </a:p>
          <a:p>
            <a:pPr lvl="1"/>
            <a:r>
              <a:rPr lang="en-US" b="0" dirty="0"/>
              <a:t>In these examples, list of possible use forms has length 1</a:t>
            </a:r>
          </a:p>
          <a:p>
            <a:pPr lvl="1"/>
            <a:r>
              <a:rPr lang="en-US" b="0" dirty="0"/>
              <a:t>Else syntax error</a:t>
            </a:r>
          </a:p>
        </p:txBody>
      </p:sp>
    </p:spTree>
    <p:extLst>
      <p:ext uri="{BB962C8B-B14F-4D97-AF65-F5344CB8AC3E}">
        <p14:creationId xmlns:p14="http://schemas.microsoft.com/office/powerpoint/2010/main" val="339387753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Revisiting delay and force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Recall our definition of promises from earlier</a:t>
            </a:r>
          </a:p>
          <a:p>
            <a:pPr lvl="1"/>
            <a:r>
              <a:rPr lang="en-US" dirty="0"/>
              <a:t>Should we use a macro instead to avoid clients’ explicit </a:t>
            </a:r>
            <a:r>
              <a:rPr lang="en-US" dirty="0" err="1"/>
              <a:t>thunk</a:t>
            </a:r>
            <a:r>
              <a:rPr lang="en-US" dirty="0"/>
              <a:t>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2209800"/>
            <a:ext cx="5979429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my-delay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th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</a:t>
            </a:r>
            <a:r>
              <a:rPr lang="en-US" sz="2000" kern="0" dirty="0" err="1">
                <a:latin typeface="Courier New" pitchFamily="49" charset="0"/>
              </a:rPr>
              <a:t>mcons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#f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th</a:t>
            </a:r>
            <a:r>
              <a:rPr lang="en-US" sz="2000" kern="0" dirty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my-force p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mcar</a:t>
            </a:r>
            <a:r>
              <a:rPr lang="en-US" sz="2000" kern="0" dirty="0">
                <a:latin typeface="Courier New" pitchFamily="49" charset="0"/>
              </a:rPr>
              <a:t> p)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(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 p)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    (begin (set-</a:t>
            </a:r>
            <a:r>
              <a:rPr lang="en-US" sz="2000" kern="0" dirty="0" err="1">
                <a:latin typeface="Courier New" pitchFamily="49" charset="0"/>
              </a:rPr>
              <a:t>mcar</a:t>
            </a:r>
            <a:r>
              <a:rPr lang="en-US" sz="2000" kern="0" dirty="0">
                <a:latin typeface="Courier New" pitchFamily="49" charset="0"/>
              </a:rPr>
              <a:t>! p #t)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</a:t>
            </a:r>
            <a:r>
              <a:rPr lang="en-US" sz="6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(set-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! p ((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 p)))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</a:t>
            </a:r>
            <a:r>
              <a:rPr lang="en-US" sz="4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 p))))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5634859"/>
            <a:ext cx="5867400" cy="76594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p</a:t>
            </a:r>
            <a:r>
              <a:rPr lang="en-US" sz="2000" kern="0" dirty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(… (my-force p) …))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29407" y="5067300"/>
            <a:ext cx="58857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(f (my-delay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() e)))</a:t>
            </a:r>
          </a:p>
        </p:txBody>
      </p:sp>
    </p:spTree>
    <p:extLst>
      <p:ext uri="{BB962C8B-B14F-4D97-AF65-F5344CB8AC3E}">
        <p14:creationId xmlns:p14="http://schemas.microsoft.com/office/powerpoint/2010/main" val="386817580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delay macro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1524000"/>
          </a:xfrm>
        </p:spPr>
        <p:txBody>
          <a:bodyPr/>
          <a:lstStyle/>
          <a:p>
            <a:r>
              <a:rPr lang="en-US" dirty="0"/>
              <a:t>A macro can put an expression under a </a:t>
            </a:r>
            <a:r>
              <a:rPr lang="en-US" dirty="0" err="1"/>
              <a:t>thunk</a:t>
            </a:r>
            <a:endParaRPr lang="en-US" dirty="0"/>
          </a:p>
          <a:p>
            <a:pPr lvl="1"/>
            <a:r>
              <a:rPr lang="en-US" dirty="0"/>
              <a:t>Delays evaluation without explicit </a:t>
            </a:r>
            <a:r>
              <a:rPr lang="en-US" dirty="0" err="1"/>
              <a:t>thunk</a:t>
            </a:r>
            <a:endParaRPr lang="en-US" dirty="0"/>
          </a:p>
          <a:p>
            <a:pPr lvl="1"/>
            <a:r>
              <a:rPr lang="en-US" dirty="0"/>
              <a:t>Cannot implement this with a function</a:t>
            </a:r>
          </a:p>
          <a:p>
            <a:r>
              <a:rPr lang="en-US" dirty="0"/>
              <a:t>Now client should </a:t>
            </a:r>
            <a:r>
              <a:rPr lang="en-US" i="1" dirty="0"/>
              <a:t>no</a:t>
            </a:r>
            <a:r>
              <a:rPr lang="en-US" dirty="0"/>
              <a:t>t use a </a:t>
            </a:r>
            <a:r>
              <a:rPr lang="en-US" dirty="0" err="1"/>
              <a:t>thunk</a:t>
            </a:r>
            <a:r>
              <a:rPr lang="en-US" dirty="0"/>
              <a:t> (that would double-</a:t>
            </a:r>
            <a:r>
              <a:rPr lang="en-US" dirty="0" err="1"/>
              <a:t>thunk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Racket’s pre-defined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delay</a:t>
            </a:r>
            <a:r>
              <a:rPr lang="en-US" dirty="0"/>
              <a:t> is a similar macro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3695700"/>
            <a:ext cx="5029200" cy="14097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my-delay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>
                <a:latin typeface="Courier New" pitchFamily="49" charset="0"/>
              </a:rPr>
              <a:t> 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[(my-delay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(</a:t>
            </a:r>
            <a:r>
              <a:rPr lang="en-US" sz="2000" kern="0" dirty="0" err="1">
                <a:latin typeface="Courier New" pitchFamily="49" charset="0"/>
              </a:rPr>
              <a:t>mcons</a:t>
            </a:r>
            <a:r>
              <a:rPr lang="en-US" sz="2000" kern="0" dirty="0">
                <a:latin typeface="Courier New" pitchFamily="49" charset="0"/>
              </a:rPr>
              <a:t> #f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>
                <a:latin typeface="Courier New" pitchFamily="49" charset="0"/>
              </a:rPr>
              <a:t>() e))]))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62807" y="5524500"/>
            <a:ext cx="50475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(f (my-delay e))</a:t>
            </a:r>
          </a:p>
        </p:txBody>
      </p:sp>
    </p:spTree>
    <p:extLst>
      <p:ext uri="{BB962C8B-B14F-4D97-AF65-F5344CB8AC3E}">
        <p14:creationId xmlns:p14="http://schemas.microsoft.com/office/powerpoint/2010/main" val="334384600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a force macro?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We could define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my-force</a:t>
            </a:r>
            <a:r>
              <a:rPr lang="en-US" dirty="0"/>
              <a:t> with a macro too</a:t>
            </a:r>
          </a:p>
          <a:p>
            <a:pPr lvl="1"/>
            <a:r>
              <a:rPr lang="en-US" dirty="0"/>
              <a:t>Good macro style would be to evaluate the argument exactly once (use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below, not multiple evaluations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Which shows it is </a:t>
            </a:r>
            <a:r>
              <a:rPr lang="en-US" dirty="0">
                <a:solidFill>
                  <a:schemeClr val="accent2"/>
                </a:solidFill>
              </a:rPr>
              <a:t>bad style to use a macro at all here!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Do not use macros when functions do what you want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3505200"/>
            <a:ext cx="6858000" cy="2781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my-force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>
                <a:latin typeface="Courier New" pitchFamily="49" charset="0"/>
              </a:rPr>
              <a:t> 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[(my-force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e])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mcar</a:t>
            </a:r>
            <a:r>
              <a:rPr lang="en-US" sz="2000" kern="0" dirty="0">
                <a:latin typeface="Courier New" pitchFamily="49" charset="0"/>
              </a:rPr>
              <a:t> 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(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 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	     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begin</a:t>
            </a:r>
            <a:r>
              <a:rPr lang="en-US" sz="2000" kern="0" dirty="0">
                <a:latin typeface="Courier New" pitchFamily="49" charset="0"/>
              </a:rPr>
              <a:t> (set-</a:t>
            </a:r>
            <a:r>
              <a:rPr lang="en-US" sz="2000" kern="0" dirty="0" err="1">
                <a:latin typeface="Courier New" pitchFamily="49" charset="0"/>
              </a:rPr>
              <a:t>mcar</a:t>
            </a:r>
            <a:r>
              <a:rPr lang="en-US" sz="2000" kern="0" dirty="0">
                <a:latin typeface="Courier New" pitchFamily="49" charset="0"/>
              </a:rPr>
              <a:t>! x #t)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 </a:t>
            </a:r>
            <a:r>
              <a:rPr lang="en-US" sz="600" kern="0" dirty="0">
                <a:latin typeface="Courier New" pitchFamily="49" charset="0"/>
              </a:rPr>
              <a:t>                 </a:t>
            </a:r>
            <a:r>
              <a:rPr lang="en-US" sz="2000" kern="0" dirty="0">
                <a:latin typeface="Courier New" pitchFamily="49" charset="0"/>
              </a:rPr>
              <a:t>(set-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! p ((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 p)))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     </a:t>
            </a:r>
            <a:r>
              <a:rPr lang="en-US" sz="400" kern="0" dirty="0">
                <a:latin typeface="Courier New" pitchFamily="49" charset="0"/>
              </a:rPr>
              <a:t>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mcdr</a:t>
            </a:r>
            <a:r>
              <a:rPr lang="en-US" sz="2000" kern="0" dirty="0">
                <a:latin typeface="Courier New" pitchFamily="49" charset="0"/>
              </a:rPr>
              <a:t> p))))]))</a:t>
            </a:r>
          </a:p>
        </p:txBody>
      </p:sp>
    </p:spTree>
    <p:extLst>
      <p:ext uri="{BB962C8B-B14F-4D97-AF65-F5344CB8AC3E}">
        <p14:creationId xmlns:p14="http://schemas.microsoft.com/office/powerpoint/2010/main" val="93580790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bad macro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Any </a:t>
            </a:r>
            <a:r>
              <a:rPr lang="en-US" i="1" dirty="0"/>
              <a:t>function</a:t>
            </a:r>
            <a:r>
              <a:rPr lang="en-US" dirty="0"/>
              <a:t> that doubles its argument is fine for clients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sz="1000" dirty="0"/>
          </a:p>
          <a:p>
            <a:pPr lvl="1"/>
            <a:r>
              <a:rPr lang="en-US" dirty="0"/>
              <a:t>These are equivalent to each other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 macros for doubling are bad style but instructive examples: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These are not equivalent to each other.  Consider: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2053459"/>
            <a:ext cx="3886200" cy="76594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>
                <a:latin typeface="Courier New" pitchFamily="49" charset="0"/>
              </a:rPr>
              <a:t>) (+ x x))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>
                <a:latin typeface="Courier New" pitchFamily="49" charset="0"/>
              </a:rPr>
              <a:t>) (* 2 x))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4114800"/>
            <a:ext cx="8121869" cy="7048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>
                <a:latin typeface="Courier New" pitchFamily="49" charset="0"/>
              </a:rPr>
              <a:t>()[(</a:t>
            </a:r>
            <a:r>
              <a:rPr lang="en-US" sz="2000" kern="0" dirty="0" err="1">
                <a:latin typeface="Courier New" pitchFamily="49" charset="0"/>
              </a:rPr>
              <a:t>dbl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)(+ x x)]))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</a:t>
            </a:r>
            <a:r>
              <a:rPr lang="en-US" sz="2000" kern="0" dirty="0">
                <a:latin typeface="Courier New" pitchFamily="49" charset="0"/>
              </a:rPr>
              <a:t>()[(</a:t>
            </a:r>
            <a:r>
              <a:rPr lang="en-US" sz="2000" kern="0" dirty="0" err="1">
                <a:latin typeface="Courier New" pitchFamily="49" charset="0"/>
              </a:rPr>
              <a:t>dbl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)(* 2 x)]))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5543550"/>
            <a:ext cx="4724400" cy="4762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dbl</a:t>
            </a:r>
            <a:r>
              <a:rPr lang="en-US" sz="2000" kern="0" dirty="0">
                <a:latin typeface="Courier New" pitchFamily="49" charset="0"/>
              </a:rPr>
              <a:t> (begin (print "hi") 42))</a:t>
            </a:r>
          </a:p>
        </p:txBody>
      </p:sp>
    </p:spTree>
    <p:extLst>
      <p:ext uri="{BB962C8B-B14F-4D97-AF65-F5344CB8AC3E}">
        <p14:creationId xmlns:p14="http://schemas.microsoft.com/office/powerpoint/2010/main" val="44564662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Sometimes a macro </a:t>
            </a:r>
            <a:r>
              <a:rPr lang="en-US" i="1" dirty="0"/>
              <a:t>should</a:t>
            </a:r>
            <a:r>
              <a:rPr lang="en-US" dirty="0"/>
              <a:t> re-evaluate an argument it is passed</a:t>
            </a:r>
          </a:p>
          <a:p>
            <a:pPr lvl="1"/>
            <a:r>
              <a:rPr lang="en-US" dirty="0"/>
              <a:t>If not, as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dbl</a:t>
            </a:r>
            <a:r>
              <a:rPr lang="en-US" dirty="0"/>
              <a:t>, then use a local binding as needed: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Also good style for macros not to have surprising evaluation order</a:t>
            </a:r>
          </a:p>
          <a:p>
            <a:pPr lvl="1"/>
            <a:r>
              <a:rPr lang="en-US" dirty="0"/>
              <a:t>Good rule of thumb to preserve left-to-right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Bad</a:t>
            </a:r>
            <a:r>
              <a:rPr lang="en-US" dirty="0"/>
              <a:t> example (fix with a local binding):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1" y="2209800"/>
            <a:ext cx="4952999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 </a:t>
            </a:r>
            <a:r>
              <a:rPr lang="en-US" sz="2000" kern="0" dirty="0">
                <a:latin typeface="Courier New" pitchFamily="49" charset="0"/>
              </a:rPr>
              <a:t>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[(</a:t>
            </a:r>
            <a:r>
              <a:rPr lang="en-US" sz="2000" kern="0" dirty="0" err="1">
                <a:latin typeface="Courier New" pitchFamily="49" charset="0"/>
              </a:rPr>
              <a:t>dbl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 x]) (+ y y))]))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67001" y="4953000"/>
            <a:ext cx="3809999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take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from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[(take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>
                <a:latin typeface="Courier New" pitchFamily="49" charset="0"/>
              </a:rPr>
              <a:t> from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(- e2 e1)]))</a:t>
            </a:r>
          </a:p>
        </p:txBody>
      </p:sp>
    </p:spTree>
    <p:extLst>
      <p:ext uri="{BB962C8B-B14F-4D97-AF65-F5344CB8AC3E}">
        <p14:creationId xmlns:p14="http://schemas.microsoft.com/office/powerpoint/2010/main" val="42819721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variables in macros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C/C++, defining local variables inside macros is unwise</a:t>
            </a:r>
          </a:p>
          <a:p>
            <a:pPr lvl="1"/>
            <a:r>
              <a:rPr lang="en-US" dirty="0"/>
              <a:t>When needed done with hacks like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__strange_name34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/>
              <a:t>Here is why with a silly example:</a:t>
            </a:r>
          </a:p>
          <a:p>
            <a:pPr lvl="1"/>
            <a:r>
              <a:rPr lang="en-US" dirty="0"/>
              <a:t>Macro: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Use: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Naïve expansion: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But instead Racket “gets it right,” which is part of </a:t>
            </a:r>
            <a:r>
              <a:rPr lang="en-US" i="1" dirty="0"/>
              <a:t>hygiene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2743200"/>
            <a:ext cx="5410199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 </a:t>
            </a:r>
            <a:r>
              <a:rPr lang="en-US" sz="2000" kern="0" dirty="0">
                <a:latin typeface="Courier New" pitchFamily="49" charset="0"/>
              </a:rPr>
              <a:t>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[(</a:t>
            </a:r>
            <a:r>
              <a:rPr lang="en-US" sz="2000" kern="0" dirty="0" err="1">
                <a:latin typeface="Courier New" pitchFamily="49" charset="0"/>
              </a:rPr>
              <a:t>dbl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 1])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    (* 2 x y))]))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2" y="4495800"/>
            <a:ext cx="51816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 7]) (</a:t>
            </a:r>
            <a:r>
              <a:rPr lang="en-US" sz="2000" kern="0" dirty="0" err="1">
                <a:latin typeface="Courier New" pitchFamily="49" charset="0"/>
              </a:rPr>
              <a:t>dbl</a:t>
            </a:r>
            <a:r>
              <a:rPr lang="en-US" sz="2000" kern="0" dirty="0">
                <a:latin typeface="Courier New" pitchFamily="49" charset="0"/>
              </a:rPr>
              <a:t> y))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81401" y="5181600"/>
            <a:ext cx="51054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 7])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 1])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    (* 2 y y)))</a:t>
            </a:r>
          </a:p>
        </p:txBody>
      </p:sp>
    </p:spTree>
    <p:extLst>
      <p:ext uri="{BB962C8B-B14F-4D97-AF65-F5344CB8AC3E}">
        <p14:creationId xmlns:p14="http://schemas.microsoft.com/office/powerpoint/2010/main" val="401423915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other side of hygiene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This also looks like it would do the “wrong” thing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Macro: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Use: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Naïve expansion: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But again Racket’s </a:t>
            </a:r>
            <a:r>
              <a:rPr lang="en-US" i="1" dirty="0"/>
              <a:t>hygienic macros</a:t>
            </a:r>
            <a:r>
              <a:rPr lang="en-US" dirty="0"/>
              <a:t> get this right!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95600" y="2438400"/>
            <a:ext cx="4191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define-syntax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dbl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syntax-rules </a:t>
            </a:r>
            <a:r>
              <a:rPr lang="en-US" sz="2000" kern="0" dirty="0">
                <a:latin typeface="Courier New" pitchFamily="49" charset="0"/>
              </a:rPr>
              <a:t>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[(</a:t>
            </a:r>
            <a:r>
              <a:rPr lang="en-US" sz="2000" kern="0" dirty="0" err="1">
                <a:latin typeface="Courier New" pitchFamily="49" charset="0"/>
              </a:rPr>
              <a:t>dbl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(* 2 x)]))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07254" y="3886200"/>
            <a:ext cx="3657598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*</a:t>
            </a:r>
            <a:r>
              <a:rPr lang="en-US" sz="2000" kern="0" dirty="0">
                <a:latin typeface="Courier New" pitchFamily="49" charset="0"/>
              </a:rPr>
              <a:t> +]) (</a:t>
            </a:r>
            <a:r>
              <a:rPr lang="en-US" sz="2000" kern="0" dirty="0" err="1">
                <a:latin typeface="Courier New" pitchFamily="49" charset="0"/>
              </a:rPr>
              <a:t>dbl</a:t>
            </a:r>
            <a:r>
              <a:rPr lang="en-US" sz="2000" kern="0" dirty="0">
                <a:latin typeface="Courier New" pitchFamily="49" charset="0"/>
              </a:rPr>
              <a:t> 42))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07254" y="5029200"/>
            <a:ext cx="3581399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*</a:t>
            </a:r>
            <a:r>
              <a:rPr lang="en-US" sz="2000" kern="0" dirty="0">
                <a:latin typeface="Courier New" pitchFamily="49" charset="0"/>
              </a:rPr>
              <a:t> +]) (* 2 42))</a:t>
            </a:r>
          </a:p>
        </p:txBody>
      </p:sp>
    </p:spTree>
    <p:extLst>
      <p:ext uri="{BB962C8B-B14F-4D97-AF65-F5344CB8AC3E}">
        <p14:creationId xmlns:p14="http://schemas.microsoft.com/office/powerpoint/2010/main" val="2551593811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hygienic macros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hygienic macro system: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Secretly renames local variables in macros with fresh names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/>
              <a:t>Looks up variables used in macros where the macro is defined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Neither of these rules are followed by the “naïve expansion” most macro systems use</a:t>
            </a:r>
          </a:p>
          <a:p>
            <a:pPr lvl="1"/>
            <a:r>
              <a:rPr lang="en-US" dirty="0"/>
              <a:t>Without hygiene, macros are much more brittle (non-modular)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On rare occasions, hygiene is not what you want</a:t>
            </a:r>
          </a:p>
          <a:p>
            <a:pPr lvl="1"/>
            <a:r>
              <a:rPr lang="en-US" dirty="0"/>
              <a:t>Racket has somewhat complicated support for that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129859551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See the code for macros that: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chemeClr val="accent2"/>
                </a:solidFill>
              </a:rPr>
              <a:t>A for loop for executing a body a fixed number of times</a:t>
            </a:r>
          </a:p>
          <a:p>
            <a:pPr lvl="1"/>
            <a:r>
              <a:rPr lang="en-US" dirty="0"/>
              <a:t>Shows a macro that purposely re-evaluates some expressions and not others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Allow 0, 1, or 2 local bindings with fewer </a:t>
            </a:r>
            <a:r>
              <a:rPr lang="en-US" dirty="0" err="1"/>
              <a:t>parens</a:t>
            </a:r>
            <a:r>
              <a:rPr lang="en-US" dirty="0"/>
              <a:t> than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let*</a:t>
            </a:r>
          </a:p>
          <a:p>
            <a:pPr lvl="1"/>
            <a:r>
              <a:rPr lang="en-US" dirty="0"/>
              <a:t>Shows a macro with multiple cases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 re-implementation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let*</a:t>
            </a:r>
            <a:r>
              <a:rPr lang="en-US" dirty="0"/>
              <a:t> in terms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let</a:t>
            </a:r>
          </a:p>
          <a:p>
            <a:pPr lvl="1"/>
            <a:r>
              <a:rPr lang="en-US" dirty="0"/>
              <a:t>Shows a macro taking any number of arguments</a:t>
            </a:r>
          </a:p>
          <a:p>
            <a:pPr lvl="1"/>
            <a:r>
              <a:rPr lang="en-US" dirty="0"/>
              <a:t>Shows a recursive macro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12555185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macro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i="1" dirty="0">
                <a:solidFill>
                  <a:schemeClr val="accent2"/>
                </a:solidFill>
              </a:rPr>
              <a:t>macro definition</a:t>
            </a:r>
            <a:r>
              <a:rPr lang="en-US" dirty="0"/>
              <a:t> describes how to transform some new syntax into different syntax in the source language</a:t>
            </a:r>
          </a:p>
          <a:p>
            <a:endParaRPr lang="en-US" sz="1200" dirty="0"/>
          </a:p>
          <a:p>
            <a:r>
              <a:rPr lang="en-US" dirty="0"/>
              <a:t>A macro is one way to implement syntactic sugar</a:t>
            </a:r>
          </a:p>
          <a:p>
            <a:pPr lvl="1"/>
            <a:r>
              <a:rPr lang="en-US" dirty="0"/>
              <a:t>“Replace any syntax of the form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e1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andalso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e2</a:t>
            </a:r>
            <a:r>
              <a:rPr lang="en-US" dirty="0"/>
              <a:t> with 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 e1 then e2 else false</a:t>
            </a:r>
            <a:r>
              <a:rPr lang="en-US" dirty="0"/>
              <a:t>”</a:t>
            </a:r>
          </a:p>
          <a:p>
            <a:pPr lvl="1"/>
            <a:endParaRPr lang="en-US" sz="1200" dirty="0"/>
          </a:p>
          <a:p>
            <a:r>
              <a:rPr lang="en-US" dirty="0"/>
              <a:t>A </a:t>
            </a:r>
            <a:r>
              <a:rPr lang="en-US" i="1" dirty="0">
                <a:solidFill>
                  <a:schemeClr val="accent2"/>
                </a:solidFill>
              </a:rPr>
              <a:t>macro system</a:t>
            </a:r>
            <a:r>
              <a:rPr lang="en-US" dirty="0"/>
              <a:t> is a language (or part of a larger language) for defining macros</a:t>
            </a:r>
          </a:p>
          <a:p>
            <a:endParaRPr lang="en-US" sz="1200" dirty="0"/>
          </a:p>
          <a:p>
            <a:r>
              <a:rPr lang="en-US" i="1" dirty="0">
                <a:solidFill>
                  <a:schemeClr val="accent2"/>
                </a:solidFill>
              </a:rPr>
              <a:t>Macro expansion</a:t>
            </a:r>
            <a:r>
              <a:rPr lang="en-US" dirty="0"/>
              <a:t> is the process of rewriting the syntax for each </a:t>
            </a:r>
            <a:r>
              <a:rPr lang="en-US" i="1" dirty="0">
                <a:solidFill>
                  <a:schemeClr val="accent2"/>
                </a:solidFill>
              </a:rPr>
              <a:t>macro use</a:t>
            </a:r>
          </a:p>
          <a:p>
            <a:pPr lvl="1"/>
            <a:r>
              <a:rPr lang="en-US" dirty="0"/>
              <a:t>Before a program is run (or even compiled)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53721465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Racket Macros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define a macro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/>
              <a:t> in Racket, 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/>
              <a:t> becomes a new special form:</a:t>
            </a:r>
          </a:p>
          <a:p>
            <a:pPr lvl="1"/>
            <a:r>
              <a:rPr lang="en-US" dirty="0"/>
              <a:t>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 …)</a:t>
            </a:r>
            <a:r>
              <a:rPr lang="en-US" dirty="0"/>
              <a:t> gets expanded according to definition</a:t>
            </a:r>
          </a:p>
          <a:p>
            <a:pPr lvl="1"/>
            <a:endParaRPr lang="en-US" dirty="0"/>
          </a:p>
          <a:p>
            <a:r>
              <a:rPr lang="en-US" dirty="0"/>
              <a:t>Example definitions (actual definitions coming later):</a:t>
            </a:r>
          </a:p>
          <a:p>
            <a:pPr lvl="1"/>
            <a:r>
              <a:rPr lang="en-US" dirty="0"/>
              <a:t>Expand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(my-if e1 then e2 else e3)</a:t>
            </a:r>
          </a:p>
          <a:p>
            <a:pPr marL="457200" lvl="1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  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(if e1 e2 e3)</a:t>
            </a:r>
          </a:p>
          <a:p>
            <a:pPr lvl="1"/>
            <a:r>
              <a:rPr lang="en-US" dirty="0"/>
              <a:t>Expand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(comment-out e1 e2)</a:t>
            </a:r>
          </a:p>
          <a:p>
            <a:pPr marL="457200" lvl="1" indent="0">
              <a:buNone/>
            </a:pPr>
            <a:r>
              <a:rPr lang="en-US" dirty="0">
                <a:cs typeface="Courier New" pitchFamily="49" charset="0"/>
              </a:rPr>
              <a:t>   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e2</a:t>
            </a:r>
          </a:p>
          <a:p>
            <a:pPr lvl="1"/>
            <a:r>
              <a:rPr lang="en-US" dirty="0"/>
              <a:t>Expand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(my-delay e)</a:t>
            </a:r>
          </a:p>
          <a:p>
            <a:pPr marL="457200" lvl="1" indent="0">
              <a:buNone/>
            </a:pPr>
            <a:r>
              <a:rPr lang="en-US" dirty="0">
                <a:cs typeface="Courier New" pitchFamily="49" charset="0"/>
              </a:rPr>
              <a:t>   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mcons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#f (lambda () e))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99872465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uses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1317" y="3314700"/>
            <a:ext cx="6484883" cy="1943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my-if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>
                <a:latin typeface="Courier New" pitchFamily="49" charset="0"/>
              </a:rPr>
              <a:t>z)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; (if x y z)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my-if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>
                <a:latin typeface="Courier New" pitchFamily="49" charset="0"/>
              </a:rPr>
              <a:t>z)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syntax error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comment-out </a:t>
            </a:r>
            <a:r>
              <a:rPr lang="en-US" sz="2000" kern="0" dirty="0">
                <a:latin typeface="Courier New" pitchFamily="49" charset="0"/>
              </a:rPr>
              <a:t>(car null) #f)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my-delay </a:t>
            </a:r>
            <a:r>
              <a:rPr lang="en-US" sz="2000" kern="0" dirty="0">
                <a:latin typeface="Courier New" pitchFamily="49" charset="0"/>
              </a:rPr>
              <a:t>(begin (print "hi") (foo 15)))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524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It is like we added keywords to our language</a:t>
            </a:r>
          </a:p>
          <a:p>
            <a:pPr lvl="1"/>
            <a:r>
              <a:rPr lang="en-US" dirty="0"/>
              <a:t>Other keywords only keywords in uses of that macro</a:t>
            </a:r>
          </a:p>
          <a:p>
            <a:pPr lvl="1"/>
            <a:r>
              <a:rPr lang="en-US" dirty="0"/>
              <a:t>Syntax error if keywords misused</a:t>
            </a:r>
          </a:p>
          <a:p>
            <a:pPr lvl="1"/>
            <a:r>
              <a:rPr lang="en-US" dirty="0"/>
              <a:t>Rewriting (“expansion”) happens before execution</a:t>
            </a:r>
          </a:p>
        </p:txBody>
      </p:sp>
    </p:spTree>
    <p:extLst>
      <p:ext uri="{BB962C8B-B14F-4D97-AF65-F5344CB8AC3E}">
        <p14:creationId xmlns:p14="http://schemas.microsoft.com/office/powerpoint/2010/main" val="234854662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Macros often deserve a bad reputation because they are often overused or used when functions would be better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When in doubt, resist defining a macro?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But they can be used well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76848060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any macro system must deal with tokens, parentheses, and scope</a:t>
            </a:r>
          </a:p>
          <a:p>
            <a:endParaRPr lang="en-US" dirty="0"/>
          </a:p>
          <a:p>
            <a:r>
              <a:rPr lang="en-US" dirty="0"/>
              <a:t>How to define macros in Racket</a:t>
            </a:r>
          </a:p>
          <a:p>
            <a:endParaRPr lang="en-US" dirty="0"/>
          </a:p>
          <a:p>
            <a:r>
              <a:rPr lang="en-US" dirty="0"/>
              <a:t>How macro definitions must deal with expression evaluation carefully</a:t>
            </a:r>
          </a:p>
          <a:p>
            <a:pPr lvl="1"/>
            <a:r>
              <a:rPr lang="en-US" dirty="0"/>
              <a:t>Order expressions evaluate and how many times</a:t>
            </a:r>
          </a:p>
          <a:p>
            <a:pPr lvl="1"/>
            <a:endParaRPr lang="en-US" dirty="0"/>
          </a:p>
          <a:p>
            <a:r>
              <a:rPr lang="en-US" dirty="0"/>
              <a:t>The key issue of variable bindings in macros and the notion of </a:t>
            </a:r>
            <a:r>
              <a:rPr lang="en-US" i="1" dirty="0"/>
              <a:t>hygiene</a:t>
            </a:r>
          </a:p>
          <a:p>
            <a:pPr lvl="1"/>
            <a:r>
              <a:rPr lang="en-US" dirty="0"/>
              <a:t>Racket is superior to most languages 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17020515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Tokenization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i="1" dirty="0"/>
              <a:t>First question for a macro system: How does it tokenize?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dirty="0"/>
              <a:t>Macro systems generally work at the level of </a:t>
            </a:r>
            <a:r>
              <a:rPr lang="en-US" i="1" dirty="0"/>
              <a:t>tokens</a:t>
            </a:r>
            <a:r>
              <a:rPr lang="en-US" dirty="0"/>
              <a:t> not sequences of characters</a:t>
            </a:r>
          </a:p>
          <a:p>
            <a:pPr lvl="1"/>
            <a:r>
              <a:rPr lang="en-US" dirty="0"/>
              <a:t>So must know how programming language tokenizes text</a:t>
            </a:r>
          </a:p>
          <a:p>
            <a:pPr lvl="1"/>
            <a:endParaRPr lang="en-US" dirty="0"/>
          </a:p>
          <a:p>
            <a:r>
              <a:rPr lang="en-US" dirty="0"/>
              <a:t>Example: “macro expand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head</a:t>
            </a:r>
            <a:r>
              <a:rPr lang="en-US" dirty="0"/>
              <a:t>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Would not rewrite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headt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foo)</a:t>
            </a:r>
            <a:r>
              <a:rPr lang="en-US" dirty="0"/>
              <a:t>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(+ cart foo)</a:t>
            </a:r>
          </a:p>
          <a:p>
            <a:pPr lvl="1"/>
            <a:r>
              <a:rPr lang="en-US" dirty="0"/>
              <a:t>Would not rewrite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head-door</a:t>
            </a:r>
            <a:r>
              <a:rPr lang="en-US" dirty="0"/>
              <a:t>  to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car-door</a:t>
            </a:r>
          </a:p>
          <a:p>
            <a:pPr lvl="2"/>
            <a:r>
              <a:rPr lang="en-US" dirty="0"/>
              <a:t>But would in C where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head-door </a:t>
            </a:r>
            <a:r>
              <a:rPr lang="en-US" dirty="0"/>
              <a:t>is subtraction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50315022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Parenthesization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09700"/>
            <a:ext cx="77724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/>
              <a:t>Second question for a macro system: How does associativity work?</a:t>
            </a:r>
            <a:r>
              <a:rPr lang="en-US" dirty="0"/>
              <a:t> </a:t>
            </a:r>
          </a:p>
          <a:p>
            <a:pPr marL="0" indent="0" algn="ctr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C/C++ basic 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Probably </a:t>
            </a:r>
            <a:r>
              <a:rPr lang="en-US" i="1" dirty="0"/>
              <a:t>not</a:t>
            </a:r>
            <a:r>
              <a:rPr lang="en-US" dirty="0"/>
              <a:t> what you wanted:</a:t>
            </a:r>
          </a:p>
          <a:p>
            <a:pPr marL="0" indent="0">
              <a:buNone/>
            </a:pPr>
            <a:r>
              <a:rPr lang="en-US" dirty="0"/>
              <a:t>                           </a:t>
            </a:r>
            <a:r>
              <a:rPr lang="en-US" dirty="0" smtClean="0"/>
              <a:t> </a:t>
            </a:r>
            <a:r>
              <a:rPr lang="en-US" dirty="0"/>
              <a:t>means                            not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 C macro writers use lots of parentheses, which is fine: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Racket won’t have this problem:</a:t>
            </a:r>
          </a:p>
          <a:p>
            <a:pPr lvl="1"/>
            <a:r>
              <a:rPr lang="en-US" dirty="0"/>
              <a:t>Macro use:  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(macro-name …)</a:t>
            </a:r>
          </a:p>
          <a:p>
            <a:pPr lvl="1"/>
            <a:r>
              <a:rPr lang="en-US" dirty="0"/>
              <a:t>After expansion: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something else in same place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/>
              <a:t>   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0" y="2362200"/>
            <a:ext cx="33528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#define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err="1">
                <a:latin typeface="Courier New" pitchFamily="49" charset="0"/>
              </a:rPr>
              <a:t>x+y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3484178"/>
            <a:ext cx="21336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ADD(1,2/3)*4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62400" y="3484178"/>
            <a:ext cx="16764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1</a:t>
            </a:r>
            <a:r>
              <a:rPr lang="en-US" sz="8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+</a:t>
            </a:r>
            <a:r>
              <a:rPr lang="en-US" sz="8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2</a:t>
            </a:r>
            <a:r>
              <a:rPr lang="en-US" sz="8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/</a:t>
            </a:r>
            <a:r>
              <a:rPr lang="en-US" sz="8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3</a:t>
            </a:r>
            <a:r>
              <a:rPr lang="en-US" sz="8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8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4</a:t>
            </a: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324600" y="3484178"/>
            <a:ext cx="19812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(1</a:t>
            </a:r>
            <a:r>
              <a:rPr lang="en-US" sz="8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+</a:t>
            </a:r>
            <a:r>
              <a:rPr lang="en-US" sz="8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2</a:t>
            </a:r>
            <a:r>
              <a:rPr lang="en-US" sz="8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/</a:t>
            </a:r>
            <a:r>
              <a:rPr lang="en-US" sz="8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3)</a:t>
            </a:r>
            <a:r>
              <a:rPr lang="en-US" sz="8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8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4</a:t>
            </a: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4572000"/>
            <a:ext cx="42672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ctr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#define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 ((x)+(y))</a:t>
            </a:r>
          </a:p>
        </p:txBody>
      </p:sp>
    </p:spTree>
    <p:extLst>
      <p:ext uri="{BB962C8B-B14F-4D97-AF65-F5344CB8AC3E}">
        <p14:creationId xmlns:p14="http://schemas.microsoft.com/office/powerpoint/2010/main" val="406672354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bindings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Third question for a macro system: Can variables shadow macros?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Suppose macros also apply to variable bindings.  Then: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Would become: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This is why C/C++ convention is all-caps macros and non-all-caps for everything else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Racket does </a:t>
            </a:r>
            <a:r>
              <a:rPr lang="en-US" i="1" dirty="0"/>
              <a:t>not</a:t>
            </a:r>
            <a:r>
              <a:rPr lang="en-US" dirty="0"/>
              <a:t> work this way – it gets scope “right”!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2781300"/>
            <a:ext cx="5410200" cy="800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head </a:t>
            </a:r>
            <a:r>
              <a:rPr lang="en-US" sz="2000" kern="0" dirty="0">
                <a:latin typeface="Courier New" pitchFamily="49" charset="0"/>
              </a:rPr>
              <a:t>0][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>
                <a:latin typeface="Courier New" pitchFamily="49" charset="0"/>
              </a:rPr>
              <a:t>1]) head)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let*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head </a:t>
            </a:r>
            <a:r>
              <a:rPr lang="en-US" sz="2000" kern="0" dirty="0">
                <a:latin typeface="Courier New" pitchFamily="49" charset="0"/>
              </a:rPr>
              <a:t>0][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>
                <a:latin typeface="Courier New" pitchFamily="49" charset="0"/>
              </a:rPr>
              <a:t>1]) head)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0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4038600"/>
            <a:ext cx="5638800" cy="800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>
                <a:latin typeface="Courier New" pitchFamily="49" charset="0"/>
              </a:rPr>
              <a:t>0][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>
                <a:latin typeface="Courier New" pitchFamily="49" charset="0"/>
              </a:rPr>
              <a:t>1]) car)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error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let* </a:t>
            </a:r>
            <a:r>
              <a:rPr lang="en-US" sz="2000" kern="0" dirty="0">
                <a:latin typeface="Courier New" pitchFamily="49" charset="0"/>
              </a:rPr>
              <a:t>([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>
                <a:latin typeface="Courier New" pitchFamily="49" charset="0"/>
              </a:rPr>
              <a:t>0][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car </a:t>
            </a:r>
            <a:r>
              <a:rPr lang="en-US" sz="2000" kern="0" dirty="0">
                <a:latin typeface="Courier New" pitchFamily="49" charset="0"/>
              </a:rPr>
              <a:t>1]) car)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1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20795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61095</TotalTime>
  <Words>1667</Words>
  <Application>Microsoft Office PowerPoint</Application>
  <PresentationFormat>On-screen Show (4:3)</PresentationFormat>
  <Paragraphs>310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Courier New</vt:lpstr>
      <vt:lpstr>Times New Roman</vt:lpstr>
      <vt:lpstr>dan_design_template</vt:lpstr>
      <vt:lpstr>CSE341: Programming Languages  Lecture 15 Macros</vt:lpstr>
      <vt:lpstr>What is a macro</vt:lpstr>
      <vt:lpstr>Using Racket Macros</vt:lpstr>
      <vt:lpstr>Example uses</vt:lpstr>
      <vt:lpstr>Overuse</vt:lpstr>
      <vt:lpstr>Now…</vt:lpstr>
      <vt:lpstr>Tokenization</vt:lpstr>
      <vt:lpstr>Parenthesization</vt:lpstr>
      <vt:lpstr>Local bindings</vt:lpstr>
      <vt:lpstr>Example Racket macro definitions</vt:lpstr>
      <vt:lpstr>Revisiting delay and force</vt:lpstr>
      <vt:lpstr>A delay macro</vt:lpstr>
      <vt:lpstr>What about a force macro?</vt:lpstr>
      <vt:lpstr>Another bad macro</vt:lpstr>
      <vt:lpstr>More examples</vt:lpstr>
      <vt:lpstr>Local variables in macros</vt:lpstr>
      <vt:lpstr>The other side of hygiene</vt:lpstr>
      <vt:lpstr>How hygienic macros work</vt:lpstr>
      <vt:lpstr>More examples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Brett Wortzman</cp:lastModifiedBy>
  <cp:revision>857</cp:revision>
  <cp:lastPrinted>2011-09-27T20:26:28Z</cp:lastPrinted>
  <dcterms:created xsi:type="dcterms:W3CDTF">2009-03-13T20:43:19Z</dcterms:created>
  <dcterms:modified xsi:type="dcterms:W3CDTF">2020-05-13T17:42:55Z</dcterms:modified>
</cp:coreProperties>
</file>