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12</a:t>
            </a:r>
            <a:br>
              <a:rPr lang="en-US" sz="3200" i="0" dirty="0"/>
            </a:br>
            <a:r>
              <a:rPr lang="en-US" sz="3200" dirty="0"/>
              <a:t>Equivalence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general equivalences that always work for functions</a:t>
            </a:r>
          </a:p>
          <a:p>
            <a:pPr lvl="1"/>
            <a:r>
              <a:rPr lang="en-US" dirty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notice that if you compute the function to call and </a:t>
            </a:r>
            <a:r>
              <a:rPr lang="en-US" i="1" dirty="0"/>
              <a:t>that computation</a:t>
            </a:r>
            <a:r>
              <a:rPr lang="en-US" dirty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>
                <a:latin typeface="Courier New" pitchFamily="49" charset="0"/>
              </a:rPr>
              <a:t>()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(h())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>
                <a:latin typeface="Courier New" pitchFamily="49" charset="0"/>
              </a:rPr>
              <a:t>()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(h())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we ignore types, then ML let-bindings can be syntactic sugar for calling an anonymous function: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These both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/>
              <a:t>, then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in an environment extended to map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/>
              <a:t>So </a:t>
            </a:r>
            <a:r>
              <a:rPr lang="en-US" i="1" dirty="0"/>
              <a:t>exactly</a:t>
            </a:r>
            <a:r>
              <a:rPr lang="en-US" dirty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But in ML, there is a type-system difference: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on the left can have a polymorphic type, but not on the right</a:t>
            </a:r>
          </a:p>
          <a:p>
            <a:pPr lvl="1"/>
            <a:r>
              <a:rPr lang="en-US" dirty="0"/>
              <a:t>Can always go from right to left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e2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performance?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/>
              <a:t>(Actually we studied this before pattern-matching)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if </a:t>
            </a:r>
            <a:r>
              <a:rPr lang="en-US" sz="2000" kern="0" dirty="0">
                <a:latin typeface="Courier New" pitchFamily="49" charset="0"/>
              </a:rPr>
              <a:t>x &gt; max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>
                <a:latin typeface="Courier New" pitchFamily="49" charset="0"/>
              </a:rPr>
              <a:t>max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= max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then </a:t>
            </a:r>
            <a:r>
              <a:rPr lang="en-US" sz="2000" kern="0" dirty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else </a:t>
            </a:r>
            <a:r>
              <a:rPr lang="en-US" sz="2000" kern="0" dirty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definitions for different 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2"/>
                </a:solidFill>
              </a:rPr>
              <a:t>PL (Functional) </a:t>
            </a:r>
            <a:r>
              <a:rPr lang="en-US" sz="1800" dirty="0">
                <a:solidFill>
                  <a:schemeClr val="accent2"/>
                </a:solidFill>
              </a:rPr>
              <a:t>Equivalence (341):</a:t>
            </a:r>
            <a:r>
              <a:rPr lang="en-US" sz="1800" dirty="0"/>
              <a:t> given same inputs, same outputs and effects</a:t>
            </a:r>
          </a:p>
          <a:p>
            <a:pPr lvl="1"/>
            <a:r>
              <a:rPr lang="en-US" sz="1800" dirty="0"/>
              <a:t>Good: Lets us replace bad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800" dirty="0"/>
              <a:t> with good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sz="1800" dirty="0"/>
              <a:t>Bad: Ignores performance in the extreme</a:t>
            </a:r>
          </a:p>
          <a:p>
            <a:pPr lvl="1"/>
            <a:endParaRPr lang="en-US" sz="900" dirty="0"/>
          </a:p>
          <a:p>
            <a:r>
              <a:rPr lang="en-US" sz="1800" dirty="0">
                <a:solidFill>
                  <a:schemeClr val="accent2"/>
                </a:solidFill>
              </a:rPr>
              <a:t>Asymptotic equivalence (332):</a:t>
            </a:r>
            <a:r>
              <a:rPr lang="en-US" sz="1800" dirty="0"/>
              <a:t> Ignore constant factors</a:t>
            </a:r>
          </a:p>
          <a:p>
            <a:pPr lvl="1"/>
            <a:r>
              <a:rPr lang="en-US" sz="1800" dirty="0"/>
              <a:t>Good: Focus on the algorithm and efficiency for large inputs</a:t>
            </a:r>
          </a:p>
          <a:p>
            <a:pPr lvl="1"/>
            <a:r>
              <a:rPr lang="en-US" sz="1800" dirty="0"/>
              <a:t>Bad: Ignores “four times faster”</a:t>
            </a:r>
          </a:p>
          <a:p>
            <a:pPr lvl="1"/>
            <a:endParaRPr lang="en-US" sz="900" dirty="0"/>
          </a:p>
          <a:p>
            <a:r>
              <a:rPr lang="en-US" sz="1800" dirty="0">
                <a:solidFill>
                  <a:schemeClr val="accent2"/>
                </a:solidFill>
              </a:rPr>
              <a:t>Systems equivalence (333): </a:t>
            </a:r>
            <a:r>
              <a:rPr lang="en-US" sz="1800" dirty="0"/>
              <a:t>Account for constant overheads, performance tune</a:t>
            </a:r>
          </a:p>
          <a:p>
            <a:pPr lvl="1"/>
            <a:r>
              <a:rPr lang="en-US" sz="1800" dirty="0"/>
              <a:t>Good: Faster means different and better</a:t>
            </a:r>
          </a:p>
          <a:p>
            <a:pPr lvl="1"/>
            <a:r>
              <a:rPr lang="en-US" sz="1800" dirty="0"/>
              <a:t>Bad: Beware </a:t>
            </a:r>
            <a:r>
              <a:rPr lang="en-US" sz="1800" dirty="0" err="1"/>
              <a:t>overtuning</a:t>
            </a:r>
            <a:r>
              <a:rPr lang="en-US" sz="1800" dirty="0"/>
              <a:t> on “wrong” (e.g., small) inputs; definition does not let you “swap in a different algorithm”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800" i="1" dirty="0"/>
              <a:t>Claim: Computer scientists implicitly (?) use all three every (?) 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Topic of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More careful look at what “two pieces of code are </a:t>
            </a:r>
            <a:r>
              <a:rPr lang="en-US" dirty="0">
                <a:solidFill>
                  <a:schemeClr val="accent2"/>
                </a:solidFill>
              </a:rPr>
              <a:t>equivalent</a:t>
            </a:r>
            <a:r>
              <a:rPr lang="en-US" dirty="0"/>
              <a:t>” means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Fundamental software-engineering idea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Made easier with </a:t>
            </a:r>
          </a:p>
          <a:p>
            <a:pPr lvl="2"/>
            <a:r>
              <a:rPr lang="en-US" dirty="0"/>
              <a:t>Abstraction (hiding things)</a:t>
            </a:r>
          </a:p>
          <a:p>
            <a:pPr lvl="2"/>
            <a:r>
              <a:rPr lang="en-US" dirty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about any “new ways to code something up”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Must reason about “are these equivalent” </a:t>
            </a:r>
            <a:r>
              <a:rPr lang="en-US" i="1" dirty="0"/>
              <a:t>all the time</a:t>
            </a:r>
          </a:p>
          <a:p>
            <a:pPr lvl="1"/>
            <a:r>
              <a:rPr lang="en-US" dirty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/>
              <a:t>Code maintenance:</a:t>
            </a:r>
            <a:r>
              <a:rPr lang="en-US" dirty="0"/>
              <a:t>  Can I simplify this code?</a:t>
            </a:r>
          </a:p>
          <a:p>
            <a:endParaRPr lang="en-US" sz="1000" dirty="0"/>
          </a:p>
          <a:p>
            <a:r>
              <a:rPr lang="en-US" i="1" dirty="0"/>
              <a:t>Backward compatibility:</a:t>
            </a:r>
            <a:r>
              <a:rPr lang="en-US" dirty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/>
              <a:t>Optimization:</a:t>
            </a:r>
            <a:r>
              <a:rPr lang="en-US" dirty="0"/>
              <a:t>  Can I make this code faster?</a:t>
            </a:r>
          </a:p>
          <a:p>
            <a:endParaRPr lang="en-US" sz="1000" dirty="0"/>
          </a:p>
          <a:p>
            <a:r>
              <a:rPr lang="en-US" i="1" dirty="0"/>
              <a:t>Abstraction:</a:t>
            </a:r>
            <a:r>
              <a:rPr lang="en-US" dirty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/>
              <a:t>May not know all the calls (e.g., we are editing a library)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Given equivalent arguments, they:</a:t>
            </a:r>
          </a:p>
          <a:p>
            <a:pPr lvl="1"/>
            <a:r>
              <a:rPr lang="en-US" dirty="0"/>
              <a:t>Produce equivalent results</a:t>
            </a:r>
          </a:p>
          <a:p>
            <a:pPr lvl="1"/>
            <a:r>
              <a:rPr lang="en-US" dirty="0"/>
              <a:t>Have the same (non-)termination behavior</a:t>
            </a:r>
          </a:p>
          <a:p>
            <a:pPr lvl="1"/>
            <a:r>
              <a:rPr lang="en-US" dirty="0"/>
              <a:t>Mutate (non-local) memory in the same way</a:t>
            </a:r>
          </a:p>
          <a:p>
            <a:pPr lvl="1"/>
            <a:r>
              <a:rPr lang="en-US" dirty="0"/>
              <a:t>Do the same input/output</a:t>
            </a:r>
          </a:p>
          <a:p>
            <a:pPr lvl="1"/>
            <a:r>
              <a:rPr lang="en-US" dirty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Notice it is much easier to be equivalent if:</a:t>
            </a:r>
          </a:p>
          <a:p>
            <a:r>
              <a:rPr lang="en-US" dirty="0"/>
              <a:t>There are fewer possible arguments, e.g., with a type system and abstraction</a:t>
            </a:r>
          </a:p>
          <a:p>
            <a:r>
              <a:rPr lang="en-US" dirty="0"/>
              <a:t>We avoid </a:t>
            </a:r>
            <a:r>
              <a:rPr lang="en-US" i="1" dirty="0"/>
              <a:t>side-effects</a:t>
            </a:r>
            <a:r>
              <a:rPr lang="en-US" dirty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But these next two are not equivalent in general: it depends on what is passed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/>
              <a:t>Are equivalent </a:t>
            </a:r>
            <a:r>
              <a:rPr lang="en-US" i="1" dirty="0"/>
              <a:t>if</a:t>
            </a:r>
            <a:r>
              <a:rPr lang="en-US" dirty="0"/>
              <a:t> argument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g ((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"hi" 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>
                <a:latin typeface="+mj-lt"/>
              </a:rPr>
              <a:t>Great reason for “pure” functional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 + x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y * x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(f x) + (f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y * (f x)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are equivalent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if</a:t>
            </a:r>
            <a:r>
              <a:rPr lang="en-US" dirty="0"/>
              <a:t>  functions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do not raise exceptions or have side effects (printing, updating state, etc.)</a:t>
            </a:r>
          </a:p>
          <a:p>
            <a:pPr lvl="1"/>
            <a:r>
              <a:rPr lang="en-US" dirty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divides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mutates a top-level reference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writes to a reference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reads from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y,z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y,z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or not using syntactic sugar is always equivalent</a:t>
            </a:r>
          </a:p>
          <a:p>
            <a:pPr lvl="1"/>
            <a:r>
              <a:rPr lang="en-US" dirty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be careful about evaluation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general equivalences that always work for functions</a:t>
            </a:r>
          </a:p>
          <a:p>
            <a:pPr lvl="1"/>
            <a:r>
              <a:rPr lang="en-US" dirty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x+y+x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x+y+x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y+y+y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y+y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equivalences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general equivalences that always work for functions</a:t>
            </a:r>
          </a:p>
          <a:p>
            <a:pPr lvl="1"/>
            <a:r>
              <a:rPr lang="en-US" dirty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x+y+x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(f z)+z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x+y+x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(f z)+z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)+z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58228</TotalTime>
  <Words>1324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846</cp:revision>
  <cp:lastPrinted>2011-09-27T20:26:28Z</cp:lastPrinted>
  <dcterms:created xsi:type="dcterms:W3CDTF">2009-03-13T20:43:19Z</dcterms:created>
  <dcterms:modified xsi:type="dcterms:W3CDTF">2020-05-01T18:02:07Z</dcterms:modified>
</cp:coreProperties>
</file>