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11</a:t>
            </a:r>
            <a:br>
              <a:rPr lang="en-US" sz="3200" i="0" dirty="0"/>
            </a:br>
            <a:r>
              <a:rPr lang="en-US" sz="3200" dirty="0"/>
              <a:t>Type Inference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Material after here is optional,</a:t>
            </a:r>
          </a:p>
          <a:p>
            <a:pPr marL="0" indent="0" algn="ctr">
              <a:buNone/>
            </a:pPr>
            <a:r>
              <a:rPr lang="en-US" dirty="0"/>
              <a:t> but is an important part of the full story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 type-inference story so far is too lenient</a:t>
            </a:r>
          </a:p>
          <a:p>
            <a:pPr lvl="1"/>
            <a:r>
              <a:rPr lang="en-US" dirty="0"/>
              <a:t>Value restriction limits where polymorphic types can occur</a:t>
            </a:r>
          </a:p>
          <a:p>
            <a:pPr lvl="1"/>
            <a:r>
              <a:rPr lang="en-US" dirty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/>
              <a:t>ML is in a “sweet spot”</a:t>
            </a:r>
          </a:p>
          <a:p>
            <a:pPr lvl="1"/>
            <a:r>
              <a:rPr lang="en-US" dirty="0"/>
              <a:t>Type inference more difficult without polymorphism</a:t>
            </a:r>
          </a:p>
          <a:p>
            <a:pPr lvl="1"/>
            <a:r>
              <a:rPr lang="en-US" dirty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Important to “finish the story” but these topics are:</a:t>
            </a:r>
          </a:p>
          <a:p>
            <a:pPr lvl="1"/>
            <a:r>
              <a:rPr lang="en-US" dirty="0"/>
              <a:t>A bit more advanced </a:t>
            </a:r>
          </a:p>
          <a:p>
            <a:pPr lvl="1"/>
            <a:r>
              <a:rPr lang="en-US" dirty="0"/>
              <a:t>A bit less elegant</a:t>
            </a:r>
          </a:p>
          <a:p>
            <a:pPr lvl="1"/>
            <a:r>
              <a:rPr lang="en-US" dirty="0"/>
              <a:t>Will not be on the exam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presented so far, the ML type system is </a:t>
            </a:r>
            <a:r>
              <a:rPr lang="en-US" i="1" dirty="0"/>
              <a:t>unsound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Allows putting a value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 (e.g.,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 where we expect a value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600" dirty="0"/>
          </a:p>
          <a:p>
            <a:r>
              <a:rPr lang="en-US" dirty="0"/>
              <a:t>Assignment type-checks because (infix)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/>
              <a:t> has type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ref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-&gt; unit</a:t>
            </a:r>
            <a:r>
              <a:rPr lang="en-US" dirty="0"/>
              <a:t>, so instantiate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/>
              <a:t>Dereference type-checks 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/>
              <a:t> has type           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ref -&gt;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/>
              <a:t>, so instantiate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ref NONE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option ref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 := SOME "hi"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 + </a:t>
            </a:r>
            <a:r>
              <a:rPr lang="en-US" sz="2000" kern="0" dirty="0" err="1">
                <a:latin typeface="Courier New" pitchFamily="49" charset="0"/>
              </a:rPr>
              <a:t>valOf</a:t>
            </a:r>
            <a:r>
              <a:rPr lang="en-US" sz="2000" kern="0" dirty="0">
                <a:latin typeface="Courier New" pitchFamily="49" charset="0"/>
              </a:rPr>
              <a:t> (!r)</a:t>
            </a: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/>
              <a:t>Due to module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ref NONE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option ref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 := SOME "hi"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 + </a:t>
            </a:r>
            <a:r>
              <a:rPr lang="en-US" sz="2000" kern="0" dirty="0" err="1">
                <a:latin typeface="Courier New" pitchFamily="49" charset="0"/>
              </a:rPr>
              <a:t>valOf</a:t>
            </a:r>
            <a:r>
              <a:rPr lang="en-US" sz="2000" kern="0" dirty="0">
                <a:latin typeface="Courier New" pitchFamily="49" charset="0"/>
              </a:rPr>
              <a:t> (!r)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foo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 NONE</a:t>
            </a: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are neither</a:t>
            </a:r>
          </a:p>
          <a:p>
            <a:pPr lvl="1"/>
            <a:endParaRPr lang="en-US" dirty="0"/>
          </a:p>
          <a:p>
            <a:r>
              <a:rPr lang="en-US" dirty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/>
              <a:t>Not obvious this suffices to make type system sound, but it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ref NONE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r := SOME "hi"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1 + </a:t>
            </a:r>
            <a:r>
              <a:rPr lang="en-US" sz="2000" kern="0" dirty="0" err="1">
                <a:latin typeface="Courier New" pitchFamily="49" charset="0"/>
              </a:rPr>
              <a:t>valOf</a:t>
            </a:r>
            <a:r>
              <a:rPr lang="en-US" sz="2000" kern="0" dirty="0">
                <a:latin typeface="Courier New" pitchFamily="49" charset="0"/>
              </a:rPr>
              <a:t> (!r)</a:t>
            </a: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downside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type-checker does not know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Saw workarounds in previous segment on partial application</a:t>
            </a:r>
          </a:p>
          <a:p>
            <a:pPr lvl="1"/>
            <a:r>
              <a:rPr lang="en-US" dirty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List.map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does not get type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List.map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(x,1))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local optimum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/>
              <a:t>More difficult </a:t>
            </a:r>
            <a:r>
              <a:rPr lang="en-US" i="1" dirty="0"/>
              <a:t>without</a:t>
            </a:r>
            <a:r>
              <a:rPr lang="en-US" dirty="0"/>
              <a:t> </a:t>
            </a:r>
            <a:r>
              <a:rPr lang="en-US" dirty="0" err="1"/>
              <a:t>polymorpism</a:t>
            </a:r>
            <a:endParaRPr lang="en-US" dirty="0"/>
          </a:p>
          <a:p>
            <a:pPr lvl="1"/>
            <a:r>
              <a:rPr lang="en-US" dirty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/>
              <a:t>More difficult </a:t>
            </a:r>
            <a:r>
              <a:rPr lang="en-US" i="1" dirty="0"/>
              <a:t>with</a:t>
            </a:r>
            <a:r>
              <a:rPr lang="en-US" dirty="0"/>
              <a:t> subtyping</a:t>
            </a:r>
          </a:p>
          <a:p>
            <a:pPr lvl="1"/>
            <a:r>
              <a:rPr lang="en-US" dirty="0"/>
              <a:t>Suppose pairs are </a:t>
            </a:r>
            <a:r>
              <a:rPr lang="en-US" dirty="0" err="1"/>
              <a:t>supertypes</a:t>
            </a:r>
            <a:r>
              <a:rPr lang="en-US" dirty="0"/>
              <a:t> of wider tuples</a:t>
            </a:r>
          </a:p>
          <a:p>
            <a:pPr lvl="1"/>
            <a:r>
              <a:rPr lang="en-US" dirty="0"/>
              <a:t>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/>
              <a:t> constrains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to have at least two fields, not exactly two fields</a:t>
            </a:r>
          </a:p>
          <a:p>
            <a:pPr lvl="1"/>
            <a:r>
              <a:rPr lang="en-US" dirty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/>
              <a:t>Will study subtyping later, but not with type inference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Type-checking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(Static) </a:t>
            </a:r>
            <a:r>
              <a:rPr lang="en-US" dirty="0">
                <a:solidFill>
                  <a:schemeClr val="accent2"/>
                </a:solidFill>
              </a:rPr>
              <a:t>type-checking</a:t>
            </a:r>
            <a:r>
              <a:rPr lang="en-US" dirty="0"/>
              <a:t> can reject a program before it runs to prevent the possibility of some errors</a:t>
            </a:r>
          </a:p>
          <a:p>
            <a:pPr lvl="1"/>
            <a:r>
              <a:rPr lang="en-US" dirty="0"/>
              <a:t>A feature of </a:t>
            </a:r>
            <a:r>
              <a:rPr lang="en-US" dirty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Dynamically typed languages</a:t>
            </a:r>
            <a:r>
              <a:rPr lang="en-US" dirty="0"/>
              <a:t> do little (none?) such checking</a:t>
            </a:r>
          </a:p>
          <a:p>
            <a:pPr lvl="1"/>
            <a:r>
              <a:rPr lang="en-US" dirty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/>
              <a:t>Will study relative advantages after some Racket</a:t>
            </a:r>
          </a:p>
          <a:p>
            <a:pPr lvl="1"/>
            <a:r>
              <a:rPr lang="en-US" dirty="0"/>
              <a:t>Racket, Ruby (and Python, </a:t>
            </a:r>
            <a:r>
              <a:rPr lang="en-US" dirty="0" err="1"/>
              <a:t>Javascript</a:t>
            </a:r>
            <a:r>
              <a:rPr lang="en-US" dirty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/>
              <a:t>ML (and Java, C#, </a:t>
            </a:r>
            <a:r>
              <a:rPr lang="en-US" dirty="0" err="1"/>
              <a:t>Scala</a:t>
            </a:r>
            <a:r>
              <a:rPr lang="en-US" dirty="0"/>
              <a:t>, C, C++) is statically typed</a:t>
            </a:r>
          </a:p>
          <a:p>
            <a:pPr lvl="1"/>
            <a:r>
              <a:rPr lang="en-US" dirty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typed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/>
              <a:t>ML is statically typed</a:t>
            </a:r>
          </a:p>
          <a:p>
            <a:r>
              <a:rPr lang="en-US" dirty="0"/>
              <a:t>ML is </a:t>
            </a:r>
            <a:r>
              <a:rPr lang="en-US" dirty="0">
                <a:solidFill>
                  <a:schemeClr val="accent2"/>
                </a:solidFill>
              </a:rPr>
              <a:t>implicitly typed</a:t>
            </a:r>
            <a:r>
              <a:rPr lang="en-US" dirty="0"/>
              <a:t>: rarely need to write down types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Statically typed:  Much more like Java than </a:t>
            </a:r>
            <a:r>
              <a:rPr lang="en-US" dirty="0" err="1"/>
              <a:t>Javascript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infer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report type error 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>
                <a:latin typeface="Courier New" pitchFamily="49" charset="0"/>
              </a:rPr>
              <a:t>true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Type inference</a:t>
            </a:r>
            <a:r>
              <a:rPr lang="en-US" dirty="0"/>
              <a:t> problem: Give every binding/expression a type such that type-checking succeeds</a:t>
            </a:r>
          </a:p>
          <a:p>
            <a:pPr lvl="1"/>
            <a:r>
              <a:rPr lang="en-US" dirty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/>
              <a:t>In principle, could be a pass before the type-checker</a:t>
            </a:r>
          </a:p>
          <a:p>
            <a:pPr lvl="1"/>
            <a:r>
              <a:rPr lang="en-US" dirty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/>
              <a:t>Type inference can be easy, difficult, or </a:t>
            </a:r>
            <a:r>
              <a:rPr lang="en-US" i="1" dirty="0"/>
              <a:t>impossible</a:t>
            </a:r>
          </a:p>
          <a:p>
            <a:pPr lvl="1"/>
            <a:r>
              <a:rPr lang="en-US" dirty="0"/>
              <a:t>Easy: Accept all programs</a:t>
            </a:r>
          </a:p>
          <a:p>
            <a:pPr lvl="1"/>
            <a:r>
              <a:rPr lang="en-US" dirty="0"/>
              <a:t>Easy: Reject all programs</a:t>
            </a:r>
          </a:p>
          <a:p>
            <a:pPr lvl="1"/>
            <a:r>
              <a:rPr lang="en-US" dirty="0"/>
              <a:t>Subtle, elegant, and </a:t>
            </a:r>
            <a:r>
              <a:rPr lang="en-US" i="1" dirty="0"/>
              <a:t>not magic</a:t>
            </a:r>
            <a:r>
              <a:rPr lang="en-US" dirty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describe ML type inference via several examples</a:t>
            </a:r>
          </a:p>
          <a:p>
            <a:pPr lvl="1"/>
            <a:r>
              <a:rPr lang="en-US" dirty="0"/>
              <a:t>General algorithm is a slightly more advanced topic</a:t>
            </a:r>
          </a:p>
          <a:p>
            <a:pPr lvl="1"/>
            <a:r>
              <a:rPr lang="en-US" dirty="0"/>
              <a:t>Supporting nested functions also a bit more advanced</a:t>
            </a:r>
          </a:p>
          <a:p>
            <a:endParaRPr lang="en-US" dirty="0"/>
          </a:p>
          <a:p>
            <a:r>
              <a:rPr lang="en-US" dirty="0"/>
              <a:t>Enough to help you “do type inference in your head” </a:t>
            </a:r>
          </a:p>
          <a:p>
            <a:pPr lvl="1"/>
            <a:r>
              <a:rPr lang="en-US" dirty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/>
              <a:t>Determine types of bindings in order </a:t>
            </a:r>
          </a:p>
          <a:p>
            <a:pPr lvl="1"/>
            <a:r>
              <a:rPr lang="en-US" dirty="0"/>
              <a:t>(Except for mutual recursion)</a:t>
            </a:r>
          </a:p>
          <a:p>
            <a:pPr lvl="1"/>
            <a:r>
              <a:rPr lang="en-US" dirty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/>
              <a:t>For each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/>
              <a:t> binding:</a:t>
            </a:r>
          </a:p>
          <a:p>
            <a:pPr lvl="1"/>
            <a:r>
              <a:rPr lang="en-US" dirty="0"/>
              <a:t>Analyze definition for all necessary facts (constraints)</a:t>
            </a:r>
          </a:p>
          <a:p>
            <a:pPr lvl="1"/>
            <a:r>
              <a:rPr lang="en-US" dirty="0"/>
              <a:t>Example: If see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must have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Type error if no way for all facts to hold (over-constrained)</a:t>
            </a:r>
          </a:p>
          <a:p>
            <a:endParaRPr lang="en-US" sz="1200" dirty="0"/>
          </a:p>
          <a:p>
            <a:r>
              <a:rPr lang="en-US" dirty="0"/>
              <a:t>Afterward, use type variables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for any unconstrained types</a:t>
            </a:r>
          </a:p>
          <a:p>
            <a:pPr lvl="1"/>
            <a:r>
              <a:rPr lang="en-US" dirty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/>
              <a:t>(Finally, enforce the </a:t>
            </a:r>
            <a:r>
              <a:rPr lang="en-US" i="1" dirty="0"/>
              <a:t>value restriction</a:t>
            </a:r>
            <a:r>
              <a:rPr lang="en-US" dirty="0"/>
              <a:t>, 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this example, will go much more step-by-step</a:t>
            </a:r>
          </a:p>
          <a:p>
            <a:pPr lvl="1"/>
            <a:r>
              <a:rPr lang="en-US" dirty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42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>
                <a:latin typeface="Courier New" pitchFamily="49" charset="0"/>
              </a:rPr>
              <a:t>z + x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0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f must take a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so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feature of ML type inference: it can infer types with type variables</a:t>
            </a:r>
          </a:p>
          <a:p>
            <a:pPr lvl="1"/>
            <a:r>
              <a:rPr lang="en-US" dirty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/>
              <a:t>But remember there are two orthogonal concepts</a:t>
            </a:r>
          </a:p>
          <a:p>
            <a:pPr lvl="1"/>
            <a:r>
              <a:rPr lang="en-US" dirty="0"/>
              <a:t>Languages can have type inference without type variables</a:t>
            </a:r>
          </a:p>
          <a:p>
            <a:pPr lvl="1"/>
            <a:r>
              <a:rPr lang="en-US" dirty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all the facts needed for type-checking</a:t>
            </a:r>
          </a:p>
          <a:p>
            <a:endParaRPr lang="en-US" dirty="0"/>
          </a:p>
          <a:p>
            <a:r>
              <a:rPr lang="en-US" dirty="0"/>
              <a:t>These facts constrain the type of the function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/>
              <a:t>Two examples without type variables</a:t>
            </a:r>
          </a:p>
          <a:p>
            <a:pPr lvl="1"/>
            <a:r>
              <a:rPr lang="en-US" dirty="0"/>
              <a:t>And one example that does not type-check</a:t>
            </a:r>
          </a:p>
          <a:p>
            <a:pPr lvl="1"/>
            <a:r>
              <a:rPr lang="en-US" dirty="0"/>
              <a:t>Then examples for polymorphic functions</a:t>
            </a:r>
          </a:p>
          <a:p>
            <a:pPr lvl="2"/>
            <a:r>
              <a:rPr lang="en-US" dirty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60976</TotalTime>
  <Words>1296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845</cp:revision>
  <cp:lastPrinted>2011-09-27T20:26:28Z</cp:lastPrinted>
  <dcterms:created xsi:type="dcterms:W3CDTF">2009-03-13T20:43:19Z</dcterms:created>
  <dcterms:modified xsi:type="dcterms:W3CDTF">2020-05-01T17:00:55Z</dcterms:modified>
</cp:coreProperties>
</file>