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5C79E-FCD3-4022-BE63-2947F5986B83}" v="1" dt="2020-04-19T23:51:34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07A5C79E-FCD3-4022-BE63-2947F5986B83}"/>
    <pc:docChg chg="modSld modMainMaster">
      <pc:chgData name="Brett Wortzman" userId="f28ab72c354ddfd1" providerId="LiveId" clId="{07A5C79E-FCD3-4022-BE63-2947F5986B83}" dt="2020-04-19T23:51:43.063" v="17" actId="20577"/>
      <pc:docMkLst>
        <pc:docMk/>
      </pc:docMkLst>
      <pc:sldChg chg="modSp">
        <pc:chgData name="Brett Wortzman" userId="f28ab72c354ddfd1" providerId="LiveId" clId="{07A5C79E-FCD3-4022-BE63-2947F5986B83}" dt="2020-04-19T23:51:43.063" v="17" actId="20577"/>
        <pc:sldMkLst>
          <pc:docMk/>
          <pc:sldMk cId="0" sldId="256"/>
        </pc:sldMkLst>
        <pc:spChg chg="mod">
          <ac:chgData name="Brett Wortzman" userId="f28ab72c354ddfd1" providerId="LiveId" clId="{07A5C79E-FCD3-4022-BE63-2947F5986B83}" dt="2020-04-19T23:51:37.847" v="1" actId="114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Brett Wortzman" userId="f28ab72c354ddfd1" providerId="LiveId" clId="{07A5C79E-FCD3-4022-BE63-2947F5986B83}" dt="2020-04-19T23:51:43.063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2267106312" sldId="299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2267106312" sldId="299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1845914013" sldId="300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1845914013" sldId="300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111742713" sldId="301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111742713" sldId="301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3669775814" sldId="302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3669775814" sldId="302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4047351537" sldId="303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4047351537" sldId="303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2794662198" sldId="304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2794662198" sldId="304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1221003954" sldId="305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1221003954" sldId="305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2159950169" sldId="306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2159950169" sldId="306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2842034593" sldId="307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2842034593" sldId="307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1650012257" sldId="308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1650012257" sldId="308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3059943636" sldId="309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3059943636" sldId="309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153851156" sldId="310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153851156" sldId="310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2774811290" sldId="311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2774811290" sldId="311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652259196" sldId="312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652259196" sldId="312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2822859086" sldId="313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2822859086" sldId="313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776842660" sldId="314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776842660" sldId="314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3707045987" sldId="315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3707045987" sldId="315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826048255" sldId="316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826048255" sldId="316"/>
            <ac:spMk id="4" creationId="{00000000-0000-0000-0000-000000000000}"/>
          </ac:spMkLst>
        </pc:spChg>
      </pc:sldChg>
      <pc:sldChg chg="modSp">
        <pc:chgData name="Brett Wortzman" userId="f28ab72c354ddfd1" providerId="LiveId" clId="{07A5C79E-FCD3-4022-BE63-2947F5986B83}" dt="2020-04-19T23:51:34.654" v="0"/>
        <pc:sldMkLst>
          <pc:docMk/>
          <pc:sldMk cId="4184300924" sldId="317"/>
        </pc:sldMkLst>
        <pc:spChg chg="mod">
          <ac:chgData name="Brett Wortzman" userId="f28ab72c354ddfd1" providerId="LiveId" clId="{07A5C79E-FCD3-4022-BE63-2947F5986B83}" dt="2020-04-19T23:51:34.654" v="0"/>
          <ac:spMkLst>
            <pc:docMk/>
            <pc:sldMk cId="4184300924" sldId="317"/>
            <ac:spMk id="4" creationId="{00000000-0000-0000-0000-000000000000}"/>
          </ac:spMkLst>
        </pc:spChg>
      </pc:sldChg>
      <pc:sldMasterChg chg="modSp modSldLayout">
        <pc:chgData name="Brett Wortzman" userId="f28ab72c354ddfd1" providerId="LiveId" clId="{07A5C79E-FCD3-4022-BE63-2947F5986B83}" dt="2020-04-19T23:51:34.654" v="0"/>
        <pc:sldMasterMkLst>
          <pc:docMk/>
          <pc:sldMasterMk cId="0" sldId="2147483649"/>
        </pc:sldMasterMkLst>
        <pc:spChg chg="mod">
          <ac:chgData name="Brett Wortzman" userId="f28ab72c354ddfd1" providerId="LiveId" clId="{07A5C79E-FCD3-4022-BE63-2947F5986B83}" dt="2020-04-19T23:51:34.654" v="0"/>
          <ac:spMkLst>
            <pc:docMk/>
            <pc:sldMasterMk cId="0" sldId="2147483649"/>
            <ac:spMk id="6148" creationId="{00000000-0000-0000-0000-000000000000}"/>
          </ac:spMkLst>
        </pc:sp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1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1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2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3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3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4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4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5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6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6"/>
              <ac:spMk id="2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7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8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59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59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07A5C79E-FCD3-4022-BE63-2947F5986B83}" dt="2020-04-19T23:51:34.654" v="0"/>
          <pc:sldLayoutMkLst>
            <pc:docMk/>
            <pc:sldMasterMk cId="0" sldId="2147483649"/>
            <pc:sldLayoutMk cId="0" sldId="2147483660"/>
          </pc:sldLayoutMkLst>
          <pc:spChg chg="mod">
            <ac:chgData name="Brett Wortzman" userId="f28ab72c354ddfd1" providerId="LiveId" clId="{07A5C79E-FCD3-4022-BE63-2947F5986B83}" dt="2020-04-19T23:51:34.654" v="0"/>
            <ac:spMkLst>
              <pc:docMk/>
              <pc:sldMasterMk cId="0" sldId="2147483649"/>
              <pc:sldLayoutMk cId="0" sldId="214748366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3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8</a:t>
            </a:r>
            <a:br>
              <a:rPr lang="en-US" sz="3200" i="0" dirty="0"/>
            </a:br>
            <a:r>
              <a:rPr lang="en-US" sz="3200" dirty="0"/>
              <a:t>Lexical Scope and Function Closures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/>
              <a:t>Brett Wortzman</a:t>
            </a:r>
            <a:endParaRPr lang="en-US" sz="2400" dirty="0"/>
          </a:p>
          <a:p>
            <a:r>
              <a:rPr lang="en-US" sz="2400" dirty="0"/>
              <a:t>Spring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lexical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Lexical scope</a:t>
            </a:r>
            <a:r>
              <a:rPr lang="en-US" dirty="0"/>
              <a:t>: use environment where function is defined</a:t>
            </a:r>
          </a:p>
          <a:p>
            <a:endParaRPr lang="en-US" dirty="0"/>
          </a:p>
          <a:p>
            <a:r>
              <a:rPr lang="en-US" i="1" dirty="0"/>
              <a:t>Dynamic scope</a:t>
            </a:r>
            <a:r>
              <a:rPr lang="en-US" dirty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 are three precise, technical reasons</a:t>
            </a:r>
          </a:p>
          <a:p>
            <a:pPr lvl="1"/>
            <a:r>
              <a:rPr lang="en-US" dirty="0"/>
              <a:t>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lexical scope?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Can change body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/>
              <a:t> everywhere 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/>
              <a:t>Lexical scope: it cannot matter</a:t>
            </a:r>
          </a:p>
          <a:p>
            <a:pPr lvl="1"/>
            <a:r>
              <a:rPr lang="en-US" dirty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Example: Can remove unused variables</a:t>
            </a:r>
          </a:p>
          <a:p>
            <a:pPr lvl="1"/>
            <a:r>
              <a:rPr lang="en-US" dirty="0"/>
              <a:t>Dynamic scope: but maybe some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x+y+z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>
                <a:latin typeface="Courier New" pitchFamily="49" charset="0"/>
              </a:rPr>
              <a:t>g 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lexical scope?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Dynamic scope tries to add a string and an unbound variable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x+y+z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g 4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lexical scope?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/>
              <a:t>Closures can easily store the data they need</a:t>
            </a:r>
          </a:p>
          <a:p>
            <a:pPr lvl="1"/>
            <a:r>
              <a:rPr lang="en-US" dirty="0"/>
              <a:t>Many more examples and idioms to come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x::(filter(f,xs))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latin typeface="Courier New" pitchFamily="49" charset="0"/>
              </a:rPr>
              <a:t>f,xs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= filter(</a:t>
            </a:r>
            <a:r>
              <a:rPr lang="en-US" sz="2000" kern="0" dirty="0" err="1">
                <a:latin typeface="Courier New" pitchFamily="49" charset="0"/>
              </a:rPr>
              <a:t>greaterThanX</a:t>
            </a:r>
            <a:r>
              <a:rPr lang="en-US" sz="2000" kern="0" dirty="0">
                <a:latin typeface="Courier New" pitchFamily="49" charset="0"/>
              </a:rPr>
              <a:t> ~1,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>
                <a:latin typeface="Courier New" pitchFamily="49" charset="0"/>
              </a:rPr>
              <a:t>) = 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&gt; 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dynamic scope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/>
              <a:t>Lexical scope for variables is definitely the right default</a:t>
            </a:r>
          </a:p>
          <a:p>
            <a:pPr lvl="1"/>
            <a:r>
              <a:rPr lang="en-US" dirty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/>
              <a:t>Dynamic scope is occasionally convenient in some situations</a:t>
            </a:r>
          </a:p>
          <a:p>
            <a:pPr lvl="1"/>
            <a:r>
              <a:rPr lang="en-US" dirty="0"/>
              <a:t>So some languages (e.g., Racket) have special ways to do it</a:t>
            </a:r>
          </a:p>
          <a:p>
            <a:pPr lvl="1"/>
            <a:r>
              <a:rPr lang="en-US" dirty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/>
              <a:t>If you squint some, exception handling is more like dynamic scope: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/>
              <a:t> transfers control to the current innermost handler</a:t>
            </a:r>
          </a:p>
          <a:p>
            <a:pPr lvl="1"/>
            <a:r>
              <a:rPr lang="en-US" dirty="0"/>
              <a:t>Does not have to be syntactically inside a handle expression (and usually is not)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things 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Things we know:</a:t>
            </a:r>
          </a:p>
          <a:p>
            <a:pPr lvl="1"/>
            <a:r>
              <a:rPr lang="en-US" dirty="0"/>
              <a:t>A function body is not evaluated until the function is called</a:t>
            </a:r>
          </a:p>
          <a:p>
            <a:pPr lvl="1"/>
            <a:r>
              <a:rPr lang="en-US" dirty="0"/>
              <a:t>A function body is evaluated every time the function is called</a:t>
            </a:r>
          </a:p>
          <a:p>
            <a:pPr lvl="1"/>
            <a:r>
              <a:rPr lang="en-US" dirty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With closures, this means we can avoid repeating computations that do not depend on function arguments</a:t>
            </a:r>
          </a:p>
          <a:p>
            <a:pPr lvl="1"/>
            <a:r>
              <a:rPr lang="en-US" dirty="0"/>
              <a:t>Not so worried about performance, but good example to emphasize the semantics of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one computes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/>
              <a:t> once per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The second one computes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/>
              <a:t> once per list</a:t>
            </a:r>
          </a:p>
          <a:p>
            <a:pPr lvl="1"/>
            <a:r>
              <a:rPr lang="en-US" dirty="0"/>
              <a:t>Nothing new here: let-bindings are evaluated when encountered and function bodies evaluated when </a:t>
            </a:r>
            <a:r>
              <a:rPr lang="en-US" i="1" dirty="0"/>
              <a:t>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famous function: 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Accumulates an answer by repeatedly applying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to answer so far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/>
              <a:t> computes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fold(f, f(</a:t>
            </a:r>
            <a:r>
              <a:rPr lang="en-US" sz="2000" kern="0" dirty="0" err="1">
                <a:latin typeface="Courier New" pitchFamily="49" charset="0"/>
              </a:rPr>
              <a:t>acc,x</a:t>
            </a:r>
            <a:r>
              <a:rPr lang="en-US" sz="2000" kern="0" dirty="0">
                <a:latin typeface="Courier New" pitchFamily="49" charset="0"/>
              </a:rPr>
              <a:t>),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/>
              <a:t>This version “folds left”; another version “folds right”</a:t>
            </a:r>
          </a:p>
          <a:p>
            <a:pPr lvl="1"/>
            <a:r>
              <a:rPr lang="en-US" b="0" dirty="0"/>
              <a:t>Whether the direction matters depends 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iterators again?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/>
              <a:t>These “iterator-like” functions are not built into the language</a:t>
            </a:r>
          </a:p>
          <a:p>
            <a:pPr lvl="1"/>
            <a:r>
              <a:rPr lang="en-US" dirty="0"/>
              <a:t>Just a programming pattern</a:t>
            </a:r>
          </a:p>
          <a:p>
            <a:pPr lvl="1"/>
            <a:r>
              <a:rPr lang="en-US" dirty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/>
              <a:t>This pattern separates recursive traversal from data processing</a:t>
            </a:r>
          </a:p>
          <a:p>
            <a:pPr lvl="1"/>
            <a:r>
              <a:rPr lang="en-US" dirty="0"/>
              <a:t>Can reuse same traversal for different data processing</a:t>
            </a:r>
          </a:p>
          <a:p>
            <a:pPr lvl="1"/>
            <a:r>
              <a:rPr lang="en-US" dirty="0"/>
              <a:t>Can reuse same data processing for different data structures</a:t>
            </a:r>
          </a:p>
          <a:p>
            <a:pPr lvl="1"/>
            <a:r>
              <a:rPr lang="en-US" dirty="0"/>
              <a:t>In both cases, using common vocabulary concisely communicates intent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with 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are useful and do not use “private data”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These are useful and do use “private data”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), 0,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>
                <a:latin typeface="Courier New" pitchFamily="49" charset="0"/>
              </a:rPr>
              <a:t>x + 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          then </a:t>
            </a:r>
            <a:r>
              <a:rPr lang="en-US" sz="2000" kern="0" dirty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          else </a:t>
            </a:r>
            <a:r>
              <a:rPr lang="en-US" sz="2000" kern="0" dirty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0,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important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/>
          </a:p>
          <a:p>
            <a:r>
              <a:rPr lang="en-US" dirty="0"/>
              <a:t>There are lots of good reasons for this semantics (why)</a:t>
            </a:r>
          </a:p>
          <a:p>
            <a:pPr lvl="1"/>
            <a:r>
              <a:rPr lang="en-US" dirty="0"/>
              <a:t>Discussed after explaining what the semantics is (what)</a:t>
            </a:r>
          </a:p>
          <a:p>
            <a:pPr lvl="1"/>
            <a:r>
              <a:rPr lang="en-US" dirty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made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/>
              <a:t>Functions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/>
              <a:t> are </a:t>
            </a:r>
            <a:r>
              <a:rPr lang="en-US" i="1" dirty="0"/>
              <a:t>much</a:t>
            </a:r>
            <a:r>
              <a:rPr lang="en-US" dirty="0"/>
              <a:t> more powerful thanks to closures and lexical scope</a:t>
            </a:r>
          </a:p>
          <a:p>
            <a:pPr lvl="1"/>
            <a:endParaRPr lang="en-US" dirty="0"/>
          </a:p>
          <a:p>
            <a:r>
              <a:rPr lang="en-US" dirty="0"/>
              <a:t>Function passed in can use any “private” data in its environment</a:t>
            </a:r>
          </a:p>
          <a:p>
            <a:pPr lvl="1"/>
            <a:endParaRPr lang="en-US" dirty="0"/>
          </a:p>
          <a:p>
            <a:r>
              <a:rPr lang="en-US" dirty="0"/>
              <a:t>Iterator “doesn’t even know the data is there” or what type it has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Demonstrates lexical scope even without higher-order functions: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 (x + 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Line 2 defines a function that, when called, evaluates body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/>
              <a:t> in environment where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/>
              <a:t> maps to the argument</a:t>
            </a:r>
          </a:p>
          <a:p>
            <a:r>
              <a:rPr lang="en-US" b="0" dirty="0"/>
              <a:t>Call on line 5:</a:t>
            </a:r>
          </a:p>
          <a:p>
            <a:pPr lvl="1"/>
            <a:r>
              <a:rPr lang="en-US" b="0" dirty="0"/>
              <a:t>Looks up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/>
              <a:t> to get the function defined on line 2</a:t>
            </a:r>
          </a:p>
          <a:p>
            <a:pPr lvl="1"/>
            <a:r>
              <a:rPr lang="en-US" b="0" dirty="0"/>
              <a:t>Evaluates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/>
              <a:t> in </a:t>
            </a:r>
            <a:r>
              <a:rPr lang="en-US" b="0" dirty="0">
                <a:solidFill>
                  <a:schemeClr val="accent2"/>
                </a:solidFill>
              </a:rPr>
              <a:t>current environment</a:t>
            </a:r>
            <a:r>
              <a:rPr lang="en-US" b="0" dirty="0"/>
              <a:t>, producing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/>
              <a:t>, which evaluates the body in the </a:t>
            </a:r>
            <a:r>
              <a:rPr lang="en-US" b="0" dirty="0">
                <a:solidFill>
                  <a:schemeClr val="accent2"/>
                </a:solidFill>
              </a:rPr>
              <a:t>old environment</a:t>
            </a:r>
            <a:r>
              <a:rPr lang="en-US" b="0" dirty="0"/>
              <a:t>, producing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can functions be evaluated in old environments that aren’t around anymore?</a:t>
            </a:r>
          </a:p>
          <a:p>
            <a:pPr lvl="1"/>
            <a:r>
              <a:rPr lang="en-US" dirty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Can define the semantics of functions as follows:</a:t>
            </a:r>
          </a:p>
          <a:p>
            <a:r>
              <a:rPr lang="en-US" dirty="0"/>
              <a:t>A function value has </a:t>
            </a:r>
            <a:r>
              <a:rPr lang="en-US" dirty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code</a:t>
            </a:r>
            <a:r>
              <a:rPr lang="en-US" dirty="0"/>
              <a:t> (obviously)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environment</a:t>
            </a:r>
            <a:r>
              <a:rPr lang="en-US" dirty="0"/>
              <a:t> that was current when the function was defined</a:t>
            </a:r>
          </a:p>
          <a:p>
            <a:r>
              <a:rPr lang="en-US" dirty="0"/>
              <a:t>This is a “pair” but unlike ML pairs, you cannot access the pieces</a:t>
            </a:r>
          </a:p>
          <a:p>
            <a:r>
              <a:rPr lang="en-US" dirty="0"/>
              <a:t>All you can do is call this “pair”</a:t>
            </a:r>
          </a:p>
          <a:p>
            <a:r>
              <a:rPr lang="en-US" dirty="0"/>
              <a:t>This pair is called a </a:t>
            </a:r>
            <a:r>
              <a:rPr lang="en-US" i="1" dirty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/>
              <a:t>A call evaluates the code part in the environment part (extended with the function argument)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 (x + 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Line 2 creates a closure and binds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/>
              <a:t> to it:</a:t>
            </a:r>
          </a:p>
          <a:p>
            <a:pPr lvl="1"/>
            <a:r>
              <a:rPr lang="en-US" b="0" dirty="0"/>
              <a:t>Code: “take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/>
              <a:t> and have body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/>
              <a:t>”</a:t>
            </a:r>
          </a:p>
          <a:p>
            <a:pPr lvl="1"/>
            <a:r>
              <a:rPr lang="en-US" b="0" dirty="0"/>
              <a:t>Environment: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</a:p>
          <a:p>
            <a:pPr lvl="2"/>
            <a:r>
              <a:rPr lang="en-US" b="0" dirty="0"/>
              <a:t>(Plus whatever else is in scope, including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/>
              <a:t>Line 5 calls the closure defined in line 2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/>
          </a:p>
          <a:p>
            <a:pPr lvl="1"/>
            <a:r>
              <a:rPr lang="en-US" b="0" dirty="0"/>
              <a:t>So body evaluated in environment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extended with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you know the rule: </a:t>
            </a:r>
            <a:r>
              <a:rPr lang="en-US" i="1" dirty="0"/>
              <a:t>lexical scope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/>
              <a:t>Why the other natural rule, </a:t>
            </a:r>
            <a:r>
              <a:rPr lang="en-US" i="1" dirty="0"/>
              <a:t>dynamic scope</a:t>
            </a:r>
            <a:r>
              <a:rPr lang="en-US" dirty="0"/>
              <a:t>, is a bad idea</a:t>
            </a:r>
          </a:p>
          <a:p>
            <a:endParaRPr lang="en-US" dirty="0"/>
          </a:p>
          <a:p>
            <a:r>
              <a:rPr lang="en-US" dirty="0"/>
              <a:t>Powerful </a:t>
            </a:r>
            <a:r>
              <a:rPr lang="en-US" i="1" dirty="0"/>
              <a:t>idioms</a:t>
            </a:r>
            <a:r>
              <a:rPr lang="en-US" dirty="0"/>
              <a:t> with higher-order functions that use this rule</a:t>
            </a:r>
          </a:p>
          <a:p>
            <a:pPr lvl="1"/>
            <a:r>
              <a:rPr lang="en-US" dirty="0"/>
              <a:t>Passing functions to iterators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/>
              <a:t>Next lecture:  Several more idioms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 stays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A function body is evaluated in the environment where the function was defined (created)</a:t>
            </a:r>
          </a:p>
          <a:p>
            <a:pPr lvl="1"/>
            <a:r>
              <a:rPr lang="en-US" dirty="0"/>
              <a:t>Extended with the function argument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Nothing changes to this rule when we take and return functions</a:t>
            </a:r>
          </a:p>
          <a:p>
            <a:pPr lvl="1"/>
            <a:r>
              <a:rPr lang="en-US" dirty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Makes first-class functions much more powerful</a:t>
            </a:r>
          </a:p>
          <a:p>
            <a:pPr lvl="1"/>
            <a:r>
              <a:rPr lang="en-US" dirty="0"/>
              <a:t>Even if may seem counterintuitive at first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Returning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/>
              <a:t>Trust the rule: Evaluating line 4 binds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and have body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Environment: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/>
              <a:t> 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>
                <a:cs typeface="Courier New" pitchFamily="49" charset="0"/>
              </a:rPr>
              <a:t> (shadowing)</a:t>
            </a:r>
            <a:r>
              <a:rPr lang="en-US" dirty="0"/>
              <a:t>, 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/>
              <a:t> to its argument</a:t>
            </a:r>
          </a:p>
          <a:p>
            <a:r>
              <a:rPr lang="en-US" dirty="0"/>
              <a:t> So line 6 binds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x+y+z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g 6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Passing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/>
              <a:t>Trust the rule: Evaluating line 3 binds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and have body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Environment: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</a:t>
            </a:r>
            <a:r>
              <a:rPr lang="en-US" dirty="0"/>
              <a:t> maps to a closure, 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 to its argument</a:t>
            </a:r>
          </a:p>
          <a:p>
            <a:r>
              <a:rPr lang="en-US" dirty="0"/>
              <a:t> So line 4 binds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Line 1a is as stupid and irrelevant as it should 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call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with 2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>
                <a:latin typeface="Courier New" pitchFamily="49" charset="0"/>
              </a:rPr>
              <a:t>g 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57875</TotalTime>
  <Words>1864</Words>
  <Application>Microsoft Office PowerPoint</Application>
  <PresentationFormat>On-screen Show (4:3)</PresentationFormat>
  <Paragraphs>298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834</cp:revision>
  <cp:lastPrinted>2011-09-27T20:26:28Z</cp:lastPrinted>
  <dcterms:created xsi:type="dcterms:W3CDTF">2009-03-13T20:43:19Z</dcterms:created>
  <dcterms:modified xsi:type="dcterms:W3CDTF">2020-04-22T18:31:48Z</dcterms:modified>
</cp:coreProperties>
</file>