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93" r:id="rId9"/>
    <p:sldId id="294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6876E4-AE6B-4D19-93C1-0A3331772F52}" v="1" dt="2020-04-19T23:44:26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C56876E4-AE6B-4D19-93C1-0A3331772F52}"/>
    <pc:docChg chg="modSld modMainMaster">
      <pc:chgData name="Brett Wortzman" userId="f28ab72c354ddfd1" providerId="LiveId" clId="{C56876E4-AE6B-4D19-93C1-0A3331772F52}" dt="2020-04-19T23:44:40.155" v="15" actId="114"/>
      <pc:docMkLst>
        <pc:docMk/>
      </pc:docMkLst>
      <pc:sldChg chg="modSp">
        <pc:chgData name="Brett Wortzman" userId="f28ab72c354ddfd1" providerId="LiveId" clId="{C56876E4-AE6B-4D19-93C1-0A3331772F52}" dt="2020-04-19T23:44:40.155" v="15" actId="114"/>
        <pc:sldMkLst>
          <pc:docMk/>
          <pc:sldMk cId="0" sldId="256"/>
        </pc:sldMkLst>
        <pc:spChg chg="mod">
          <ac:chgData name="Brett Wortzman" userId="f28ab72c354ddfd1" providerId="LiveId" clId="{C56876E4-AE6B-4D19-93C1-0A3331772F52}" dt="2020-04-19T23:44:40.155" v="15" actId="114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Brett Wortzman" userId="f28ab72c354ddfd1" providerId="LiveId" clId="{C56876E4-AE6B-4D19-93C1-0A3331772F52}" dt="2020-04-19T23:44:32.068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3323509289" sldId="280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3323509289" sldId="280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091634770" sldId="281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091634770" sldId="281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775032834" sldId="282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775032834" sldId="282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949193775" sldId="283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949193775" sldId="283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017511277" sldId="284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017511277" sldId="284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2290100882" sldId="285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2290100882" sldId="285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850957959" sldId="286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850957959" sldId="286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893308121" sldId="287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893308121" sldId="287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481404656" sldId="288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481404656" sldId="288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3937154096" sldId="289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3937154096" sldId="289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809934186" sldId="290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809934186" sldId="290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2388304856" sldId="291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2388304856" sldId="291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3334257030" sldId="292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3334257030" sldId="292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749974580" sldId="293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749974580" sldId="293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2389048206" sldId="294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2389048206" sldId="294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1643018081" sldId="295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1643018081" sldId="295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2337921788" sldId="296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2337921788" sldId="296"/>
            <ac:spMk id="4" creationId="{00000000-0000-0000-0000-000000000000}"/>
          </ac:spMkLst>
        </pc:spChg>
      </pc:sldChg>
      <pc:sldChg chg="modSp">
        <pc:chgData name="Brett Wortzman" userId="f28ab72c354ddfd1" providerId="LiveId" clId="{C56876E4-AE6B-4D19-93C1-0A3331772F52}" dt="2020-04-19T23:44:26.702" v="0"/>
        <pc:sldMkLst>
          <pc:docMk/>
          <pc:sldMk cId="3481280765" sldId="297"/>
        </pc:sldMkLst>
        <pc:spChg chg="mod">
          <ac:chgData name="Brett Wortzman" userId="f28ab72c354ddfd1" providerId="LiveId" clId="{C56876E4-AE6B-4D19-93C1-0A3331772F52}" dt="2020-04-19T23:44:26.702" v="0"/>
          <ac:spMkLst>
            <pc:docMk/>
            <pc:sldMk cId="3481280765" sldId="297"/>
            <ac:spMk id="4" creationId="{00000000-0000-0000-0000-000000000000}"/>
          </ac:spMkLst>
        </pc:spChg>
      </pc:sldChg>
      <pc:sldMasterChg chg="modSp modSldLayout">
        <pc:chgData name="Brett Wortzman" userId="f28ab72c354ddfd1" providerId="LiveId" clId="{C56876E4-AE6B-4D19-93C1-0A3331772F52}" dt="2020-04-19T23:44:26.702" v="0"/>
        <pc:sldMasterMkLst>
          <pc:docMk/>
          <pc:sldMasterMk cId="0" sldId="2147483649"/>
        </pc:sldMasterMkLst>
        <pc:spChg chg="mod">
          <ac:chgData name="Brett Wortzman" userId="f28ab72c354ddfd1" providerId="LiveId" clId="{C56876E4-AE6B-4D19-93C1-0A3331772F52}" dt="2020-04-19T23:44:26.702" v="0"/>
          <ac:spMkLst>
            <pc:docMk/>
            <pc:sldMasterMk cId="0" sldId="2147483649"/>
            <ac:spMk id="6148" creationId="{00000000-0000-0000-0000-000000000000}"/>
          </ac:spMkLst>
        </pc:sp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1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1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2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3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3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4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4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5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6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6"/>
              <ac:spMk id="2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7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7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8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59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59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C56876E4-AE6B-4D19-93C1-0A3331772F52}" dt="2020-04-19T23:44:26.702" v="0"/>
          <pc:sldLayoutMkLst>
            <pc:docMk/>
            <pc:sldMasterMk cId="0" sldId="2147483649"/>
            <pc:sldLayoutMk cId="0" sldId="2147483660"/>
          </pc:sldLayoutMkLst>
          <pc:spChg chg="mod">
            <ac:chgData name="Brett Wortzman" userId="f28ab72c354ddfd1" providerId="LiveId" clId="{C56876E4-AE6B-4D19-93C1-0A3331772F52}" dt="2020-04-19T23:44:26.702" v="0"/>
            <ac:spMkLst>
              <pc:docMk/>
              <pc:sldMasterMk cId="0" sldId="2147483649"/>
              <pc:sldLayoutMk cId="0" sldId="214748366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5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7</a:t>
            </a:r>
            <a:br>
              <a:rPr lang="en-US" sz="3200" i="0" dirty="0"/>
            </a:br>
            <a:r>
              <a:rPr lang="en-US" sz="3200" dirty="0"/>
              <a:t>First-Class Functions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Spring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to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/>
              <a:t>Always a good idea to understand the type of a function, especially a higher-order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for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'a</a:t>
            </a:r>
          </a:p>
          <a:p>
            <a:pPr lvl="1"/>
            <a:r>
              <a:rPr lang="pt-BR" dirty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(int -&gt; int) * int * int -&gt; int</a:t>
            </a:r>
          </a:p>
          <a:p>
            <a:endParaRPr lang="en-US" sz="1400" dirty="0"/>
          </a:p>
          <a:p>
            <a:r>
              <a:rPr lang="en-US" dirty="0"/>
              <a:t>Two of our examples </a:t>
            </a:r>
            <a:r>
              <a:rPr lang="en-US" i="1" dirty="0"/>
              <a:t>instantiated</a:t>
            </a:r>
            <a:r>
              <a:rPr lang="en-US" dirty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/>
              <a:t>with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/>
              <a:t>One of our examples </a:t>
            </a:r>
            <a:r>
              <a:rPr lang="en-US" i="1" dirty="0"/>
              <a:t>instantiated</a:t>
            </a:r>
            <a:r>
              <a:rPr lang="en-US" dirty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/>
              <a:t>with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/>
              <a:t>This </a:t>
            </a:r>
            <a:r>
              <a:rPr lang="en-US" i="1" dirty="0"/>
              <a:t>polymorphism </a:t>
            </a:r>
            <a:r>
              <a:rPr lang="en-US" dirty="0"/>
              <a:t>makes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more useful</a:t>
            </a:r>
          </a:p>
          <a:p>
            <a:endParaRPr lang="en-US" sz="1400" dirty="0"/>
          </a:p>
          <a:p>
            <a:r>
              <a:rPr lang="en-US" dirty="0"/>
              <a:t>Type is </a:t>
            </a:r>
            <a:r>
              <a:rPr lang="en-US" i="1" dirty="0"/>
              <a:t>inferred</a:t>
            </a:r>
            <a:r>
              <a:rPr lang="en-US" dirty="0"/>
              <a:t> based on how arguments are used (later lecture) </a:t>
            </a:r>
          </a:p>
          <a:p>
            <a:pPr lvl="1"/>
            <a:r>
              <a:rPr lang="en-US" dirty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 and which can be anything but the same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then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 (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and higher-order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/>
              <a:t>But some polymorphic functions are not higher-order</a:t>
            </a:r>
          </a:p>
          <a:p>
            <a:pPr lvl="1"/>
            <a:r>
              <a:rPr lang="en-US" dirty="0"/>
              <a:t>Example: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And some higher-order functions are not polymorphic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>
                <a:latin typeface="Courier New" pitchFamily="49" charset="0"/>
              </a:rPr>
              <a:t>x=0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>
                <a:latin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1 + </a:t>
            </a:r>
            <a:r>
              <a:rPr lang="en-US" sz="2000" kern="0" dirty="0" err="1">
                <a:latin typeface="Courier New" pitchFamily="49" charset="0"/>
              </a:rPr>
              <a:t>times_until_zero</a:t>
            </a:r>
            <a:r>
              <a:rPr lang="en-US" sz="2000" kern="0" dirty="0">
                <a:latin typeface="Courier New" pitchFamily="49" charset="0"/>
              </a:rPr>
              <a:t>(f, f x)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+mj-lt"/>
              </a:rPr>
              <a:t>Note: Would be better with tail-recursion</a:t>
            </a: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 anonymous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/>
              <a:t>Definitions unnecessarily at top-level are still poor style: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So this is better (but not the best):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And this is even smaller scope</a:t>
            </a:r>
          </a:p>
          <a:p>
            <a:pPr lvl="1"/>
            <a:r>
              <a:rPr lang="en-US" b="0" dirty="0"/>
              <a:t>It makes sense but looks weird (poor style; see next slide)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 x</a:t>
            </a:r>
            <a:r>
              <a:rPr lang="en-US" sz="2000" kern="0" dirty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trip,n,x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>
                <a:latin typeface="Courier New" pitchFamily="49" charset="0"/>
              </a:rPr>
              <a:t> = 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trip,n,x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>
                <a:latin typeface="Courier New" pitchFamily="49" charset="0"/>
              </a:rPr>
              <a:t> = 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/>
              <a:t>This does not work: A function </a:t>
            </a:r>
            <a:r>
              <a:rPr lang="en-US" i="1" dirty="0"/>
              <a:t>binding</a:t>
            </a:r>
            <a:r>
              <a:rPr lang="en-US" dirty="0"/>
              <a:t> is not an </a:t>
            </a:r>
            <a:r>
              <a:rPr lang="en-US" i="1" dirty="0"/>
              <a:t>expression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This is the best way we were building up to: an expression form for </a:t>
            </a:r>
            <a:r>
              <a:rPr lang="en-US" b="0" i="1" dirty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/>
              <a:t>Like all expression forms, can appear anywhere </a:t>
            </a:r>
          </a:p>
          <a:p>
            <a:pPr lvl="1"/>
            <a:r>
              <a:rPr lang="en-US" b="0" dirty="0"/>
              <a:t>Syntax: 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/>
              <a:t> not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/>
              <a:t>not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>
                <a:latin typeface="Courier New" pitchFamily="49" charset="0"/>
              </a:rPr>
              <a:t> = 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anonymous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use:  Argument to a higher-order function</a:t>
            </a:r>
          </a:p>
          <a:p>
            <a:pPr lvl="1"/>
            <a:r>
              <a:rPr lang="en-US" dirty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/>
              <a:t>But:  Cannot use an anonymous function for a recursive function</a:t>
            </a:r>
          </a:p>
          <a:p>
            <a:pPr lvl="1"/>
            <a:r>
              <a:rPr lang="en-US" dirty="0"/>
              <a:t>Because there is no name for making recursive calls</a:t>
            </a:r>
          </a:p>
          <a:p>
            <a:pPr lvl="1"/>
            <a:r>
              <a:rPr lang="en-US" dirty="0"/>
              <a:t>If not for recursion,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/>
              <a:t> bindings would be syntactic sugar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style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you can do this: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Our examples of first-class functions so far have all:</a:t>
            </a:r>
          </a:p>
          <a:p>
            <a:pPr lvl="1"/>
            <a:r>
              <a:rPr lang="en-US" dirty="0"/>
              <a:t>Taken one function as an argument to another function</a:t>
            </a:r>
          </a:p>
          <a:p>
            <a:pPr lvl="1"/>
            <a:r>
              <a:rPr lang="en-US" dirty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But first-class functions are useful anywhere for any kind of data</a:t>
            </a:r>
          </a:p>
          <a:p>
            <a:pPr lvl="1"/>
            <a:r>
              <a:rPr lang="en-US" dirty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etc.)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Useful whenever you want to abstract over “what to compute with”</a:t>
            </a:r>
          </a:p>
          <a:p>
            <a:pPr lvl="1"/>
            <a:r>
              <a:rPr lang="en-US" dirty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/>
              <a:t>Remember: Functions are first-class values</a:t>
            </a:r>
          </a:p>
          <a:p>
            <a:pPr lvl="1"/>
            <a:r>
              <a:rPr lang="en-US" dirty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/>
              <a:t>Silly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/>
              <a:t>     Has 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/>
              <a:t>     But 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endParaRPr lang="en-US" b="1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>
                <a:latin typeface="Courier New" pitchFamily="49" charset="0"/>
              </a:rPr>
              <a:t> </a:t>
            </a:r>
            <a:r>
              <a:rPr lang="en-US" sz="8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>
                <a:latin typeface="Courier New" pitchFamily="49" charset="0"/>
              </a:rPr>
              <a:t>   t1 -&gt; t2 -&gt; t3 -&gt; t4</a:t>
            </a:r>
            <a:r>
              <a:rPr lang="en-US" dirty="0"/>
              <a:t>  means </a:t>
            </a:r>
            <a:r>
              <a:rPr lang="en-US" b="1" dirty="0">
                <a:latin typeface="Courier New" pitchFamily="49" charset="0"/>
              </a:rPr>
              <a:t>t1-&gt;(t2-&gt;(t3-&gt;t4))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/>
              <a:t>They work great for common recursive traversals over your own data structures (</a:t>
            </a:r>
            <a:r>
              <a:rPr lang="en-US" dirty="0" err="1"/>
              <a:t>datatype</a:t>
            </a:r>
            <a:r>
              <a:rPr lang="en-US" dirty="0"/>
              <a:t> bindings) too</a:t>
            </a:r>
          </a:p>
          <a:p>
            <a:pPr lvl="1"/>
            <a:endParaRPr lang="en-US" dirty="0"/>
          </a:p>
          <a:p>
            <a:r>
              <a:rPr lang="en-US" dirty="0"/>
              <a:t>Example of a higher-order </a:t>
            </a:r>
            <a:r>
              <a:rPr lang="en-US" i="1" dirty="0"/>
              <a:t>predicate</a:t>
            </a:r>
            <a:r>
              <a:rPr lang="en-US" dirty="0"/>
              <a:t>: </a:t>
            </a:r>
          </a:p>
          <a:p>
            <a:pPr marL="914400" lvl="2" indent="0">
              <a:buNone/>
            </a:pPr>
            <a:endParaRPr lang="en-US" sz="1400" dirty="0"/>
          </a:p>
          <a:p>
            <a:pPr lvl="1"/>
            <a:r>
              <a:rPr lang="en-US" dirty="0"/>
              <a:t>Are all constants in an arithmetic expression even numbers?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And call it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=&gt; x mod 2 = 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functional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>
                <a:solidFill>
                  <a:schemeClr val="accent2"/>
                </a:solidFill>
              </a:rPr>
              <a:t>Functional programming</a:t>
            </a:r>
            <a:r>
              <a:rPr lang="en-US" dirty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… </a:t>
            </a:r>
          </a:p>
          <a:p>
            <a:r>
              <a:rPr lang="en-US" dirty="0"/>
              <a:t>Style encouraging recursion and recursive data structures</a:t>
            </a:r>
          </a:p>
          <a:p>
            <a:r>
              <a:rPr lang="en-US" dirty="0"/>
              <a:t>Style closer to mathematical definitions</a:t>
            </a:r>
          </a:p>
          <a:p>
            <a:r>
              <a:rPr lang="en-US" dirty="0"/>
              <a:t>Programming idioms using </a:t>
            </a:r>
            <a:r>
              <a:rPr lang="en-US" i="1" dirty="0"/>
              <a:t>laziness</a:t>
            </a:r>
            <a:r>
              <a:rPr lang="en-US" dirty="0"/>
              <a:t> (later topic, briefly)</a:t>
            </a:r>
          </a:p>
          <a:p>
            <a:r>
              <a:rPr lang="en-US" dirty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/>
              <a:t>Not sure a definition of “</a:t>
            </a:r>
            <a:r>
              <a:rPr lang="en-US" i="1" dirty="0">
                <a:solidFill>
                  <a:schemeClr val="accent2"/>
                </a:solidFill>
              </a:rPr>
              <a:t>functional language</a:t>
            </a:r>
            <a:r>
              <a:rPr lang="en-US" dirty="0"/>
              <a:t>” exists beyond “makes functional programming easy / the default / required”</a:t>
            </a:r>
          </a:p>
          <a:p>
            <a:pPr lvl="1"/>
            <a:r>
              <a:rPr lang="en-US" dirty="0"/>
              <a:t>No clear yes/no for a particular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First-class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First-class functions</a:t>
            </a:r>
            <a:r>
              <a:rPr lang="en-US" dirty="0"/>
              <a:t>: Can use them </a:t>
            </a:r>
            <a:r>
              <a:rPr lang="en-US" i="1" dirty="0"/>
              <a:t>wherever</a:t>
            </a:r>
            <a:r>
              <a:rPr lang="en-US" dirty="0"/>
              <a:t> we use values</a:t>
            </a:r>
          </a:p>
          <a:p>
            <a:pPr lvl="1"/>
            <a:r>
              <a:rPr lang="en-US" dirty="0"/>
              <a:t>Functions are values too</a:t>
            </a:r>
          </a:p>
          <a:p>
            <a:pPr lvl="1"/>
            <a:r>
              <a:rPr lang="en-US" dirty="0"/>
              <a:t>Arguments, results, parts of tuples, bound to variables, carried by </a:t>
            </a:r>
            <a:r>
              <a:rPr lang="en-US" dirty="0" err="1"/>
              <a:t>datatype</a:t>
            </a:r>
            <a:r>
              <a:rPr lang="en-US" dirty="0"/>
              <a:t> constructors or exceptions,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Most common use is as an argument / result of another function</a:t>
            </a:r>
          </a:p>
          <a:p>
            <a:pPr lvl="1"/>
            <a:r>
              <a:rPr lang="en-US" dirty="0"/>
              <a:t>Other function is called a </a:t>
            </a:r>
            <a:r>
              <a:rPr lang="en-US" i="1" dirty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/>
              <a:t>Powerful way to </a:t>
            </a:r>
            <a:r>
              <a:rPr lang="en-US" i="1" dirty="0"/>
              <a:t>factor out</a:t>
            </a:r>
            <a:r>
              <a:rPr lang="en-US" dirty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>
                <a:latin typeface="Courier New" pitchFamily="49" charset="0"/>
              </a:rPr>
              <a:t> = 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 = x+1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>
                <a:latin typeface="Courier New" pitchFamily="49" charset="0"/>
              </a:rPr>
              <a:t> = (double, </a:t>
            </a:r>
            <a:r>
              <a:rPr lang="en-US" sz="2000" kern="0" dirty="0" err="1">
                <a:latin typeface="Courier New" pitchFamily="49" charset="0"/>
              </a:rPr>
              <a:t>incr</a:t>
            </a:r>
            <a:r>
              <a:rPr lang="en-US" sz="2000" kern="0" dirty="0">
                <a:latin typeface="Courier New" pitchFamily="49" charset="0"/>
              </a:rPr>
              <a:t>, double(</a:t>
            </a:r>
            <a:r>
              <a:rPr lang="en-US" sz="2000" kern="0" dirty="0" err="1">
                <a:latin typeface="Courier New" pitchFamily="49" charset="0"/>
              </a:rPr>
              <a:t>incr</a:t>
            </a:r>
            <a:r>
              <a:rPr lang="en-US" sz="2000" kern="0" dirty="0">
                <a:latin typeface="Courier New" pitchFamily="49" charset="0"/>
              </a:rPr>
              <a:t> 7))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Function closure</a:t>
            </a:r>
            <a:r>
              <a:rPr lang="en-US" dirty="0"/>
              <a:t>: Functions can use bindings from outside the function definition (in scope where function is defined)</a:t>
            </a:r>
          </a:p>
          <a:p>
            <a:pPr lvl="1"/>
            <a:r>
              <a:rPr lang="en-US" dirty="0"/>
              <a:t>Makes first-class functions </a:t>
            </a:r>
            <a:r>
              <a:rPr lang="en-US" i="1" dirty="0"/>
              <a:t>much</a:t>
            </a:r>
            <a:r>
              <a:rPr lang="en-US" dirty="0"/>
              <a:t> more powerful</a:t>
            </a:r>
          </a:p>
          <a:p>
            <a:pPr lvl="1"/>
            <a:r>
              <a:rPr lang="en-US" dirty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/>
              <a:t>Distinction between terms </a:t>
            </a:r>
            <a:r>
              <a:rPr lang="en-US" i="1" dirty="0"/>
              <a:t>first-class functions</a:t>
            </a:r>
            <a:r>
              <a:rPr lang="en-US" dirty="0"/>
              <a:t> and </a:t>
            </a:r>
            <a:r>
              <a:rPr lang="en-US" i="1" dirty="0"/>
              <a:t>function closures</a:t>
            </a:r>
            <a:r>
              <a:rPr lang="en-US" dirty="0"/>
              <a:t> is not universally understood</a:t>
            </a:r>
          </a:p>
          <a:p>
            <a:pPr lvl="1"/>
            <a:r>
              <a:rPr lang="en-US" dirty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next week:</a:t>
            </a:r>
          </a:p>
          <a:p>
            <a:pPr lvl="1"/>
            <a:r>
              <a:rPr lang="en-US" dirty="0"/>
              <a:t>How to use first-class functions and closures</a:t>
            </a:r>
          </a:p>
          <a:p>
            <a:pPr lvl="1"/>
            <a:r>
              <a:rPr lang="en-US" dirty="0"/>
              <a:t>The precise semantics</a:t>
            </a:r>
          </a:p>
          <a:p>
            <a:pPr lvl="1"/>
            <a:r>
              <a:rPr lang="en-US" dirty="0"/>
              <a:t>Multiple powerful idioms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pass one function as an argument to another function</a:t>
            </a:r>
          </a:p>
          <a:p>
            <a:pPr lvl="1"/>
            <a:r>
              <a:rPr lang="en-US" dirty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Elegant strategy for factoring out common code</a:t>
            </a:r>
          </a:p>
          <a:p>
            <a:pPr lvl="1"/>
            <a:r>
              <a:rPr lang="en-US" dirty="0"/>
              <a:t>Replace </a:t>
            </a:r>
            <a:r>
              <a:rPr lang="en-US" i="1" dirty="0"/>
              <a:t>N</a:t>
            </a:r>
            <a:r>
              <a:rPr lang="en-US" dirty="0"/>
              <a:t> similar functions with calls to 1 function where you pass in </a:t>
            </a:r>
            <a:r>
              <a:rPr lang="en-US" i="1" dirty="0"/>
              <a:t>N</a:t>
            </a:r>
            <a:r>
              <a:rPr lang="en-US" dirty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[See the code file for this lecture]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reuse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/>
              <a:t> rather than defining many similar functions</a:t>
            </a:r>
          </a:p>
          <a:p>
            <a:pPr lvl="1"/>
            <a:r>
              <a:rPr lang="en-US" dirty="0"/>
              <a:t>Computes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/>
              <a:t> where number of calls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then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 (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increment x</a:t>
            </a:r>
            <a:r>
              <a:rPr lang="en-US" sz="2000" kern="0" dirty="0">
                <a:latin typeface="Courier New" pitchFamily="49" charset="0"/>
              </a:rPr>
              <a:t> = x + 1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(tl,2,[4,8,12,16])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double,n,x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 is, without doubt, in the “higher-order function hall-of-fame”</a:t>
            </a:r>
          </a:p>
          <a:p>
            <a:pPr lvl="1"/>
            <a:r>
              <a:rPr lang="en-US" dirty="0"/>
              <a:t>The name is standard (for any data structure)</a:t>
            </a:r>
          </a:p>
          <a:p>
            <a:pPr lvl="1"/>
            <a:r>
              <a:rPr lang="en-US" dirty="0"/>
              <a:t>You use it </a:t>
            </a:r>
            <a:r>
              <a:rPr lang="en-US" i="1" dirty="0"/>
              <a:t>all the time</a:t>
            </a:r>
            <a:r>
              <a:rPr lang="en-US" dirty="0"/>
              <a:t> once you know it: saves a little space, but more importantly, </a:t>
            </a:r>
            <a:r>
              <a:rPr lang="en-US" i="1" dirty="0"/>
              <a:t>communicates what you are doing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(f x):</a:t>
            </a:r>
            <a:r>
              <a:rPr lang="en-US" sz="2000" kern="0" dirty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map : ('a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Filter is also in the hall-of-fame</a:t>
            </a:r>
          </a:p>
          <a:p>
            <a:pPr lvl="1"/>
            <a:r>
              <a:rPr lang="en-US" dirty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>
                <a:latin typeface="Courier New" pitchFamily="49" charset="0"/>
              </a:rPr>
              <a:t>x::(filter(f,xs’))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latin typeface="Courier New" pitchFamily="49" charset="0"/>
              </a:rPr>
              <a:t>f,xs</a:t>
            </a:r>
            <a:r>
              <a:rPr lang="en-US" sz="2000" kern="0" dirty="0">
                <a:latin typeface="Courier New" pitchFamily="49" charset="0"/>
              </a:rPr>
              <a:t>’)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filter : ('a -&gt;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* 'a list -&gt; 'a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58032</TotalTime>
  <Words>1578</Words>
  <Application>Microsoft Office PowerPoint</Application>
  <PresentationFormat>On-screen Show (4:3)</PresentationFormat>
  <Paragraphs>286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Map</vt:lpstr>
      <vt:lpstr>Filter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833</cp:revision>
  <cp:lastPrinted>2011-09-27T20:26:28Z</cp:lastPrinted>
  <dcterms:created xsi:type="dcterms:W3CDTF">2009-03-13T20:43:19Z</dcterms:created>
  <dcterms:modified xsi:type="dcterms:W3CDTF">2020-04-22T18:50:57Z</dcterms:modified>
</cp:coreProperties>
</file>