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4" r:id="rId3"/>
    <p:sldId id="265" r:id="rId4"/>
    <p:sldId id="266" r:id="rId5"/>
    <p:sldId id="281" r:id="rId6"/>
    <p:sldId id="279" r:id="rId7"/>
    <p:sldId id="269" r:id="rId8"/>
    <p:sldId id="280" r:id="rId9"/>
    <p:sldId id="267" r:id="rId10"/>
    <p:sldId id="268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62" r:id="rId21"/>
    <p:sldId id="263" r:id="rId2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74"/>
    <p:restoredTop sz="94660"/>
  </p:normalViewPr>
  <p:slideViewPr>
    <p:cSldViewPr>
      <p:cViewPr varScale="1">
        <p:scale>
          <a:sx n="121" d="100"/>
          <a:sy n="121" d="100"/>
        </p:scale>
        <p:origin x="1834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70238" cy="479425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82884B81-6372-4314-A9FF-3FEEA5BA7FD8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/>
              <a:t>CSE341: Programming Languages</a:t>
            </a:r>
            <a:br>
              <a:rPr lang="en-US" sz="3200" i="0" dirty="0"/>
            </a:br>
            <a:r>
              <a:rPr lang="en-US" sz="1400" i="0" dirty="0"/>
              <a:t/>
            </a:r>
            <a:br>
              <a:rPr lang="en-US" sz="1400" i="0" dirty="0"/>
            </a:br>
            <a:r>
              <a:rPr lang="en-US" sz="3200" i="0" dirty="0"/>
              <a:t>Lecture 6</a:t>
            </a:r>
            <a:br>
              <a:rPr lang="en-US" sz="3200" i="0" dirty="0"/>
            </a:br>
            <a:r>
              <a:rPr lang="en-US" sz="3200" dirty="0" smtClean="0"/>
              <a:t>Tail </a:t>
            </a:r>
            <a:r>
              <a:rPr lang="en-US" sz="3200" dirty="0"/>
              <a:t>Recursion</a:t>
            </a:r>
            <a:br>
              <a:rPr lang="en-US" sz="3200" dirty="0"/>
            </a:br>
            <a:r>
              <a:rPr lang="en-US" sz="3200" dirty="0" smtClean="0"/>
              <a:t>Exceptions</a:t>
            </a:r>
            <a:endParaRPr lang="en-US" sz="32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Brett Wortzman</a:t>
            </a:r>
            <a:endParaRPr lang="en-US" sz="2400" dirty="0"/>
          </a:p>
          <a:p>
            <a:r>
              <a:rPr lang="en-US" sz="2400" dirty="0" smtClean="0"/>
              <a:t>Spring 2020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call-stacks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438400" y="1371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04800" y="1371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438400" y="1905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572000" y="1371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572000" y="1905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572000" y="2438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6705600" y="1371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6705600" y="1905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6705600" y="2438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aux(2,3):_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6705600" y="2971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28600" y="3886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28600" y="4419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28600" y="4953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aux(2,3):_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228600" y="5486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aux(1,6):_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28600" y="601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aux(0,6)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2362200" y="3886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362200" y="4419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362200" y="4953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aux(2,3):_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362200" y="5486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aux(1,6):_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2362200" y="601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aux(0,6):6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4495800" y="3886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495800" y="4419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495800" y="4953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aux(2,3):_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4495800" y="5486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aux(1,6):6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696200" y="5715000"/>
            <a:ext cx="918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Etc…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6629400" y="3886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_ 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6629400" y="4419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aux(3,1):_ 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629400" y="4953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aux(2,3):6</a:t>
            </a:r>
          </a:p>
        </p:txBody>
      </p:sp>
    </p:spTree>
    <p:extLst>
      <p:ext uri="{BB962C8B-B14F-4D97-AF65-F5344CB8AC3E}">
        <p14:creationId xmlns:p14="http://schemas.microsoft.com/office/powerpoint/2010/main" val="15794665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7" grpId="0" animBg="1"/>
      <p:bldP spid="48" grpId="0" animBg="1"/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really happens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295400"/>
            <a:ext cx="5029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>
                <a:latin typeface="Courier New" pitchFamily="49" charset="0"/>
              </a:rPr>
              <a:t> 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>
                <a:latin typeface="Courier New" pitchFamily="49" charset="0"/>
              </a:rPr>
              <a:t>n=0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then </a:t>
            </a:r>
            <a:r>
              <a:rPr lang="en-US" sz="2000" kern="0" dirty="0" err="1">
                <a:latin typeface="Courier New" pitchFamily="49" charset="0"/>
              </a:rPr>
              <a:t>acc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else </a:t>
            </a:r>
            <a:r>
              <a:rPr lang="en-US" sz="2000" kern="0" dirty="0">
                <a:latin typeface="Courier New" pitchFamily="49" charset="0"/>
              </a:rPr>
              <a:t>aux(n-1,acc*n)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>
                <a:latin typeface="Courier New" pitchFamily="49" charset="0"/>
              </a:rPr>
              <a:t>aux(n,1)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 fact 3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6200" y="4648200"/>
            <a:ext cx="1676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8288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6576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4864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73152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aux(0,6)</a:t>
            </a:r>
          </a:p>
        </p:txBody>
      </p:sp>
    </p:spTree>
    <p:extLst>
      <p:ext uri="{BB962C8B-B14F-4D97-AF65-F5344CB8AC3E}">
        <p14:creationId xmlns:p14="http://schemas.microsoft.com/office/powerpoint/2010/main" val="21701856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Moral of tail 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reasonably elegant, feasible, and important, rewriting functions to be </a:t>
            </a:r>
            <a:r>
              <a:rPr lang="en-US" i="1" dirty="0">
                <a:solidFill>
                  <a:schemeClr val="accent2"/>
                </a:solidFill>
              </a:rPr>
              <a:t>tail-recursive</a:t>
            </a:r>
            <a:r>
              <a:rPr lang="en-US" dirty="0"/>
              <a:t> can be much more efficient</a:t>
            </a:r>
          </a:p>
          <a:p>
            <a:pPr lvl="1"/>
            <a:r>
              <a:rPr lang="en-US" dirty="0"/>
              <a:t>Tail-recursive: recursive calls are tail-calls</a:t>
            </a:r>
          </a:p>
          <a:p>
            <a:endParaRPr lang="en-US" dirty="0"/>
          </a:p>
          <a:p>
            <a:r>
              <a:rPr lang="en-US" dirty="0"/>
              <a:t>There is a </a:t>
            </a:r>
            <a:r>
              <a:rPr lang="en-US" dirty="0">
                <a:solidFill>
                  <a:schemeClr val="accent2"/>
                </a:solidFill>
              </a:rPr>
              <a:t>methodology</a:t>
            </a:r>
            <a:r>
              <a:rPr lang="en-US" dirty="0"/>
              <a:t> that can often guide this transformation:</a:t>
            </a:r>
          </a:p>
          <a:p>
            <a:pPr lvl="1"/>
            <a:r>
              <a:rPr lang="en-US" dirty="0"/>
              <a:t>Create a helper function that takes an </a:t>
            </a:r>
            <a:r>
              <a:rPr lang="en-US" i="1" dirty="0">
                <a:solidFill>
                  <a:schemeClr val="accent2"/>
                </a:solidFill>
              </a:rPr>
              <a:t>accumulator</a:t>
            </a:r>
          </a:p>
          <a:p>
            <a:pPr lvl="1"/>
            <a:r>
              <a:rPr lang="en-US" dirty="0"/>
              <a:t>Old base case becomes initial accumulator</a:t>
            </a:r>
          </a:p>
          <a:p>
            <a:pPr lvl="1"/>
            <a:r>
              <a:rPr lang="en-US" dirty="0"/>
              <a:t>New base case becomes final accumulator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5729551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 already seen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295400"/>
            <a:ext cx="5029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>
                <a:latin typeface="Courier New" pitchFamily="49" charset="0"/>
              </a:rPr>
              <a:t> 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>
                <a:latin typeface="Courier New" pitchFamily="49" charset="0"/>
              </a:rPr>
              <a:t>n=0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then </a:t>
            </a:r>
            <a:r>
              <a:rPr lang="en-US" sz="2000" kern="0" dirty="0" err="1">
                <a:latin typeface="Courier New" pitchFamily="49" charset="0"/>
              </a:rPr>
              <a:t>acc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else </a:t>
            </a:r>
            <a:r>
              <a:rPr lang="en-US" sz="2000" kern="0" dirty="0">
                <a:latin typeface="Courier New" pitchFamily="49" charset="0"/>
              </a:rPr>
              <a:t>aux(n-1,acc*n)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>
                <a:latin typeface="Courier New" pitchFamily="49" charset="0"/>
              </a:rPr>
              <a:t>aux(n,1)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 fact 3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6200" y="4648200"/>
            <a:ext cx="1676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8288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aux(3,1)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6576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aux(2,3)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4864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aux(1,6)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73152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aux(0,6)</a:t>
            </a:r>
          </a:p>
        </p:txBody>
      </p:sp>
    </p:spTree>
    <p:extLst>
      <p:ext uri="{BB962C8B-B14F-4D97-AF65-F5344CB8AC3E}">
        <p14:creationId xmlns:p14="http://schemas.microsoft.com/office/powerpoint/2010/main" val="3482423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371600"/>
            <a:ext cx="65532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x + sum </a:t>
            </a:r>
            <a:r>
              <a:rPr lang="en-US" sz="2000" kern="0" dirty="0" err="1">
                <a:latin typeface="Courier New" pitchFamily="49" charset="0"/>
              </a:rPr>
              <a:t>xs’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3276600"/>
            <a:ext cx="6553200" cy="2438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 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1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latin typeface="Courier New" pitchFamily="49" charset="0"/>
              </a:rPr>
              <a:t>acc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	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aux(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’,</a:t>
            </a:r>
            <a:r>
              <a:rPr lang="en-US" sz="2000" kern="0" dirty="0" err="1">
                <a:latin typeface="Courier New" pitchFamily="49" charset="0"/>
              </a:rPr>
              <a:t>x+acc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>
                <a:latin typeface="Courier New" pitchFamily="49" charset="0"/>
              </a:rPr>
              <a:t>aux(xs,0)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1552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another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371600"/>
            <a:ext cx="65532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rev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(rev </a:t>
            </a:r>
            <a:r>
              <a:rPr lang="en-US" sz="2000" kern="0" dirty="0" err="1">
                <a:latin typeface="Courier New" pitchFamily="49" charset="0"/>
              </a:rPr>
              <a:t>xs’</a:t>
            </a:r>
            <a:r>
              <a:rPr lang="en-US" sz="2000" kern="0" dirty="0">
                <a:latin typeface="Courier New" pitchFamily="49" charset="0"/>
              </a:rPr>
              <a:t>) @ [x]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3276600"/>
            <a:ext cx="65532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rev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 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1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latin typeface="Courier New" pitchFamily="49" charset="0"/>
              </a:rPr>
              <a:t>acc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	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aux(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’,x::</a:t>
            </a:r>
            <a:r>
              <a:rPr lang="en-US" sz="2000" kern="0" dirty="0" err="1">
                <a:latin typeface="Courier New" pitchFamily="49" charset="0"/>
              </a:rPr>
              <a:t>acc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>
                <a:latin typeface="Courier New" pitchFamily="49" charset="0"/>
              </a:rPr>
              <a:t>aux(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,[])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24228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Actually much better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657600"/>
            <a:ext cx="8153400" cy="2362200"/>
          </a:xfrm>
        </p:spPr>
        <p:txBody>
          <a:bodyPr/>
          <a:lstStyle/>
          <a:p>
            <a:r>
              <a:rPr lang="en-US" dirty="0"/>
              <a:t>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fact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dirty="0"/>
              <a:t>, tail-recursion is faster but both ways linear time</a:t>
            </a:r>
          </a:p>
          <a:p>
            <a:r>
              <a:rPr lang="en-US" dirty="0"/>
              <a:t>Non-tail recursive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rev</a:t>
            </a:r>
            <a:r>
              <a:rPr lang="en-US" dirty="0"/>
              <a:t> is quadratic because each recursive call uses append, which must traverse the first list</a:t>
            </a:r>
          </a:p>
          <a:p>
            <a:pPr lvl="1"/>
            <a:r>
              <a:rPr lang="en-US" dirty="0"/>
              <a:t>And 1+2+…+(length-1) is almost length*length/2</a:t>
            </a:r>
          </a:p>
          <a:p>
            <a:pPr lvl="1"/>
            <a:r>
              <a:rPr lang="en-US" dirty="0"/>
              <a:t>Moral: beware list-append, especially within outer recursion</a:t>
            </a:r>
          </a:p>
          <a:p>
            <a:r>
              <a:rPr lang="en-US" dirty="0"/>
              <a:t>Cons constant-time (and fast), so accumulator version much better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1828800"/>
            <a:ext cx="51054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rev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1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(rev </a:t>
            </a:r>
            <a:r>
              <a:rPr lang="en-US" sz="2000" kern="0" dirty="0" err="1">
                <a:latin typeface="Courier New" pitchFamily="49" charset="0"/>
              </a:rPr>
              <a:t>xs’</a:t>
            </a:r>
            <a:r>
              <a:rPr lang="en-US" sz="2000" kern="0" dirty="0">
                <a:latin typeface="Courier New" pitchFamily="49" charset="0"/>
              </a:rPr>
              <a:t>) @ [x]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53938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Always tail-recursive?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There are certainly cases where recursive functions cannot be evaluated in a constant amount of space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Most obvious examples are functions that process trees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these cases, the natural recursive approach is the way to go</a:t>
            </a:r>
          </a:p>
          <a:p>
            <a:pPr lvl="1"/>
            <a:r>
              <a:rPr lang="en-US" dirty="0"/>
              <a:t>You could get one recursive call to be a tail call, but rarely worth the complication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Also beware the wrath of premature optimization</a:t>
            </a:r>
          </a:p>
          <a:p>
            <a:pPr lvl="1"/>
            <a:r>
              <a:rPr lang="en-US" dirty="0"/>
              <a:t>Favor clear, concise code </a:t>
            </a:r>
          </a:p>
          <a:p>
            <a:pPr lvl="1"/>
            <a:r>
              <a:rPr lang="en-US" dirty="0"/>
              <a:t>But do use less space if inputs may be large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408585385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tail-call?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“nothing left for caller to do” intuition usually suffices</a:t>
            </a:r>
          </a:p>
          <a:p>
            <a:pPr lvl="1"/>
            <a:r>
              <a:rPr lang="en-US" dirty="0"/>
              <a:t>If the result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 x </a:t>
            </a:r>
            <a:r>
              <a:rPr lang="en-US" dirty="0"/>
              <a:t>is the “immediate result” for the enclosing function body, 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 x</a:t>
            </a:r>
            <a:r>
              <a:rPr lang="en-US" dirty="0"/>
              <a:t> is a tail call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But we can define “tail position” recursively</a:t>
            </a:r>
          </a:p>
          <a:p>
            <a:pPr lvl="1"/>
            <a:r>
              <a:rPr lang="en-US" dirty="0"/>
              <a:t>Then a “tail call” is a function call in “tail position”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211926384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Precise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495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</a:t>
            </a:r>
            <a:r>
              <a:rPr lang="en-US" i="1" dirty="0"/>
              <a:t>tail call</a:t>
            </a:r>
            <a:r>
              <a:rPr lang="en-US" dirty="0"/>
              <a:t>  is a function call in </a:t>
            </a:r>
            <a:r>
              <a:rPr lang="en-US" i="1" dirty="0"/>
              <a:t>tail position</a:t>
            </a:r>
          </a:p>
          <a:p>
            <a:endParaRPr lang="en-US" dirty="0"/>
          </a:p>
          <a:p>
            <a:r>
              <a:rPr lang="en-US" dirty="0"/>
              <a:t>If an expression is not in tail position, then no </a:t>
            </a:r>
            <a:r>
              <a:rPr lang="en-US" dirty="0" err="1"/>
              <a:t>subexpressions</a:t>
            </a:r>
            <a:r>
              <a:rPr lang="en-US" dirty="0"/>
              <a:t> are</a:t>
            </a:r>
          </a:p>
          <a:p>
            <a:endParaRPr lang="en-US" dirty="0"/>
          </a:p>
          <a:p>
            <a:r>
              <a:rPr lang="en-US" dirty="0"/>
              <a:t>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fun f p = e</a:t>
            </a:r>
            <a:r>
              <a:rPr lang="en-US" dirty="0"/>
              <a:t>, the body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/>
              <a:t> is in tail position</a:t>
            </a:r>
          </a:p>
          <a:p>
            <a:r>
              <a:rPr lang="en-US" dirty="0"/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 e1 then e2 else e3</a:t>
            </a:r>
            <a:r>
              <a:rPr lang="en-US" dirty="0"/>
              <a:t> is in tail position, 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e3</a:t>
            </a:r>
            <a:r>
              <a:rPr lang="en-US" dirty="0"/>
              <a:t> are in tail position (but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/>
              <a:t> is not).  (Similar for case-expressions)</a:t>
            </a:r>
          </a:p>
          <a:p>
            <a:r>
              <a:rPr lang="en-US" dirty="0"/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 b1 …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e end</a:t>
            </a:r>
            <a:r>
              <a:rPr lang="en-US" dirty="0"/>
              <a:t> is in tail position, 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/>
              <a:t> is in tail position (but no binding expressions are)</a:t>
            </a:r>
          </a:p>
          <a:p>
            <a:r>
              <a:rPr lang="en-US" dirty="0"/>
              <a:t>Function-call </a:t>
            </a:r>
            <a:r>
              <a:rPr lang="en-US" i="1" dirty="0"/>
              <a:t>arguments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e1 e2</a:t>
            </a:r>
            <a:r>
              <a:rPr lang="en-US" dirty="0"/>
              <a:t> are not in tail position</a:t>
            </a:r>
          </a:p>
          <a:p>
            <a:r>
              <a:rPr lang="en-US" dirty="0"/>
              <a:t>…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26537766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Should now be comfortable with recursion:</a:t>
            </a:r>
          </a:p>
          <a:p>
            <a:endParaRPr lang="en-US" sz="1000" dirty="0"/>
          </a:p>
          <a:p>
            <a:r>
              <a:rPr lang="en-US" dirty="0"/>
              <a:t>No harder than using a loop (whatever that is </a:t>
            </a:r>
            <a:r>
              <a:rPr lang="en-US" dirty="0">
                <a:sym typeface="Wingdings" pitchFamily="2" charset="2"/>
              </a:rPr>
              <a:t>)</a:t>
            </a:r>
          </a:p>
          <a:p>
            <a:pPr marL="0" indent="0">
              <a:buNone/>
            </a:pPr>
            <a:endParaRPr lang="en-US" sz="1000" dirty="0">
              <a:sym typeface="Wingdings" pitchFamily="2" charset="2"/>
            </a:endParaRPr>
          </a:p>
          <a:p>
            <a:r>
              <a:rPr lang="en-US" dirty="0"/>
              <a:t>Often much easier than a loop </a:t>
            </a:r>
          </a:p>
          <a:p>
            <a:pPr lvl="1"/>
            <a:r>
              <a:rPr lang="en-US" dirty="0"/>
              <a:t>When processing a tree (e.g., evaluate an arithmetic expression)</a:t>
            </a:r>
          </a:p>
          <a:p>
            <a:pPr lvl="1"/>
            <a:r>
              <a:rPr lang="en-US" dirty="0"/>
              <a:t>Examples like appending lists</a:t>
            </a:r>
          </a:p>
          <a:p>
            <a:pPr lvl="1"/>
            <a:r>
              <a:rPr lang="en-US" dirty="0"/>
              <a:t>Avoids mutation even for local variables</a:t>
            </a:r>
          </a:p>
          <a:p>
            <a:pPr lvl="1"/>
            <a:endParaRPr lang="en-US" sz="1000" dirty="0"/>
          </a:p>
          <a:p>
            <a:r>
              <a:rPr lang="en-US" dirty="0"/>
              <a:t>Now: </a:t>
            </a:r>
          </a:p>
          <a:p>
            <a:pPr lvl="1"/>
            <a:r>
              <a:rPr lang="en-US" dirty="0"/>
              <a:t>How to reason about </a:t>
            </a:r>
            <a:r>
              <a:rPr lang="en-US" i="1" dirty="0"/>
              <a:t>efficiency</a:t>
            </a:r>
            <a:r>
              <a:rPr lang="en-US" dirty="0"/>
              <a:t> of recursion</a:t>
            </a:r>
          </a:p>
          <a:p>
            <a:pPr lvl="1"/>
            <a:r>
              <a:rPr lang="en-US" dirty="0"/>
              <a:t>The importance of </a:t>
            </a:r>
            <a:r>
              <a:rPr lang="en-US" i="1" dirty="0"/>
              <a:t>tail recursion</a:t>
            </a:r>
          </a:p>
          <a:p>
            <a:pPr lvl="1"/>
            <a:r>
              <a:rPr lang="en-US" dirty="0"/>
              <a:t>Using an </a:t>
            </a:r>
            <a:r>
              <a:rPr lang="en-US" i="1" dirty="0"/>
              <a:t>accumulator</a:t>
            </a:r>
            <a:r>
              <a:rPr lang="en-US" dirty="0"/>
              <a:t> to achieve tail recursion</a:t>
            </a:r>
          </a:p>
          <a:p>
            <a:pPr lvl="1"/>
            <a:r>
              <a:rPr lang="en-US" dirty="0"/>
              <a:t>[No new language features here]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371585024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 exception binding introduces a new kind of exception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raise</a:t>
            </a:r>
            <a:r>
              <a:rPr lang="en-US" dirty="0"/>
              <a:t> primitive raises (a.k.a. throws) an exception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handle expression can handle (a.k.a. catch) an exception</a:t>
            </a:r>
          </a:p>
          <a:p>
            <a:pPr lvl="1"/>
            <a:r>
              <a:rPr lang="en-US" dirty="0"/>
              <a:t>If doesn’t match, exception continues to propagate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2133600"/>
            <a:ext cx="6629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MyUndesirableCondition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MyOtherException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3581400"/>
            <a:ext cx="5105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raise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MyUndesirableException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raise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MyOtherException</a:t>
            </a:r>
            <a:r>
              <a:rPr lang="en-US" sz="2000" kern="0" dirty="0">
                <a:latin typeface="Courier New" pitchFamily="49" charset="0"/>
              </a:rPr>
              <a:t> (7,9))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5410200"/>
            <a:ext cx="64770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e1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handle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MyUndesirableException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>
                <a:latin typeface="Courier New" pitchFamily="49" charset="0"/>
              </a:rPr>
              <a:t> e2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e1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handle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MyOtherException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x,y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>
                <a:latin typeface="Courier New" pitchFamily="49" charset="0"/>
              </a:rPr>
              <a:t> e2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308941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Actually…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Exceptions are a lot like </a:t>
            </a:r>
            <a:r>
              <a:rPr lang="en-US" dirty="0" err="1"/>
              <a:t>datatype</a:t>
            </a:r>
            <a:r>
              <a:rPr lang="en-US" dirty="0"/>
              <a:t> constructors…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Declaring an exception adds a constructor for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exn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r>
              <a:rPr lang="en-US" dirty="0"/>
              <a:t>Can pass values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exn</a:t>
            </a:r>
            <a:r>
              <a:rPr lang="en-US" dirty="0"/>
              <a:t> anywhere (e.g., function arguments)</a:t>
            </a:r>
          </a:p>
          <a:p>
            <a:pPr lvl="1"/>
            <a:r>
              <a:rPr lang="en-US" dirty="0"/>
              <a:t>Not too common to do this but can be useful</a:t>
            </a:r>
          </a:p>
          <a:p>
            <a:endParaRPr lang="en-US" dirty="0"/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handle</a:t>
            </a:r>
            <a:r>
              <a:rPr lang="en-US" dirty="0"/>
              <a:t> can have multiple branches with patterns for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exn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90316143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Call-stacks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While a program runs, there is a </a:t>
            </a:r>
            <a:r>
              <a:rPr lang="en-US" i="1" dirty="0">
                <a:solidFill>
                  <a:schemeClr val="accent2"/>
                </a:solidFill>
              </a:rPr>
              <a:t>call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chemeClr val="accent2"/>
                </a:solidFill>
              </a:rPr>
              <a:t>stack</a:t>
            </a:r>
            <a:r>
              <a:rPr lang="en-US" dirty="0"/>
              <a:t> of function calls that have started but not yet returned</a:t>
            </a:r>
          </a:p>
          <a:p>
            <a:pPr lvl="1"/>
            <a:r>
              <a:rPr lang="en-US" dirty="0"/>
              <a:t>Calling a function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/>
              <a:t> pushes an instance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 </a:t>
            </a:r>
            <a:r>
              <a:rPr lang="en-US" dirty="0"/>
              <a:t>on the stack</a:t>
            </a:r>
          </a:p>
          <a:p>
            <a:pPr lvl="1"/>
            <a:r>
              <a:rPr lang="en-US" dirty="0"/>
              <a:t>When a call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dirty="0">
                <a:latin typeface="+mj-lt"/>
                <a:cs typeface="Courier New" pitchFamily="49" charset="0"/>
              </a:rPr>
              <a:t> </a:t>
            </a:r>
            <a:r>
              <a:rPr lang="en-US" dirty="0"/>
              <a:t>finishes, it is popped from the stack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These stack-frames store information like the value of local variables and “what is left to do” in the function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Due to recursion, multiple stack-frames may be calls to the same function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4119684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143000"/>
            <a:ext cx="67818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>
                <a:latin typeface="Courier New" pitchFamily="49" charset="0"/>
              </a:rPr>
              <a:t> 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if </a:t>
            </a:r>
            <a:r>
              <a:rPr lang="en-US" sz="2000" kern="0" dirty="0">
                <a:latin typeface="Courier New" pitchFamily="49" charset="0"/>
              </a:rPr>
              <a:t>n=0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then </a:t>
            </a:r>
            <a:r>
              <a:rPr lang="en-US" sz="2000" kern="0" dirty="0">
                <a:latin typeface="Courier New" pitchFamily="49" charset="0"/>
              </a:rPr>
              <a:t>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>
                <a:latin typeface="Courier New" pitchFamily="49" charset="0"/>
              </a:rPr>
              <a:t>n*fact(n-1)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 fact 3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4384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3048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438400" y="2743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5720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7056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572000" y="2743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572000" y="3276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705600" y="2743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6705600" y="3276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6705600" y="3810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286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28600" y="5105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28600" y="5638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228600" y="6172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0: 1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4384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438400" y="5105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*_ 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2438400" y="5638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*1 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45720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3*_ 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4572000" y="5105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*1 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67056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fact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3:</a:t>
            </a:r>
            <a:r>
              <a:rPr kumimoji="0" 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3*2 </a:t>
            </a:r>
          </a:p>
        </p:txBody>
      </p:sp>
    </p:spTree>
    <p:extLst>
      <p:ext uri="{BB962C8B-B14F-4D97-AF65-F5344CB8AC3E}">
        <p14:creationId xmlns:p14="http://schemas.microsoft.com/office/powerpoint/2010/main" val="3128501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8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1752600"/>
            <a:ext cx="50292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last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lst</a:t>
            </a:r>
            <a:r>
              <a:rPr lang="en-US" sz="2000" kern="0" dirty="0">
                <a:latin typeface="Courier New" pitchFamily="49" charset="0"/>
              </a:rPr>
              <a:t> 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>
                <a:latin typeface="Courier New" pitchFamily="49" charset="0"/>
              </a:rPr>
              <a:t>lst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>
                <a:latin typeface="Courier New" pitchFamily="49" charset="0"/>
              </a:rPr>
              <a:t>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head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tail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last tail</a:t>
            </a: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 last [1,2,3,4]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9717" y="4267200"/>
            <a:ext cx="79351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+mj-lt"/>
              </a:rPr>
              <a:t>Still recursive, </a:t>
            </a:r>
            <a:r>
              <a:rPr lang="en-US" b="0" dirty="0" smtClean="0">
                <a:latin typeface="+mj-lt"/>
              </a:rPr>
              <a:t>but </a:t>
            </a:r>
            <a:r>
              <a:rPr lang="en-US" b="0" dirty="0">
                <a:latin typeface="+mj-lt"/>
              </a:rPr>
              <a:t>the result of </a:t>
            </a:r>
            <a:r>
              <a:rPr lang="en-US" b="0" dirty="0" smtClean="0">
                <a:latin typeface="+mj-lt"/>
              </a:rPr>
              <a:t>recursive call </a:t>
            </a:r>
            <a:r>
              <a:rPr lang="en-US" b="0" i="1" dirty="0">
                <a:latin typeface="+mj-lt"/>
              </a:rPr>
              <a:t>is</a:t>
            </a:r>
            <a:r>
              <a:rPr lang="en-US" b="0" dirty="0">
                <a:latin typeface="+mj-lt"/>
              </a:rPr>
              <a:t> the result </a:t>
            </a:r>
            <a:r>
              <a:rPr lang="en-US" b="0" dirty="0" smtClean="0">
                <a:latin typeface="+mj-lt"/>
              </a:rPr>
              <a:t/>
            </a:r>
            <a:br>
              <a:rPr lang="en-US" b="0" dirty="0" smtClean="0">
                <a:latin typeface="+mj-lt"/>
              </a:rPr>
            </a:br>
            <a:r>
              <a:rPr lang="en-US" b="0" dirty="0" smtClean="0">
                <a:latin typeface="+mj-lt"/>
              </a:rPr>
              <a:t>for </a:t>
            </a:r>
            <a:r>
              <a:rPr lang="en-US" b="0" dirty="0">
                <a:latin typeface="+mj-lt"/>
              </a:rPr>
              <a:t>the caller (no remaining </a:t>
            </a:r>
            <a:r>
              <a:rPr lang="en-US" b="0" dirty="0" smtClean="0">
                <a:latin typeface="+mj-lt"/>
              </a:rPr>
              <a:t>work)</a:t>
            </a:r>
            <a:endParaRPr lang="en-US" b="0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6943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143000"/>
            <a:ext cx="67818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last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... (* see .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sml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*)</a:t>
            </a: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last </a:t>
            </a:r>
            <a:r>
              <a:rPr lang="en-US" sz="2000" kern="0" dirty="0" smtClean="0">
                <a:latin typeface="Courier New" pitchFamily="49" charset="0"/>
              </a:rPr>
              <a:t>[1,2,3,4]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4384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last: _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048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last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[1,2,3,4]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438400" y="2743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last [2,3,4]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5720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</a:rPr>
              <a:t>last: _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705600" y="2209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</a:rPr>
              <a:t>last: _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4572000" y="2743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</a:rPr>
              <a:t>last: _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4572000" y="3276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</a:rPr>
              <a:t>last: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[3, 4]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705600" y="2743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</a:rPr>
              <a:t>last: _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705600" y="32766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</a:rPr>
              <a:t>last: _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705600" y="3810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</a:rPr>
              <a:t>last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[4]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2286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</a:rPr>
              <a:t>last: _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28600" y="5105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</a:rPr>
              <a:t>last: _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28600" y="5638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</a:rPr>
              <a:t>last: _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228600" y="61722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last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4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4384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</a:rPr>
              <a:t>last: _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2438400" y="5105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</a:rPr>
              <a:t>last: _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438400" y="56388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last: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4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45720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</a:rPr>
              <a:t>last: _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4572000" y="51054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</a:rPr>
              <a:t>last: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705600" y="4572000"/>
            <a:ext cx="2057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</a:rPr>
              <a:t>last: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4660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8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It is unnecessary to keep around a stack-frame just so it can get a </a:t>
            </a:r>
            <a:r>
              <a:rPr lang="en-US" dirty="0" err="1"/>
              <a:t>callee’s</a:t>
            </a:r>
            <a:r>
              <a:rPr lang="en-US" dirty="0"/>
              <a:t> result and return it without any further evaluation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ML recognizes these </a:t>
            </a:r>
            <a:r>
              <a:rPr lang="en-US" i="1" dirty="0">
                <a:solidFill>
                  <a:schemeClr val="accent2"/>
                </a:solidFill>
              </a:rPr>
              <a:t>tail calls</a:t>
            </a:r>
            <a:r>
              <a:rPr lang="en-US" dirty="0">
                <a:solidFill>
                  <a:schemeClr val="accent2"/>
                </a:solidFill>
              </a:rPr>
              <a:t>  </a:t>
            </a:r>
            <a:r>
              <a:rPr lang="en-US" dirty="0"/>
              <a:t>in the compiler and treats them differently:</a:t>
            </a:r>
          </a:p>
          <a:p>
            <a:pPr lvl="1"/>
            <a:r>
              <a:rPr lang="en-US" dirty="0"/>
              <a:t>Pop the caller </a:t>
            </a:r>
            <a:r>
              <a:rPr lang="en-US" i="1" dirty="0"/>
              <a:t>before</a:t>
            </a:r>
            <a:r>
              <a:rPr lang="en-US" dirty="0"/>
              <a:t> the call, allowing </a:t>
            </a:r>
            <a:r>
              <a:rPr lang="en-US" dirty="0" err="1"/>
              <a:t>callee</a:t>
            </a:r>
            <a:r>
              <a:rPr lang="en-US" dirty="0"/>
              <a:t> to </a:t>
            </a:r>
            <a:r>
              <a:rPr lang="en-US" i="1" dirty="0"/>
              <a:t>reuse</a:t>
            </a:r>
            <a:r>
              <a:rPr lang="en-US" dirty="0"/>
              <a:t> the same stack space</a:t>
            </a:r>
          </a:p>
          <a:p>
            <a:pPr lvl="1"/>
            <a:r>
              <a:rPr lang="en-US" dirty="0"/>
              <a:t>(Along with other optimizations,) as efficient as a loop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Reasonable to assume all functional-language implementations do tail-call optimization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265115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really happens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752600"/>
            <a:ext cx="50292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last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head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tail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last tail</a:t>
            </a:r>
            <a:endParaRPr lang="en-US" sz="1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= last [1,2,3,4]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76200" y="4648200"/>
            <a:ext cx="1676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last [1,2,3,4]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8288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last [2,3,4]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6576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last [3,4]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4864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last [4]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7315200" y="4648200"/>
            <a:ext cx="17526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last: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 4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0489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Factorial </a:t>
            </a:r>
            <a:r>
              <a:rPr lang="en-US" dirty="0"/>
              <a:t>Revised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1447800"/>
            <a:ext cx="5029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>
                <a:latin typeface="Courier New" pitchFamily="49" charset="0"/>
              </a:rPr>
              <a:t> 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aux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if </a:t>
            </a:r>
            <a:r>
              <a:rPr lang="en-US" sz="2000" kern="0" dirty="0">
                <a:latin typeface="Courier New" pitchFamily="49" charset="0"/>
              </a:rPr>
              <a:t>n=0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then </a:t>
            </a:r>
            <a:r>
              <a:rPr lang="en-US" sz="2000" kern="0" dirty="0" err="1">
                <a:latin typeface="Courier New" pitchFamily="49" charset="0"/>
              </a:rPr>
              <a:t>acc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else </a:t>
            </a:r>
            <a:r>
              <a:rPr lang="en-US" sz="2000" kern="0" dirty="0">
                <a:latin typeface="Courier New" pitchFamily="49" charset="0"/>
              </a:rPr>
              <a:t>aux(n-1,acc*n)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000" kern="0" dirty="0">
                <a:latin typeface="Courier New" pitchFamily="49" charset="0"/>
              </a:rPr>
              <a:t>aux(n,1)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 fact 3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5036403"/>
            <a:ext cx="82445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+mj-lt"/>
              </a:rPr>
              <a:t>Still recursive, more complicated, but the result of recursive</a:t>
            </a:r>
          </a:p>
          <a:p>
            <a:r>
              <a:rPr lang="en-US" b="0" dirty="0">
                <a:latin typeface="+mj-lt"/>
              </a:rPr>
              <a:t>calls </a:t>
            </a:r>
            <a:r>
              <a:rPr lang="en-US" b="0" i="1" dirty="0">
                <a:latin typeface="+mj-lt"/>
              </a:rPr>
              <a:t>is</a:t>
            </a:r>
            <a:r>
              <a:rPr lang="en-US" b="0" dirty="0">
                <a:latin typeface="+mj-lt"/>
              </a:rPr>
              <a:t> the result for the caller (no remaining multiplication)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09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68105</TotalTime>
  <Words>1576</Words>
  <Application>Microsoft Office PowerPoint</Application>
  <PresentationFormat>On-screen Show (4:3)</PresentationFormat>
  <Paragraphs>342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Courier New</vt:lpstr>
      <vt:lpstr>Times New Roman</vt:lpstr>
      <vt:lpstr>Wingdings</vt:lpstr>
      <vt:lpstr>dan_design_template</vt:lpstr>
      <vt:lpstr>CSE341: Programming Languages  Lecture 6 Tail Recursion Exceptions</vt:lpstr>
      <vt:lpstr>Recursion</vt:lpstr>
      <vt:lpstr>Call-stacks</vt:lpstr>
      <vt:lpstr>Example</vt:lpstr>
      <vt:lpstr>Another Example</vt:lpstr>
      <vt:lpstr>Example</vt:lpstr>
      <vt:lpstr>An optimization</vt:lpstr>
      <vt:lpstr>What really happens</vt:lpstr>
      <vt:lpstr>Factorial Revised</vt:lpstr>
      <vt:lpstr>The call-stacks</vt:lpstr>
      <vt:lpstr>What really happens</vt:lpstr>
      <vt:lpstr>Moral of tail recursion</vt:lpstr>
      <vt:lpstr>Methodology already seen</vt:lpstr>
      <vt:lpstr>Another example</vt:lpstr>
      <vt:lpstr>And another</vt:lpstr>
      <vt:lpstr>Actually much better</vt:lpstr>
      <vt:lpstr>Always tail-recursive?</vt:lpstr>
      <vt:lpstr>What is a tail-call?</vt:lpstr>
      <vt:lpstr>Precise definition</vt:lpstr>
      <vt:lpstr>Exceptions</vt:lpstr>
      <vt:lpstr>Actually…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Brett Wortzman</cp:lastModifiedBy>
  <cp:revision>840</cp:revision>
  <cp:lastPrinted>2020-04-15T18:43:26Z</cp:lastPrinted>
  <dcterms:created xsi:type="dcterms:W3CDTF">2009-03-13T20:43:19Z</dcterms:created>
  <dcterms:modified xsi:type="dcterms:W3CDTF">2020-04-20T18:06:54Z</dcterms:modified>
</cp:coreProperties>
</file>