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47"/>
    <p:restoredTop sz="94660"/>
  </p:normalViewPr>
  <p:slideViewPr>
    <p:cSldViewPr>
      <p:cViewPr varScale="1">
        <p:scale>
          <a:sx n="121" d="100"/>
          <a:sy n="121" d="100"/>
        </p:scale>
        <p:origin x="215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5</a:t>
            </a:r>
            <a:br>
              <a:rPr lang="en-US" sz="3200" i="0" dirty="0"/>
            </a:br>
            <a:r>
              <a:rPr lang="en-US" sz="3200" dirty="0"/>
              <a:t>More Datatypes and Pattern-Matching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</a:t>
            </a:r>
            <a:r>
              <a:rPr lang="en-US" dirty="0"/>
              <a:t>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/>
              <a:t>As usual, can use a case expressions anywhere an expression goes</a:t>
            </a:r>
          </a:p>
          <a:p>
            <a:pPr lvl="1"/>
            <a:r>
              <a:rPr lang="en-US" dirty="0"/>
              <a:t>Does not need to be whole function body, but often is</a:t>
            </a:r>
          </a:p>
          <a:p>
            <a:endParaRPr lang="en-US" dirty="0"/>
          </a:p>
          <a:p>
            <a:r>
              <a:rPr lang="en-US" dirty="0"/>
              <a:t>Evaluate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to a value, call it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pi </a:t>
            </a:r>
            <a:r>
              <a:rPr lang="en-US" dirty="0"/>
              <a:t>is the first </a:t>
            </a:r>
            <a:r>
              <a:rPr lang="en-US" i="1" dirty="0"/>
              <a:t>pattern</a:t>
            </a:r>
            <a:r>
              <a:rPr lang="en-US" dirty="0"/>
              <a:t> to </a:t>
            </a:r>
            <a:r>
              <a:rPr lang="en-US" i="1" dirty="0"/>
              <a:t>match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, then result is evaluation of </a:t>
            </a:r>
            <a:r>
              <a:rPr lang="en-US" b="1" dirty="0" err="1">
                <a:latin typeface="Courier New" pitchFamily="49" charset="0"/>
              </a:rPr>
              <a:t>ei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in environment “extended by the match”</a:t>
            </a:r>
          </a:p>
          <a:p>
            <a:endParaRPr lang="en-US" dirty="0"/>
          </a:p>
          <a:p>
            <a:r>
              <a:rPr lang="en-US" dirty="0"/>
              <a:t>Pattern </a:t>
            </a:r>
            <a:r>
              <a:rPr lang="en-US" b="1" dirty="0" err="1">
                <a:latin typeface="Courier New" pitchFamily="49" charset="0"/>
              </a:rPr>
              <a:t>Ci</a:t>
            </a:r>
            <a:r>
              <a:rPr lang="en-US" b="1" dirty="0">
                <a:latin typeface="Courier New" pitchFamily="49" charset="0"/>
              </a:rPr>
              <a:t>(x1,…,</a:t>
            </a:r>
            <a:r>
              <a:rPr lang="en-US" b="1" dirty="0" err="1">
                <a:latin typeface="Courier New" pitchFamily="49" charset="0"/>
              </a:rPr>
              <a:t>xn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dirty="0"/>
              <a:t>matches value </a:t>
            </a:r>
            <a:r>
              <a:rPr lang="en-US" b="1" dirty="0" err="1">
                <a:latin typeface="Courier New" pitchFamily="49" charset="0"/>
              </a:rPr>
              <a:t>Ci</a:t>
            </a:r>
            <a:r>
              <a:rPr lang="en-US" b="1" dirty="0">
                <a:latin typeface="Courier New" pitchFamily="49" charset="0"/>
              </a:rPr>
              <a:t>(v1,…,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dirty="0"/>
              <a:t>and extends the environment with </a:t>
            </a:r>
            <a:r>
              <a:rPr lang="en-US" b="1" dirty="0">
                <a:latin typeface="Courier New" pitchFamily="49" charset="0"/>
              </a:rPr>
              <a:t>x1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to </a:t>
            </a:r>
            <a:r>
              <a:rPr lang="en-US" b="1" dirty="0">
                <a:latin typeface="Courier New" pitchFamily="49" charset="0"/>
              </a:rPr>
              <a:t>v1 </a:t>
            </a:r>
            <a:r>
              <a:rPr lang="en-US" dirty="0"/>
              <a:t>… </a:t>
            </a:r>
            <a:r>
              <a:rPr lang="en-US" b="1" dirty="0" err="1">
                <a:latin typeface="Courier New" pitchFamily="49" charset="0"/>
              </a:rPr>
              <a:t>xn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Courier New" pitchFamily="49" charset="0"/>
              </a:rPr>
              <a:t>vn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>
                <a:latin typeface="+mj-lt"/>
              </a:rPr>
              <a:t>For “no data” constructors, pattern </a:t>
            </a:r>
            <a:r>
              <a:rPr lang="en-US" b="1" dirty="0" err="1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matches 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>
                <a:latin typeface="Courier New" pitchFamily="49" charset="0"/>
              </a:rPr>
              <a:t>p1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… | </a:t>
            </a:r>
            <a:r>
              <a:rPr lang="en-US" sz="2000" kern="0" dirty="0" err="1">
                <a:latin typeface="Courier New" pitchFamily="49" charset="0"/>
              </a:rPr>
              <a:t>pn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en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Datatype</a:t>
            </a:r>
            <a:r>
              <a:rPr lang="en-US" dirty="0"/>
              <a:t> bindings can describe recursive structures</a:t>
            </a:r>
          </a:p>
          <a:p>
            <a:pPr lvl="1"/>
            <a:r>
              <a:rPr lang="en-US" dirty="0"/>
              <a:t>Have seen arithmetic expressions</a:t>
            </a:r>
          </a:p>
          <a:p>
            <a:pPr lvl="1"/>
            <a:r>
              <a:rPr lang="en-US" dirty="0"/>
              <a:t>Now, linked lists: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my_int_list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Empty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Cons(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Cons(x, </a:t>
            </a:r>
            <a:r>
              <a:rPr lang="en-US" sz="2000" kern="0" dirty="0" err="1">
                <a:latin typeface="Courier New" pitchFamily="49" charset="0"/>
              </a:rPr>
              <a:t>append_my_list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are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Options are just a predefined </a:t>
            </a:r>
            <a:r>
              <a:rPr lang="en-US" dirty="0" err="1"/>
              <a:t>datatype</a:t>
            </a:r>
            <a:r>
              <a:rPr lang="en-US" dirty="0"/>
              <a:t> binding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/>
              <a:t> are </a:t>
            </a:r>
            <a:r>
              <a:rPr lang="en-US" i="1" dirty="0"/>
              <a:t>constructors</a:t>
            </a:r>
            <a:r>
              <a:rPr lang="en-US" dirty="0"/>
              <a:t>, not just functions</a:t>
            </a:r>
          </a:p>
          <a:p>
            <a:pPr lvl="1"/>
            <a:r>
              <a:rPr lang="en-US" dirty="0"/>
              <a:t>So use pattern-matching not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intoption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NONE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SOME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not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/>
              <a:t>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/>
              <a:t>either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/>
              <a:t>are constructors too </a:t>
            </a:r>
          </a:p>
          <a:p>
            <a:pPr lvl="1"/>
            <a:r>
              <a:rPr lang="en-US" dirty="0"/>
              <a:t>(strange syntax, particularly </a:t>
            </a:r>
            <a:r>
              <a:rPr lang="en-US" i="1" dirty="0"/>
              <a:t>infix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+ 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::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append 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pattern-matching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Pattern-matching is better for options and lists for the same reasons as for all </a:t>
            </a:r>
            <a:r>
              <a:rPr lang="en-US" dirty="0" err="1"/>
              <a:t>datatypes</a:t>
            </a:r>
            <a:endParaRPr lang="en-US" dirty="0"/>
          </a:p>
          <a:p>
            <a:pPr lvl="1"/>
            <a:r>
              <a:rPr lang="en-US" dirty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 just learned the other way first for pedagogy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Do not use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 why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>
                <a:latin typeface="+mj-lt"/>
                <a:cs typeface="Courier New" pitchFamily="49" charset="0"/>
              </a:rPr>
              <a:t>, etc.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/>
              <a:t>predefined?</a:t>
            </a:r>
          </a:p>
          <a:p>
            <a:pPr lvl="1"/>
            <a:r>
              <a:rPr lang="en-US" dirty="0"/>
              <a:t>For passing as arguments to other functions (next week)</a:t>
            </a:r>
          </a:p>
          <a:p>
            <a:pPr lvl="1"/>
            <a:r>
              <a:rPr lang="en-US" dirty="0"/>
              <a:t>Because sometimes they are convenient</a:t>
            </a:r>
          </a:p>
          <a:p>
            <a:pPr lvl="1"/>
            <a:r>
              <a:rPr lang="en-US" dirty="0"/>
              <a:t>But not a big deal: could define them yourself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Excitement ahead…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 some deep truths about “what is really going on”</a:t>
            </a:r>
          </a:p>
          <a:p>
            <a:pPr lvl="1"/>
            <a:r>
              <a:rPr lang="en-US" dirty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Every </a:t>
            </a:r>
            <a:r>
              <a:rPr lang="en-US" dirty="0" err="1"/>
              <a:t>val</a:t>
            </a:r>
            <a:r>
              <a:rPr lang="en-US" dirty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First need to extend our definition of pattern-matching…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Each-of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far have used pattern-matching for one of types because we </a:t>
            </a:r>
            <a:r>
              <a:rPr lang="en-US" i="1" dirty="0"/>
              <a:t>needed</a:t>
            </a:r>
            <a:r>
              <a:rPr lang="en-US" dirty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Pattern matching also works for records and tuples:</a:t>
            </a:r>
          </a:p>
          <a:p>
            <a:pPr lvl="1"/>
            <a:r>
              <a:rPr lang="en-US" dirty="0"/>
              <a:t>The 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/>
              <a:t>matches the tuple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The 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{f1=v1,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/>
              <a:t>(and fields can be reordered)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is poor style, but based on what I told you so far, the only way to use patterns</a:t>
            </a:r>
          </a:p>
          <a:p>
            <a:pPr lvl="1"/>
            <a:r>
              <a:rPr lang="en-US" dirty="0"/>
              <a:t>Works but poor style to have one-branch 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>
                <a:latin typeface="Courier New" pitchFamily="49" charset="0"/>
              </a:rPr>
              <a:t>triple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>
                <a:latin typeface="Courier New" pitchFamily="49" charset="0"/>
              </a:rPr>
              <a:t>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Val-binding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feature: A </a:t>
            </a:r>
            <a:r>
              <a:rPr lang="en-US" dirty="0" err="1"/>
              <a:t>val</a:t>
            </a:r>
            <a:r>
              <a:rPr lang="en-US" dirty="0"/>
              <a:t>-binding can use a pattern, not just a variable</a:t>
            </a:r>
          </a:p>
          <a:p>
            <a:pPr lvl="1"/>
            <a:r>
              <a:rPr lang="en-US" dirty="0"/>
              <a:t>(Turns out variables are just one kind of pattern, so we just told you a half-truth in Lecture 1)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Great for getting (all) pieces out of an each-of type</a:t>
            </a:r>
          </a:p>
          <a:p>
            <a:pPr lvl="1"/>
            <a:r>
              <a:rPr lang="en-US" dirty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/>
              <a:t>Usually poor style to put a constructor pattern in a </a:t>
            </a:r>
            <a:r>
              <a:rPr lang="en-US" dirty="0" err="1"/>
              <a:t>val</a:t>
            </a:r>
            <a:r>
              <a:rPr lang="en-US" dirty="0"/>
              <a:t>-binding</a:t>
            </a:r>
          </a:p>
          <a:p>
            <a:pPr lvl="1"/>
            <a:r>
              <a:rPr lang="en-US" dirty="0"/>
              <a:t>Tests for the one variant and raises an exception if a different one is there (like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/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p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>
                <a:latin typeface="Courier New" pitchFamily="49" charset="0"/>
              </a:rPr>
              <a:t>e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is okay style</a:t>
            </a:r>
          </a:p>
          <a:p>
            <a:pPr lvl="1"/>
            <a:r>
              <a:rPr lang="en-US" dirty="0"/>
              <a:t>Though we will improve it again next</a:t>
            </a:r>
          </a:p>
          <a:p>
            <a:pPr lvl="1"/>
            <a:r>
              <a:rPr lang="en-US" dirty="0"/>
              <a:t>Semantically identical to one-branch case expressions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triple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</a:t>
            </a:r>
            <a:r>
              <a:rPr lang="en-US" dirty="0" smtClean="0"/>
              <a:t>look at some more interesting datatypes 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Enumerations, including carrying other data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  * string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Function-argument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function argument can also be a pattern</a:t>
            </a:r>
          </a:p>
          <a:p>
            <a:pPr lvl="1"/>
            <a:r>
              <a:rPr lang="en-US" dirty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p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>
                <a:latin typeface="Courier New" pitchFamily="49" charset="0"/>
              </a:rPr>
              <a:t>e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x + y + z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way to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Homework 2:</a:t>
            </a:r>
          </a:p>
          <a:p>
            <a:pPr lvl="1"/>
            <a:r>
              <a:rPr lang="en-US" dirty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/>
              <a:t> character</a:t>
            </a:r>
          </a:p>
          <a:p>
            <a:pPr lvl="1"/>
            <a:r>
              <a:rPr lang="en-US" dirty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function that takes one triple 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returns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that is their sum: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A function that takes three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/>
              <a:t>arguments and returns 	              an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/>
              <a:t> that is their sum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x + y + z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x + y + z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See the difference? (Me neither.) </a:t>
            </a:r>
            <a:r>
              <a:rPr lang="en-US" b="0" dirty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truth about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/>
              <a:t>Enables cute and useful things you cannot do in Java, e.g.,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* “Zero arguments” is the unit 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matching the unit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rotate_left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rotate_left</a:t>
            </a:r>
            <a:r>
              <a:rPr lang="en-US" sz="2000" kern="0" dirty="0">
                <a:latin typeface="Courier New" pitchFamily="49" charset="0"/>
              </a:rPr>
              <a:t> 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nest patterns as deep as we want</a:t>
            </a:r>
          </a:p>
          <a:p>
            <a:pPr lvl="1"/>
            <a:r>
              <a:rPr lang="en-US" dirty="0"/>
              <a:t>Just like we can nest expressions as deep as we want</a:t>
            </a:r>
          </a:p>
          <a:p>
            <a:pPr lvl="1"/>
            <a:r>
              <a:rPr lang="en-US" dirty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4397762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example: zip/unzip 3 lists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>
                <a:latin typeface="Courier New" pitchFamily="49" charset="0"/>
              </a:rPr>
              <a:t>lists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([],[],[])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_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raise </a:t>
            </a:r>
            <a:r>
              <a:rPr lang="en-US" sz="2000" kern="0" dirty="0" err="1">
                <a:latin typeface="Courier New" pitchFamily="49" charset="0"/>
              </a:rPr>
              <a:t>ListLengthMismatch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unzip3 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>
                <a:latin typeface="Courier New" pitchFamily="49" charset="0"/>
              </a:rPr>
              <a:t>(a::l1,b::l2,c::l3)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j-lt"/>
              </a:rPr>
              <a:t>More examples 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>
                <a:latin typeface="+mj-lt"/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30518371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Nested patterns can lead to very elegant, concise code</a:t>
            </a:r>
          </a:p>
          <a:p>
            <a:pPr lvl="1"/>
            <a:r>
              <a:rPr lang="en-US" dirty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 common idiom is matching against a tuple of </a:t>
            </a:r>
            <a:r>
              <a:rPr lang="en-US" dirty="0" err="1"/>
              <a:t>datatypes</a:t>
            </a:r>
            <a:r>
              <a:rPr lang="en-US" dirty="0"/>
              <a:t> to compare them </a:t>
            </a:r>
          </a:p>
          <a:p>
            <a:pPr lvl="2"/>
            <a:r>
              <a:rPr lang="en-US" dirty="0"/>
              <a:t>Examples: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/>
          </a:p>
          <a:p>
            <a:endParaRPr lang="en-US" dirty="0"/>
          </a:p>
          <a:p>
            <a:r>
              <a:rPr lang="en-US" dirty="0"/>
              <a:t>Wildcards are good style: use them instead of variables when you do not need the data 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158423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(Most of) the full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semantics</a:t>
            </a:r>
            <a:r>
              <a:rPr lang="en-US" dirty="0"/>
              <a:t> for pattern-matching takes a pattern </a:t>
            </a:r>
            <a:r>
              <a:rPr lang="en-US" i="1" dirty="0"/>
              <a:t>p</a:t>
            </a:r>
            <a:r>
              <a:rPr lang="en-US" dirty="0"/>
              <a:t> and a value </a:t>
            </a:r>
            <a:r>
              <a:rPr lang="en-US" i="1" dirty="0"/>
              <a:t>v</a:t>
            </a:r>
            <a:r>
              <a:rPr lang="en-US" dirty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Since patterns can nest, the </a:t>
            </a:r>
            <a:r>
              <a:rPr lang="en-US" dirty="0">
                <a:solidFill>
                  <a:schemeClr val="accent2"/>
                </a:solidFill>
              </a:rPr>
              <a:t>definition is elegantly recursive</a:t>
            </a:r>
            <a:r>
              <a:rPr lang="en-US" dirty="0"/>
              <a:t>, with a separate rule for each kind of pattern.  Some of the rules:</a:t>
            </a:r>
          </a:p>
          <a:p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is a variable </a:t>
            </a:r>
            <a:r>
              <a:rPr lang="en-US" i="1" dirty="0"/>
              <a:t>x</a:t>
            </a:r>
            <a:r>
              <a:rPr lang="en-US" dirty="0"/>
              <a:t>, the match succeeds and </a:t>
            </a:r>
            <a:r>
              <a:rPr lang="en-US" i="1" dirty="0"/>
              <a:t>x</a:t>
            </a:r>
            <a:r>
              <a:rPr lang="en-US" dirty="0"/>
              <a:t> is bound to </a:t>
            </a:r>
            <a:r>
              <a:rPr lang="en-US" i="1" dirty="0"/>
              <a:t>v</a:t>
            </a:r>
          </a:p>
          <a:p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is _, the match succeeds and no bindings are introduced</a:t>
            </a:r>
          </a:p>
          <a:p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/>
              <a:t>(p1,…,</a:t>
            </a:r>
            <a:r>
              <a:rPr lang="en-US" i="1" dirty="0" err="1"/>
              <a:t>pn</a:t>
            </a:r>
            <a:r>
              <a:rPr lang="en-US" i="1" dirty="0"/>
              <a:t>)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is </a:t>
            </a:r>
            <a:r>
              <a:rPr lang="en-US" i="1" dirty="0"/>
              <a:t>(v1,…,</a:t>
            </a:r>
            <a:r>
              <a:rPr lang="en-US" i="1" dirty="0" err="1"/>
              <a:t>vn</a:t>
            </a:r>
            <a:r>
              <a:rPr lang="en-US" i="1" dirty="0"/>
              <a:t>)</a:t>
            </a:r>
            <a:r>
              <a:rPr lang="en-US" dirty="0"/>
              <a:t>, the match succeeds if and only if </a:t>
            </a:r>
            <a:r>
              <a:rPr lang="en-US" i="1" dirty="0"/>
              <a:t>p1</a:t>
            </a:r>
            <a:r>
              <a:rPr lang="en-US" dirty="0"/>
              <a:t> matches </a:t>
            </a:r>
            <a:r>
              <a:rPr lang="en-US" i="1" dirty="0"/>
              <a:t>v1</a:t>
            </a:r>
            <a:r>
              <a:rPr lang="en-US" dirty="0"/>
              <a:t>, …, </a:t>
            </a:r>
            <a:r>
              <a:rPr lang="en-US" i="1" dirty="0" err="1"/>
              <a:t>pn</a:t>
            </a:r>
            <a:r>
              <a:rPr lang="en-US" dirty="0"/>
              <a:t> matches </a:t>
            </a:r>
            <a:r>
              <a:rPr lang="en-US" i="1" dirty="0" err="1"/>
              <a:t>vn</a:t>
            </a:r>
            <a:r>
              <a:rPr lang="en-US" dirty="0"/>
              <a:t>.  The bindings are the union of all bindings from the </a:t>
            </a:r>
            <a:r>
              <a:rPr lang="en-US" dirty="0" err="1"/>
              <a:t>submatches</a:t>
            </a:r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/>
              <a:t>C p1</a:t>
            </a:r>
            <a:r>
              <a:rPr lang="en-US" dirty="0"/>
              <a:t>, the match succeeds if </a:t>
            </a:r>
            <a:r>
              <a:rPr lang="en-US" i="1" dirty="0"/>
              <a:t>v</a:t>
            </a:r>
            <a:r>
              <a:rPr lang="en-US" dirty="0"/>
              <a:t> is </a:t>
            </a:r>
            <a:r>
              <a:rPr lang="en-US" i="1" dirty="0"/>
              <a:t>C v1</a:t>
            </a:r>
            <a:r>
              <a:rPr lang="en-US" dirty="0"/>
              <a:t> (i.e., the same constructor) and </a:t>
            </a:r>
            <a:r>
              <a:rPr lang="en-US" i="1" dirty="0"/>
              <a:t>p1</a:t>
            </a:r>
            <a:r>
              <a:rPr lang="en-US" dirty="0"/>
              <a:t> matches </a:t>
            </a:r>
            <a:r>
              <a:rPr lang="en-US" i="1" dirty="0"/>
              <a:t>v1</a:t>
            </a:r>
            <a:r>
              <a:rPr lang="en-US" dirty="0"/>
              <a:t>.  The bindings are the bindings from the </a:t>
            </a:r>
            <a:r>
              <a:rPr lang="en-US" dirty="0" err="1"/>
              <a:t>submatch</a:t>
            </a:r>
            <a:r>
              <a:rPr lang="en-US" dirty="0"/>
              <a:t>.</a:t>
            </a:r>
          </a:p>
          <a:p>
            <a:r>
              <a:rPr lang="en-US" dirty="0"/>
              <a:t>… (there are several other similar forms of patterns)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76021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847459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Unfortunately, bad training and languages that make one-of types inconvenient lead to common </a:t>
            </a:r>
            <a:r>
              <a:rPr lang="en-US" i="1" dirty="0">
                <a:solidFill>
                  <a:srgbClr val="FF0000"/>
                </a:solidFill>
              </a:rPr>
              <a:t>bad style</a:t>
            </a:r>
            <a:r>
              <a:rPr lang="en-US" dirty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and ignore other fields unless the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err="1">
                <a:latin typeface="Courier New" pitchFamily="49" charset="0"/>
              </a:rPr>
              <a:t>student_num</a:t>
            </a:r>
            <a:r>
              <a:rPr lang="en-US" sz="2000" kern="0" dirty="0">
                <a:latin typeface="Courier New" pitchFamily="49" charset="0"/>
              </a:rPr>
              <a:t> 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said…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But if instead the point is that every “person” in your program has a name and maybe a student number, then each-of is the way to go: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err="1">
                <a:latin typeface="Courier New" pitchFamily="49" charset="0"/>
              </a:rPr>
              <a:t>student_num</a:t>
            </a:r>
            <a:r>
              <a:rPr lang="en-US" sz="2000" kern="0" dirty="0">
                <a:latin typeface="Courier New" pitchFamily="49" charset="0"/>
              </a:rPr>
              <a:t> 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more exciting (?) example of a </a:t>
            </a:r>
            <a:r>
              <a:rPr lang="en-US" dirty="0" err="1"/>
              <a:t>datatype</a:t>
            </a:r>
            <a:r>
              <a:rPr lang="en-US" dirty="0"/>
              <a:t>, using self-reference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An expression in ML 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How to picture the resulting value in your head: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Add (Constant (10+9), Negate (Constant 4))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Add</a:t>
            </a: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Constant</a:t>
            </a: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19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Negate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Constant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 surprising: </a:t>
            </a:r>
          </a:p>
          <a:p>
            <a:pPr marL="0" indent="0" algn="ctr">
              <a:buNone/>
            </a:pPr>
            <a:r>
              <a:rPr lang="en-US" dirty="0"/>
              <a:t>Functions over recursive </a:t>
            </a:r>
            <a:r>
              <a:rPr lang="en-US" dirty="0" err="1"/>
              <a:t>datatypes</a:t>
            </a:r>
            <a:r>
              <a:rPr lang="en-US" dirty="0"/>
              <a:t> are usually recursive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>
                <a:latin typeface="Courier New" pitchFamily="49" charset="0"/>
              </a:rPr>
              <a:t>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Negate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~ 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Add(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+ 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Multiply(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* 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Let’s define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Good example of combining several topics as we program:</a:t>
            </a:r>
          </a:p>
          <a:p>
            <a:pPr lvl="1"/>
            <a:r>
              <a:rPr lang="en-US" dirty="0"/>
              <a:t>Case expressions</a:t>
            </a:r>
          </a:p>
          <a:p>
            <a:pPr lvl="1"/>
            <a:r>
              <a:rPr lang="en-US" dirty="0"/>
              <a:t>Local helper functions</a:t>
            </a:r>
          </a:p>
          <a:p>
            <a:pPr lvl="1"/>
            <a:r>
              <a:rPr lang="en-US" dirty="0"/>
              <a:t>Avoiding repeated recursion</a:t>
            </a:r>
          </a:p>
          <a:p>
            <a:pPr lvl="1"/>
            <a:r>
              <a:rPr lang="en-US" dirty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See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/>
              <a:t> file…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Careful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language construct is “new and strange,” there is </a:t>
            </a:r>
            <a:r>
              <a:rPr lang="en-US" i="1" dirty="0"/>
              <a:t>more</a:t>
            </a:r>
            <a:r>
              <a:rPr lang="en-US" dirty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so let’s review </a:t>
            </a:r>
            <a:r>
              <a:rPr lang="en-US" dirty="0" err="1"/>
              <a:t>datatype</a:t>
            </a:r>
            <a:r>
              <a:rPr lang="en-US" dirty="0"/>
              <a:t> bindings and case expressions “so far”</a:t>
            </a:r>
          </a:p>
          <a:p>
            <a:pPr lvl="1"/>
            <a:r>
              <a:rPr lang="en-US" i="1" dirty="0"/>
              <a:t>Extensions</a:t>
            </a:r>
            <a:r>
              <a:rPr lang="en-US" dirty="0"/>
              <a:t> to come but won’t invalidate the “so far”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</a:t>
            </a:r>
            <a:r>
              <a:rPr lang="en-US" dirty="0"/>
              <a:t>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Adds type </a:t>
            </a:r>
            <a:r>
              <a:rPr lang="en-US" b="1" dirty="0">
                <a:latin typeface="Courier New" pitchFamily="49" charset="0"/>
              </a:rPr>
              <a:t>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/>
              <a:t>and constructors </a:t>
            </a:r>
            <a:r>
              <a:rPr lang="en-US" b="1" dirty="0" err="1">
                <a:latin typeface="Courier New" pitchFamily="49" charset="0"/>
              </a:rPr>
              <a:t>Ci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of type </a:t>
            </a:r>
            <a:r>
              <a:rPr lang="en-US" b="1" dirty="0" err="1">
                <a:latin typeface="Courier New" pitchFamily="49" charset="0"/>
              </a:rPr>
              <a:t>ti</a:t>
            </a:r>
            <a:r>
              <a:rPr lang="en-US" b="1" dirty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Ci</a:t>
            </a:r>
            <a:r>
              <a:rPr lang="en-US" b="1" dirty="0">
                <a:latin typeface="Courier New" pitchFamily="49" charset="0"/>
              </a:rPr>
              <a:t> v </a:t>
            </a:r>
            <a:r>
              <a:rPr lang="en-US" dirty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Omit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/>
              <a:t>” for constructors that are just tags, no underlying data</a:t>
            </a:r>
          </a:p>
          <a:p>
            <a:pPr lvl="1"/>
            <a:r>
              <a:rPr lang="en-US" dirty="0"/>
              <a:t>Such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/>
              <a:t> is a value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an expression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, use </a:t>
            </a:r>
            <a:r>
              <a:rPr lang="en-US" i="1" dirty="0"/>
              <a:t>case expressions</a:t>
            </a:r>
            <a:r>
              <a:rPr lang="en-US" dirty="0"/>
              <a:t> to:</a:t>
            </a:r>
          </a:p>
          <a:p>
            <a:pPr lvl="1"/>
            <a:r>
              <a:rPr lang="en-US" dirty="0"/>
              <a:t>See which variant (tag) it has</a:t>
            </a:r>
          </a:p>
          <a:p>
            <a:pPr lvl="1"/>
            <a:r>
              <a:rPr lang="en-US" dirty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… 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tn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62263</TotalTime>
  <Words>2285</Words>
  <Application>Microsoft Office PowerPoint</Application>
  <PresentationFormat>On-screen Show (4:3)</PresentationFormat>
  <Paragraphs>386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Courier New</vt:lpstr>
      <vt:lpstr>Times New Roman</vt:lpstr>
      <vt:lpstr>Wingdings</vt:lpstr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  <vt:lpstr>Nested patterns</vt:lpstr>
      <vt:lpstr>Useful example: zip/unzip 3 lists</vt:lpstr>
      <vt:lpstr>Style</vt:lpstr>
      <vt:lpstr>(Most of) the full definition</vt:lpstr>
      <vt:lpstr>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832</cp:revision>
  <cp:lastPrinted>2011-09-27T20:26:28Z</cp:lastPrinted>
  <dcterms:created xsi:type="dcterms:W3CDTF">2009-03-13T20:43:19Z</dcterms:created>
  <dcterms:modified xsi:type="dcterms:W3CDTF">2020-04-15T18:42:33Z</dcterms:modified>
</cp:coreProperties>
</file>