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256" r:id="rId2"/>
    <p:sldId id="370" r:id="rId3"/>
    <p:sldId id="373" r:id="rId4"/>
    <p:sldId id="393" r:id="rId5"/>
    <p:sldId id="375" r:id="rId6"/>
    <p:sldId id="376" r:id="rId7"/>
    <p:sldId id="377" r:id="rId8"/>
    <p:sldId id="378" r:id="rId9"/>
    <p:sldId id="394" r:id="rId10"/>
    <p:sldId id="391" r:id="rId11"/>
    <p:sldId id="392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59C313-E0EB-41F6-A90C-77E5E41AC72F}" v="40" dt="2020-04-13T19:24:34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A959C313-E0EB-41F6-A90C-77E5E41AC72F}"/>
    <pc:docChg chg="modSld sldOrd">
      <pc:chgData name="Brett Wortzman" userId="f28ab72c354ddfd1" providerId="LiveId" clId="{A959C313-E0EB-41F6-A90C-77E5E41AC72F}" dt="2020-04-13T19:24:34.645" v="40" actId="404"/>
      <pc:docMkLst>
        <pc:docMk/>
      </pc:docMkLst>
      <pc:sldChg chg="modSp mod ord">
        <pc:chgData name="Brett Wortzman" userId="f28ab72c354ddfd1" providerId="LiveId" clId="{A959C313-E0EB-41F6-A90C-77E5E41AC72F}" dt="2020-04-13T19:24:34.645" v="40" actId="404"/>
        <pc:sldMkLst>
          <pc:docMk/>
          <pc:sldMk cId="3054345293" sldId="391"/>
        </pc:sldMkLst>
        <pc:spChg chg="mod">
          <ac:chgData name="Brett Wortzman" userId="f28ab72c354ddfd1" providerId="LiveId" clId="{A959C313-E0EB-41F6-A90C-77E5E41AC72F}" dt="2020-04-13T19:24:34.645" v="40" actId="404"/>
          <ac:spMkLst>
            <pc:docMk/>
            <pc:sldMk cId="3054345293" sldId="391"/>
            <ac:spMk id="3" creationId="{00000000-0000-0000-0000-000000000000}"/>
          </ac:spMkLst>
        </pc:spChg>
      </pc:sldChg>
      <pc:sldChg chg="ord">
        <pc:chgData name="Brett Wortzman" userId="f28ab72c354ddfd1" providerId="LiveId" clId="{A959C313-E0EB-41F6-A90C-77E5E41AC72F}" dt="2020-04-13T19:12:41.944" v="1"/>
        <pc:sldMkLst>
          <pc:docMk/>
          <pc:sldMk cId="3321605173" sldId="3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4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Spring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/>
              <a:t>CSE341: Programming Languages</a:t>
            </a:r>
            <a:br>
              <a:rPr lang="en-US" sz="3200" i="0"/>
            </a:br>
            <a:r>
              <a:rPr lang="en-US" sz="1400" i="0"/>
              <a:t/>
            </a:r>
            <a:br>
              <a:rPr lang="en-US" sz="1400" i="0"/>
            </a:br>
            <a:r>
              <a:rPr lang="en-US" sz="3200" i="0"/>
              <a:t>Lecture 4</a:t>
            </a:r>
            <a:br>
              <a:rPr lang="en-US" sz="3200" i="0"/>
            </a:br>
            <a:r>
              <a:rPr lang="en-US" sz="3200"/>
              <a:t>Records, </a:t>
            </a:r>
            <a:r>
              <a:rPr lang="en-US" sz="3200" err="1"/>
              <a:t>Datatypes</a:t>
            </a:r>
            <a:r>
              <a:rPr lang="en-US" sz="3200"/>
              <a:t>, Case Expressions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/>
              <a:t>Brett Wortzman</a:t>
            </a:r>
          </a:p>
          <a:p>
            <a:r>
              <a:rPr lang="en-US" sz="2400"/>
              <a:t>Spring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Five different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>
                <a:solidFill>
                  <a:schemeClr val="accent2"/>
                </a:solidFill>
              </a:rPr>
              <a:t>Syntax:</a:t>
            </a:r>
            <a:r>
              <a:rPr lang="en-US" sz="180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>
                <a:solidFill>
                  <a:schemeClr val="accent2"/>
                </a:solidFill>
              </a:rPr>
              <a:t>Semantics:</a:t>
            </a:r>
            <a:r>
              <a:rPr lang="en-US" sz="180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>
                <a:solidFill>
                  <a:schemeClr val="accent2"/>
                </a:solidFill>
              </a:rPr>
              <a:t>Idioms:</a:t>
            </a:r>
            <a:r>
              <a:rPr lang="en-US" sz="180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>
                <a:solidFill>
                  <a:schemeClr val="accent2"/>
                </a:solidFill>
              </a:rPr>
              <a:t>Libraries:</a:t>
            </a:r>
            <a:r>
              <a:rPr lang="en-US" sz="1800"/>
              <a:t> What facilities does the language (or a well-known project) provide “standard”? (E.g., file access, data structures)</a:t>
            </a:r>
          </a:p>
          <a:p>
            <a:pPr marL="857250" lvl="1" indent="-457200">
              <a:spcBef>
                <a:spcPts val="600"/>
              </a:spcBef>
            </a:pPr>
            <a:r>
              <a:rPr lang="en-US" sz="1800"/>
              <a:t>Questionably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>
                <a:solidFill>
                  <a:schemeClr val="accent2"/>
                </a:solidFill>
              </a:rPr>
              <a:t>Tools:</a:t>
            </a:r>
            <a:r>
              <a:rPr lang="en-US" sz="180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600"/>
              </a:spcBef>
            </a:pPr>
            <a:r>
              <a:rPr lang="en-US" sz="180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700"/>
          </a:p>
          <a:p>
            <a:pPr marL="0" indent="0">
              <a:buNone/>
            </a:pPr>
            <a:r>
              <a:rPr lang="en-US" sz="1800"/>
              <a:t>These are 5 separate issues</a:t>
            </a:r>
          </a:p>
          <a:p>
            <a:pPr lvl="1"/>
            <a:r>
              <a:rPr lang="en-US" sz="1800"/>
              <a:t>In practice, all are essential for good programmers</a:t>
            </a:r>
          </a:p>
          <a:p>
            <a:pPr lvl="1"/>
            <a:r>
              <a:rPr lang="en-US" sz="1800"/>
              <a:t>Many people confuse them, but shouldn’t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This course focuses on semantics and idioms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Syntax is usually uninteresting</a:t>
            </a:r>
          </a:p>
          <a:p>
            <a:pPr lvl="1"/>
            <a:r>
              <a:rPr lang="en-US"/>
              <a:t>A fact to learn, like “The American Civil War ended in 1865”</a:t>
            </a:r>
          </a:p>
          <a:p>
            <a:pPr lvl="1"/>
            <a:r>
              <a:rPr lang="en-US"/>
              <a:t>People obsess over subjective preferences</a:t>
            </a:r>
          </a:p>
          <a:p>
            <a:pPr lvl="1"/>
            <a:endParaRPr lang="en-US"/>
          </a:p>
          <a:p>
            <a:r>
              <a:rPr lang="en-US"/>
              <a:t>Libraries and tools crucial, but often learn new ones “on the job”</a:t>
            </a:r>
          </a:p>
          <a:p>
            <a:pPr lvl="1"/>
            <a:r>
              <a:rPr lang="en-US"/>
              <a:t>We are learning semantics and how to use that knowledge to understand all software and employ appropriate idioms</a:t>
            </a:r>
          </a:p>
          <a:p>
            <a:pPr lvl="1"/>
            <a:r>
              <a:rPr lang="en-US"/>
              <a:t>By avoiding most libraries/tools, our languages may look “silly” but so would </a:t>
            </a:r>
            <a:r>
              <a:rPr lang="en-US" i="1"/>
              <a:t>any</a:t>
            </a:r>
            <a:r>
              <a:rPr lang="en-US"/>
              <a:t> language used this way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Datatype</a:t>
            </a:r>
            <a:r>
              <a:rPr lang="en-US"/>
              <a:t>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A “strange” (?) and totally awesome (!) way to make one-of types:</a:t>
            </a:r>
          </a:p>
          <a:p>
            <a:pPr lvl="1"/>
            <a:r>
              <a:rPr lang="en-US"/>
              <a:t>A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/>
              <a:t>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food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Pizza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Burger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 * bool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Salad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Adds a new type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food </a:t>
            </a:r>
            <a:r>
              <a:rPr lang="en-US" b="0" dirty="0"/>
              <a:t>to the environment</a:t>
            </a:r>
          </a:p>
          <a:p>
            <a:r>
              <a:rPr lang="en-US" b="0" dirty="0"/>
              <a:t>Adds </a:t>
            </a:r>
            <a:r>
              <a:rPr lang="en-US" b="0" i="1" dirty="0"/>
              <a:t>constructors</a:t>
            </a:r>
            <a:r>
              <a:rPr lang="en-US" b="0" dirty="0"/>
              <a:t> to the environment: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b="0" dirty="0"/>
              <a:t>,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Burger</a:t>
            </a:r>
            <a:r>
              <a:rPr lang="en-US" b="0" dirty="0"/>
              <a:t>, and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Salad</a:t>
            </a:r>
          </a:p>
          <a:p>
            <a:r>
              <a:rPr lang="en-US" b="0" dirty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>
                <a:latin typeface="Courier New" pitchFamily="49" charset="0"/>
              </a:rPr>
              <a:t>Pizza : string -&gt; food</a:t>
            </a:r>
          </a:p>
          <a:p>
            <a:pPr lvl="1"/>
            <a:r>
              <a:rPr lang="en-US" kern="0" dirty="0">
                <a:latin typeface="Courier New" pitchFamily="49" charset="0"/>
              </a:rPr>
              <a:t>Burger : </a:t>
            </a:r>
            <a:r>
              <a:rPr lang="en-US" kern="0" dirty="0" err="1">
                <a:latin typeface="Courier New" pitchFamily="49" charset="0"/>
              </a:rPr>
              <a:t>int</a:t>
            </a:r>
            <a:r>
              <a:rPr lang="en-US" kern="0" dirty="0">
                <a:latin typeface="Courier New" pitchFamily="49" charset="0"/>
              </a:rPr>
              <a:t> * bool -&gt; food</a:t>
            </a:r>
          </a:p>
          <a:p>
            <a:pPr lvl="1"/>
            <a:r>
              <a:rPr lang="en-US" kern="0" smtClean="0">
                <a:latin typeface="Courier New" pitchFamily="49" charset="0"/>
              </a:rPr>
              <a:t>Salad </a:t>
            </a:r>
            <a:r>
              <a:rPr lang="en-US" kern="0" dirty="0">
                <a:latin typeface="Courier New" pitchFamily="49" charset="0"/>
              </a:rPr>
              <a:t>: food</a:t>
            </a: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values we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/>
              <a:t>Any value of type </a:t>
            </a:r>
            <a:r>
              <a:rPr lang="en-US" b="1">
                <a:latin typeface="Courier New" pitchFamily="49" charset="0"/>
              </a:rPr>
              <a:t>food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is made from </a:t>
            </a:r>
            <a:r>
              <a:rPr lang="en-US" i="1"/>
              <a:t>one of</a:t>
            </a:r>
            <a:r>
              <a:rPr lang="en-US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/>
              <a:t>A “tag” for “which constructor” (e.g., </a:t>
            </a:r>
            <a:r>
              <a:rPr lang="en-US" b="1">
                <a:latin typeface="Courier New" pitchFamily="49" charset="0"/>
              </a:rPr>
              <a:t>Pizza</a:t>
            </a:r>
            <a:r>
              <a:rPr lang="en-US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/>
              <a:t>The corresponding data (e.g., </a:t>
            </a:r>
            <a:r>
              <a:rPr lang="en-US" b="1">
                <a:latin typeface="Courier New" pitchFamily="49" charset="0"/>
              </a:rPr>
              <a:t>"cheese"</a:t>
            </a:r>
            <a:r>
              <a:rPr lang="en-US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endParaRPr lang="en-US"/>
          </a:p>
          <a:p>
            <a:pPr marL="342900" lvl="1" indent="-342900">
              <a:buFont typeface="Arial" pitchFamily="34" charset="0"/>
              <a:buChar char="−"/>
            </a:pPr>
            <a:r>
              <a:rPr lang="en-US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>
                <a:latin typeface="Courier New" pitchFamily="49" charset="0"/>
              </a:rPr>
              <a:t>Pizza(if true then "cheese" else "pepperoni")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Pizza("cheese")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>
                <a:latin typeface="Courier New" pitchFamily="49" charset="0"/>
              </a:rPr>
              <a:t>Burger(1+2,3&lt;5)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Burger(3,true)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>
                <a:latin typeface="Courier New" pitchFamily="49" charset="0"/>
              </a:rPr>
              <a:t>Salad </a:t>
            </a:r>
            <a:r>
              <a:rPr lang="en-US"/>
              <a:t>is a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food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Pizza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Burger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 * bool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Salad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So we know how to </a:t>
            </a:r>
            <a:r>
              <a:rPr lang="en-US" i="1"/>
              <a:t>build</a:t>
            </a:r>
            <a:r>
              <a:rPr lang="en-US"/>
              <a:t>  </a:t>
            </a:r>
            <a:r>
              <a:rPr lang="en-US" err="1"/>
              <a:t>datatype</a:t>
            </a:r>
            <a:r>
              <a:rPr lang="en-US"/>
              <a:t> values; need to </a:t>
            </a:r>
            <a:r>
              <a:rPr lang="en-US" i="1"/>
              <a:t>access</a:t>
            </a:r>
            <a:r>
              <a:rPr lang="en-US"/>
              <a:t> them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There are </a:t>
            </a:r>
            <a:r>
              <a:rPr lang="en-US" i="1"/>
              <a:t>two</a:t>
            </a:r>
            <a:r>
              <a:rPr lang="en-US"/>
              <a:t> aspects to accessing a </a:t>
            </a:r>
            <a:r>
              <a:rPr lang="en-US" err="1"/>
              <a:t>datatype</a:t>
            </a:r>
            <a:r>
              <a:rPr lang="en-US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Check what </a:t>
            </a:r>
            <a:r>
              <a:rPr lang="en-US" i="1"/>
              <a:t>variant</a:t>
            </a:r>
            <a:r>
              <a:rPr lang="en-US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Extract the </a:t>
            </a:r>
            <a:r>
              <a:rPr lang="en-US" i="1"/>
              <a:t>data</a:t>
            </a:r>
            <a:r>
              <a:rPr lang="en-US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pPr marL="0" indent="0">
              <a:buNone/>
            </a:pPr>
            <a:r>
              <a:rPr lang="en-US"/>
              <a:t>Notice how our other one-of types used functions for this:</a:t>
            </a:r>
          </a:p>
          <a:p>
            <a:r>
              <a:rPr lang="en-US" b="1">
                <a:latin typeface="Courier New" pitchFamily="49" charset="0"/>
              </a:rPr>
              <a:t>null </a:t>
            </a:r>
            <a:r>
              <a:rPr lang="en-US"/>
              <a:t>and </a:t>
            </a:r>
            <a:r>
              <a:rPr lang="en-US" b="1" err="1">
                <a:latin typeface="Courier New" pitchFamily="49" charset="0"/>
              </a:rPr>
              <a:t>isSome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/>
              <a:t>check variants</a:t>
            </a:r>
          </a:p>
          <a:p>
            <a:r>
              <a:rPr lang="en-US" b="1" err="1">
                <a:latin typeface="Courier New" pitchFamily="49" charset="0"/>
              </a:rPr>
              <a:t>hd</a:t>
            </a:r>
            <a:r>
              <a:rPr lang="en-US"/>
              <a:t>, </a:t>
            </a:r>
            <a:r>
              <a:rPr lang="en-US" b="1" err="1">
                <a:latin typeface="Courier New" pitchFamily="49" charset="0"/>
              </a:rPr>
              <a:t>tl</a:t>
            </a:r>
            <a:r>
              <a:rPr lang="en-US"/>
              <a:t>, and </a:t>
            </a:r>
            <a:r>
              <a:rPr lang="en-US" b="1" err="1">
                <a:latin typeface="Courier New" pitchFamily="49" charset="0"/>
              </a:rPr>
              <a:t>valOf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/>
              <a:t>extract data (raise exception on wrong variant)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ML </a:t>
            </a:r>
            <a:r>
              <a:rPr lang="en-US" i="1"/>
              <a:t>could</a:t>
            </a:r>
            <a:r>
              <a:rPr lang="en-US"/>
              <a:t>  have done the same for </a:t>
            </a:r>
            <a:r>
              <a:rPr lang="en-US" err="1"/>
              <a:t>datatype</a:t>
            </a:r>
            <a:r>
              <a:rPr lang="en-US"/>
              <a:t> bindings</a:t>
            </a:r>
          </a:p>
          <a:p>
            <a:pPr lvl="1"/>
            <a:r>
              <a:rPr lang="en-US"/>
              <a:t>For example, functions like “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isPizza</a:t>
            </a:r>
            <a:r>
              <a:rPr lang="en-US"/>
              <a:t>” and “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getPizzaData</a:t>
            </a:r>
            <a:r>
              <a:rPr lang="en-US"/>
              <a:t>”</a:t>
            </a:r>
          </a:p>
          <a:p>
            <a:pPr lvl="1"/>
            <a:r>
              <a:rPr lang="en-US"/>
              <a:t>Instead it did something better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ML combines the two aspects of accessing a one-of value with a </a:t>
            </a:r>
            <a:r>
              <a:rPr lang="en-US" i="1"/>
              <a:t>case expression</a:t>
            </a:r>
            <a:r>
              <a:rPr lang="en-US"/>
              <a:t> and </a:t>
            </a:r>
            <a:r>
              <a:rPr lang="en-US" i="1"/>
              <a:t>pattern-matching</a:t>
            </a:r>
          </a:p>
          <a:p>
            <a:pPr lvl="1"/>
            <a:r>
              <a:rPr lang="en-US"/>
              <a:t>Pattern-matching much more general/powerful (Lecture 5)</a:t>
            </a:r>
          </a:p>
          <a:p>
            <a:endParaRPr lang="en-US" sz="1000"/>
          </a:p>
          <a:p>
            <a:pPr marL="0" indent="0">
              <a:buNone/>
            </a:pPr>
            <a:r>
              <a:rPr lang="en-US"/>
              <a:t>Example: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A multi-branch conditional to pick branch based on variant</a:t>
            </a:r>
          </a:p>
          <a:p>
            <a:r>
              <a:rPr lang="en-US"/>
              <a:t>Extracts data and binds to variables local to that branch</a:t>
            </a:r>
          </a:p>
          <a:p>
            <a:r>
              <a:rPr lang="en-US"/>
              <a:t>Type-checking: all branches must have same type</a:t>
            </a:r>
          </a:p>
          <a:p>
            <a:r>
              <a:rPr lang="en-US"/>
              <a:t>Evaluation: evaluate between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/>
              <a:t> …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of</a:t>
            </a:r>
            <a:r>
              <a:rPr lang="en-US"/>
              <a:t> and the right branch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955509"/>
            <a:ext cx="7848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600" kern="0">
                <a:solidFill>
                  <a:srgbClr val="7030A0"/>
                </a:solidFill>
                <a:latin typeface="Courier New" pitchFamily="49" charset="0"/>
              </a:rPr>
              <a:t>(* describe has type food -&gt; string *)</a:t>
            </a:r>
            <a:endParaRPr lang="en-US" sz="16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1600" kern="0">
                <a:solidFill>
                  <a:schemeClr val="accent2"/>
                </a:solidFill>
                <a:latin typeface="Courier New" pitchFamily="49" charset="0"/>
              </a:rPr>
              <a:t>describe (f : food)</a:t>
            </a: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1600" kern="0">
                <a:latin typeface="Courier New" pitchFamily="49" charset="0"/>
              </a:rPr>
              <a:t>f </a:t>
            </a: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600" kern="0">
                <a:latin typeface="Courier New" pitchFamily="49" charset="0"/>
              </a:rPr>
              <a:t>        Salad </a:t>
            </a: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600" kern="0">
                <a:latin typeface="Courier New" pitchFamily="49" charset="0"/>
              </a:rPr>
              <a:t> "salad"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1600" kern="0">
                <a:latin typeface="Courier New" pitchFamily="49" charset="0"/>
              </a:rPr>
              <a:t>Pizza </a:t>
            </a:r>
            <a:r>
              <a:rPr lang="en-US" sz="1600" kern="0" err="1">
                <a:latin typeface="Courier New" pitchFamily="49" charset="0"/>
              </a:rPr>
              <a:t>topp</a:t>
            </a:r>
            <a:r>
              <a:rPr lang="en-US" sz="1600" kern="0">
                <a:latin typeface="Courier New" pitchFamily="49" charset="0"/>
              </a:rPr>
              <a:t> =&gt; </a:t>
            </a:r>
            <a:r>
              <a:rPr lang="en-US" sz="1600" kern="0" err="1">
                <a:latin typeface="Courier New" pitchFamily="49" charset="0"/>
              </a:rPr>
              <a:t>topp</a:t>
            </a:r>
            <a:r>
              <a:rPr lang="en-US" sz="1600" kern="0">
                <a:latin typeface="Courier New" pitchFamily="49" charset="0"/>
              </a:rPr>
              <a:t> ^ " pizza"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1600" kern="0">
                <a:latin typeface="Courier New" pitchFamily="49" charset="0"/>
              </a:rPr>
              <a:t>Burger (n, cheese) </a:t>
            </a:r>
            <a:r>
              <a:rPr lang="en-US" sz="16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1600" kern="0" err="1">
                <a:latin typeface="Courier New" pitchFamily="49" charset="0"/>
              </a:rPr>
              <a:t>Int.toString</a:t>
            </a:r>
            <a:r>
              <a:rPr lang="en-US" sz="1600" kern="0">
                <a:latin typeface="Courier New" pitchFamily="49" charset="0"/>
              </a:rPr>
              <a:t>(n) ^ </a:t>
            </a:r>
            <a:br>
              <a:rPr lang="en-US" sz="1600" kern="0">
                <a:latin typeface="Courier New" pitchFamily="49" charset="0"/>
              </a:rPr>
            </a:br>
            <a:r>
              <a:rPr lang="en-US" sz="1600" kern="0">
                <a:latin typeface="Courier New" pitchFamily="49" charset="0"/>
              </a:rPr>
              <a:t>	   "x burger" ^ (if cheese then " with cheese" else "")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In general the syntax is: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For today, each </a:t>
            </a:r>
            <a:r>
              <a:rPr lang="en-US" i="1"/>
              <a:t>pattern</a:t>
            </a:r>
            <a:r>
              <a:rPr lang="en-US"/>
              <a:t> is a constructor name followed by the right number of variables (i.e.,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</a:t>
            </a:r>
            <a:r>
              <a:rPr lang="en-US"/>
              <a:t> or …)</a:t>
            </a:r>
          </a:p>
          <a:p>
            <a:pPr lvl="1"/>
            <a:r>
              <a:rPr lang="en-US"/>
              <a:t>Syntactically most patterns (all today) look like expressions</a:t>
            </a:r>
          </a:p>
          <a:p>
            <a:pPr lvl="1"/>
            <a:r>
              <a:rPr lang="en-US"/>
              <a:t>But patterns are not expressions</a:t>
            </a:r>
          </a:p>
          <a:p>
            <a:pPr lvl="2"/>
            <a:r>
              <a:rPr lang="en-US"/>
              <a:t>We do not evaluate them</a:t>
            </a:r>
          </a:p>
          <a:p>
            <a:pPr lvl="2"/>
            <a:r>
              <a:rPr lang="en-US"/>
              <a:t>We see if the result of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e0</a:t>
            </a:r>
            <a:r>
              <a:rPr lang="en-US"/>
              <a:t> </a:t>
            </a:r>
            <a:r>
              <a:rPr lang="en-US" i="1"/>
              <a:t>matches</a:t>
            </a:r>
            <a:r>
              <a:rPr lang="en-US"/>
              <a:t>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>
                <a:latin typeface="Courier New" pitchFamily="49" charset="0"/>
              </a:rPr>
              <a:t>e0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     p1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>
                <a:latin typeface="Courier New" pitchFamily="49" charset="0"/>
              </a:rPr>
              <a:t>p2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>
                <a:latin typeface="Courier New" pitchFamily="49" charset="0"/>
              </a:rPr>
              <a:t> 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err="1">
                <a:latin typeface="Courier New" pitchFamily="49" charset="0"/>
              </a:rPr>
              <a:t>pn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this way is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0.  You can use pattern-matching to write your own testing and data-extractions functions if you must</a:t>
            </a:r>
          </a:p>
          <a:p>
            <a:pPr lvl="1"/>
            <a:r>
              <a:rPr lang="en-US"/>
              <a:t>But do not do that on your homework</a:t>
            </a:r>
          </a:p>
          <a:p>
            <a:pPr lvl="1"/>
            <a:endParaRPr lang="en-US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/>
              <a:t>You cannot forget a case (</a:t>
            </a:r>
            <a:r>
              <a:rPr lang="en-US" err="1"/>
              <a:t>inexhaustive</a:t>
            </a:r>
            <a:r>
              <a:rPr lang="en-US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/>
              <a:t>You will not forget to test the variant correctly and get an exception (like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build bigger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/>
              <a:t>Already know:</a:t>
            </a:r>
          </a:p>
          <a:p>
            <a:pPr lvl="1"/>
            <a:r>
              <a:rPr lang="en-US"/>
              <a:t>Have various </a:t>
            </a:r>
            <a:r>
              <a:rPr lang="en-US" i="1"/>
              <a:t>base types</a:t>
            </a:r>
            <a:r>
              <a:rPr lang="en-US"/>
              <a:t> like 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unit char</a:t>
            </a:r>
            <a:endParaRPr lang="en-US"/>
          </a:p>
          <a:p>
            <a:pPr lvl="1"/>
            <a:r>
              <a:rPr lang="en-US"/>
              <a:t>Ways to build (nested) </a:t>
            </a:r>
            <a:r>
              <a:rPr lang="en-US" i="1"/>
              <a:t>compound types</a:t>
            </a:r>
            <a:r>
              <a:rPr lang="en-US"/>
              <a:t>: tuples, lists, options</a:t>
            </a:r>
          </a:p>
          <a:p>
            <a:pPr marL="457200" lvl="1" indent="0">
              <a:buNone/>
            </a:pPr>
            <a:endParaRPr lang="en-US" sz="1300"/>
          </a:p>
          <a:p>
            <a:r>
              <a:rPr lang="en-US"/>
              <a:t>Coming soon: more ways to build compound types</a:t>
            </a:r>
          </a:p>
          <a:p>
            <a:pPr marL="0" indent="0">
              <a:buNone/>
            </a:pPr>
            <a:endParaRPr lang="en-US" sz="1300"/>
          </a:p>
          <a:p>
            <a:r>
              <a:rPr lang="en-US"/>
              <a:t>First:  3 most important type building blocks in </a:t>
            </a:r>
            <a:r>
              <a:rPr lang="en-US" i="1"/>
              <a:t>any</a:t>
            </a:r>
            <a:r>
              <a:rPr lang="en-US"/>
              <a:t> language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“Each of”</a:t>
            </a:r>
            <a:r>
              <a:rPr lang="en-US"/>
              <a:t>:  A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/>
              <a:t> value contains </a:t>
            </a:r>
            <a:r>
              <a:rPr lang="en-US" i="1"/>
              <a:t>values of</a:t>
            </a:r>
            <a:r>
              <a:rPr lang="en-US"/>
              <a:t> </a:t>
            </a:r>
            <a:r>
              <a:rPr lang="en-US" i="1"/>
              <a:t>each of</a:t>
            </a:r>
            <a:r>
              <a:rPr lang="en-US"/>
              <a:t>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tn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>
                <a:solidFill>
                  <a:schemeClr val="accent2"/>
                </a:solidFill>
              </a:rPr>
              <a:t>“One of”</a:t>
            </a:r>
            <a:r>
              <a:rPr lang="en-US"/>
              <a:t>:  A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/>
              <a:t> value contains </a:t>
            </a:r>
            <a:r>
              <a:rPr lang="en-US" i="1"/>
              <a:t>values of</a:t>
            </a:r>
            <a:r>
              <a:rPr lang="en-US"/>
              <a:t> </a:t>
            </a:r>
            <a:r>
              <a:rPr lang="en-US" i="1"/>
              <a:t>one of</a:t>
            </a:r>
            <a:r>
              <a:rPr lang="en-US"/>
              <a:t>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tn</a:t>
            </a:r>
            <a:endParaRPr lang="en-US"/>
          </a:p>
          <a:p>
            <a:pPr lvl="1"/>
            <a:r>
              <a:rPr lang="en-US">
                <a:solidFill>
                  <a:schemeClr val="accent2"/>
                </a:solidFill>
              </a:rPr>
              <a:t>“Self reference”</a:t>
            </a:r>
            <a:r>
              <a:rPr lang="en-US"/>
              <a:t>:  A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/>
              <a:t> value can refer to other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/>
              <a:t> values</a:t>
            </a:r>
          </a:p>
          <a:p>
            <a:pPr marL="457200" lvl="1" indent="0">
              <a:buNone/>
            </a:pPr>
            <a:r>
              <a:rPr lang="en-US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/>
          </a:p>
          <a:p>
            <a:pPr marL="457200" lvl="1" indent="0">
              <a:buNone/>
            </a:pPr>
            <a:r>
              <a:rPr lang="en-US"/>
              <a:t>Note: These are not the common names for these concepts</a:t>
            </a:r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/>
              <a:t>Tuples build each-of types</a:t>
            </a:r>
          </a:p>
          <a:p>
            <a:pPr lvl="1"/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/>
              <a:t>contains an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and</a:t>
            </a:r>
            <a:r>
              <a:rPr lang="en-US"/>
              <a:t> a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bool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/>
              <a:t>Options build one-of types</a:t>
            </a:r>
          </a:p>
          <a:p>
            <a:pPr lvl="1"/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/>
              <a:t>contains an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or </a:t>
            </a:r>
            <a:r>
              <a:rPr lang="en-US"/>
              <a:t>it contains no data</a:t>
            </a:r>
          </a:p>
          <a:p>
            <a:pPr lvl="1"/>
            <a:endParaRPr lang="en-US"/>
          </a:p>
          <a:p>
            <a:r>
              <a:rPr lang="en-US"/>
              <a:t>Lists use all three building blocks</a:t>
            </a:r>
          </a:p>
          <a:p>
            <a:pPr lvl="1"/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list </a:t>
            </a:r>
            <a:r>
              <a:rPr lang="en-US"/>
              <a:t>contains an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and</a:t>
            </a:r>
            <a:r>
              <a:rPr lang="en-US"/>
              <a:t> another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or </a:t>
            </a:r>
            <a:r>
              <a:rPr lang="en-US"/>
              <a:t>it contains no data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And of course we can nest compound types</a:t>
            </a:r>
          </a:p>
          <a:p>
            <a:pPr lvl="1"/>
            <a:r>
              <a:rPr lang="en-US" b="1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 of 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Another way to build each-of types in ML</a:t>
            </a:r>
          </a:p>
          <a:p>
            <a:pPr lvl="1"/>
            <a:r>
              <a:rPr lang="en-US" i="1"/>
              <a:t>Records</a:t>
            </a:r>
            <a:r>
              <a:rPr lang="en-US"/>
              <a:t>:  have named </a:t>
            </a:r>
            <a:r>
              <a:rPr lang="en-US" i="1"/>
              <a:t>fields</a:t>
            </a:r>
          </a:p>
          <a:p>
            <a:pPr lvl="1"/>
            <a:r>
              <a:rPr lang="en-US"/>
              <a:t>Connection to tuples and idea of </a:t>
            </a:r>
            <a:r>
              <a:rPr lang="en-US" i="1"/>
              <a:t>syntactic sugar</a:t>
            </a:r>
          </a:p>
          <a:p>
            <a:pPr lvl="1"/>
            <a:endParaRPr lang="en-US"/>
          </a:p>
          <a:p>
            <a:r>
              <a:rPr lang="en-US"/>
              <a:t>A way to build and use our own one-of types in ML</a:t>
            </a:r>
          </a:p>
          <a:p>
            <a:pPr lvl="1"/>
            <a:r>
              <a:rPr lang="en-US"/>
              <a:t>For example, a type that contains an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/>
              <a:t> or a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/>
              <a:t>Will lead to </a:t>
            </a:r>
            <a:r>
              <a:rPr lang="en-US" i="1"/>
              <a:t>pattern-matching</a:t>
            </a:r>
            <a:r>
              <a:rPr lang="en-US"/>
              <a:t>, one of ML’s coolest and strangest-to-Java-programmers features</a:t>
            </a:r>
          </a:p>
          <a:p>
            <a:pPr lvl="1"/>
            <a:endParaRPr lang="en-US"/>
          </a:p>
          <a:p>
            <a:r>
              <a:rPr lang="en-US"/>
              <a:t>Later in course: How OOP does one-of types</a:t>
            </a:r>
          </a:p>
          <a:p>
            <a:pPr lvl="1"/>
            <a:r>
              <a:rPr lang="en-US"/>
              <a:t>Key contrast with procedural and functional programming</a:t>
            </a:r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/>
              <a:t>Record values</a:t>
            </a:r>
            <a:r>
              <a:rPr lang="en-US"/>
              <a:t> have fields (any name) holding values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Record types</a:t>
            </a:r>
            <a:r>
              <a:rPr lang="en-US"/>
              <a:t> have fields (and name) holding types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/>
              <a:t>The order of fields in a record value or type never matters</a:t>
            </a:r>
          </a:p>
          <a:p>
            <a:pPr lvl="1"/>
            <a:r>
              <a:rPr lang="en-US"/>
              <a:t>REPL alphabetizes fields just for consistency</a:t>
            </a:r>
          </a:p>
          <a:p>
            <a:pPr lvl="1"/>
            <a:endParaRPr lang="en-US" sz="1200"/>
          </a:p>
          <a:p>
            <a:pPr marL="0" indent="0">
              <a:buNone/>
            </a:pPr>
            <a:r>
              <a:rPr lang="en-US"/>
              <a:t>Building records: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Accessing components: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/>
              <a:t>(Evaluation rules and type-checking as expected)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>
                <a:latin typeface="Courier New" pitchFamily="49" charset="0"/>
              </a:rPr>
              <a:t>f1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>
                <a:latin typeface="Courier New" pitchFamily="49" charset="0"/>
              </a:rPr>
              <a:t>v1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…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fn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err="1">
                <a:latin typeface="Courier New" pitchFamily="49" charset="0"/>
              </a:rPr>
              <a:t>vn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>
                <a:latin typeface="Courier New" pitchFamily="49" charset="0"/>
              </a:rPr>
              <a:t>f1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>
                <a:latin typeface="Courier New" pitchFamily="49" charset="0"/>
              </a:rPr>
              <a:t>t1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…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fn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err="1">
                <a:latin typeface="Courier New" pitchFamily="49" charset="0"/>
              </a:rPr>
              <a:t>tn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>
                <a:latin typeface="Courier New" pitchFamily="49" charset="0"/>
              </a:rPr>
              <a:t>f1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>
                <a:latin typeface="Courier New" pitchFamily="49" charset="0"/>
              </a:rPr>
              <a:t>e1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…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fn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>
                <a:latin typeface="Courier New" pitchFamily="49" charset="0"/>
              </a:rPr>
              <a:t>en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#</a:t>
            </a:r>
            <a:r>
              <a:rPr lang="en-US" sz="2000" kern="0" err="1">
                <a:latin typeface="Courier New" pitchFamily="49" charset="0"/>
              </a:rPr>
              <a:t>myfieldname</a:t>
            </a:r>
            <a:r>
              <a:rPr lang="en-US" sz="2000" kern="0">
                <a:latin typeface="Courier New" pitchFamily="49" charset="0"/>
              </a:rPr>
              <a:t> e</a:t>
            </a:r>
            <a:endParaRPr lang="en-US" sz="2000" i="1" ker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Evaluates to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r>
              <a:rPr lang="en-US"/>
              <a:t>And has type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If some expression such as a variable </a:t>
            </a:r>
            <a:r>
              <a:rPr lang="en-US" b="1">
                <a:latin typeface="Courier New" pitchFamily="49" charset="0"/>
              </a:rPr>
              <a:t>x</a:t>
            </a:r>
            <a:r>
              <a:rPr lang="en-US"/>
              <a:t> has this type, then get fields with: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Note we did not have to declare any record types</a:t>
            </a:r>
          </a:p>
          <a:p>
            <a:pPr lvl="1"/>
            <a:r>
              <a:rPr lang="en-US"/>
              <a:t>The same program could also make a </a:t>
            </a:r>
            <a:endParaRPr lang="en-US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</a:rPr>
              <a:t>{id=</a:t>
            </a:r>
            <a:r>
              <a:rPr lang="en-US" b="1" err="1">
                <a:latin typeface="Courier New" pitchFamily="49" charset="0"/>
              </a:rPr>
              <a:t>true,ego</a:t>
            </a:r>
            <a:r>
              <a:rPr lang="en-US" b="1">
                <a:latin typeface="Courier New" pitchFamily="49" charset="0"/>
              </a:rPr>
              <a:t>=false} </a:t>
            </a:r>
            <a:r>
              <a:rPr lang="en-US"/>
              <a:t>of type </a:t>
            </a:r>
            <a:r>
              <a:rPr lang="en-US" b="1">
                <a:latin typeface="Courier New" pitchFamily="49" charset="0"/>
              </a:rPr>
              <a:t>{</a:t>
            </a:r>
            <a:r>
              <a:rPr lang="en-US" b="1" err="1">
                <a:latin typeface="Courier New" pitchFamily="49" charset="0"/>
              </a:rPr>
              <a:t>id:bool,ego:bool</a:t>
            </a:r>
            <a:r>
              <a:rPr lang="en-US" b="1">
                <a:latin typeface="Courier New" pitchFamily="49" charset="0"/>
              </a:rPr>
              <a:t>}</a:t>
            </a:r>
            <a:endParaRPr lang="en-US" b="1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>
                <a:latin typeface="Courier New" pitchFamily="49" charset="0"/>
              </a:rPr>
              <a:t>name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>
                <a:latin typeface="Courier New" pitchFamily="49" charset="0"/>
              </a:rPr>
              <a:t>"</a:t>
            </a:r>
            <a:r>
              <a:rPr lang="en-US" sz="2000" kern="0" err="1">
                <a:latin typeface="Courier New" pitchFamily="49" charset="0"/>
              </a:rPr>
              <a:t>Jakob</a:t>
            </a:r>
            <a:r>
              <a:rPr lang="en-US" sz="2000" kern="0">
                <a:latin typeface="Courier New" pitchFamily="49" charset="0"/>
              </a:rPr>
              <a:t>"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id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>
                <a:latin typeface="Courier New" pitchFamily="49" charset="0"/>
              </a:rPr>
              <a:t>4 - 3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>
                <a:latin typeface="Courier New" pitchFamily="49" charset="0"/>
              </a:rPr>
              <a:t>id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>
                <a:latin typeface="Courier New" pitchFamily="49" charset="0"/>
              </a:rPr>
              <a:t>1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name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>
                <a:latin typeface="Courier New" pitchFamily="49" charset="0"/>
              </a:rPr>
              <a:t>"</a:t>
            </a:r>
            <a:r>
              <a:rPr lang="en-US" sz="2000" kern="0" err="1">
                <a:latin typeface="Courier New" pitchFamily="49" charset="0"/>
              </a:rPr>
              <a:t>Jakob</a:t>
            </a:r>
            <a:r>
              <a:rPr lang="en-US" sz="2000" kern="0">
                <a:latin typeface="Courier New" pitchFamily="49" charset="0"/>
              </a:rPr>
              <a:t>"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>
                <a:latin typeface="Courier New" pitchFamily="49" charset="0"/>
              </a:rPr>
              <a:t>id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>
                <a:latin typeface="Courier New" pitchFamily="49" charset="0"/>
              </a:rPr>
              <a:t> name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>
                <a:latin typeface="Courier New" pitchFamily="49" charset="0"/>
              </a:rPr>
              <a:t>string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#id x     #name x</a:t>
            </a:r>
            <a:endParaRPr lang="en-US" sz="2000" i="1" ker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 name vs. by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Little difference between </a:t>
            </a:r>
            <a:r>
              <a:rPr lang="en-US" b="1">
                <a:latin typeface="Courier New" pitchFamily="49" charset="0"/>
              </a:rPr>
              <a:t>(4,7,9) </a:t>
            </a:r>
            <a:r>
              <a:rPr lang="en-US"/>
              <a:t>and </a:t>
            </a:r>
            <a:r>
              <a:rPr lang="en-US" b="1">
                <a:latin typeface="Courier New" pitchFamily="49" charset="0"/>
              </a:rPr>
              <a:t>{f=4,g=7,h=9}</a:t>
            </a:r>
          </a:p>
          <a:p>
            <a:pPr lvl="1"/>
            <a:r>
              <a:rPr lang="en-US"/>
              <a:t>Tuples a little shorter</a:t>
            </a:r>
          </a:p>
          <a:p>
            <a:pPr lvl="1"/>
            <a:r>
              <a:rPr lang="en-US"/>
              <a:t>Records a little easier to remember “what is where”</a:t>
            </a:r>
          </a:p>
          <a:p>
            <a:pPr lvl="1"/>
            <a:r>
              <a:rPr lang="en-US"/>
              <a:t>Generally a matter of taste, but for many (6? 8? 12?) fields, a record is usually a better choice</a:t>
            </a:r>
          </a:p>
          <a:p>
            <a:pPr lvl="1"/>
            <a:endParaRPr lang="en-US" sz="1000"/>
          </a:p>
          <a:p>
            <a:r>
              <a:rPr lang="en-US"/>
              <a:t>A common decision for a construct’s syntax is whether to refer to things </a:t>
            </a:r>
            <a:r>
              <a:rPr lang="en-US" i="1"/>
              <a:t>by position</a:t>
            </a:r>
            <a:r>
              <a:rPr lang="en-US"/>
              <a:t> (as in tuples) or </a:t>
            </a:r>
            <a:r>
              <a:rPr lang="en-US" i="1"/>
              <a:t>by some (field) name </a:t>
            </a:r>
            <a:r>
              <a:rPr lang="en-US"/>
              <a:t>(as with records)</a:t>
            </a:r>
          </a:p>
          <a:p>
            <a:pPr lvl="1"/>
            <a:r>
              <a:rPr lang="en-US"/>
              <a:t>A common hybrid is like with Java method arguments (and ML functions as used so far):</a:t>
            </a:r>
          </a:p>
          <a:p>
            <a:pPr lvl="2"/>
            <a:r>
              <a:rPr lang="en-US"/>
              <a:t>Caller uses </a:t>
            </a:r>
            <a:r>
              <a:rPr lang="en-US" i="1"/>
              <a:t>position</a:t>
            </a:r>
          </a:p>
          <a:p>
            <a:pPr lvl="2"/>
            <a:r>
              <a:rPr lang="en-US" err="1"/>
              <a:t>Callee</a:t>
            </a:r>
            <a:r>
              <a:rPr lang="en-US"/>
              <a:t> uses </a:t>
            </a:r>
            <a:r>
              <a:rPr lang="en-US" i="1"/>
              <a:t>variables</a:t>
            </a:r>
          </a:p>
          <a:p>
            <a:pPr lvl="2"/>
            <a:r>
              <a:rPr lang="en-US"/>
              <a:t>Could totally do it differently; some languages have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truth about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But we could have done this instead:</a:t>
            </a:r>
          </a:p>
          <a:p>
            <a:pPr lvl="1"/>
            <a:r>
              <a:rPr lang="en-US"/>
              <a:t>Tuple syntax is just a different way to write certain records</a:t>
            </a:r>
          </a:p>
          <a:p>
            <a:pPr lvl="1"/>
            <a:r>
              <a:rPr lang="en-US" b="1">
                <a:latin typeface="Courier New" pitchFamily="49" charset="0"/>
              </a:rPr>
              <a:t>(e1,…,en)</a:t>
            </a:r>
            <a:r>
              <a:rPr lang="en-US"/>
              <a:t> is another way of writing </a:t>
            </a:r>
            <a:r>
              <a:rPr lang="en-US" b="1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>
                <a:latin typeface="Courier New" pitchFamily="49" charset="0"/>
              </a:rPr>
              <a:t>t1*…*</a:t>
            </a:r>
            <a:r>
              <a:rPr lang="en-US" b="1" err="1">
                <a:latin typeface="Courier New" pitchFamily="49" charset="0"/>
              </a:rPr>
              <a:t>tn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/>
              <a:t>is another way of writing </a:t>
            </a:r>
            <a:r>
              <a:rPr lang="en-US" b="1">
                <a:latin typeface="Courier New" pitchFamily="49" charset="0"/>
              </a:rPr>
              <a:t>{1:t1,…,</a:t>
            </a:r>
            <a:r>
              <a:rPr lang="en-US" b="1" err="1">
                <a:latin typeface="Courier New" pitchFamily="49" charset="0"/>
              </a:rPr>
              <a:t>n:tn</a:t>
            </a:r>
            <a:r>
              <a:rPr lang="en-US" b="1">
                <a:latin typeface="Courier New" pitchFamily="49" charset="0"/>
              </a:rPr>
              <a:t>}</a:t>
            </a:r>
          </a:p>
          <a:p>
            <a:pPr lvl="1"/>
            <a:r>
              <a:rPr lang="en-US"/>
              <a:t>In other words, records with field names 1, 2, …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In fact, this is how ML actually defines tuples</a:t>
            </a:r>
          </a:p>
          <a:p>
            <a:pPr lvl="1"/>
            <a:r>
              <a:rPr lang="en-US"/>
              <a:t>Other than special syntax in programs and printing, they don’t exist</a:t>
            </a:r>
          </a:p>
          <a:p>
            <a:pPr lvl="1"/>
            <a:r>
              <a:rPr lang="en-US"/>
              <a:t>You really can write </a:t>
            </a:r>
            <a:r>
              <a:rPr lang="en-US" b="1">
                <a:latin typeface="Courier New" pitchFamily="49" charset="0"/>
              </a:rPr>
              <a:t>{1=4,2=7,3=9}</a:t>
            </a:r>
            <a:r>
              <a:rPr lang="en-US"/>
              <a:t>, but it’s bad style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Syntactic sugar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“Tuples are just </a:t>
            </a:r>
            <a:r>
              <a:rPr lang="en-US">
                <a:solidFill>
                  <a:schemeClr val="accent2"/>
                </a:solidFill>
              </a:rPr>
              <a:t>syntactic sugar</a:t>
            </a:r>
            <a:r>
              <a:rPr lang="en-US"/>
              <a:t> for</a:t>
            </a:r>
          </a:p>
          <a:p>
            <a:pPr marL="0" indent="0" algn="ctr">
              <a:buNone/>
            </a:pPr>
            <a:r>
              <a:rPr lang="en-US"/>
              <a:t>records with fields named 1, 2, … n”</a:t>
            </a:r>
          </a:p>
          <a:p>
            <a:pPr marL="0" indent="0" algn="ctr">
              <a:buNone/>
            </a:pPr>
            <a:endParaRPr lang="en-US" sz="1200"/>
          </a:p>
          <a:p>
            <a:r>
              <a:rPr lang="en-US" i="1"/>
              <a:t>Syntactic</a:t>
            </a:r>
            <a:r>
              <a:rPr lang="en-US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/>
          </a:p>
          <a:p>
            <a:r>
              <a:rPr lang="en-US" i="1"/>
              <a:t>Sugar</a:t>
            </a:r>
            <a:r>
              <a:rPr lang="en-US"/>
              <a:t>: They make the language sweeter </a:t>
            </a:r>
            <a:r>
              <a:rPr lang="en-US">
                <a:sym typeface="Wingdings" pitchFamily="2" charset="2"/>
              </a:rPr>
              <a:t></a:t>
            </a:r>
          </a:p>
          <a:p>
            <a:endParaRPr lang="en-US" sz="1200">
              <a:sym typeface="Wingdings" pitchFamily="2" charset="2"/>
            </a:endParaRP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>
                <a:sym typeface="Wingdings" pitchFamily="2" charset="2"/>
              </a:rPr>
              <a:t>They simplify </a:t>
            </a:r>
            <a:r>
              <a:rPr lang="en-US" i="1">
                <a:sym typeface="Wingdings" pitchFamily="2" charset="2"/>
              </a:rPr>
              <a:t>understanding</a:t>
            </a:r>
            <a:r>
              <a:rPr lang="en-US">
                <a:sym typeface="Wingdings" pitchFamily="2" charset="2"/>
              </a:rPr>
              <a:t> the language</a:t>
            </a:r>
          </a:p>
          <a:p>
            <a:pPr lvl="1"/>
            <a:r>
              <a:rPr lang="en-US">
                <a:sym typeface="Wingdings" pitchFamily="2" charset="2"/>
              </a:rPr>
              <a:t>They simplify </a:t>
            </a:r>
            <a:r>
              <a:rPr lang="en-US" i="1">
                <a:sym typeface="Wingdings" pitchFamily="2" charset="2"/>
              </a:rPr>
              <a:t>implementing</a:t>
            </a:r>
            <a:r>
              <a:rPr lang="en-US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>
              <a:sym typeface="Wingdings" pitchFamily="2" charset="2"/>
            </a:endParaRPr>
          </a:p>
          <a:p>
            <a:pPr marL="0" indent="0">
              <a:buNone/>
            </a:pPr>
            <a:r>
              <a:rPr lang="en-US">
                <a:sym typeface="Wingdings" pitchFamily="2" charset="2"/>
              </a:rPr>
              <a:t>Another example we saw: </a:t>
            </a:r>
            <a:r>
              <a:rPr lang="en-US" b="1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>
                <a:sym typeface="Wingdings" pitchFamily="2" charset="2"/>
              </a:rPr>
              <a:t> and </a:t>
            </a:r>
            <a:r>
              <a:rPr lang="en-US" b="1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>
                <a:sym typeface="Wingdings" pitchFamily="2" charset="2"/>
              </a:rPr>
              <a:t> vs. </a:t>
            </a:r>
            <a:r>
              <a:rPr lang="en-US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1690</Words>
  <Application>Microsoft Office PowerPoint</Application>
  <PresentationFormat>On-screen Show (4:3)</PresentationFormat>
  <Paragraphs>271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dan_design_template</vt:lpstr>
      <vt:lpstr>CSE341: Programming Languages  Lecture 4 Records, Datatypes, Case Expressions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Five different things</vt:lpstr>
      <vt:lpstr>Our Focus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2</cp:revision>
  <dcterms:created xsi:type="dcterms:W3CDTF">2009-03-13T20:43:19Z</dcterms:created>
  <dcterms:modified xsi:type="dcterms:W3CDTF">2020-04-15T18:00:11Z</dcterms:modified>
</cp:coreProperties>
</file>