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3A64C1-2497-40AC-AC05-F20634DC8F93}" v="2" dt="2020-04-01T19:15:26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8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A6FF1593-BDAC-4DCD-9597-430AB8A3EBC6}"/>
    <pc:docChg chg="custSel modSld">
      <pc:chgData name="Brett Wortzman" userId="f28ab72c354ddfd1" providerId="LiveId" clId="{A6FF1593-BDAC-4DCD-9597-430AB8A3EBC6}" dt="2020-04-01T01:20:16.564" v="56" actId="114"/>
      <pc:docMkLst>
        <pc:docMk/>
      </pc:docMkLst>
      <pc:sldChg chg="modSp">
        <pc:chgData name="Brett Wortzman" userId="f28ab72c354ddfd1" providerId="LiveId" clId="{A6FF1593-BDAC-4DCD-9597-430AB8A3EBC6}" dt="2020-04-01T01:18:08.392" v="20" actId="20577"/>
        <pc:sldMkLst>
          <pc:docMk/>
          <pc:sldMk cId="0" sldId="256"/>
        </pc:sldMkLst>
        <pc:spChg chg="mod">
          <ac:chgData name="Brett Wortzman" userId="f28ab72c354ddfd1" providerId="LiveId" clId="{A6FF1593-BDAC-4DCD-9597-430AB8A3EBC6}" dt="2020-04-01T01:18:08.392" v="2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Brett Wortzman" userId="f28ab72c354ddfd1" providerId="LiveId" clId="{A6FF1593-BDAC-4DCD-9597-430AB8A3EBC6}" dt="2020-04-01T01:18:50.524" v="33" actId="20577"/>
        <pc:sldMkLst>
          <pc:docMk/>
          <pc:sldMk cId="963546377" sldId="261"/>
        </pc:sldMkLst>
        <pc:spChg chg="mod">
          <ac:chgData name="Brett Wortzman" userId="f28ab72c354ddfd1" providerId="LiveId" clId="{A6FF1593-BDAC-4DCD-9597-430AB8A3EBC6}" dt="2020-04-01T01:18:50.524" v="33" actId="20577"/>
          <ac:spMkLst>
            <pc:docMk/>
            <pc:sldMk cId="963546377" sldId="261"/>
            <ac:spMk id="3" creationId="{00000000-0000-0000-0000-000000000000}"/>
          </ac:spMkLst>
        </pc:spChg>
      </pc:sldChg>
      <pc:sldChg chg="modSp">
        <pc:chgData name="Brett Wortzman" userId="f28ab72c354ddfd1" providerId="LiveId" clId="{A6FF1593-BDAC-4DCD-9597-430AB8A3EBC6}" dt="2020-04-01T01:19:25.310" v="55" actId="20577"/>
        <pc:sldMkLst>
          <pc:docMk/>
          <pc:sldMk cId="2348728194" sldId="264"/>
        </pc:sldMkLst>
        <pc:spChg chg="mod">
          <ac:chgData name="Brett Wortzman" userId="f28ab72c354ddfd1" providerId="LiveId" clId="{A6FF1593-BDAC-4DCD-9597-430AB8A3EBC6}" dt="2020-04-01T01:19:25.310" v="55" actId="20577"/>
          <ac:spMkLst>
            <pc:docMk/>
            <pc:sldMk cId="2348728194" sldId="264"/>
            <ac:spMk id="3" creationId="{00000000-0000-0000-0000-000000000000}"/>
          </ac:spMkLst>
        </pc:spChg>
      </pc:sldChg>
      <pc:sldChg chg="modSp">
        <pc:chgData name="Brett Wortzman" userId="f28ab72c354ddfd1" providerId="LiveId" clId="{A6FF1593-BDAC-4DCD-9597-430AB8A3EBC6}" dt="2020-04-01T01:20:16.564" v="56" actId="114"/>
        <pc:sldMkLst>
          <pc:docMk/>
          <pc:sldMk cId="1532766264" sldId="273"/>
        </pc:sldMkLst>
        <pc:spChg chg="mod">
          <ac:chgData name="Brett Wortzman" userId="f28ab72c354ddfd1" providerId="LiveId" clId="{A6FF1593-BDAC-4DCD-9597-430AB8A3EBC6}" dt="2020-04-01T01:20:16.564" v="56" actId="114"/>
          <ac:spMkLst>
            <pc:docMk/>
            <pc:sldMk cId="1532766264" sldId="273"/>
            <ac:spMk id="3" creationId="{00000000-0000-0000-0000-000000000000}"/>
          </ac:spMkLst>
        </pc:spChg>
      </pc:sldChg>
    </pc:docChg>
  </pc:docChgLst>
  <pc:docChgLst>
    <pc:chgData name="Brett Wortzman" userId="f28ab72c354ddfd1" providerId="LiveId" clId="{AD3A64C1-2497-40AC-AC05-F20634DC8F93}"/>
    <pc:docChg chg="modSld">
      <pc:chgData name="Brett Wortzman" userId="f28ab72c354ddfd1" providerId="LiveId" clId="{AD3A64C1-2497-40AC-AC05-F20634DC8F93}" dt="2020-04-01T19:15:26.121" v="1" actId="20577"/>
      <pc:docMkLst>
        <pc:docMk/>
      </pc:docMkLst>
      <pc:sldChg chg="modSp mod">
        <pc:chgData name="Brett Wortzman" userId="f28ab72c354ddfd1" providerId="LiveId" clId="{AD3A64C1-2497-40AC-AC05-F20634DC8F93}" dt="2020-04-01T19:15:26.121" v="1" actId="20577"/>
        <pc:sldMkLst>
          <pc:docMk/>
          <pc:sldMk cId="0" sldId="256"/>
        </pc:sldMkLst>
        <pc:spChg chg="mod">
          <ac:chgData name="Brett Wortzman" userId="f28ab72c354ddfd1" providerId="LiveId" clId="{AD3A64C1-2497-40AC-AC05-F20634DC8F93}" dt="2020-04-01T19:15:20.756" v="0" actId="114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Brett Wortzman" userId="f28ab72c354ddfd1" providerId="LiveId" clId="{AD3A64C1-2497-40AC-AC05-F20634DC8F93}" dt="2020-04-01T19:15:26.121" v="1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8144" cy="464205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7" y="3"/>
            <a:ext cx="3038144" cy="464205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60"/>
            <a:ext cx="3038144" cy="464205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7" y="8830660"/>
            <a:ext cx="3038144" cy="464205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2" rIns="93143" bIns="4657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7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2" rIns="93143" bIns="4657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2" rIns="93143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2" rIns="93143" bIns="4657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7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2" rIns="93143" bIns="4657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/>
              <a:t>CSE341: Programming Languages</a:t>
            </a:r>
            <a:br>
              <a:rPr lang="en-US" sz="3200" i="0"/>
            </a:br>
            <a:r>
              <a:rPr lang="en-US" sz="1400" i="0"/>
              <a:t/>
            </a:r>
            <a:br>
              <a:rPr lang="en-US" sz="1400" i="0"/>
            </a:br>
            <a:r>
              <a:rPr lang="en-US" sz="3200" i="0"/>
              <a:t>Lecture 2</a:t>
            </a:r>
            <a:br>
              <a:rPr lang="en-US" sz="3200" i="0"/>
            </a:br>
            <a:r>
              <a:rPr lang="en-US" sz="3200"/>
              <a:t>Functions, Pairs, Lists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endParaRPr lang="en-US" sz="2400"/>
          </a:p>
          <a:p>
            <a:r>
              <a:rPr lang="en-US" sz="2400"/>
              <a:t>Brett Wortzman</a:t>
            </a:r>
          </a:p>
          <a:p>
            <a:r>
              <a:rPr lang="en-US" sz="2400"/>
              <a:t>Spring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Tuples and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So far: numbers, </a:t>
            </a:r>
            <a:r>
              <a:rPr lang="en-US" err="1"/>
              <a:t>booleans</a:t>
            </a:r>
            <a:r>
              <a:rPr lang="en-US"/>
              <a:t>, conditionals, variables, functions</a:t>
            </a:r>
          </a:p>
          <a:p>
            <a:pPr lvl="1"/>
            <a:r>
              <a:rPr lang="en-US"/>
              <a:t>Now ways to build up data with multiple parts</a:t>
            </a:r>
          </a:p>
          <a:p>
            <a:pPr lvl="1"/>
            <a:r>
              <a:rPr lang="en-US"/>
              <a:t>This is essential</a:t>
            </a:r>
          </a:p>
          <a:p>
            <a:pPr lvl="1"/>
            <a:r>
              <a:rPr lang="en-US"/>
              <a:t>Java examples: classes with fields, arrays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Now:</a:t>
            </a:r>
          </a:p>
          <a:p>
            <a:pPr lvl="1"/>
            <a:r>
              <a:rPr lang="en-US" i="1"/>
              <a:t>Tuples</a:t>
            </a:r>
            <a:r>
              <a:rPr lang="en-US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/>
              <a:t>Then:</a:t>
            </a:r>
          </a:p>
          <a:p>
            <a:pPr lvl="1"/>
            <a:r>
              <a:rPr lang="en-US" i="1"/>
              <a:t>Lists</a:t>
            </a:r>
            <a:r>
              <a:rPr lang="en-US"/>
              <a:t>: any “number of pieces” that all have the same type</a:t>
            </a:r>
          </a:p>
          <a:p>
            <a:pPr marL="0" indent="0">
              <a:buNone/>
            </a:pPr>
            <a:r>
              <a:rPr lang="en-US"/>
              <a:t>Later: </a:t>
            </a:r>
          </a:p>
          <a:p>
            <a:pPr lvl="1"/>
            <a:r>
              <a:rPr lang="en-US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Pairs (2-tuples)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Need 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Build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Syntax: </a:t>
            </a:r>
          </a:p>
          <a:p>
            <a:endParaRPr lang="en-US" dirty="0"/>
          </a:p>
          <a:p>
            <a:r>
              <a:rPr lang="en-US" dirty="0">
                <a:cs typeface="Courier New" pitchFamily="49" charset="0"/>
              </a:rPr>
              <a:t>Type-checking: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>
                <a:cs typeface="Courier New" pitchFamily="49" charset="0"/>
              </a:rPr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then the pair expression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A new kind of type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Evaluation</a:t>
            </a:r>
            <a:r>
              <a:rPr lang="en-US" dirty="0"/>
              <a:t>: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>
                <a:latin typeface="+mj-lt"/>
                <a:cs typeface="Courier New" pitchFamily="49" charset="0"/>
              </a:rPr>
              <a:t>to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>
                <a:latin typeface="+mj-lt"/>
                <a:cs typeface="Courier New" pitchFamily="49" charset="0"/>
              </a:rPr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>
                <a:latin typeface="+mj-lt"/>
                <a:cs typeface="Courier New" pitchFamily="49" charset="0"/>
              </a:rPr>
              <a:t>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>
                <a:latin typeface="+mj-lt"/>
                <a:cs typeface="Courier New" pitchFamily="49" charset="0"/>
              </a:rPr>
              <a:t>;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>
                <a:latin typeface="Courier New" pitchFamily="49" charset="0"/>
              </a:rPr>
              <a:t>(e1,e2)</a:t>
            </a:r>
            <a:endParaRPr lang="en-US" sz="2000" i="1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Pairs (2-tuples)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Need 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Access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Syntax:                    and </a:t>
            </a:r>
          </a:p>
          <a:p>
            <a:endParaRPr lang="en-US" dirty="0"/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</a:t>
            </a:r>
            <a:r>
              <a:rPr lang="en-US" dirty="0">
                <a:latin typeface="+mj-lt"/>
                <a:cs typeface="Courier New" pitchFamily="49" charset="0"/>
              </a:rPr>
              <a:t>: If 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j-lt"/>
                <a:cs typeface="Courier New" pitchFamily="49" charset="0"/>
              </a:rPr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latin typeface="+mj-lt"/>
                <a:cs typeface="Courier New" pitchFamily="49" charset="0"/>
              </a:rPr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>
                <a:latin typeface="+mj-lt"/>
                <a:cs typeface="Courier New" pitchFamily="49" charset="0"/>
              </a:rPr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Evaluation: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>
                <a:cs typeface="Courier New" pitchFamily="49" charset="0"/>
              </a:rPr>
              <a:t>Example: If 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>
                <a:cs typeface="Courier New" pitchFamily="49" charset="0"/>
              </a:rPr>
              <a:t> is a variable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cs typeface="Courier New" pitchFamily="49" charset="0"/>
              </a:rPr>
              <a:t>, then look up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cs typeface="Courier New" pitchFamily="49" charset="0"/>
              </a:rPr>
              <a:t> in environment</a:t>
            </a: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>
                <a:latin typeface="Courier New" pitchFamily="49" charset="0"/>
              </a:rPr>
              <a:t>#1 e</a:t>
            </a: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>
                <a:latin typeface="Courier New" pitchFamily="49" charset="0"/>
              </a:rPr>
              <a:t>#2 e</a:t>
            </a: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Functions can take and return pairs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75438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*</a:t>
            </a:r>
            <a:r>
              <a:rPr lang="en-US" sz="2000" kern="0" err="1">
                <a:latin typeface="Courier New" pitchFamily="49" charset="0"/>
              </a:rPr>
              <a:t>bool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  (#2 </a:t>
            </a:r>
            <a:r>
              <a:rPr lang="en-US" sz="2000" kern="0" err="1">
                <a:latin typeface="Courier New" pitchFamily="49" charset="0"/>
              </a:rPr>
              <a:t>pr</a:t>
            </a:r>
            <a:r>
              <a:rPr lang="en-US" sz="2000" kern="0">
                <a:latin typeface="Courier New" pitchFamily="49" charset="0"/>
              </a:rPr>
              <a:t>, #1 </a:t>
            </a:r>
            <a:r>
              <a:rPr lang="en-US" sz="2000" kern="0" err="1">
                <a:latin typeface="Courier New" pitchFamily="49" charset="0"/>
              </a:rPr>
              <a:t>pr</a:t>
            </a:r>
            <a:r>
              <a:rPr lang="en-US" sz="2000" ker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*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,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*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,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>
                <a:latin typeface="Courier New" pitchFamily="49" charset="0"/>
              </a:rPr>
              <a:t>(x div y, x mod y)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*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 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>
                <a:latin typeface="Courier New" pitchFamily="49" charset="0"/>
              </a:rPr>
              <a:t> (#1 </a:t>
            </a:r>
            <a:r>
              <a:rPr lang="en-US" sz="2000" kern="0" err="1">
                <a:latin typeface="Courier New" pitchFamily="49" charset="0"/>
              </a:rPr>
              <a:t>pr</a:t>
            </a:r>
            <a:r>
              <a:rPr lang="en-US" sz="2000" kern="0">
                <a:latin typeface="Courier New" pitchFamily="49" charset="0"/>
              </a:rPr>
              <a:t>) &lt; (#2 </a:t>
            </a:r>
            <a:r>
              <a:rPr lang="en-US" sz="2000" kern="0" err="1">
                <a:latin typeface="Courier New" pitchFamily="49" charset="0"/>
              </a:rPr>
              <a:t>pr</a:t>
            </a:r>
            <a:r>
              <a:rPr lang="en-US" sz="2000" kern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pr</a:t>
            </a:r>
            <a:r>
              <a:rPr lang="en-US" sz="2000" ker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>
                <a:latin typeface="Courier New" pitchFamily="49" charset="0"/>
              </a:rPr>
              <a:t> (#2 </a:t>
            </a:r>
            <a:r>
              <a:rPr lang="en-US" sz="2000" kern="0" err="1">
                <a:latin typeface="Courier New" pitchFamily="49" charset="0"/>
              </a:rPr>
              <a:t>pr</a:t>
            </a:r>
            <a:r>
              <a:rPr lang="en-US" sz="2000" kern="0">
                <a:latin typeface="Courier New" pitchFamily="49" charset="0"/>
              </a:rPr>
              <a:t>, #1 </a:t>
            </a:r>
            <a:r>
              <a:rPr lang="en-US" sz="2000" kern="0" err="1">
                <a:latin typeface="Courier New" pitchFamily="49" charset="0"/>
              </a:rPr>
              <a:t>pr</a:t>
            </a:r>
            <a:r>
              <a:rPr lang="en-US" sz="2000" kern="0">
                <a:latin typeface="Courier New" pitchFamily="49" charset="0"/>
              </a:rPr>
              <a:t>)</a:t>
            </a: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Actually, you can have </a:t>
            </a:r>
            <a:r>
              <a:rPr lang="en-US" i="1"/>
              <a:t>tuples</a:t>
            </a:r>
            <a:r>
              <a:rPr lang="en-US"/>
              <a:t> with more than two parts</a:t>
            </a:r>
          </a:p>
          <a:p>
            <a:pPr lvl="1"/>
            <a:r>
              <a:rPr lang="en-US"/>
              <a:t>A new feature: a generalization of pairs</a:t>
            </a:r>
          </a:p>
          <a:p>
            <a:pPr lvl="1"/>
            <a:endParaRPr lang="en-US"/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tn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#1 e, #2 e, #3 e, …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>
                <a:cs typeface="Courier New" pitchFamily="49" charset="0"/>
              </a:rPr>
              <a:t>a lot</a:t>
            </a:r>
            <a:endParaRPr lang="en-US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Pairs and tuples can be nested however you want</a:t>
            </a:r>
          </a:p>
          <a:p>
            <a:pPr lvl="1"/>
            <a:r>
              <a:rPr lang="en-US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(7,(true,9)) 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#1 (#2 x1)   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(#2 x1)      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         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(* (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)) *)</a:t>
            </a: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Despite nested tuples, the type of a variable still “commits” to a particular “amount” of data</a:t>
            </a:r>
          </a:p>
          <a:p>
            <a:endParaRPr lang="en-US" sz="1000"/>
          </a:p>
          <a:p>
            <a:pPr marL="0" indent="0">
              <a:buNone/>
            </a:pPr>
            <a:r>
              <a:rPr lang="en-US"/>
              <a:t>In contrast, a list:</a:t>
            </a:r>
          </a:p>
          <a:p>
            <a:pPr lvl="1"/>
            <a:r>
              <a:rPr lang="en-US"/>
              <a:t>Can have any number of elements</a:t>
            </a:r>
          </a:p>
          <a:p>
            <a:pPr lvl="1"/>
            <a:r>
              <a:rPr lang="en-US"/>
              <a:t>But all list elements have the same type</a:t>
            </a:r>
          </a:p>
          <a:p>
            <a:pPr lvl="1"/>
            <a:endParaRPr lang="en-US"/>
          </a:p>
          <a:p>
            <a:pPr marL="0" indent="0">
              <a:buNone/>
            </a:pPr>
            <a:r>
              <a:rPr lang="en-US"/>
              <a:t>Need ways to </a:t>
            </a:r>
            <a:r>
              <a:rPr lang="en-US" i="1"/>
              <a:t>build</a:t>
            </a:r>
            <a:r>
              <a:rPr lang="en-US"/>
              <a:t>  lists and </a:t>
            </a:r>
            <a:r>
              <a:rPr lang="en-US" i="1"/>
              <a:t>access</a:t>
            </a:r>
            <a:r>
              <a:rPr lang="en-US"/>
              <a:t> the pieces…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empty list is a value: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In general, a list of values is a value; elements separated by commas: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If </a:t>
            </a:r>
            <a:r>
              <a:rPr lang="en-US" b="1">
                <a:latin typeface="Courier New" pitchFamily="49" charset="0"/>
              </a:rPr>
              <a:t>e1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v </a:t>
            </a:r>
            <a:r>
              <a:rPr lang="en-US"/>
              <a:t>and </a:t>
            </a:r>
            <a:r>
              <a:rPr lang="en-US" b="1">
                <a:latin typeface="Courier New" pitchFamily="49" charset="0"/>
              </a:rPr>
              <a:t>e2 </a:t>
            </a:r>
            <a:r>
              <a:rPr lang="en-US"/>
              <a:t>evaluates to a list </a:t>
            </a:r>
            <a:r>
              <a:rPr lang="en-US" b="1">
                <a:latin typeface="Courier New" pitchFamily="49" charset="0"/>
              </a:rPr>
              <a:t>[v1,…,</a:t>
            </a:r>
            <a:r>
              <a:rPr lang="en-US" b="1" err="1">
                <a:latin typeface="Courier New" pitchFamily="49" charset="0"/>
              </a:rPr>
              <a:t>vn</a:t>
            </a:r>
            <a:r>
              <a:rPr lang="en-US" b="1">
                <a:latin typeface="Courier New" pitchFamily="49" charset="0"/>
              </a:rPr>
              <a:t>]</a:t>
            </a:r>
            <a:r>
              <a:rPr lang="en-US"/>
              <a:t>, then </a:t>
            </a:r>
            <a:r>
              <a:rPr lang="en-US" b="1">
                <a:latin typeface="Courier New" pitchFamily="49" charset="0"/>
              </a:rPr>
              <a:t>e1::e2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[v,v1,…,</a:t>
            </a:r>
            <a:r>
              <a:rPr lang="en-US" b="1" err="1">
                <a:latin typeface="Courier New" pitchFamily="49" charset="0"/>
              </a:rPr>
              <a:t>vn</a:t>
            </a:r>
            <a:r>
              <a:rPr lang="en-US" b="1">
                <a:latin typeface="Courier New" pitchFamily="49" charset="0"/>
              </a:rPr>
              <a:t>]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[]</a:t>
            </a: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[v1,v2,…,</a:t>
            </a:r>
            <a:r>
              <a:rPr lang="en-US" sz="2000" kern="0" err="1">
                <a:latin typeface="Courier New" pitchFamily="49" charset="0"/>
              </a:rPr>
              <a:t>vn</a:t>
            </a:r>
            <a:r>
              <a:rPr lang="en-US" sz="2000" kern="0">
                <a:latin typeface="Courier New" pitchFamily="49" charset="0"/>
              </a:rPr>
              <a:t>]</a:t>
            </a: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e1::e2 </a:t>
            </a: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(* pronounced "cons" 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/>
              <a:t>Until we learn pattern-matching</a:t>
            </a:r>
            <a:r>
              <a:rPr lang="en-US"/>
              <a:t>, we will use three standard-library functions</a:t>
            </a:r>
          </a:p>
          <a:p>
            <a:pPr marL="0" indent="0">
              <a:buNone/>
            </a:pPr>
            <a:endParaRPr lang="en-US"/>
          </a:p>
          <a:p>
            <a:r>
              <a:rPr lang="en-US" b="1">
                <a:latin typeface="Courier New" pitchFamily="49" charset="0"/>
              </a:rPr>
              <a:t>null e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true</a:t>
            </a:r>
            <a:r>
              <a:rPr lang="en-US"/>
              <a:t> if and only if </a:t>
            </a:r>
            <a:r>
              <a:rPr lang="en-US" b="1">
                <a:latin typeface="Courier New" pitchFamily="49" charset="0"/>
              </a:rPr>
              <a:t>e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[]</a:t>
            </a:r>
            <a:endParaRPr lang="en-US"/>
          </a:p>
          <a:p>
            <a:endParaRPr lang="en-US"/>
          </a:p>
          <a:p>
            <a:r>
              <a:rPr lang="en-US"/>
              <a:t>If </a:t>
            </a:r>
            <a:r>
              <a:rPr lang="en-US" b="1">
                <a:latin typeface="Courier New" pitchFamily="49" charset="0"/>
              </a:rPr>
              <a:t>e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[v1,v2,…,</a:t>
            </a:r>
            <a:r>
              <a:rPr lang="en-US" b="1" err="1">
                <a:latin typeface="Courier New" pitchFamily="49" charset="0"/>
              </a:rPr>
              <a:t>vn</a:t>
            </a:r>
            <a:r>
              <a:rPr lang="en-US" b="1">
                <a:latin typeface="Courier New" pitchFamily="49" charset="0"/>
              </a:rPr>
              <a:t>] </a:t>
            </a:r>
            <a:r>
              <a:rPr lang="en-US"/>
              <a:t>then </a:t>
            </a:r>
            <a:r>
              <a:rPr lang="en-US" b="1" err="1">
                <a:latin typeface="Courier New" pitchFamily="49" charset="0"/>
              </a:rPr>
              <a:t>hd</a:t>
            </a:r>
            <a:r>
              <a:rPr lang="en-US" b="1">
                <a:latin typeface="Courier New" pitchFamily="49" charset="0"/>
              </a:rPr>
              <a:t> e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v1</a:t>
            </a:r>
          </a:p>
          <a:p>
            <a:pPr lvl="1"/>
            <a:r>
              <a:rPr lang="en-US"/>
              <a:t>(raise exception if </a:t>
            </a:r>
            <a:r>
              <a:rPr lang="en-US" b="1">
                <a:latin typeface="Courier New" pitchFamily="49" charset="0"/>
              </a:rPr>
              <a:t>e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[])</a:t>
            </a:r>
            <a:r>
              <a:rPr lang="en-US"/>
              <a:t> </a:t>
            </a:r>
          </a:p>
          <a:p>
            <a:endParaRPr lang="en-US"/>
          </a:p>
          <a:p>
            <a:endParaRPr lang="en-US" sz="300"/>
          </a:p>
          <a:p>
            <a:r>
              <a:rPr lang="en-US"/>
              <a:t>If </a:t>
            </a:r>
            <a:r>
              <a:rPr lang="en-US" b="1">
                <a:latin typeface="Courier New" pitchFamily="49" charset="0"/>
              </a:rPr>
              <a:t>e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[v1,v2,…,</a:t>
            </a:r>
            <a:r>
              <a:rPr lang="en-US" b="1" err="1">
                <a:latin typeface="Courier New" pitchFamily="49" charset="0"/>
              </a:rPr>
              <a:t>vn</a:t>
            </a:r>
            <a:r>
              <a:rPr lang="en-US" b="1">
                <a:latin typeface="Courier New" pitchFamily="49" charset="0"/>
              </a:rPr>
              <a:t>] </a:t>
            </a:r>
            <a:r>
              <a:rPr lang="en-US"/>
              <a:t>then </a:t>
            </a:r>
            <a:r>
              <a:rPr lang="en-US" b="1" err="1">
                <a:latin typeface="Courier New" pitchFamily="49" charset="0"/>
              </a:rPr>
              <a:t>tl</a:t>
            </a:r>
            <a:r>
              <a:rPr lang="en-US" b="1">
                <a:latin typeface="Courier New" pitchFamily="49" charset="0"/>
              </a:rPr>
              <a:t> e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[v2,…,</a:t>
            </a:r>
            <a:r>
              <a:rPr lang="en-US" b="1" err="1">
                <a:latin typeface="Courier New" pitchFamily="49" charset="0"/>
              </a:rPr>
              <a:t>vn</a:t>
            </a:r>
            <a:r>
              <a:rPr lang="en-US" b="1">
                <a:latin typeface="Courier New" pitchFamily="49" charset="0"/>
              </a:rPr>
              <a:t>]</a:t>
            </a:r>
          </a:p>
          <a:p>
            <a:pPr lvl="1"/>
            <a:r>
              <a:rPr lang="en-US"/>
              <a:t>(raise exception if </a:t>
            </a:r>
            <a:r>
              <a:rPr lang="en-US" b="1">
                <a:latin typeface="Courier New" pitchFamily="49" charset="0"/>
              </a:rPr>
              <a:t>e </a:t>
            </a:r>
            <a:r>
              <a:rPr lang="en-US"/>
              <a:t>evaluates to </a:t>
            </a:r>
            <a:r>
              <a:rPr lang="en-US" b="1">
                <a:latin typeface="Courier New" pitchFamily="49" charset="0"/>
              </a:rPr>
              <a:t>[])</a:t>
            </a:r>
            <a:r>
              <a:rPr lang="en-US"/>
              <a:t> </a:t>
            </a:r>
          </a:p>
          <a:p>
            <a:pPr lvl="1"/>
            <a:r>
              <a:rPr lang="en-US"/>
              <a:t>Notice result is a list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Type-checking list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Lots of new types: For any type </a:t>
            </a:r>
            <a:r>
              <a:rPr lang="en-US" b="1">
                <a:latin typeface="Courier New" pitchFamily="49" charset="0"/>
              </a:rPr>
              <a:t>t</a:t>
            </a:r>
            <a:r>
              <a:rPr lang="en-US"/>
              <a:t>, the type </a:t>
            </a:r>
            <a:r>
              <a:rPr lang="en-US" b="1">
                <a:latin typeface="Courier New" pitchFamily="49" charset="0"/>
              </a:rPr>
              <a:t>t list </a:t>
            </a:r>
            <a:r>
              <a:rPr lang="en-US"/>
              <a:t>describes lists where all elements have type </a:t>
            </a:r>
            <a:r>
              <a:rPr lang="en-US" b="1">
                <a:latin typeface="Courier New" pitchFamily="49" charset="0"/>
              </a:rPr>
              <a:t>t</a:t>
            </a:r>
            <a:endParaRPr lang="en-US"/>
          </a:p>
          <a:p>
            <a:pPr lvl="1"/>
            <a:r>
              <a:rPr lang="en-US"/>
              <a:t>Examples: </a:t>
            </a:r>
            <a:r>
              <a:rPr lang="en-US" b="1" err="1">
                <a:latin typeface="Courier New" pitchFamily="49" charset="0"/>
              </a:rPr>
              <a:t>int</a:t>
            </a:r>
            <a:r>
              <a:rPr lang="en-US" b="1">
                <a:latin typeface="Courier New" pitchFamily="49" charset="0"/>
              </a:rPr>
              <a:t> list  </a:t>
            </a:r>
            <a:r>
              <a:rPr lang="en-US" b="1" err="1">
                <a:latin typeface="Courier New" pitchFamily="49" charset="0"/>
              </a:rPr>
              <a:t>bool</a:t>
            </a:r>
            <a:r>
              <a:rPr lang="en-US" b="1">
                <a:latin typeface="Courier New" pitchFamily="49" charset="0"/>
              </a:rPr>
              <a:t> list  </a:t>
            </a:r>
            <a:r>
              <a:rPr lang="en-US" b="1" err="1">
                <a:latin typeface="Courier New" pitchFamily="49" charset="0"/>
              </a:rPr>
              <a:t>int</a:t>
            </a:r>
            <a:r>
              <a:rPr lang="en-US" b="1">
                <a:latin typeface="Courier New" pitchFamily="49" charset="0"/>
              </a:rPr>
              <a:t> list </a:t>
            </a:r>
            <a:r>
              <a:rPr lang="en-US" b="1" err="1">
                <a:latin typeface="Courier New" pitchFamily="49" charset="0"/>
              </a:rPr>
              <a:t>list</a:t>
            </a:r>
            <a:r>
              <a:rPr lang="en-US" b="1">
                <a:latin typeface="Courier New" pitchFamily="49" charset="0"/>
              </a:rPr>
              <a:t>  (</a:t>
            </a:r>
            <a:r>
              <a:rPr lang="en-US" b="1" err="1">
                <a:latin typeface="Courier New" pitchFamily="49" charset="0"/>
              </a:rPr>
              <a:t>int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 err="1">
                <a:latin typeface="Courier New" pitchFamily="49" charset="0"/>
              </a:rPr>
              <a:t>int</a:t>
            </a:r>
            <a:r>
              <a:rPr lang="en-US" b="1">
                <a:latin typeface="Courier New" pitchFamily="49" charset="0"/>
              </a:rPr>
              <a:t>) list   (</a:t>
            </a:r>
            <a:r>
              <a:rPr lang="en-US" b="1" err="1">
                <a:latin typeface="Courier New" pitchFamily="49" charset="0"/>
              </a:rPr>
              <a:t>int</a:t>
            </a:r>
            <a:r>
              <a:rPr lang="en-US" b="1">
                <a:latin typeface="Courier New" pitchFamily="49" charset="0"/>
              </a:rPr>
              <a:t> list * </a:t>
            </a:r>
            <a:r>
              <a:rPr lang="en-US" b="1" err="1">
                <a:latin typeface="Courier New" pitchFamily="49" charset="0"/>
              </a:rPr>
              <a:t>int</a:t>
            </a:r>
            <a:r>
              <a:rPr lang="en-US" b="1">
                <a:latin typeface="Courier New" pitchFamily="49" charset="0"/>
              </a:rPr>
              <a:t>) list</a:t>
            </a:r>
            <a:endParaRPr lang="en-US"/>
          </a:p>
          <a:p>
            <a:pPr marL="457200" lvl="1" indent="0">
              <a:buNone/>
            </a:pPr>
            <a:endParaRPr lang="en-US" sz="1000"/>
          </a:p>
          <a:p>
            <a:r>
              <a:rPr lang="en-US"/>
              <a:t>So </a:t>
            </a:r>
            <a:r>
              <a:rPr lang="en-US" b="1">
                <a:latin typeface="Courier New" pitchFamily="49" charset="0"/>
              </a:rPr>
              <a:t>[] </a:t>
            </a:r>
            <a:r>
              <a:rPr lang="en-US"/>
              <a:t>can have type </a:t>
            </a:r>
            <a:r>
              <a:rPr lang="en-US" b="1">
                <a:latin typeface="Courier New" pitchFamily="49" charset="0"/>
              </a:rPr>
              <a:t>t list </a:t>
            </a:r>
            <a:r>
              <a:rPr lang="en-US"/>
              <a:t>for </a:t>
            </a:r>
            <a:r>
              <a:rPr lang="en-US" i="1"/>
              <a:t>any</a:t>
            </a:r>
            <a:r>
              <a:rPr lang="en-US"/>
              <a:t> type </a:t>
            </a:r>
            <a:r>
              <a:rPr lang="en-US" b="1">
                <a:latin typeface="Courier New" pitchFamily="49" charset="0"/>
              </a:rPr>
              <a:t>t</a:t>
            </a:r>
            <a:r>
              <a:rPr lang="en-US"/>
              <a:t> </a:t>
            </a:r>
          </a:p>
          <a:p>
            <a:pPr lvl="1"/>
            <a:r>
              <a:rPr lang="en-US"/>
              <a:t>SML uses type </a:t>
            </a:r>
            <a:r>
              <a:rPr lang="en-US" b="1">
                <a:latin typeface="Courier" pitchFamily="49" charset="0"/>
              </a:rPr>
              <a:t>'</a:t>
            </a:r>
            <a:r>
              <a:rPr lang="en-US" b="1">
                <a:latin typeface="Courier New" pitchFamily="49" charset="0"/>
              </a:rPr>
              <a:t>a list </a:t>
            </a:r>
            <a:r>
              <a:rPr lang="en-US"/>
              <a:t>to indicate this (“tick a” or “alpha”)</a:t>
            </a:r>
            <a:endParaRPr lang="en-US" sz="1000"/>
          </a:p>
          <a:p>
            <a:r>
              <a:rPr lang="en-US"/>
              <a:t>For </a:t>
            </a:r>
            <a:r>
              <a:rPr lang="en-US" b="1">
                <a:latin typeface="Courier New" pitchFamily="49" charset="0"/>
              </a:rPr>
              <a:t>e1::e2 </a:t>
            </a:r>
            <a:r>
              <a:rPr lang="en-US"/>
              <a:t>to type-check, we need a </a:t>
            </a:r>
            <a:r>
              <a:rPr lang="en-US" b="1">
                <a:latin typeface="Courier New" pitchFamily="49" charset="0"/>
              </a:rPr>
              <a:t>t </a:t>
            </a:r>
            <a:r>
              <a:rPr lang="en-US"/>
              <a:t>such that </a:t>
            </a:r>
            <a:r>
              <a:rPr lang="en-US" b="1">
                <a:latin typeface="Courier New" pitchFamily="49" charset="0"/>
              </a:rPr>
              <a:t>e1 </a:t>
            </a:r>
            <a:r>
              <a:rPr lang="en-US"/>
              <a:t>has type </a:t>
            </a:r>
            <a:r>
              <a:rPr lang="en-US" b="1">
                <a:latin typeface="Courier New" pitchFamily="49" charset="0"/>
              </a:rPr>
              <a:t>t </a:t>
            </a:r>
            <a:r>
              <a:rPr lang="en-US"/>
              <a:t>and </a:t>
            </a:r>
            <a:r>
              <a:rPr lang="en-US" b="1">
                <a:latin typeface="Courier New" pitchFamily="49" charset="0"/>
              </a:rPr>
              <a:t>e2 </a:t>
            </a:r>
            <a:r>
              <a:rPr lang="en-US"/>
              <a:t>has type </a:t>
            </a:r>
            <a:r>
              <a:rPr lang="en-US" b="1">
                <a:latin typeface="Courier New" pitchFamily="49" charset="0"/>
              </a:rPr>
              <a:t>t list</a:t>
            </a:r>
            <a:r>
              <a:rPr lang="en-US"/>
              <a:t>.  Then the result type is </a:t>
            </a:r>
            <a:r>
              <a:rPr lang="en-US" b="1">
                <a:latin typeface="Courier New" pitchFamily="49" charset="0"/>
              </a:rPr>
              <a:t>t list</a:t>
            </a:r>
          </a:p>
          <a:p>
            <a:r>
              <a:rPr lang="en-US" b="1">
                <a:latin typeface="Courier New" pitchFamily="49" charset="0"/>
              </a:rPr>
              <a:t>null : </a:t>
            </a:r>
            <a:r>
              <a:rPr lang="en-US" b="1">
                <a:latin typeface="Courier" pitchFamily="49" charset="0"/>
              </a:rPr>
              <a:t>'</a:t>
            </a:r>
            <a:r>
              <a:rPr lang="en-US" b="1">
                <a:latin typeface="Courier New" pitchFamily="49" charset="0"/>
              </a:rPr>
              <a:t>a list -&gt; </a:t>
            </a:r>
            <a:r>
              <a:rPr lang="en-US" b="1" err="1">
                <a:latin typeface="Courier New" pitchFamily="49" charset="0"/>
              </a:rPr>
              <a:t>bool</a:t>
            </a:r>
            <a:endParaRPr lang="en-US" b="1">
              <a:latin typeface="Courier New" pitchFamily="49" charset="0"/>
            </a:endParaRPr>
          </a:p>
          <a:p>
            <a:r>
              <a:rPr lang="en-US" b="1" err="1">
                <a:latin typeface="Courier New" pitchFamily="49" charset="0"/>
              </a:rPr>
              <a:t>hd</a:t>
            </a:r>
            <a:r>
              <a:rPr lang="en-US" b="1">
                <a:latin typeface="Courier New" pitchFamily="49" charset="0"/>
              </a:rPr>
              <a:t>   : </a:t>
            </a:r>
            <a:r>
              <a:rPr lang="en-US" b="1">
                <a:latin typeface="Courier" pitchFamily="49" charset="0"/>
              </a:rPr>
              <a:t>'</a:t>
            </a:r>
            <a:r>
              <a:rPr lang="en-US" b="1">
                <a:latin typeface="Courier New" pitchFamily="49" charset="0"/>
              </a:rPr>
              <a:t>a list -&gt; </a:t>
            </a:r>
            <a:r>
              <a:rPr lang="en-US" b="1">
                <a:latin typeface="Courier" pitchFamily="49" charset="0"/>
              </a:rPr>
              <a:t>'</a:t>
            </a:r>
            <a:r>
              <a:rPr lang="en-US" b="1">
                <a:latin typeface="Courier New" pitchFamily="49" charset="0"/>
              </a:rPr>
              <a:t>a</a:t>
            </a:r>
          </a:p>
          <a:p>
            <a:r>
              <a:rPr lang="en-US" b="1" err="1">
                <a:latin typeface="Courier New" pitchFamily="49" charset="0"/>
              </a:rPr>
              <a:t>tl</a:t>
            </a:r>
            <a:r>
              <a:rPr lang="en-US" b="1">
                <a:latin typeface="Courier New" pitchFamily="49" charset="0"/>
              </a:rPr>
              <a:t>   : </a:t>
            </a:r>
            <a:r>
              <a:rPr lang="en-US" b="1">
                <a:latin typeface="Courier" pitchFamily="49" charset="0"/>
              </a:rPr>
              <a:t>'</a:t>
            </a:r>
            <a:r>
              <a:rPr lang="en-US" b="1">
                <a:latin typeface="Courier New" pitchFamily="49" charset="0"/>
              </a:rPr>
              <a:t>a list -&gt; </a:t>
            </a:r>
            <a:r>
              <a:rPr lang="en-US" b="1">
                <a:latin typeface="Courier" pitchFamily="49" charset="0"/>
              </a:rPr>
              <a:t>'</a:t>
            </a:r>
            <a:r>
              <a:rPr lang="en-US" b="1">
                <a:latin typeface="Courier New" pitchFamily="49" charset="0"/>
              </a:rPr>
              <a:t>a list</a:t>
            </a:r>
          </a:p>
          <a:p>
            <a:endParaRPr lang="en-US" b="1">
              <a:latin typeface="Courier New" pitchFamily="49" charset="0"/>
            </a:endParaRP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Functions: the most important building block in the whole course</a:t>
            </a:r>
          </a:p>
          <a:p>
            <a:pPr lvl="1"/>
            <a:r>
              <a:rPr lang="en-US"/>
              <a:t>Like Java methods, have arguments and result</a:t>
            </a:r>
          </a:p>
          <a:p>
            <a:pPr lvl="1"/>
            <a:r>
              <a:rPr lang="en-US"/>
              <a:t>But no classes,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/>
              <a:t>,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/>
              <a:t>, etc.</a:t>
            </a:r>
          </a:p>
          <a:p>
            <a:pPr lvl="1"/>
            <a:endParaRPr lang="en-US"/>
          </a:p>
          <a:p>
            <a:pPr marL="0" indent="0">
              <a:buNone/>
            </a:pPr>
            <a:r>
              <a:rPr lang="en-US"/>
              <a:t>Example </a:t>
            </a:r>
            <a:r>
              <a:rPr lang="en-US" i="1"/>
              <a:t>function binding</a:t>
            </a:r>
            <a:r>
              <a:rPr lang="en-US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rgbClr val="7030A0"/>
                </a:solidFill>
                <a:latin typeface="Courier New" pitchFamily="49" charset="0"/>
              </a:rPr>
              <a:t>(* Note: correct only if y&gt;=0 *)</a:t>
            </a: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,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>
                <a:latin typeface="Courier New" pitchFamily="49" charset="0"/>
              </a:rPr>
              <a:t> x * </a:t>
            </a:r>
            <a:r>
              <a:rPr lang="en-US" sz="2000" kern="0" err="1">
                <a:latin typeface="Courier New" pitchFamily="49" charset="0"/>
              </a:rPr>
              <a:t>pow</a:t>
            </a:r>
            <a:r>
              <a:rPr lang="en-US" sz="2000" kern="0">
                <a:latin typeface="Courier New" pitchFamily="49" charset="0"/>
              </a:rPr>
              <a:t>(x,y-1)</a:t>
            </a: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/>
              <a:t>Note: The </a:t>
            </a:r>
            <a:r>
              <a:rPr lang="en-US" b="0" i="1"/>
              <a:t>body</a:t>
            </a:r>
            <a:r>
              <a:rPr lang="en-US" b="0"/>
              <a:t> includes a (recursive) </a:t>
            </a:r>
            <a:r>
              <a:rPr lang="en-US" b="0" i="1"/>
              <a:t>function call</a:t>
            </a:r>
            <a:r>
              <a:rPr lang="en-US" b="0"/>
              <a:t>:  </a:t>
            </a:r>
            <a:r>
              <a:rPr lang="en-US" kern="0" err="1">
                <a:latin typeface="Courier New" pitchFamily="49" charset="0"/>
              </a:rPr>
              <a:t>pow</a:t>
            </a:r>
            <a:r>
              <a:rPr lang="en-US" kern="0">
                <a:latin typeface="Courier New" pitchFamily="49" charset="0"/>
              </a:rPr>
              <a:t>(x,y-1)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 list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 list)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 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>
                <a:latin typeface="Courier New" pitchFamily="49" charset="0"/>
              </a:rPr>
              <a:t> null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hd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 + </a:t>
            </a:r>
            <a:r>
              <a:rPr lang="en-US" sz="2000" kern="0" err="1">
                <a:latin typeface="Courier New" pitchFamily="49" charset="0"/>
              </a:rPr>
              <a:t>sum_list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latin typeface="Courier New" pitchFamily="49" charset="0"/>
              </a:rPr>
              <a:t>tl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>
                <a:latin typeface="Courier New" pitchFamily="49" charset="0"/>
              </a:rPr>
              <a:t> x=0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>
                <a:latin typeface="Courier New" pitchFamily="49" charset="0"/>
              </a:rPr>
              <a:t> x :: countdown 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 list,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 list)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>
                <a:latin typeface="Courier New" pitchFamily="49" charset="0"/>
              </a:rPr>
              <a:t> null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ys</a:t>
            </a:r>
            <a:r>
              <a:rPr lang="en-US" sz="2000" ker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hd</a:t>
            </a:r>
            <a:r>
              <a:rPr lang="en-US" sz="2000" kern="0">
                <a:latin typeface="Courier New" pitchFamily="49" charset="0"/>
              </a:rPr>
              <a:t> (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 :: append (</a:t>
            </a:r>
            <a:r>
              <a:rPr lang="en-US" sz="2000" kern="0" err="1">
                <a:latin typeface="Courier New" pitchFamily="49" charset="0"/>
              </a:rPr>
              <a:t>tl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), </a:t>
            </a:r>
            <a:r>
              <a:rPr lang="en-US" sz="2000" kern="0" err="1">
                <a:latin typeface="Courier New" pitchFamily="49" charset="0"/>
              </a:rPr>
              <a:t>ys</a:t>
            </a:r>
            <a:r>
              <a:rPr lang="en-US" sz="2000" ker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Functions over lists are usually recursive</a:t>
            </a:r>
          </a:p>
          <a:p>
            <a:pPr lvl="1"/>
            <a:r>
              <a:rPr lang="en-US"/>
              <a:t>Only way to “get to all the elements”</a:t>
            </a:r>
          </a:p>
          <a:p>
            <a:r>
              <a:rPr lang="en-US"/>
              <a:t>What should the answer be for the empty list?</a:t>
            </a:r>
          </a:p>
          <a:p>
            <a:r>
              <a:rPr lang="en-US"/>
              <a:t>What should the answer be for a non-empty list?</a:t>
            </a:r>
          </a:p>
          <a:p>
            <a:pPr lvl="1"/>
            <a:r>
              <a:rPr lang="en-US"/>
              <a:t>Typically in terms of the answer for the tail of the list!</a:t>
            </a:r>
          </a:p>
          <a:p>
            <a:pPr lvl="1"/>
            <a:endParaRPr lang="en-US"/>
          </a:p>
          <a:p>
            <a:pPr marL="0" indent="0">
              <a:buNone/>
            </a:pPr>
            <a:r>
              <a:rPr lang="en-US"/>
              <a:t>Similarly, functions that produce lists of potentially any size will be recursive</a:t>
            </a:r>
          </a:p>
          <a:p>
            <a:pPr lvl="1"/>
            <a:r>
              <a:rPr lang="en-US"/>
              <a:t>You create a list out of smaller lists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/>
              <a:t>Lists of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Processing lists of pairs requires no new features.  Examples: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*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 list)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 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>
                <a:latin typeface="Courier New" pitchFamily="49" charset="0"/>
              </a:rPr>
              <a:t> null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800" kern="0"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800" kern="0"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#1(</a:t>
            </a:r>
            <a:r>
              <a:rPr lang="en-US" sz="2000" kern="0" err="1">
                <a:latin typeface="Courier New" pitchFamily="49" charset="0"/>
              </a:rPr>
              <a:t>hd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800" kern="0"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+</a:t>
            </a:r>
            <a:r>
              <a:rPr lang="en-US" sz="800" kern="0"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#2(</a:t>
            </a:r>
            <a:r>
              <a:rPr lang="en-US" sz="2000" kern="0" err="1">
                <a:latin typeface="Courier New" pitchFamily="49" charset="0"/>
              </a:rPr>
              <a:t>hd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800" kern="0"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+</a:t>
            </a:r>
            <a:r>
              <a:rPr lang="en-US" sz="8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sum_pair_list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latin typeface="Courier New" pitchFamily="49" charset="0"/>
              </a:rPr>
              <a:t>tl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*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 list)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>
                <a:latin typeface="Courier New" pitchFamily="49" charset="0"/>
              </a:rPr>
              <a:t> null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>
                <a:latin typeface="Courier New" pitchFamily="49" charset="0"/>
              </a:rPr>
              <a:t> #1(</a:t>
            </a:r>
            <a:r>
              <a:rPr lang="en-US" sz="2000" kern="0" err="1">
                <a:latin typeface="Courier New" pitchFamily="49" charset="0"/>
              </a:rPr>
              <a:t>hd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 :: firsts(</a:t>
            </a:r>
            <a:r>
              <a:rPr lang="en-US" sz="2000" kern="0" err="1">
                <a:latin typeface="Courier New" pitchFamily="49" charset="0"/>
              </a:rPr>
              <a:t>tl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*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 list)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>
                <a:latin typeface="Courier New" pitchFamily="49" charset="0"/>
              </a:rPr>
              <a:t> null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>
                <a:latin typeface="Courier New" pitchFamily="49" charset="0"/>
              </a:rPr>
              <a:t> #2(</a:t>
            </a:r>
            <a:r>
              <a:rPr lang="en-US" sz="2000" kern="0" err="1">
                <a:latin typeface="Courier New" pitchFamily="49" charset="0"/>
              </a:rPr>
              <a:t>hd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 :: seconds(</a:t>
            </a:r>
            <a:r>
              <a:rPr lang="en-US" sz="2000" kern="0" err="1">
                <a:latin typeface="Courier New" pitchFamily="49" charset="0"/>
              </a:rPr>
              <a:t>tl</a:t>
            </a:r>
            <a:r>
              <a:rPr lang="en-US" sz="2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*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 list)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latin typeface="Courier New" pitchFamily="49" charset="0"/>
              </a:rPr>
              <a:t> (</a:t>
            </a:r>
            <a:r>
              <a:rPr lang="en-US" sz="2000" kern="0" err="1">
                <a:latin typeface="Courier New" pitchFamily="49" charset="0"/>
              </a:rPr>
              <a:t>sum_list</a:t>
            </a:r>
            <a:r>
              <a:rPr lang="en-US" sz="2000" kern="0">
                <a:latin typeface="Courier New" pitchFamily="49" charset="0"/>
              </a:rPr>
              <a:t> (firsts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)) + (</a:t>
            </a:r>
            <a:r>
              <a:rPr lang="en-US" sz="2000" kern="0" err="1">
                <a:latin typeface="Courier New" pitchFamily="49" charset="0"/>
              </a:rPr>
              <a:t>sum_list</a:t>
            </a:r>
            <a:r>
              <a:rPr lang="en-US" sz="2000" kern="0">
                <a:latin typeface="Courier New" pitchFamily="49" charset="0"/>
              </a:rPr>
              <a:t> (seconds </a:t>
            </a:r>
            <a:r>
              <a:rPr lang="en-US" sz="2000" kern="0" err="1">
                <a:latin typeface="Courier New" pitchFamily="49" charset="0"/>
              </a:rPr>
              <a:t>xs</a:t>
            </a:r>
            <a:r>
              <a:rPr lang="en-US" sz="2000" ker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Example, extended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,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>
                <a:latin typeface="Courier New" pitchFamily="49" charset="0"/>
              </a:rPr>
              <a:t> x * </a:t>
            </a:r>
            <a:r>
              <a:rPr lang="en-US" sz="2000" kern="0" err="1">
                <a:latin typeface="Courier New" pitchFamily="49" charset="0"/>
              </a:rPr>
              <a:t>pow</a:t>
            </a:r>
            <a:r>
              <a:rPr lang="en-US" sz="2000" ker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kern="0" err="1">
                <a:latin typeface="Courier New" pitchFamily="49" charset="0"/>
              </a:rPr>
              <a:t>int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err="1">
                <a:latin typeface="Courier New" pitchFamily="49" charset="0"/>
              </a:rPr>
              <a:t>pow</a:t>
            </a:r>
            <a:r>
              <a:rPr lang="en-US" sz="2000" kern="0">
                <a:latin typeface="Courier New" pitchFamily="49" charset="0"/>
              </a:rPr>
              <a:t> (x,3)</a:t>
            </a: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err="1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err="1">
                <a:latin typeface="Courier New" pitchFamily="49" charset="0"/>
              </a:rPr>
              <a:t>pow</a:t>
            </a:r>
            <a:r>
              <a:rPr lang="en-US" sz="2000" kern="0">
                <a:latin typeface="Courier New" pitchFamily="49" charset="0"/>
              </a:rPr>
              <a:t>(2,2+2) + </a:t>
            </a:r>
            <a:r>
              <a:rPr lang="en-US" sz="2000" kern="0" err="1">
                <a:latin typeface="Courier New" pitchFamily="49" charset="0"/>
              </a:rPr>
              <a:t>pow</a:t>
            </a:r>
            <a:r>
              <a:rPr lang="en-US" sz="2000" kern="0">
                <a:latin typeface="Courier New" pitchFamily="49" charset="0"/>
              </a:rPr>
              <a:t>(4,2) + cube(2) + 2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gotchas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Three common “gotchas”</a:t>
            </a:r>
          </a:p>
          <a:p>
            <a:pPr marL="0" indent="0">
              <a:buNone/>
            </a:pPr>
            <a:endParaRPr lang="en-US" sz="1000"/>
          </a:p>
          <a:p>
            <a:r>
              <a:rPr lang="en-US"/>
              <a:t>Bad error messages if you mess up function-argument syntax</a:t>
            </a:r>
          </a:p>
          <a:p>
            <a:endParaRPr lang="en-US" sz="1000"/>
          </a:p>
          <a:p>
            <a:r>
              <a:rPr lang="en-US"/>
              <a:t>The use of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*</a:t>
            </a:r>
            <a:r>
              <a:rPr lang="en-US"/>
              <a:t> in type syntax is not multiplication</a:t>
            </a:r>
          </a:p>
          <a:p>
            <a:pPr lvl="1"/>
            <a:r>
              <a:rPr lang="en-US"/>
              <a:t>Example: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>
                <a:latin typeface="+mj-lt"/>
                <a:cs typeface="Courier New" pitchFamily="49" charset="0"/>
              </a:rPr>
              <a:t>In expressions,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*</a:t>
            </a:r>
            <a:r>
              <a:rPr lang="en-US">
                <a:latin typeface="+mj-lt"/>
                <a:cs typeface="Courier New" pitchFamily="49" charset="0"/>
              </a:rPr>
              <a:t> is multiplication: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>
                <a:latin typeface="+mj-lt"/>
                <a:cs typeface="Courier New" pitchFamily="49" charset="0"/>
              </a:rPr>
              <a:t>Need special construct for </a:t>
            </a:r>
            <a:r>
              <a:rPr lang="en-US" i="1">
                <a:latin typeface="+mj-lt"/>
                <a:cs typeface="Courier New" pitchFamily="49" charset="0"/>
              </a:rPr>
              <a:t>mutual recursion</a:t>
            </a:r>
            <a:r>
              <a:rPr lang="en-US">
                <a:latin typeface="+mj-lt"/>
                <a:cs typeface="Courier New" pitchFamily="49" charset="0"/>
              </a:rPr>
              <a:t> (later)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you’re not yet comfortable with recursion, you will be soon </a:t>
            </a:r>
            <a:r>
              <a:rPr lang="en-US">
                <a:sym typeface="Wingdings" pitchFamily="2" charset="2"/>
              </a:rPr>
              <a:t></a:t>
            </a:r>
          </a:p>
          <a:p>
            <a:pPr lvl="1"/>
            <a:r>
              <a:rPr lang="en-US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>
                <a:sym typeface="Wingdings" pitchFamily="2" charset="2"/>
              </a:rPr>
              <a:t>Loops often (not always) obscure simple, elegant solutions</a:t>
            </a:r>
          </a:p>
          <a:p>
            <a:endParaRPr lang="en-US">
              <a:sym typeface="Wingdings" pitchFamily="2" charset="2"/>
            </a:endParaRPr>
          </a:p>
          <a:p>
            <a:endParaRPr lang="en-US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bindings: 3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/>
              <a:t>Syntax:</a:t>
            </a:r>
          </a:p>
          <a:p>
            <a:pPr lvl="1"/>
            <a:r>
              <a:rPr lang="en-US" dirty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Type-checking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>
                <a:cs typeface="Courier New" pitchFamily="49" charset="0"/>
              </a:rPr>
              <a:t> if:</a:t>
            </a:r>
            <a:endParaRPr lang="en-US" dirty="0"/>
          </a:p>
          <a:p>
            <a:pPr lvl="1"/>
            <a:r>
              <a:rPr lang="en-US" dirty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to have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in the static environment containing:</a:t>
            </a:r>
          </a:p>
          <a:p>
            <a:pPr lvl="2"/>
            <a:r>
              <a:rPr lang="en-US" dirty="0"/>
              <a:t>“Enclosing” static environment    (earlier bindings)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/>
              <a:t>           (arguments with their types)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f : 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/>
              <a:t>  (for recursion</a:t>
            </a:r>
            <a:r>
              <a:rPr lang="en-US" dirty="0" smtClean="0"/>
              <a:t>)</a:t>
            </a:r>
          </a:p>
          <a:p>
            <a:endParaRPr lang="en-US" sz="1400" dirty="0"/>
          </a:p>
          <a:p>
            <a:r>
              <a:rPr lang="en-US" dirty="0"/>
              <a:t>Evaluation: </a:t>
            </a:r>
            <a:r>
              <a:rPr lang="en-US" b="1" i="1" dirty="0"/>
              <a:t>A function is a value (sort of)!</a:t>
            </a:r>
            <a:r>
              <a:rPr lang="en-US" dirty="0"/>
              <a:t> (No evaluation yet)</a:t>
            </a:r>
          </a:p>
          <a:p>
            <a:pPr lvl="1"/>
            <a:r>
              <a:rPr lang="en-US" dirty="0"/>
              <a:t>Adds </a:t>
            </a:r>
            <a:r>
              <a:rPr lang="en-US" b="1" dirty="0"/>
              <a:t>f</a:t>
            </a:r>
            <a:r>
              <a:rPr lang="en-US" dirty="0"/>
              <a:t> to environment so </a:t>
            </a:r>
            <a:r>
              <a:rPr lang="en-US" i="1" dirty="0"/>
              <a:t>later</a:t>
            </a:r>
            <a:r>
              <a:rPr lang="en-US" dirty="0"/>
              <a:t> expressions can </a:t>
            </a:r>
            <a:r>
              <a:rPr lang="en-US" i="1" dirty="0"/>
              <a:t>call</a:t>
            </a:r>
            <a:r>
              <a:rPr lang="en-US" dirty="0"/>
              <a:t> it</a:t>
            </a:r>
          </a:p>
          <a:p>
            <a:pPr lvl="1"/>
            <a:r>
              <a:rPr lang="en-US" dirty="0"/>
              <a:t>(Function-call semantics will also allow recursion)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i="1" ker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i="1" kern="0">
                <a:latin typeface="Courier New" pitchFamily="49" charset="0"/>
              </a:rPr>
              <a:t>t1</a:t>
            </a:r>
            <a:r>
              <a:rPr lang="en-US" sz="2000" kern="0">
                <a:latin typeface="Courier New" pitchFamily="49" charset="0"/>
              </a:rPr>
              <a:t>, … , </a:t>
            </a:r>
            <a:r>
              <a:rPr lang="en-US" sz="2000" i="1" kern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i="1" kern="0" err="1">
                <a:latin typeface="Courier New" pitchFamily="49" charset="0"/>
              </a:rPr>
              <a:t>tn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type-checking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>
                <a:cs typeface="Courier New" pitchFamily="49" charset="0"/>
              </a:rPr>
              <a:t>(unsurprising)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>
                <a:latin typeface="+mj-lt"/>
                <a:cs typeface="Courier New" pitchFamily="49" charset="0"/>
              </a:rPr>
              <a:t>will </a:t>
            </a:r>
            <a:r>
              <a:rPr lang="en-US" smtClean="0">
                <a:latin typeface="+mj-lt"/>
                <a:cs typeface="Courier New" pitchFamily="49" charset="0"/>
              </a:rPr>
              <a:t>“return” </a:t>
            </a:r>
            <a:r>
              <a:rPr lang="en-US" dirty="0">
                <a:latin typeface="+mj-lt"/>
                <a:cs typeface="Courier New" pitchFamily="49" charset="0"/>
              </a:rPr>
              <a:t>result of evaluating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>
                <a:latin typeface="+mj-lt"/>
                <a:cs typeface="Courier New" pitchFamily="49" charset="0"/>
              </a:rPr>
              <a:t>, </a:t>
            </a:r>
            <a:r>
              <a:rPr lang="en-US">
                <a:latin typeface="+mj-lt"/>
                <a:cs typeface="Courier New" pitchFamily="49" charset="0"/>
              </a:rPr>
              <a:t>the </a:t>
            </a:r>
            <a:r>
              <a:rPr lang="en-US" smtClean="0">
                <a:latin typeface="+mj-lt"/>
                <a:cs typeface="Courier New" pitchFamily="49" charset="0"/>
              </a:rPr>
              <a:t>“return type” </a:t>
            </a:r>
            <a:r>
              <a:rPr lang="en-US" dirty="0">
                <a:latin typeface="+mj-lt"/>
                <a:cs typeface="Courier New" pitchFamily="49" charset="0"/>
              </a:rPr>
              <a:t>of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>
                <a:latin typeface="+mj-lt"/>
                <a:cs typeface="Courier New" pitchFamily="49" charset="0"/>
              </a:rPr>
              <a:t> if such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(</a:t>
            </a:r>
            <a:r>
              <a:rPr lang="en-US" sz="2000" i="1" ker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i="1" kern="0">
                <a:latin typeface="Courier New" pitchFamily="49" charset="0"/>
              </a:rPr>
              <a:t>t1</a:t>
            </a:r>
            <a:r>
              <a:rPr lang="en-US" sz="2000" kern="0">
                <a:latin typeface="Courier New" pitchFamily="49" charset="0"/>
              </a:rPr>
              <a:t>, … , </a:t>
            </a:r>
            <a:r>
              <a:rPr lang="en-US" sz="2000" i="1" kern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>
                <a:latin typeface="Courier New" pitchFamily="49" charset="0"/>
              </a:rPr>
              <a:t>:</a:t>
            </a:r>
            <a:r>
              <a:rPr lang="en-US" sz="1000" kern="0">
                <a:latin typeface="Courier New" pitchFamily="49" charset="0"/>
              </a:rPr>
              <a:t> </a:t>
            </a:r>
            <a:r>
              <a:rPr lang="en-US" sz="2000" i="1" kern="0" err="1">
                <a:latin typeface="Courier New" pitchFamily="49" charset="0"/>
              </a:rPr>
              <a:t>tn</a:t>
            </a:r>
            <a:r>
              <a:rPr lang="en-US" sz="2000" kern="0">
                <a:latin typeface="Courier New" pitchFamily="49" charset="0"/>
              </a:rPr>
              <a:t>)</a:t>
            </a:r>
            <a:r>
              <a:rPr lang="en-US" sz="2000" ker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 new kind of expression: 3 questions</a:t>
            </a:r>
          </a:p>
          <a:p>
            <a:pPr marL="0" indent="0">
              <a:buNone/>
            </a:pPr>
            <a:endParaRPr lang="en-US" sz="1000"/>
          </a:p>
          <a:p>
            <a:pPr marL="0" indent="0">
              <a:buNone/>
            </a:pPr>
            <a:r>
              <a:rPr lang="en-US"/>
              <a:t>Syntax: </a:t>
            </a:r>
          </a:p>
          <a:p>
            <a:pPr lvl="1"/>
            <a:r>
              <a:rPr lang="en-US"/>
              <a:t>(Will generalize later)</a:t>
            </a:r>
          </a:p>
          <a:p>
            <a:pPr lvl="1"/>
            <a:r>
              <a:rPr lang="en-US"/>
              <a:t>Parentheses optional if there is exactly one argument</a:t>
            </a:r>
          </a:p>
          <a:p>
            <a:pPr lvl="1"/>
            <a:endParaRPr lang="en-US" sz="1000"/>
          </a:p>
          <a:p>
            <a:pPr marL="0" indent="0">
              <a:buNone/>
            </a:pPr>
            <a:r>
              <a:rPr lang="en-US"/>
              <a:t>Type-checking: </a:t>
            </a:r>
          </a:p>
          <a:p>
            <a:pPr marL="0" indent="0">
              <a:buNone/>
            </a:pPr>
            <a:r>
              <a:rPr lang="en-US"/>
              <a:t>      If:</a:t>
            </a:r>
          </a:p>
          <a:p>
            <a:pPr lvl="1"/>
            <a:r>
              <a:rPr lang="en-US" b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/>
              <a:t>  has some type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) -&gt; t</a:t>
            </a:r>
          </a:p>
          <a:p>
            <a:pPr lvl="1"/>
            <a:r>
              <a:rPr lang="en-US" b="1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/>
              <a:t>has type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t1</a:t>
            </a:r>
            <a:r>
              <a:rPr lang="en-US"/>
              <a:t>,   …,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/>
              <a:t>has type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tn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/>
              <a:t>Then:</a:t>
            </a:r>
          </a:p>
          <a:p>
            <a:pPr lvl="1"/>
            <a:r>
              <a:rPr lang="en-US" b="1">
                <a:latin typeface="Courier New" pitchFamily="49" charset="0"/>
                <a:cs typeface="Courier New" pitchFamily="49" charset="0"/>
              </a:rPr>
              <a:t>f(e1,…,en)</a:t>
            </a:r>
            <a:r>
              <a:rPr lang="en-US"/>
              <a:t> has type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>
                <a:latin typeface="+mj-lt"/>
                <a:cs typeface="Courier New" pitchFamily="49" charset="0"/>
              </a:rPr>
              <a:t>Example: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int</a:t>
            </a:r>
            <a:endParaRPr lang="en-US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>
                <a:latin typeface="Courier New" pitchFamily="49" charset="0"/>
              </a:rPr>
              <a:t>f (e1,…,en)</a:t>
            </a:r>
            <a:endParaRPr lang="en-US" sz="2000" i="1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Function-calls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Evaluation:</a:t>
            </a:r>
          </a:p>
          <a:p>
            <a:pPr marL="0" indent="0">
              <a:buNone/>
            </a:pPr>
            <a:endParaRPr lang="en-US" sz="1000"/>
          </a:p>
          <a:p>
            <a:pPr marL="514350" indent="-457200">
              <a:buFont typeface="+mj-lt"/>
              <a:buAutoNum type="arabicPeriod"/>
            </a:pPr>
            <a:r>
              <a:rPr lang="en-US"/>
              <a:t>(Under current dynamic environment,) evaluate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f </a:t>
            </a:r>
            <a:r>
              <a:rPr lang="en-US">
                <a:latin typeface="+mj-lt"/>
                <a:cs typeface="Courier New" pitchFamily="49" charset="0"/>
              </a:rPr>
              <a:t>to a </a:t>
            </a:r>
            <a:br>
              <a:rPr lang="en-US">
                <a:latin typeface="+mj-lt"/>
                <a:cs typeface="Courier New" pitchFamily="49" charset="0"/>
              </a:rPr>
            </a:br>
            <a:r>
              <a:rPr lang="en-US">
                <a:latin typeface="+mj-lt"/>
                <a:cs typeface="Courier New" pitchFamily="49" charset="0"/>
              </a:rPr>
              <a:t>function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f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:</a:t>
            </a:r>
            <a:r>
              <a:rPr lang="en-US" sz="1000" b="1">
                <a:latin typeface="Courier New" pitchFamily="49" charset="0"/>
              </a:rPr>
              <a:t> </a:t>
            </a:r>
            <a:r>
              <a:rPr lang="en-US" b="1" i="1">
                <a:latin typeface="Courier New" pitchFamily="49" charset="0"/>
              </a:rPr>
              <a:t>t1</a:t>
            </a:r>
            <a:r>
              <a:rPr lang="en-US" b="1">
                <a:latin typeface="Courier New" pitchFamily="49" charset="0"/>
              </a:rPr>
              <a:t>, … , </a:t>
            </a:r>
            <a:r>
              <a:rPr lang="en-US" b="1" i="1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:</a:t>
            </a:r>
            <a:r>
              <a:rPr lang="en-US" sz="1000" b="1">
                <a:latin typeface="Courier New" pitchFamily="49" charset="0"/>
              </a:rPr>
              <a:t> </a:t>
            </a:r>
            <a:r>
              <a:rPr lang="en-US" b="1" i="1" err="1">
                <a:latin typeface="Courier New" pitchFamily="49" charset="0"/>
              </a:rPr>
              <a:t>tn</a:t>
            </a:r>
            <a:r>
              <a:rPr lang="en-US" b="1">
                <a:latin typeface="Courier New" pitchFamily="49" charset="0"/>
              </a:rPr>
              <a:t>)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>
                <a:latin typeface="Courier New" pitchFamily="49" charset="0"/>
              </a:rPr>
              <a:t>e</a:t>
            </a:r>
            <a:endParaRPr lang="en-US" b="1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/>
              <a:t>Since call type-checked, result </a:t>
            </a:r>
            <a:r>
              <a:rPr lang="en-US" i="1"/>
              <a:t>will be</a:t>
            </a:r>
            <a:r>
              <a:rPr lang="en-US"/>
              <a:t> a function</a:t>
            </a:r>
          </a:p>
          <a:p>
            <a:pPr marL="857250" lvl="2" indent="0">
              <a:buNone/>
            </a:pPr>
            <a:endParaRPr lang="en-US" sz="1000"/>
          </a:p>
          <a:p>
            <a:pPr marL="514350" indent="-457200">
              <a:buFont typeface="+mj-lt"/>
              <a:buAutoNum type="arabicPeriod"/>
            </a:pPr>
            <a:r>
              <a:rPr lang="en-US"/>
              <a:t>(Under current dynamic environment,) evaluate arguments to values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vn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>
                <a:latin typeface="+mj-lt"/>
                <a:cs typeface="Courier New" pitchFamily="49" charset="0"/>
              </a:rPr>
              <a:t>Result is evaluation of </a:t>
            </a:r>
            <a:r>
              <a:rPr lang="en-US" b="1" i="1">
                <a:latin typeface="Courier New" pitchFamily="49" charset="0"/>
              </a:rPr>
              <a:t>e </a:t>
            </a:r>
            <a:r>
              <a:rPr lang="en-US">
                <a:latin typeface="+mj-lt"/>
              </a:rPr>
              <a:t>in an environment extended to map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x1</a:t>
            </a:r>
            <a:r>
              <a:rPr lang="en-US">
                <a:latin typeface="+mj-lt"/>
              </a:rPr>
              <a:t> to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v1</a:t>
            </a:r>
            <a:r>
              <a:rPr lang="en-US">
                <a:latin typeface="+mj-lt"/>
              </a:rPr>
              <a:t>, …,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xn</a:t>
            </a:r>
            <a:r>
              <a:rPr lang="en-US">
                <a:latin typeface="+mj-lt"/>
              </a:rPr>
              <a:t> to </a:t>
            </a:r>
            <a:r>
              <a:rPr lang="en-US" b="1" err="1">
                <a:latin typeface="Courier New" pitchFamily="49" charset="0"/>
                <a:cs typeface="Courier New" pitchFamily="49" charset="0"/>
              </a:rPr>
              <a:t>vn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>
                <a:latin typeface="+mj-lt"/>
                <a:cs typeface="Courier New" pitchFamily="49" charset="0"/>
              </a:rPr>
              <a:t> for recursion– more on this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>
                <a:latin typeface="Courier New" pitchFamily="49" charset="0"/>
              </a:rPr>
              <a:t>f(e1,…,en)</a:t>
            </a:r>
            <a:endParaRPr lang="en-US" sz="2000" i="1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1984</Words>
  <Application>Microsoft Office PowerPoint</Application>
  <PresentationFormat>On-screen Show (4:3)</PresentationFormat>
  <Paragraphs>334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</vt:lpstr>
      <vt:lpstr>Courier New</vt:lpstr>
      <vt:lpstr>Times New Roman</vt:lpstr>
      <vt:lpstr>Wingdings</vt:lpstr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7</cp:revision>
  <cp:lastPrinted>2020-04-03T17:54:46Z</cp:lastPrinted>
  <dcterms:created xsi:type="dcterms:W3CDTF">2009-03-13T20:43:19Z</dcterms:created>
  <dcterms:modified xsi:type="dcterms:W3CDTF">2020-04-08T18:05:26Z</dcterms:modified>
</cp:coreProperties>
</file>