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1" r:id="rId3"/>
    <p:sldId id="290" r:id="rId4"/>
    <p:sldId id="292" r:id="rId5"/>
    <p:sldId id="329" r:id="rId6"/>
    <p:sldId id="328" r:id="rId7"/>
    <p:sldId id="293" r:id="rId8"/>
    <p:sldId id="294" r:id="rId9"/>
    <p:sldId id="297" r:id="rId10"/>
    <p:sldId id="319" r:id="rId11"/>
    <p:sldId id="298" r:id="rId12"/>
    <p:sldId id="330" r:id="rId13"/>
    <p:sldId id="299" r:id="rId14"/>
    <p:sldId id="303" r:id="rId15"/>
    <p:sldId id="300" r:id="rId16"/>
    <p:sldId id="301" r:id="rId17"/>
    <p:sldId id="320" r:id="rId18"/>
    <p:sldId id="322" r:id="rId19"/>
    <p:sldId id="302" r:id="rId20"/>
    <p:sldId id="304" r:id="rId21"/>
    <p:sldId id="323" r:id="rId22"/>
    <p:sldId id="307" r:id="rId23"/>
    <p:sldId id="305" r:id="rId24"/>
    <p:sldId id="324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FCF0E-40F2-4F78-89BB-9F9782981413}" v="2" dt="2020-03-30T23:29:54.673"/>
    <p1510:client id="{CDBF81B5-97EC-4C4F-BCB0-2989A2904D93}" v="1" dt="2020-03-30T19:18:02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9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Wortzman" userId="f28ab72c354ddfd1" providerId="LiveId" clId="{172FCF0E-40F2-4F78-89BB-9F9782981413}"/>
    <pc:docChg chg="delSld modNotesMaster modHandout">
      <pc:chgData name="Brett Wortzman" userId="f28ab72c354ddfd1" providerId="LiveId" clId="{172FCF0E-40F2-4F78-89BB-9F9782981413}" dt="2020-03-30T23:29:54.673" v="2"/>
      <pc:docMkLst>
        <pc:docMk/>
      </pc:docMkLst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3165284091" sldId="310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742611896" sldId="311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783977561" sldId="312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95032140" sldId="313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922264646" sldId="314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369004333" sldId="316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1258331478" sldId="317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3835705149" sldId="325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941443946" sldId="326"/>
        </pc:sldMkLst>
      </pc:sldChg>
      <pc:sldChg chg="del">
        <pc:chgData name="Brett Wortzman" userId="f28ab72c354ddfd1" providerId="LiveId" clId="{172FCF0E-40F2-4F78-89BB-9F9782981413}" dt="2020-03-30T23:29:16.226" v="1" actId="47"/>
        <pc:sldMkLst>
          <pc:docMk/>
          <pc:sldMk cId="4162391727" sldId="327"/>
        </pc:sldMkLst>
      </pc:sldChg>
    </pc:docChg>
  </pc:docChgLst>
  <pc:docChgLst>
    <pc:chgData name="Brett Wortzman" userId="f28ab72c354ddfd1" providerId="LiveId" clId="{CDBF81B5-97EC-4C4F-BCB0-2989A2904D93}"/>
    <pc:docChg chg="modShowInfo">
      <pc:chgData name="Brett Wortzman" userId="f28ab72c354ddfd1" providerId="LiveId" clId="{CDBF81B5-97EC-4C4F-BCB0-2989A2904D93}" dt="2020-03-30T19:18:02.657" v="0" actId="2744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82884B81-6372-4314-A9FF-3FEEA5BA7FD8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90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90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5FBCB171-D845-4996-B264-125C6B72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2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pitchFamily="34" charset="0"/>
              </a:defRPr>
            </a:lvl1pPr>
          </a:lstStyle>
          <a:p>
            <a:fld id="{C142CCA2-2949-4325-A78A-A7C3B63D7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47610-A579-4DD1-AA62-8EA40B23FA17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5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115C0-909B-4E1C-9E6E-04B3E91035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2AAE3-B489-4A15-89C7-18993943A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83048-0376-4A94-A445-C2F5CD3FC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A12F5-03B5-4BEE-BF40-7EC1D15EBE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FCB40-9664-45B5-BAA8-170CAD353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D69B1-7287-44D7-BAC9-82A718B312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CE0B5-4587-46C9-88FF-288BD15E3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7DB5F-D2ED-41DB-B30F-B019AB82D7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279E5-AC96-4A1A-8381-1C3686D40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B048AC8-D41E-4C7B-8EE3-A52489AA1F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hdr="0"/>
  <p:txStyles>
    <p:titleStyle>
      <a:lvl1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447800"/>
          </a:xfrm>
        </p:spPr>
        <p:txBody>
          <a:bodyPr/>
          <a:lstStyle/>
          <a:p>
            <a:pPr algn="ctr"/>
            <a:r>
              <a:rPr lang="en-US" sz="3200" i="0"/>
              <a:t>CSE341: Programming Languages</a:t>
            </a:r>
            <a:br>
              <a:rPr lang="en-US" sz="3200" i="0"/>
            </a:br>
            <a:r>
              <a:rPr lang="en-US" sz="1400" i="0"/>
              <a:t/>
            </a:r>
            <a:br>
              <a:rPr lang="en-US" sz="1400" i="0"/>
            </a:br>
            <a:r>
              <a:rPr lang="en-US" sz="3200" i="0"/>
              <a:t>Lecture 0</a:t>
            </a:r>
            <a:br>
              <a:rPr lang="en-US" sz="3200" i="0"/>
            </a:br>
            <a:r>
              <a:rPr lang="en-US" sz="3200" i="0"/>
              <a:t>Course Mechanics</a:t>
            </a:r>
            <a:br>
              <a:rPr lang="en-US" sz="3200" i="0"/>
            </a:br>
            <a:r>
              <a:rPr lang="en-US" sz="3200" i="0"/>
              <a:t>ML Variable Bindings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800600"/>
            <a:ext cx="6629400" cy="1219200"/>
          </a:xfrm>
        </p:spPr>
        <p:txBody>
          <a:bodyPr/>
          <a:lstStyle/>
          <a:p>
            <a:r>
              <a:rPr lang="en-US" sz="2400"/>
              <a:t>Brett Wortzman</a:t>
            </a:r>
          </a:p>
          <a:p>
            <a:r>
              <a:rPr lang="en-US" sz="2400"/>
              <a:t>Spring 2020</a:t>
            </a:r>
          </a:p>
        </p:txBody>
      </p:sp>
      <p:sp>
        <p:nvSpPr>
          <p:cNvPr id="2" name="AutoShape 2" descr="https://files.slack.com/files-pri/T0EJFTLJG-F4HV8CE8M/temp-squar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files.slack.com/files-pri/T0EJFTLJG-F4HV8CE8M/temp-squar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315447" cy="77155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Notes and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Posted for each lesson and/or unit</a:t>
            </a:r>
          </a:p>
          <a:p>
            <a:pPr lvl="1"/>
            <a:r>
              <a:rPr lang="en-US"/>
              <a:t>Go over most (all?) of the material (and some extra stuff)</a:t>
            </a:r>
          </a:p>
          <a:p>
            <a:endParaRPr lang="en-US"/>
          </a:p>
          <a:p>
            <a:r>
              <a:rPr lang="en-US"/>
              <a:t>So why come to class?</a:t>
            </a:r>
          </a:p>
          <a:p>
            <a:pPr lvl="1"/>
            <a:r>
              <a:rPr lang="en-US"/>
              <a:t>Materials let us make class-time much more useful and interactive</a:t>
            </a:r>
          </a:p>
          <a:p>
            <a:pPr lvl="2"/>
            <a:r>
              <a:rPr lang="en-US"/>
              <a:t>Answer questions without being rushed because </a:t>
            </a:r>
            <a:r>
              <a:rPr lang="en-US" i="1"/>
              <a:t>occasionally</a:t>
            </a:r>
            <a:r>
              <a:rPr lang="en-US"/>
              <a:t>  “didn’t get to X; read/watch about it”</a:t>
            </a:r>
          </a:p>
          <a:p>
            <a:pPr lvl="2"/>
            <a:r>
              <a:rPr lang="en-US"/>
              <a:t>Can point to optional topics/videos</a:t>
            </a:r>
          </a:p>
          <a:p>
            <a:pPr lvl="2"/>
            <a:r>
              <a:rPr lang="en-US"/>
              <a:t>Can try different things in class, not just recite things</a:t>
            </a:r>
          </a:p>
          <a:p>
            <a:pPr lvl="2"/>
            <a:endParaRPr lang="en-US"/>
          </a:p>
          <a:p>
            <a:r>
              <a:rPr lang="en-US"/>
              <a:t>Don’t need other textbooks – Dan has basically written one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42782487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pPr lvl="1"/>
            <a:endParaRPr lang="en-US"/>
          </a:p>
          <a:p>
            <a:r>
              <a:rPr lang="en-US"/>
              <a:t>Regular hours TBD</a:t>
            </a:r>
          </a:p>
          <a:p>
            <a:pPr lvl="1"/>
            <a:r>
              <a:rPr lang="en-US"/>
              <a:t>Times will be posted on course website and announced</a:t>
            </a:r>
          </a:p>
          <a:p>
            <a:pPr lvl="1"/>
            <a:r>
              <a:rPr lang="en-US"/>
              <a:t>Changes as necessary announced on message board</a:t>
            </a:r>
          </a:p>
          <a:p>
            <a:pPr lvl="1"/>
            <a:r>
              <a:rPr lang="en-US"/>
              <a:t>Will be run via Zoom</a:t>
            </a:r>
          </a:p>
          <a:p>
            <a:endParaRPr lang="en-US"/>
          </a:p>
          <a:p>
            <a:r>
              <a:rPr lang="en-US"/>
              <a:t>Use them</a:t>
            </a:r>
          </a:p>
          <a:p>
            <a:pPr lvl="1"/>
            <a:r>
              <a:rPr lang="en-US"/>
              <a:t>Ideally not </a:t>
            </a:r>
            <a:r>
              <a:rPr lang="en-US" i="1"/>
              <a:t>just</a:t>
            </a:r>
            <a:r>
              <a:rPr lang="en-US"/>
              <a:t> for homework questions (but that’s OK too)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Will be logistically challenging this quarter</a:t>
            </a:r>
          </a:p>
          <a:p>
            <a:pPr lvl="1"/>
            <a:r>
              <a:rPr lang="en-US"/>
              <a:t>Use message board as much as possible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29813833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Remote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Instruction fully online this quarter</a:t>
            </a:r>
          </a:p>
          <a:p>
            <a:pPr lvl="1"/>
            <a:endParaRPr lang="en-US"/>
          </a:p>
          <a:p>
            <a:r>
              <a:rPr lang="en-US"/>
              <a:t>We will primarily use Zoom</a:t>
            </a:r>
          </a:p>
          <a:p>
            <a:pPr lvl="1"/>
            <a:r>
              <a:rPr lang="en-US"/>
              <a:t>Please read and follow the best practices on the website</a:t>
            </a:r>
          </a:p>
          <a:p>
            <a:pPr lvl="1"/>
            <a:endParaRPr lang="en-US"/>
          </a:p>
          <a:p>
            <a:r>
              <a:rPr lang="en-US"/>
              <a:t>Lots of interesting and new challenges</a:t>
            </a:r>
          </a:p>
          <a:p>
            <a:pPr lvl="1"/>
            <a:r>
              <a:rPr lang="en-US"/>
              <a:t>We will do our best to support</a:t>
            </a:r>
          </a:p>
          <a:p>
            <a:pPr lvl="1"/>
            <a:r>
              <a:rPr lang="en-US"/>
              <a:t>Communicate with us!</a:t>
            </a:r>
          </a:p>
          <a:p>
            <a:pPr lvl="1"/>
            <a:endParaRPr lang="en-US"/>
          </a:p>
          <a:p>
            <a:r>
              <a:rPr lang="en-US"/>
              <a:t>Put your health, safety, and wellbeing (and that of your loved ones) first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53258145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Seven or eight total</a:t>
            </a:r>
          </a:p>
          <a:p>
            <a:endParaRPr lang="en-US" sz="900"/>
          </a:p>
          <a:p>
            <a:r>
              <a:rPr lang="en-US" sz="1800"/>
              <a:t>To be done individually</a:t>
            </a:r>
          </a:p>
          <a:p>
            <a:pPr lvl="1"/>
            <a:r>
              <a:rPr lang="en-US" sz="1800"/>
              <a:t>Unless otherwise instructed</a:t>
            </a:r>
          </a:p>
          <a:p>
            <a:endParaRPr lang="en-US" sz="900"/>
          </a:p>
          <a:p>
            <a:r>
              <a:rPr lang="en-US" sz="1800"/>
              <a:t>Doing the homework involves: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/>
              <a:t>Understanding the concepts being addressed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/>
              <a:t>Writing code demonstrating understanding of the concepts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/>
              <a:t>Testing your code to ensure you understand and have correct programs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/>
              <a:t>“Playing around” with variations, incorrect answers, etc.</a:t>
            </a:r>
          </a:p>
          <a:p>
            <a:pPr marL="457200" lvl="1" indent="0">
              <a:buNone/>
            </a:pPr>
            <a:r>
              <a:rPr lang="en-US" sz="1800"/>
              <a:t>(2) and (3) are graded, but focusing only on (2) and (3) makes homework assignments more difficult</a:t>
            </a:r>
          </a:p>
          <a:p>
            <a:pPr marL="457200" lvl="1" indent="0">
              <a:buNone/>
            </a:pPr>
            <a:endParaRPr lang="en-US" sz="900"/>
          </a:p>
          <a:p>
            <a:r>
              <a:rPr lang="en-US" sz="1800"/>
              <a:t>Challenge problems: Low points/difficulty ratio</a:t>
            </a:r>
          </a:p>
          <a:p>
            <a:pPr marL="457200" lvl="1" indent="0">
              <a:buNone/>
            </a:pPr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98187419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 CSE 341 writing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r>
              <a:rPr lang="en-US" err="1"/>
              <a:t>Homeworks</a:t>
            </a:r>
            <a:r>
              <a:rPr lang="en-US"/>
              <a:t> tend to be worded very precisely and concisely</a:t>
            </a:r>
          </a:p>
          <a:p>
            <a:pPr lvl="1"/>
            <a:r>
              <a:rPr lang="en-US"/>
              <a:t>Written “as a computer scientist” (a good thing!)</a:t>
            </a:r>
          </a:p>
          <a:p>
            <a:pPr lvl="1"/>
            <a:r>
              <a:rPr lang="en-US"/>
              <a:t>Technical issues deserve precise technical writing</a:t>
            </a:r>
          </a:p>
          <a:p>
            <a:pPr lvl="1"/>
            <a:r>
              <a:rPr lang="en-US"/>
              <a:t>Conciseness values your time as a reader</a:t>
            </a:r>
          </a:p>
          <a:p>
            <a:pPr lvl="1"/>
            <a:r>
              <a:rPr lang="en-US"/>
              <a:t>You should try to be precise too</a:t>
            </a:r>
          </a:p>
          <a:p>
            <a:pPr lvl="1"/>
            <a:endParaRPr lang="en-US" sz="1000"/>
          </a:p>
          <a:p>
            <a:r>
              <a:rPr lang="en-US" i="1"/>
              <a:t>Skimming or not understanding why a word or phrase was chosen can make the homework assignment more difficult</a:t>
            </a:r>
          </a:p>
          <a:p>
            <a:endParaRPr lang="en-US" sz="1000"/>
          </a:p>
          <a:p>
            <a:r>
              <a:rPr lang="en-US"/>
              <a:t>By all means ask if a problem is confusing</a:t>
            </a:r>
          </a:p>
          <a:p>
            <a:pPr lvl="1"/>
            <a:r>
              <a:rPr lang="en-US"/>
              <a:t>Being confused is normal and understandable</a:t>
            </a:r>
          </a:p>
          <a:p>
            <a:pPr lvl="1"/>
            <a:r>
              <a:rPr lang="en-US"/>
              <a:t>And I may have made a mistake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80880609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Quizzes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Three or four total</a:t>
            </a:r>
          </a:p>
          <a:p>
            <a:endParaRPr lang="en-US"/>
          </a:p>
          <a:p>
            <a:r>
              <a:rPr lang="en-US"/>
              <a:t>Conducted online during given window</a:t>
            </a:r>
          </a:p>
          <a:p>
            <a:pPr lvl="1"/>
            <a:r>
              <a:rPr lang="en-US"/>
              <a:t>E.g. available for 24 hours, complete within 1 hour</a:t>
            </a:r>
          </a:p>
          <a:p>
            <a:endParaRPr lang="en-US"/>
          </a:p>
          <a:p>
            <a:r>
              <a:rPr lang="en-US"/>
              <a:t>To be done </a:t>
            </a:r>
            <a:r>
              <a:rPr lang="en-US" i="1"/>
              <a:t>individually</a:t>
            </a:r>
          </a:p>
          <a:p>
            <a:pPr lvl="1"/>
            <a:r>
              <a:rPr lang="en-US"/>
              <a:t>Unless otherwise instructed</a:t>
            </a:r>
          </a:p>
          <a:p>
            <a:endParaRPr lang="en-US"/>
          </a:p>
          <a:p>
            <a:r>
              <a:rPr lang="en-US"/>
              <a:t>Same concepts, but different format from homework</a:t>
            </a:r>
          </a:p>
          <a:p>
            <a:pPr lvl="1"/>
            <a:r>
              <a:rPr lang="en-US"/>
              <a:t>More conceptual (but write code too)</a:t>
            </a:r>
          </a:p>
          <a:p>
            <a:pPr lvl="1"/>
            <a:r>
              <a:rPr lang="en-US"/>
              <a:t>Open book/notes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31349129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Integrity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Read the course policy carefully</a:t>
            </a:r>
          </a:p>
          <a:p>
            <a:pPr lvl="1"/>
            <a:r>
              <a:rPr lang="en-US"/>
              <a:t>Clearly explains how you can and cannot get/provide help on homework and projects</a:t>
            </a:r>
          </a:p>
          <a:p>
            <a:endParaRPr lang="en-US"/>
          </a:p>
          <a:p>
            <a:r>
              <a:rPr lang="en-US"/>
              <a:t>Always explain any unconventional action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I am a great believer in and enforcer of academic integrity</a:t>
            </a:r>
          </a:p>
          <a:p>
            <a:pPr lvl="1"/>
            <a:r>
              <a:rPr lang="en-US"/>
              <a:t>Great trust with little sympathy for violations</a:t>
            </a:r>
          </a:p>
          <a:p>
            <a:pPr lvl="1"/>
            <a:r>
              <a:rPr lang="en-US"/>
              <a:t>Honest work is the most important feature of a university</a:t>
            </a:r>
          </a:p>
          <a:p>
            <a:pPr lvl="1"/>
            <a:endParaRPr lang="en-US"/>
          </a:p>
          <a:p>
            <a:r>
              <a:rPr lang="en-US"/>
              <a:t>This course especially: Do not web-search for homework solutions!  We will check!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41414738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Coursera</a:t>
            </a:r>
            <a:r>
              <a:rPr lang="en-US"/>
              <a:t> (more info in document)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Dan has taught this material to thousands of people around the world</a:t>
            </a:r>
          </a:p>
          <a:p>
            <a:pPr lvl="1"/>
            <a:r>
              <a:rPr lang="en-US"/>
              <a:t>A lot of work and extremely rewarding</a:t>
            </a:r>
          </a:p>
          <a:p>
            <a:pPr lvl="1"/>
            <a:endParaRPr lang="en-US" sz="1000"/>
          </a:p>
          <a:p>
            <a:r>
              <a:rPr lang="en-US"/>
              <a:t>You are not allowed to participate in that class!</a:t>
            </a:r>
          </a:p>
          <a:p>
            <a:pPr lvl="1"/>
            <a:r>
              <a:rPr lang="en-US"/>
              <a:t>Do not web-search related to homework problems!</a:t>
            </a:r>
          </a:p>
          <a:p>
            <a:pPr lvl="1"/>
            <a:endParaRPr lang="en-US" sz="800"/>
          </a:p>
          <a:p>
            <a:r>
              <a:rPr lang="en-US"/>
              <a:t>This should have little impact on you</a:t>
            </a:r>
          </a:p>
          <a:p>
            <a:pPr lvl="1"/>
            <a:r>
              <a:rPr lang="en-US"/>
              <a:t>Two courses are separate</a:t>
            </a:r>
          </a:p>
          <a:p>
            <a:pPr lvl="1"/>
            <a:r>
              <a:rPr lang="en-US"/>
              <a:t>341 is a great class and staff is committed to adding value above what you would get from Coursera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30603527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Has Coursera help/hurt 341?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r>
              <a:rPr lang="en-US"/>
              <a:t>Biggest risks</a:t>
            </a:r>
          </a:p>
          <a:p>
            <a:pPr lvl="1"/>
            <a:r>
              <a:rPr lang="en-US"/>
              <a:t>Becomes easier to cheat – don’t! (And we’ve changed things)</a:t>
            </a:r>
          </a:p>
          <a:p>
            <a:pPr lvl="1"/>
            <a:r>
              <a:rPr lang="en-US"/>
              <a:t>Instructors become too resistant to change – hope not!</a:t>
            </a:r>
          </a:p>
          <a:p>
            <a:pPr lvl="1"/>
            <a:endParaRPr lang="en-US"/>
          </a:p>
          <a:p>
            <a:r>
              <a:rPr lang="en-US"/>
              <a:t>There are benefits too</a:t>
            </a:r>
          </a:p>
          <a:p>
            <a:pPr lvl="1"/>
            <a:r>
              <a:rPr lang="en-US"/>
              <a:t>The videos</a:t>
            </a:r>
          </a:p>
          <a:p>
            <a:pPr lvl="1"/>
            <a:r>
              <a:rPr lang="en-US"/>
              <a:t>More robust grading scripts</a:t>
            </a:r>
          </a:p>
          <a:p>
            <a:pPr lvl="1"/>
            <a:r>
              <a:rPr lang="en-US"/>
              <a:t>Way fewer typos</a:t>
            </a:r>
          </a:p>
          <a:p>
            <a:pPr lvl="1"/>
            <a:r>
              <a:rPr lang="en-US"/>
              <a:t>Easier software installation (new SML Mode)</a:t>
            </a:r>
          </a:p>
          <a:p>
            <a:pPr lvl="1"/>
            <a:r>
              <a:rPr lang="en-US"/>
              <a:t>Taking the “VIP version” of a more well-known course</a:t>
            </a:r>
          </a:p>
          <a:p>
            <a:pPr lvl="1"/>
            <a:r>
              <a:rPr lang="en-US"/>
              <a:t>Change the world to be more 341-friendly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194340600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i="1"/>
              <a:t>Anything I forgot about course mechanics before we discuss, you know, programming languages?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273320286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648200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We have 10 weeks to learn </a:t>
            </a:r>
            <a:r>
              <a:rPr lang="en-US" sz="1800" i="1"/>
              <a:t>the</a:t>
            </a:r>
            <a:r>
              <a:rPr lang="en-US" sz="1800"/>
              <a:t> </a:t>
            </a:r>
            <a:r>
              <a:rPr lang="en-US" sz="1800" i="1"/>
              <a:t>fundamental concepts</a:t>
            </a:r>
            <a:r>
              <a:rPr lang="en-US" sz="1800"/>
              <a:t> of programming languages</a:t>
            </a:r>
          </a:p>
          <a:p>
            <a:pPr marL="0" indent="0">
              <a:buNone/>
            </a:pPr>
            <a:endParaRPr lang="en-US" sz="1100"/>
          </a:p>
          <a:p>
            <a:pPr marL="0" indent="0">
              <a:buNone/>
            </a:pPr>
            <a:r>
              <a:rPr lang="en-US" sz="1800"/>
              <a:t>With hard work, patience, and an open mind, this course makes you a much better programmer</a:t>
            </a:r>
          </a:p>
          <a:p>
            <a:pPr lvl="1"/>
            <a:r>
              <a:rPr lang="en-US" sz="1800"/>
              <a:t>Even in languages we won’t use</a:t>
            </a:r>
          </a:p>
          <a:p>
            <a:pPr lvl="1"/>
            <a:r>
              <a:rPr lang="en-US" sz="1800"/>
              <a:t>Learn the core ideas around which </a:t>
            </a:r>
            <a:r>
              <a:rPr lang="en-US" sz="1800" i="1"/>
              <a:t>every</a:t>
            </a:r>
            <a:r>
              <a:rPr lang="en-US" sz="1800"/>
              <a:t> language is built,  despite countless surface-level differences and variations</a:t>
            </a:r>
          </a:p>
          <a:p>
            <a:pPr lvl="1"/>
            <a:r>
              <a:rPr lang="en-US" sz="1800" i="1"/>
              <a:t>Poor</a:t>
            </a:r>
            <a:r>
              <a:rPr lang="en-US" sz="1800"/>
              <a:t> course summary: “Learn ML, Racket, and Ruby”</a:t>
            </a:r>
          </a:p>
          <a:p>
            <a:pPr marL="457200" lvl="1" indent="0">
              <a:buNone/>
            </a:pPr>
            <a:endParaRPr lang="en-US" sz="1100"/>
          </a:p>
          <a:p>
            <a:pPr marL="0" indent="0">
              <a:buNone/>
            </a:pPr>
            <a:r>
              <a:rPr lang="en-US" sz="1800"/>
              <a:t>Today’s class:</a:t>
            </a:r>
          </a:p>
          <a:p>
            <a:pPr lvl="1"/>
            <a:r>
              <a:rPr lang="en-US" sz="1800"/>
              <a:t>Course mechanics</a:t>
            </a:r>
          </a:p>
          <a:p>
            <a:pPr lvl="1"/>
            <a:r>
              <a:rPr lang="en-US" sz="1800"/>
              <a:t>Remote instruction logistics</a:t>
            </a:r>
          </a:p>
          <a:p>
            <a:pPr lvl="1"/>
            <a:r>
              <a:rPr lang="en-US" sz="1800" i="1"/>
              <a:t>[A rain-check on motivation]</a:t>
            </a:r>
          </a:p>
          <a:p>
            <a:pPr lvl="1"/>
            <a:r>
              <a:rPr lang="en-US" sz="1800"/>
              <a:t>If time: Background and setup for 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192842085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this course is about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Many essential concepts relevant in any programming language </a:t>
            </a:r>
          </a:p>
          <a:p>
            <a:pPr lvl="1"/>
            <a:r>
              <a:rPr lang="en-US"/>
              <a:t>And how these pieces fit together</a:t>
            </a:r>
          </a:p>
          <a:p>
            <a:endParaRPr lang="en-US" sz="1000"/>
          </a:p>
          <a:p>
            <a:r>
              <a:rPr lang="en-US"/>
              <a:t>Use ML, Racket, and Ruby languages:</a:t>
            </a:r>
          </a:p>
          <a:p>
            <a:pPr lvl="1"/>
            <a:r>
              <a:rPr lang="en-US"/>
              <a:t>They let many of the concepts “shine”</a:t>
            </a:r>
          </a:p>
          <a:p>
            <a:pPr lvl="1"/>
            <a:r>
              <a:rPr lang="en-US"/>
              <a:t>Using multiple languages shows how the same concept can “look different” or actually be slightly different</a:t>
            </a:r>
          </a:p>
          <a:p>
            <a:pPr lvl="1"/>
            <a:r>
              <a:rPr lang="en-US"/>
              <a:t>In many ways simpler than Java</a:t>
            </a:r>
          </a:p>
          <a:p>
            <a:pPr lvl="1"/>
            <a:endParaRPr lang="en-US" sz="1000"/>
          </a:p>
          <a:p>
            <a:r>
              <a:rPr lang="en-US"/>
              <a:t>Big focus on </a:t>
            </a:r>
            <a:r>
              <a:rPr lang="en-US" i="1"/>
              <a:t>functional programming</a:t>
            </a:r>
          </a:p>
          <a:p>
            <a:pPr lvl="1"/>
            <a:r>
              <a:rPr lang="en-US"/>
              <a:t>Not using </a:t>
            </a:r>
            <a:r>
              <a:rPr lang="en-US" i="1"/>
              <a:t>mutation</a:t>
            </a:r>
            <a:r>
              <a:rPr lang="en-US"/>
              <a:t> (assignment statements) (!)</a:t>
            </a:r>
          </a:p>
          <a:p>
            <a:pPr lvl="1"/>
            <a:r>
              <a:rPr lang="en-US"/>
              <a:t>Using </a:t>
            </a:r>
            <a:r>
              <a:rPr lang="en-US" i="1"/>
              <a:t>first-class functions</a:t>
            </a:r>
            <a:r>
              <a:rPr lang="en-US"/>
              <a:t> (can’t explain that yet)</a:t>
            </a:r>
          </a:p>
          <a:p>
            <a:pPr lvl="1"/>
            <a:r>
              <a:rPr lang="en-US"/>
              <a:t>But many other topics too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25618885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learn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32766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This is the “normal” place for course motivation</a:t>
            </a:r>
          </a:p>
          <a:p>
            <a:pPr lvl="1"/>
            <a:r>
              <a:rPr lang="en-US"/>
              <a:t>Why learn this material?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/>
              <a:t>But in our experience, we don’t yet have enough shared vocabulary</a:t>
            </a:r>
          </a:p>
          <a:p>
            <a:pPr lvl="1"/>
            <a:r>
              <a:rPr lang="en-US"/>
              <a:t>So 3-4 week delay on motivation for functional programming</a:t>
            </a:r>
          </a:p>
          <a:p>
            <a:pPr lvl="1"/>
            <a:r>
              <a:rPr lang="en-US"/>
              <a:t>I promise full motivation: delay is worth it</a:t>
            </a:r>
          </a:p>
          <a:p>
            <a:pPr lvl="1"/>
            <a:r>
              <a:rPr lang="en-US"/>
              <a:t>(Will motivate immutable data at end of “Unit 1”)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21960206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341 claim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495800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i="1"/>
              <a:t>Learning to think about software in this “PL” way will make you a better programmer even if/when you go back to old ways</a:t>
            </a:r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i="1"/>
              <a:t>It will also give you the mental tools and experience you need for a lifetime of confidently picking up new languages and ideas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228228653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strange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Next 4-5 weeks will use</a:t>
            </a:r>
          </a:p>
          <a:p>
            <a:pPr lvl="1"/>
            <a:r>
              <a:rPr lang="en-US"/>
              <a:t>ML language</a:t>
            </a:r>
          </a:p>
          <a:p>
            <a:pPr lvl="1"/>
            <a:r>
              <a:rPr lang="en-US" err="1"/>
              <a:t>Emacs</a:t>
            </a:r>
            <a:r>
              <a:rPr lang="en-US"/>
              <a:t> editor</a:t>
            </a:r>
          </a:p>
          <a:p>
            <a:pPr lvl="1"/>
            <a:r>
              <a:rPr lang="en-US"/>
              <a:t>Read-</a:t>
            </a:r>
            <a:r>
              <a:rPr lang="en-US" err="1"/>
              <a:t>eval</a:t>
            </a:r>
            <a:r>
              <a:rPr lang="en-US"/>
              <a:t>-print-loop (REPL) for evaluating programs</a:t>
            </a:r>
          </a:p>
          <a:p>
            <a:pPr lvl="1"/>
            <a:endParaRPr lang="en-US" sz="1000"/>
          </a:p>
          <a:p>
            <a:r>
              <a:rPr lang="en-US"/>
              <a:t>Need to get things installed and configured</a:t>
            </a:r>
          </a:p>
          <a:p>
            <a:pPr lvl="1"/>
            <a:r>
              <a:rPr lang="en-US"/>
              <a:t>Either in the department labs or your own machine</a:t>
            </a:r>
          </a:p>
          <a:p>
            <a:pPr lvl="1"/>
            <a:r>
              <a:rPr lang="en-US"/>
              <a:t>We’ve written thorough instructions (questions welcome)</a:t>
            </a:r>
          </a:p>
          <a:p>
            <a:endParaRPr lang="en-US" sz="1000"/>
          </a:p>
          <a:p>
            <a:r>
              <a:rPr lang="en-US"/>
              <a:t>Only then can you focus on the content of Homework 1</a:t>
            </a:r>
          </a:p>
          <a:p>
            <a:endParaRPr lang="en-US" sz="1000"/>
          </a:p>
          <a:p>
            <a:r>
              <a:rPr lang="en-US"/>
              <a:t>Working in strange environments is a CSE life skill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300493182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Mindset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648200"/>
          </a:xfrm>
        </p:spPr>
        <p:txBody>
          <a:bodyPr/>
          <a:lstStyle/>
          <a:p>
            <a:r>
              <a:rPr lang="en-US"/>
              <a:t>“Let go” of all programming languages you already know</a:t>
            </a:r>
          </a:p>
          <a:p>
            <a:endParaRPr lang="en-US"/>
          </a:p>
          <a:p>
            <a:r>
              <a:rPr lang="en-US"/>
              <a:t>For now, treat ML as a “totally new thing”</a:t>
            </a:r>
          </a:p>
          <a:p>
            <a:pPr lvl="1"/>
            <a:r>
              <a:rPr lang="en-US"/>
              <a:t>Time later to compare/contrast to what you know</a:t>
            </a:r>
          </a:p>
          <a:p>
            <a:pPr lvl="1"/>
            <a:r>
              <a:rPr lang="en-US"/>
              <a:t>Lots of subtle, non-obvious differences that pop up at unexpected times</a:t>
            </a:r>
          </a:p>
          <a:p>
            <a:pPr lvl="1"/>
            <a:r>
              <a:rPr lang="en-US"/>
              <a:t>You </a:t>
            </a:r>
            <a:r>
              <a:rPr lang="en-US" i="1"/>
              <a:t>might </a:t>
            </a:r>
            <a:r>
              <a:rPr lang="en-US"/>
              <a:t>be able to get away with “oh that seems kind of like this thing in [Java]” for a while</a:t>
            </a:r>
          </a:p>
          <a:p>
            <a:pPr lvl="1"/>
            <a:r>
              <a:rPr lang="en-US"/>
              <a:t>But this will eventually confuse you, slow you down, and cause you to learn less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29847853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Concise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In the next 24-48 hours:</a:t>
            </a:r>
          </a:p>
          <a:p>
            <a:pPr marL="0" indent="0">
              <a:buNone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Read course web page: </a:t>
            </a:r>
            <a:r>
              <a:rPr lang="en-US">
                <a:solidFill>
                  <a:schemeClr val="accent2"/>
                </a:solidFill>
              </a:rPr>
              <a:t>http://courses.cs.washington.edu/courses/cse341/20sp/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Read all course policies (syllabus and links within)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Verify Zoom setup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Complete Homework 0 (worth 0 points)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Get set up using </a:t>
            </a:r>
            <a:r>
              <a:rPr lang="en-US" err="1"/>
              <a:t>Emacs</a:t>
            </a:r>
            <a:r>
              <a:rPr lang="en-US"/>
              <a:t> [optional; recommended] and ML</a:t>
            </a:r>
          </a:p>
          <a:p>
            <a:pPr lvl="1"/>
            <a:r>
              <a:rPr lang="en-US"/>
              <a:t>Installation/configuration/use instructions on web page</a:t>
            </a:r>
          </a:p>
          <a:p>
            <a:pPr lvl="1"/>
            <a:r>
              <a:rPr lang="en-US"/>
              <a:t>Essential; non-intellectual</a:t>
            </a:r>
          </a:p>
          <a:p>
            <a:pPr lvl="2"/>
            <a:r>
              <a:rPr lang="en-US"/>
              <a:t>No reason to delay!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17783491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Who: Instructor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85800" y="1905000"/>
            <a:ext cx="3733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b="0" kern="0">
                <a:latin typeface="+mn-lt"/>
              </a:rPr>
              <a:t>Brett Wortzman: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0" kern="0">
                <a:latin typeface="+mn-lt"/>
              </a:rPr>
              <a:t>Teaching f</a:t>
            </a:r>
            <a:r>
              <a:rPr lang="en-US" sz="2000" b="0" kern="0">
                <a:latin typeface="+mj-lt"/>
              </a:rPr>
              <a:t>aculty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0" kern="0">
                <a:latin typeface="+mj-lt"/>
              </a:rPr>
              <a:t>Usually teach 142; excited to work with majors!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0000"/>
                </a:solidFill>
                <a:latin typeface="Arial"/>
              </a:rPr>
              <a:t>Wrote undergraduate thesis on similar topics</a:t>
            </a:r>
            <a:endParaRPr kumimoji="0" lang="sv-SE" sz="2000" b="0" u="none" strike="noStrike" kern="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endParaRPr kumimoji="0" lang="en-US" sz="1400" b="0" i="1" u="none" strike="noStrike" kern="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/>
        </p:blipFill>
        <p:spPr>
          <a:xfrm>
            <a:off x="4610100" y="2247900"/>
            <a:ext cx="400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691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Who: 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 Blake Berger </a:t>
            </a:r>
            <a:br>
              <a:rPr lang="en-US" sz="2000"/>
            </a:br>
            <a:r>
              <a:rPr lang="en-US" sz="2000"/>
              <a:t> (he/him)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1050"/>
          </a:p>
          <a:p>
            <a:pPr marL="0" indent="0">
              <a:buNone/>
            </a:pPr>
            <a:r>
              <a:rPr lang="en-US" sz="2000"/>
              <a:t>Omar Ibrahim </a:t>
            </a:r>
            <a:br>
              <a:rPr lang="en-US" sz="2000"/>
            </a:br>
            <a:r>
              <a:rPr lang="en-US" sz="2000"/>
              <a:t>(he/him)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2000"/>
              <a:t>      Josie Lee </a:t>
            </a:r>
            <a:br>
              <a:rPr lang="en-US" sz="2000"/>
            </a:br>
            <a:r>
              <a:rPr lang="en-US" sz="2000"/>
              <a:t>      (she/her)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/>
              <a:t>                      Max Packer </a:t>
            </a:r>
            <a:br>
              <a:rPr lang="en-US" sz="2000"/>
            </a:br>
            <a:r>
              <a:rPr lang="en-US" sz="2000"/>
              <a:t>                      (he/him)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1100"/>
          </a:p>
          <a:p>
            <a:pPr marL="0" indent="0">
              <a:buNone/>
            </a:pPr>
            <a:r>
              <a:rPr lang="en-US" sz="2000"/>
              <a:t>                     Daniel </a:t>
            </a:r>
            <a:r>
              <a:rPr lang="en-US" sz="2000" err="1"/>
              <a:t>Snitkovskiy</a:t>
            </a:r>
            <a:r>
              <a:rPr lang="en-US" sz="2000"/>
              <a:t> </a:t>
            </a:r>
            <a:br>
              <a:rPr lang="en-US" sz="2000"/>
            </a:br>
            <a:r>
              <a:rPr lang="en-US" sz="2000"/>
              <a:t>                     (he/him)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r>
              <a:rPr lang="en-US" sz="2000"/>
              <a:t>                       Kenny Wu </a:t>
            </a:r>
            <a:br>
              <a:rPr lang="en-US" sz="2000"/>
            </a:br>
            <a:r>
              <a:rPr lang="en-US" sz="2000"/>
              <a:t>                       (she/her)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fld id="{3B048AC8-D41E-4C7B-8EE3-A52489AA1F0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715000" y="6400800"/>
            <a:ext cx="3429000" cy="457200"/>
          </a:xfrm>
        </p:spPr>
        <p:txBody>
          <a:bodyPr/>
          <a:lstStyle/>
          <a:p>
            <a:r>
              <a:rPr lang="en-US"/>
              <a:t>CSE 341: Programming Languages</a:t>
            </a:r>
          </a:p>
        </p:txBody>
      </p:sp>
      <p:pic>
        <p:nvPicPr>
          <p:cNvPr id="1026" name="Picture 2" descr="profile picture of Blake Ber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23" y="1660068"/>
            <a:ext cx="1427901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picture of Omar Ibrahi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68" y="3276600"/>
            <a:ext cx="1471613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file picture of Josie L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96" y="4914472"/>
            <a:ext cx="1471613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 picture of Max Pack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95" y="1660068"/>
            <a:ext cx="1427901" cy="142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le picture of Daniel Snitkovski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25" y="3271967"/>
            <a:ext cx="1447439" cy="14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ofile picture of Kenny W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95" y="4903404"/>
            <a:ext cx="1564923" cy="14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17516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Who: Course Creator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404" y="1552161"/>
            <a:ext cx="3829707" cy="41910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85800" y="1676400"/>
            <a:ext cx="3581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b="0" kern="0">
                <a:latin typeface="+mn-lt"/>
              </a:rPr>
              <a:t>Dan Grossman, CSE Faculty</a:t>
            </a:r>
          </a:p>
          <a:p>
            <a:pPr marL="342900" indent="-342900">
              <a:spcBef>
                <a:spcPct val="20000"/>
              </a:spcBef>
            </a:pPr>
            <a:endParaRPr lang="en-US" sz="2000" b="0" kern="0"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0" kern="0">
                <a:latin typeface="+mn-lt"/>
              </a:rPr>
              <a:t>Occasionally will be referred to as “Prof. DJG”</a:t>
            </a:r>
            <a:endParaRPr lang="en-US" sz="2000" b="0" kern="0"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endParaRPr kumimoji="0" lang="sv-SE" sz="2000" b="0" u="none" strike="noStrike" kern="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r>
              <a:rPr lang="sv-SE" sz="2000" b="0" kern="0">
                <a:latin typeface="+mj-lt"/>
              </a:rPr>
              <a:t>Has </a:t>
            </a:r>
            <a:r>
              <a:rPr lang="sv-SE" sz="2000" b="0" kern="0" err="1">
                <a:latin typeface="+mj-lt"/>
              </a:rPr>
              <a:t>poured</a:t>
            </a:r>
            <a:r>
              <a:rPr lang="sv-SE" sz="2000" b="0" kern="0">
                <a:latin typeface="+mj-lt"/>
              </a:rPr>
              <a:t> </a:t>
            </a:r>
            <a:r>
              <a:rPr lang="sv-SE" sz="2000" b="0" kern="0" err="1">
                <a:latin typeface="+mj-lt"/>
              </a:rPr>
              <a:t>blood</a:t>
            </a:r>
            <a:r>
              <a:rPr lang="sv-SE" sz="2000" b="0" kern="0">
                <a:latin typeface="+mj-lt"/>
              </a:rPr>
              <a:t>, </a:t>
            </a:r>
            <a:r>
              <a:rPr lang="sv-SE" sz="2000" b="0" kern="0" err="1">
                <a:latin typeface="+mj-lt"/>
              </a:rPr>
              <a:t>sweat</a:t>
            </a:r>
            <a:r>
              <a:rPr lang="sv-SE" sz="2000" b="0" kern="0">
                <a:latin typeface="+mj-lt"/>
              </a:rPr>
              <a:t>, and </a:t>
            </a:r>
            <a:r>
              <a:rPr lang="sv-SE" sz="2000" b="0" kern="0" err="1">
                <a:latin typeface="+mj-lt"/>
              </a:rPr>
              <a:t>tears</a:t>
            </a:r>
            <a:r>
              <a:rPr lang="sv-SE" sz="2000" b="0" kern="0">
                <a:latin typeface="+mj-lt"/>
              </a:rPr>
              <a:t> </a:t>
            </a:r>
            <a:r>
              <a:rPr lang="sv-SE" sz="2000" b="0" kern="0" err="1">
                <a:latin typeface="+mj-lt"/>
              </a:rPr>
              <a:t>into</a:t>
            </a:r>
            <a:r>
              <a:rPr lang="sv-SE" sz="2000" b="0" kern="0">
                <a:latin typeface="+mj-lt"/>
              </a:rPr>
              <a:t> </a:t>
            </a:r>
            <a:r>
              <a:rPr lang="sv-SE" sz="2000" b="0" kern="0" err="1">
                <a:latin typeface="+mj-lt"/>
              </a:rPr>
              <a:t>this</a:t>
            </a:r>
            <a:r>
              <a:rPr lang="sv-SE" sz="2000" b="0" kern="0">
                <a:latin typeface="+mj-lt"/>
              </a:rPr>
              <a:t> material.</a:t>
            </a:r>
            <a:endParaRPr kumimoji="0" lang="sv-SE" sz="2000" b="0" u="none" strike="noStrike" kern="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endParaRPr kumimoji="0" lang="en-US" sz="1400" b="0" i="1" u="none" strike="noStrike" kern="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400" b="0" i="1" kern="0">
                <a:latin typeface="+mj-lt"/>
              </a:rPr>
              <a:t>We are incredibly lucky to be able to build off of his course!</a:t>
            </a:r>
            <a:endParaRPr kumimoji="0" lang="en-US" sz="1400" b="0" i="1" u="none" strike="noStrike" kern="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36168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Staying in touch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495800"/>
          </a:xfrm>
        </p:spPr>
        <p:txBody>
          <a:bodyPr/>
          <a:lstStyle/>
          <a:p>
            <a:r>
              <a:rPr lang="en-US"/>
              <a:t>Message Board (Ed)</a:t>
            </a:r>
          </a:p>
          <a:p>
            <a:pPr lvl="1"/>
            <a:r>
              <a:rPr lang="en-US"/>
              <a:t>For most class discussions</a:t>
            </a:r>
          </a:p>
          <a:p>
            <a:pPr lvl="1"/>
            <a:r>
              <a:rPr lang="en-US"/>
              <a:t>Staff will monitor regularly</a:t>
            </a:r>
          </a:p>
          <a:p>
            <a:pPr lvl="1"/>
            <a:r>
              <a:rPr lang="en-US"/>
              <a:t>Feel free to answer each other’s questions!</a:t>
            </a:r>
          </a:p>
          <a:p>
            <a:endParaRPr lang="en-US"/>
          </a:p>
          <a:p>
            <a:r>
              <a:rPr lang="en-US"/>
              <a:t>Course email list: </a:t>
            </a:r>
            <a:r>
              <a:rPr lang="en-US" b="1">
                <a:latin typeface="Courier New" pitchFamily="49" charset="0"/>
                <a:cs typeface="Courier New" pitchFamily="49" charset="0"/>
              </a:rPr>
              <a:t>cse341a_wi20@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u</a:t>
            </a:r>
            <a:r>
              <a:rPr lang="en-US" b="1">
                <a:latin typeface="Courier New" pitchFamily="49" charset="0"/>
                <a:cs typeface="Courier New" pitchFamily="49" charset="0"/>
              </a:rPr>
              <a:t>.washington.edu</a:t>
            </a:r>
          </a:p>
          <a:p>
            <a:pPr lvl="1"/>
            <a:r>
              <a:rPr lang="en-US"/>
              <a:t>Students and staff already subscribed</a:t>
            </a:r>
          </a:p>
          <a:p>
            <a:pPr lvl="1"/>
            <a:r>
              <a:rPr lang="en-US"/>
              <a:t>Very low traffic; usually just unexpected / urgent situations</a:t>
            </a:r>
          </a:p>
          <a:p>
            <a:pPr lvl="1"/>
            <a:endParaRPr lang="en-US"/>
          </a:p>
          <a:p>
            <a:r>
              <a:rPr lang="en-US"/>
              <a:t>Anonymous feedback link on webpage</a:t>
            </a:r>
          </a:p>
          <a:p>
            <a:pPr lvl="1"/>
            <a:r>
              <a:rPr lang="en-US"/>
              <a:t>For good and bad: If you don’t tell us, we don’t know</a:t>
            </a:r>
          </a:p>
          <a:p>
            <a:endParaRPr lang="en-US" sz="1000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17875688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Lecture: Brett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724400"/>
          </a:xfrm>
        </p:spPr>
        <p:txBody>
          <a:bodyPr/>
          <a:lstStyle/>
          <a:p>
            <a:r>
              <a:rPr lang="en-US"/>
              <a:t>Slides, code, and reading notes / videos posted</a:t>
            </a:r>
          </a:p>
          <a:p>
            <a:pPr lvl="1"/>
            <a:r>
              <a:rPr lang="en-US"/>
              <a:t>May be revised after class</a:t>
            </a:r>
          </a:p>
          <a:p>
            <a:pPr lvl="1"/>
            <a:r>
              <a:rPr lang="en-US" i="1"/>
              <a:t>Take notes</a:t>
            </a:r>
            <a:r>
              <a:rPr lang="en-US"/>
              <a:t>: materials may not describe everything</a:t>
            </a:r>
          </a:p>
          <a:p>
            <a:pPr lvl="2"/>
            <a:r>
              <a:rPr lang="en-US"/>
              <a:t>Slides are just </a:t>
            </a:r>
            <a:r>
              <a:rPr lang="en-US" i="1"/>
              <a:t>visual aids</a:t>
            </a:r>
            <a:r>
              <a:rPr lang="en-US"/>
              <a:t> for me to use</a:t>
            </a:r>
          </a:p>
          <a:p>
            <a:endParaRPr lang="en-US" sz="1000"/>
          </a:p>
          <a:p>
            <a:r>
              <a:rPr lang="en-US"/>
              <a:t>Ask questions, focus on key ideas</a:t>
            </a:r>
          </a:p>
          <a:p>
            <a:endParaRPr lang="en-US" sz="1000"/>
          </a:p>
          <a:p>
            <a:r>
              <a:rPr lang="en-US"/>
              <a:t>Engage actively</a:t>
            </a:r>
          </a:p>
          <a:p>
            <a:pPr lvl="1"/>
            <a:r>
              <a:rPr lang="en-US"/>
              <a:t>Arrive </a:t>
            </a:r>
            <a:r>
              <a:rPr lang="en-US" i="1">
                <a:solidFill>
                  <a:schemeClr val="accent2"/>
                </a:solidFill>
              </a:rPr>
              <a:t>punctually</a:t>
            </a:r>
            <a:r>
              <a:rPr lang="en-US"/>
              <a:t> (especially this quarter!) and well-rested</a:t>
            </a:r>
          </a:p>
          <a:p>
            <a:pPr lvl="1"/>
            <a:r>
              <a:rPr lang="en-US"/>
              <a:t>Reduce </a:t>
            </a:r>
            <a:r>
              <a:rPr lang="en-US" i="1">
                <a:solidFill>
                  <a:schemeClr val="accent2"/>
                </a:solidFill>
              </a:rPr>
              <a:t>distractions</a:t>
            </a:r>
          </a:p>
          <a:p>
            <a:pPr lvl="1"/>
            <a:r>
              <a:rPr lang="en-US" i="1">
                <a:solidFill>
                  <a:schemeClr val="accent2"/>
                </a:solidFill>
              </a:rPr>
              <a:t>Write</a:t>
            </a:r>
            <a:r>
              <a:rPr lang="en-US"/>
              <a:t> down ideas and code as we go</a:t>
            </a:r>
          </a:p>
          <a:p>
            <a:pPr lvl="1"/>
            <a:r>
              <a:rPr lang="en-US"/>
              <a:t>Communicate </a:t>
            </a:r>
            <a:r>
              <a:rPr lang="en-US" i="1">
                <a:solidFill>
                  <a:schemeClr val="accent2"/>
                </a:solidFill>
              </a:rPr>
              <a:t>proactively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/>
              <a:t>if attendance difficult</a:t>
            </a:r>
          </a:p>
          <a:p>
            <a:pPr lvl="1"/>
            <a:endParaRPr lang="en-US" sz="10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163951132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Section: 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pPr lvl="1"/>
            <a:endParaRPr lang="en-US" sz="1000"/>
          </a:p>
          <a:p>
            <a:r>
              <a:rPr lang="en-US"/>
              <a:t>Required: will usually cover new material</a:t>
            </a:r>
          </a:p>
          <a:p>
            <a:endParaRPr lang="en-US"/>
          </a:p>
          <a:p>
            <a:r>
              <a:rPr lang="en-US" i="1"/>
              <a:t>Not</a:t>
            </a:r>
            <a:r>
              <a:rPr lang="en-US"/>
              <a:t> recorded: be sure to attend</a:t>
            </a:r>
          </a:p>
          <a:p>
            <a:pPr lvl="1"/>
            <a:endParaRPr lang="en-US"/>
          </a:p>
          <a:p>
            <a:r>
              <a:rPr lang="en-US"/>
              <a:t>Sometimes more language or environment details</a:t>
            </a:r>
          </a:p>
          <a:p>
            <a:pPr lvl="1"/>
            <a:endParaRPr lang="en-US"/>
          </a:p>
          <a:p>
            <a:r>
              <a:rPr lang="en-US"/>
              <a:t>Sometimes main ideas needed for homework</a:t>
            </a:r>
          </a:p>
          <a:p>
            <a:pPr lvl="1"/>
            <a:endParaRPr lang="en-US"/>
          </a:p>
          <a:p>
            <a:r>
              <a:rPr lang="en-US" i="1"/>
              <a:t>Will</a:t>
            </a:r>
            <a:r>
              <a:rPr lang="en-US"/>
              <a:t> meet this week: using </a:t>
            </a:r>
            <a:r>
              <a:rPr lang="en-US" err="1"/>
              <a:t>Emacs</a:t>
            </a:r>
            <a:r>
              <a:rPr lang="en-US"/>
              <a:t> and ML</a:t>
            </a:r>
          </a:p>
          <a:p>
            <a:endParaRPr lang="en-US"/>
          </a:p>
          <a:p>
            <a:r>
              <a:rPr lang="en-US"/>
              <a:t>Material often (but not always!) also covered in reading notes / videos</a:t>
            </a:r>
          </a:p>
          <a:p>
            <a:pPr lvl="1"/>
            <a:endParaRPr lang="en-US" sz="10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298138333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an_design_template">
  <a:themeElements>
    <a:clrScheme name="dan_design_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an_desig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n_desig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_desig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1655</Words>
  <Application>Microsoft Office PowerPoint</Application>
  <PresentationFormat>On-screen Show (4:3)</PresentationFormat>
  <Paragraphs>338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Courier New</vt:lpstr>
      <vt:lpstr>Times New Roman</vt:lpstr>
      <vt:lpstr>dan_design_template</vt:lpstr>
      <vt:lpstr>CSE341: Programming Languages  Lecture 0 Course Mechanics ML Variable Bindings</vt:lpstr>
      <vt:lpstr>Welcome!</vt:lpstr>
      <vt:lpstr>Concise to-do list</vt:lpstr>
      <vt:lpstr>Who: Instructor</vt:lpstr>
      <vt:lpstr>Who: TAs</vt:lpstr>
      <vt:lpstr>Who: Course Creator</vt:lpstr>
      <vt:lpstr>Staying in touch</vt:lpstr>
      <vt:lpstr>Lecture: Brett</vt:lpstr>
      <vt:lpstr>Section: TAs</vt:lpstr>
      <vt:lpstr>Reading Notes and Videos</vt:lpstr>
      <vt:lpstr>Office hours</vt:lpstr>
      <vt:lpstr>Our Remote World</vt:lpstr>
      <vt:lpstr>Homework</vt:lpstr>
      <vt:lpstr>Note CSE 341 writing style</vt:lpstr>
      <vt:lpstr>Quizzes</vt:lpstr>
      <vt:lpstr>Academic Integrity</vt:lpstr>
      <vt:lpstr>Coursera (more info in document)</vt:lpstr>
      <vt:lpstr>Has Coursera help/hurt 341?</vt:lpstr>
      <vt:lpstr>Questions?</vt:lpstr>
      <vt:lpstr>What this course is about</vt:lpstr>
      <vt:lpstr>Why learn this?</vt:lpstr>
      <vt:lpstr>341 claim</vt:lpstr>
      <vt:lpstr>A strange environment</vt:lpstr>
      <vt:lpstr>Mindset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Languages &amp;  Software Engineering</dc:title>
  <dc:creator>Dan Grossman</dc:creator>
  <cp:lastModifiedBy>Brett Wortzman</cp:lastModifiedBy>
  <cp:revision>2</cp:revision>
  <cp:lastPrinted>2020-04-08T18:09:41Z</cp:lastPrinted>
  <dcterms:created xsi:type="dcterms:W3CDTF">2009-03-13T20:43:19Z</dcterms:created>
  <dcterms:modified xsi:type="dcterms:W3CDTF">2020-04-08T18:10:08Z</dcterms:modified>
</cp:coreProperties>
</file>