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</p:sldIdLst>
  <p:sldSz cy="6858000" cx="9144000"/>
  <p:notesSz cx="6934200" cy="92202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41F1369A-B4DF-4900-9089-023C7F8E4307}">
  <a:tblStyle styleId="{41F1369A-B4DF-4900-9089-023C7F8E4307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927775" y="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>
            <a:lvl1pPr indent="-228600" lvl="0" marL="4572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36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3" name="Google Shape;83;p1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4" name="Google Shape;84;p1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5c3b066c3f_0_0:notes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70" name="Google Shape;170;g5c3b066c3f_0_0:notes"/>
          <p:cNvSpPr txBox="1"/>
          <p:nvPr>
            <p:ph idx="1" type="body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g5c3b066c3f_0_0:notes"/>
          <p:cNvSpPr txBox="1"/>
          <p:nvPr>
            <p:ph idx="12" type="sldNum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10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82" name="Google Shape;182;p10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3" name="Google Shape;183;p10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11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94" name="Google Shape;194;p11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Reintroducing variable bindings in the same REPL session may...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• make it seem like wrong code is correct; or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en-US"/>
              <a:t>• make it seem like correct code is wrong.</a:t>
            </a:r>
            <a:endParaRPr/>
          </a:p>
        </p:txBody>
      </p:sp>
      <p:sp>
        <p:nvSpPr>
          <p:cNvPr id="195" name="Google Shape;195;p11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2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06" name="Google Shape;206;p12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/>
              <a:t>Weird error messages may appear from the type support: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/>
              <a:t>&gt;,&lt;,&lt;=,&gt;= can be used with either 2 ints or 2 reals (think floating point), but not a mixture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en-US"/>
              <a:t>=,&lt;&gt; work with equality types (to be covered later) but not real</a:t>
            </a:r>
            <a:endParaRPr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7" name="Google Shape;207;p12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3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217" name="Google Shape;217;p13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8" name="Google Shape;218;p13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4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4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15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1" name="Google Shape;241;p15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6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0" name="Google Shape;250;p16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g5c3b066c3f_1_0:notes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0" name="Google Shape;260;g5c3b066c3f_1_0:notes"/>
          <p:cNvSpPr txBox="1"/>
          <p:nvPr>
            <p:ph idx="1" type="body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1" name="Google Shape;261;g5c3b066c3f_1_0:notes"/>
          <p:cNvSpPr txBox="1"/>
          <p:nvPr>
            <p:ph idx="12" type="sldNum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g5c3b066c3f_1_19:notes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Google Shape;271;g5c3b066c3f_1_19:notes"/>
          <p:cNvSpPr txBox="1"/>
          <p:nvPr>
            <p:ph idx="1" type="body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g5c3b066c3f_1_19:notes"/>
          <p:cNvSpPr txBox="1"/>
          <p:nvPr>
            <p:ph idx="12" type="sldNum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8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g5c3b066c3f_1_41:notes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0" name="Google Shape;280;g5c3b066c3f_1_41:notes"/>
          <p:cNvSpPr txBox="1"/>
          <p:nvPr>
            <p:ph idx="1" type="body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g5c3b066c3f_1_41:notes"/>
          <p:cNvSpPr txBox="1"/>
          <p:nvPr>
            <p:ph idx="12" type="sldNum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g5c3b066c3f_1_60:notes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0" name="Google Shape;290;g5c3b066c3f_1_60:notes"/>
          <p:cNvSpPr txBox="1"/>
          <p:nvPr>
            <p:ph idx="1" type="body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1" name="Google Shape;291;g5c3b066c3f_1_60:notes"/>
          <p:cNvSpPr txBox="1"/>
          <p:nvPr>
            <p:ph idx="12" type="sldNum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g5c3b066c3f_1_70:notes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Google Shape;299;g5c3b066c3f_1_70:notes"/>
          <p:cNvSpPr txBox="1"/>
          <p:nvPr>
            <p:ph idx="1" type="body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g5c3b066c3f_1_70:notes"/>
          <p:cNvSpPr txBox="1"/>
          <p:nvPr>
            <p:ph idx="12" type="sldNum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g5c40754256_0_3:notes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9" name="Google Shape;309;g5c40754256_0_3:notes"/>
          <p:cNvSpPr txBox="1"/>
          <p:nvPr>
            <p:ph idx="1" type="body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0" name="Google Shape;310;g5c40754256_0_3:notes"/>
          <p:cNvSpPr txBox="1"/>
          <p:nvPr>
            <p:ph idx="12" type="sldNum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3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4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c40f9235c_2_0:notes"/>
          <p:cNvSpPr/>
          <p:nvPr>
            <p:ph idx="2" type="sldImg"/>
          </p:nvPr>
        </p:nvSpPr>
        <p:spPr>
          <a:xfrm>
            <a:off x="1162050" y="692150"/>
            <a:ext cx="4610100" cy="3457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c40f9235c_2_0:notes"/>
          <p:cNvSpPr txBox="1"/>
          <p:nvPr>
            <p:ph idx="1" type="body"/>
          </p:nvPr>
        </p:nvSpPr>
        <p:spPr>
          <a:xfrm>
            <a:off x="693420" y="4379595"/>
            <a:ext cx="5547300" cy="4149000"/>
          </a:xfrm>
          <a:prstGeom prst="rect">
            <a:avLst/>
          </a:prstGeom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g4c40f9235c_2_0:notes"/>
          <p:cNvSpPr txBox="1"/>
          <p:nvPr>
            <p:ph idx="12" type="sldNum"/>
          </p:nvPr>
        </p:nvSpPr>
        <p:spPr>
          <a:xfrm>
            <a:off x="3927775" y="8757590"/>
            <a:ext cx="3004800" cy="461100"/>
          </a:xfrm>
          <a:prstGeom prst="rect">
            <a:avLst/>
          </a:prstGeom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30" name="Google Shape;130;p6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6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40" name="Google Shape;140;p7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1" name="Google Shape;141;p7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8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8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9:notes"/>
          <p:cNvSpPr/>
          <p:nvPr>
            <p:ph idx="2" type="sldImg"/>
          </p:nvPr>
        </p:nvSpPr>
        <p:spPr>
          <a:xfrm>
            <a:off x="1162050" y="692150"/>
            <a:ext cx="4610100" cy="34575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9" name="Google Shape;159;p9:notes"/>
          <p:cNvSpPr txBox="1"/>
          <p:nvPr>
            <p:ph idx="1" type="body"/>
          </p:nvPr>
        </p:nvSpPr>
        <p:spPr>
          <a:xfrm>
            <a:off x="693420" y="4379595"/>
            <a:ext cx="5547360" cy="4149090"/>
          </a:xfrm>
          <a:prstGeom prst="rect">
            <a:avLst/>
          </a:prstGeom>
          <a:noFill/>
          <a:ln>
            <a:noFill/>
          </a:ln>
        </p:spPr>
        <p:txBody>
          <a:bodyPr anchorCtr="0" anchor="t" bIns="46150" lIns="92300" spcFirstLastPara="1" rIns="92300" wrap="square" tIns="461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9:notes"/>
          <p:cNvSpPr txBox="1"/>
          <p:nvPr>
            <p:ph idx="12" type="sldNum"/>
          </p:nvPr>
        </p:nvSpPr>
        <p:spPr>
          <a:xfrm>
            <a:off x="3927775" y="8757590"/>
            <a:ext cx="3004820" cy="461010"/>
          </a:xfrm>
          <a:prstGeom prst="rect">
            <a:avLst/>
          </a:prstGeom>
          <a:noFill/>
          <a:ln>
            <a:noFill/>
          </a:ln>
        </p:spPr>
        <p:txBody>
          <a:bodyPr anchorCtr="0" anchor="b" bIns="46150" lIns="92300" spcFirstLastPara="1" rIns="92300" wrap="square" tIns="4615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ctrTitle"/>
          </p:nvPr>
        </p:nvSpPr>
        <p:spPr>
          <a:xfrm>
            <a:off x="685800" y="2286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1pPr>
            <a:lvl2pPr lvl="1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" type="body"/>
          </p:nvPr>
        </p:nvSpPr>
        <p:spPr>
          <a:xfrm rot="5400000">
            <a:off x="2324100" y="-38100"/>
            <a:ext cx="4495800" cy="77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/>
          <p:nvPr>
            <p:ph type="title"/>
          </p:nvPr>
        </p:nvSpPr>
        <p:spPr>
          <a:xfrm rot="5400000">
            <a:off x="4591050" y="2228850"/>
            <a:ext cx="5791200" cy="194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" type="body"/>
          </p:nvPr>
        </p:nvSpPr>
        <p:spPr>
          <a:xfrm rot="5400000">
            <a:off x="628650" y="361950"/>
            <a:ext cx="5791200" cy="56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/>
        </p:txBody>
      </p:sp>
      <p:sp>
        <p:nvSpPr>
          <p:cNvPr id="21" name="Google Shape;21;p3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" name="Google Shape;23;p3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4000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/>
        </p:txBody>
      </p:sp>
      <p:sp>
        <p:nvSpPr>
          <p:cNvPr id="27" name="Google Shape;27;p4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4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" type="body"/>
          </p:nvPr>
        </p:nvSpPr>
        <p:spPr>
          <a:xfrm>
            <a:off x="6858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4648200" y="1600200"/>
            <a:ext cx="38100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/>
        </p:txBody>
      </p:sp>
      <p:sp>
        <p:nvSpPr>
          <p:cNvPr id="34" name="Google Shape;34;p5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0" name="Google Shape;40;p6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1" name="Google Shape;41;p6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1" sz="1600"/>
            </a:lvl9pPr>
          </a:lstStyle>
          <a:p/>
        </p:txBody>
      </p:sp>
      <p:sp>
        <p:nvSpPr>
          <p:cNvPr id="42" name="Google Shape;42;p6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/>
        </p:txBody>
      </p:sp>
      <p:sp>
        <p:nvSpPr>
          <p:cNvPr id="43" name="Google Shape;43;p6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7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8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/>
        </p:txBody>
      </p:sp>
      <p:sp>
        <p:nvSpPr>
          <p:cNvPr id="58" name="Google Shape;58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59" name="Google Shape;59;p9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sz="20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/>
        </p:txBody>
      </p:sp>
      <p:sp>
        <p:nvSpPr>
          <p:cNvPr id="66" name="Google Shape;66;p10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algn="r">
              <a:spcBef>
                <a:spcPts val="0"/>
              </a:spcBef>
              <a:spcAft>
                <a:spcPts val="0"/>
              </a:spcAft>
              <a:buNone/>
              <a:defRPr b="0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1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5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685800" y="2590800"/>
            <a:ext cx="7772400" cy="1447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0" lang="en-US" sz="3200"/>
              <a:t>CSE341: Programming Languages</a:t>
            </a:r>
            <a:br>
              <a:rPr i="0" lang="en-US" sz="3200"/>
            </a:br>
            <a:br>
              <a:rPr i="0" lang="en-US" sz="1400"/>
            </a:br>
            <a:r>
              <a:rPr i="0" lang="en-US" sz="3200"/>
              <a:t>Section 1</a:t>
            </a:r>
            <a:endParaRPr i="0" sz="3200"/>
          </a:p>
        </p:txBody>
      </p:sp>
      <p:sp>
        <p:nvSpPr>
          <p:cNvPr id="87" name="Google Shape;87;p13"/>
          <p:cNvSpPr txBox="1"/>
          <p:nvPr>
            <p:ph idx="1" type="subTitle"/>
          </p:nvPr>
        </p:nvSpPr>
        <p:spPr>
          <a:xfrm>
            <a:off x="1295400" y="4800600"/>
            <a:ext cx="66294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/>
              <a:t>Brendan Murphy</a:t>
            </a:r>
            <a:endParaRPr/>
          </a:p>
          <a:p>
            <a:pPr indent="0" lvl="0" marL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lang="en-US" sz="2400"/>
              <a:t>Spring </a:t>
            </a:r>
            <a:r>
              <a:rPr lang="en-US" sz="2400"/>
              <a:t>2019</a:t>
            </a:r>
            <a:endParaRPr sz="2400"/>
          </a:p>
        </p:txBody>
      </p:sp>
      <p:sp>
        <p:nvSpPr>
          <p:cNvPr descr="https://files.slack.com/files-pri/T0EJFTLJG-F4HV8CE8M/temp-square.png" id="88" name="Google Shape;88;p13"/>
          <p:cNvSpPr/>
          <p:nvPr/>
        </p:nvSpPr>
        <p:spPr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descr="https://files.slack.com/files-pri/T0EJFTLJG-F4HV8CE8M/temp-square.png" id="89" name="Google Shape;89;p13"/>
          <p:cNvSpPr/>
          <p:nvPr/>
        </p:nvSpPr>
        <p:spPr>
          <a:xfrm>
            <a:off x="307975" y="7937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38200" y="685800"/>
            <a:ext cx="7315447" cy="771551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3"/>
          <p:cNvSpPr txBox="1"/>
          <p:nvPr/>
        </p:nvSpPr>
        <p:spPr>
          <a:xfrm>
            <a:off x="304800" y="5943602"/>
            <a:ext cx="8354080" cy="3077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en-US" sz="14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Adapted from slides by Dan Grossman, Eric Mullen and Ryan Doenges</a:t>
            </a:r>
            <a:endParaRPr b="0" sz="14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2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Shadowing</a:t>
            </a:r>
            <a:endParaRPr/>
          </a:p>
        </p:txBody>
      </p:sp>
      <p:sp>
        <p:nvSpPr>
          <p:cNvPr id="174" name="Google Shape;174;p22"/>
          <p:cNvSpPr txBox="1"/>
          <p:nvPr>
            <p:ph idx="1" type="body"/>
          </p:nvPr>
        </p:nvSpPr>
        <p:spPr>
          <a:xfrm>
            <a:off x="685800" y="3048000"/>
            <a:ext cx="77724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You can’t change a variable, but you can add another with the same name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When looking for a variable definition, most recent is always used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Shadowing is usually considered bad style</a:t>
            </a:r>
            <a:endParaRPr/>
          </a:p>
        </p:txBody>
      </p:sp>
      <p:sp>
        <p:nvSpPr>
          <p:cNvPr id="175" name="Google Shape;175;p22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Winter 2019</a:t>
            </a:r>
            <a:endParaRPr/>
          </a:p>
        </p:txBody>
      </p:sp>
      <p:sp>
        <p:nvSpPr>
          <p:cNvPr id="176" name="Google Shape;176;p22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7" name="Google Shape;177;p22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CSE 341: Programming Languages</a:t>
            </a:r>
            <a:endParaRPr/>
          </a:p>
        </p:txBody>
      </p:sp>
      <p:sp>
        <p:nvSpPr>
          <p:cNvPr id="178" name="Google Shape;178;p22"/>
          <p:cNvSpPr txBox="1"/>
          <p:nvPr/>
        </p:nvSpPr>
        <p:spPr>
          <a:xfrm>
            <a:off x="838200" y="1470102"/>
            <a:ext cx="2286000" cy="12954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b="1" lang="en-US" sz="24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4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b="1" lang="en-US" sz="24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4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2;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b="1" lang="en-US" sz="24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4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3;</a:t>
            </a:r>
            <a:endParaRPr b="1" sz="2400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1" sz="2400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179" name="Google Shape;179;p22"/>
          <p:cNvSpPr txBox="1"/>
          <p:nvPr/>
        </p:nvSpPr>
        <p:spPr>
          <a:xfrm>
            <a:off x="3657600" y="1444302"/>
            <a:ext cx="3418500" cy="1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-&gt; int</a:t>
            </a:r>
            <a:endParaRPr b="0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-&gt; int, b -&gt; int</a:t>
            </a:r>
            <a:endParaRPr b="0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-&gt; int, b -&gt; int, a -&gt; int</a:t>
            </a:r>
            <a:endParaRPr b="0" sz="24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79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3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Shadowing</a:t>
            </a:r>
            <a:endParaRPr/>
          </a:p>
        </p:txBody>
      </p:sp>
      <p:sp>
        <p:nvSpPr>
          <p:cNvPr id="186" name="Google Shape;186;p23"/>
          <p:cNvSpPr txBox="1"/>
          <p:nvPr>
            <p:ph idx="1" type="body"/>
          </p:nvPr>
        </p:nvSpPr>
        <p:spPr>
          <a:xfrm>
            <a:off x="685800" y="3048000"/>
            <a:ext cx="77724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You can’t change a variable, but you can add another with the same name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When looking for a variable definition, most recent is always used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Shadowing is usually considered bad style</a:t>
            </a:r>
            <a:endParaRPr/>
          </a:p>
        </p:txBody>
      </p:sp>
      <p:sp>
        <p:nvSpPr>
          <p:cNvPr id="187" name="Google Shape;187;p23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Winter 2019</a:t>
            </a:r>
            <a:endParaRPr/>
          </a:p>
        </p:txBody>
      </p:sp>
      <p:sp>
        <p:nvSpPr>
          <p:cNvPr id="188" name="Google Shape;188;p23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9" name="Google Shape;189;p23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CSE 341: Programming Languages</a:t>
            </a:r>
            <a:endParaRPr/>
          </a:p>
        </p:txBody>
      </p:sp>
      <p:sp>
        <p:nvSpPr>
          <p:cNvPr id="190" name="Google Shape;190;p23"/>
          <p:cNvSpPr txBox="1"/>
          <p:nvPr/>
        </p:nvSpPr>
        <p:spPr>
          <a:xfrm>
            <a:off x="3657600" y="1434933"/>
            <a:ext cx="3418500" cy="132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-&gt; 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-&gt; 1, b -&gt; 2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0" lang="en-US"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-&gt; 1, b -&gt; 2, a -&gt; 3</a:t>
            </a:r>
            <a:endParaRPr/>
          </a:p>
        </p:txBody>
      </p:sp>
      <p:sp>
        <p:nvSpPr>
          <p:cNvPr id="191" name="Google Shape;191;p23"/>
          <p:cNvSpPr txBox="1"/>
          <p:nvPr/>
        </p:nvSpPr>
        <p:spPr>
          <a:xfrm>
            <a:off x="838200" y="1470102"/>
            <a:ext cx="2286000" cy="12954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b="1" lang="en-US" sz="24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4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b="1" lang="en-US" sz="24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4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2;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b="1" lang="en-US" sz="24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4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3;</a:t>
            </a:r>
            <a:endParaRPr b="1" sz="2400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1" sz="2400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19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Shadowing</a:t>
            </a:r>
            <a:endParaRPr/>
          </a:p>
        </p:txBody>
      </p:sp>
      <p:sp>
        <p:nvSpPr>
          <p:cNvPr id="198" name="Google Shape;198;p24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This behavior, along with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use </a:t>
            </a:r>
            <a:r>
              <a:rPr lang="en-US"/>
              <a:t>in the REPL can lead to confusing effects</a:t>
            </a:r>
            <a:endParaRPr/>
          </a:p>
          <a:p>
            <a:pPr indent="-342900" lvl="0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Suppose I have the following program:</a:t>
            </a:r>
            <a:endParaRPr/>
          </a:p>
          <a:p>
            <a:pPr indent="-215900" lvl="0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I load that into the REPL with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-US"/>
              <a:t>. Now, I decide to change my program, and I delete a line, giving this:</a:t>
            </a:r>
            <a:endParaRPr/>
          </a:p>
          <a:p>
            <a:pPr indent="-215900" lvl="0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I load that into the REPL without restarting the REPL. What goes wrong?</a:t>
            </a:r>
            <a:endParaRPr/>
          </a:p>
          <a:p>
            <a:pPr indent="-342900" lvl="0" marL="342900" rtl="0" algn="l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(Hint: what is the value of y?)</a:t>
            </a:r>
            <a:endParaRPr/>
          </a:p>
        </p:txBody>
      </p:sp>
      <p:sp>
        <p:nvSpPr>
          <p:cNvPr id="199" name="Google Shape;199;p24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Winter 2019</a:t>
            </a:r>
            <a:endParaRPr/>
          </a:p>
        </p:txBody>
      </p:sp>
      <p:sp>
        <p:nvSpPr>
          <p:cNvPr id="200" name="Google Shape;200;p24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1" name="Google Shape;201;p24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CSE 341: Programming Languages</a:t>
            </a:r>
            <a:endParaRPr/>
          </a:p>
        </p:txBody>
      </p:sp>
      <p:sp>
        <p:nvSpPr>
          <p:cNvPr id="202" name="Google Shape;202;p24"/>
          <p:cNvSpPr txBox="1"/>
          <p:nvPr/>
        </p:nvSpPr>
        <p:spPr>
          <a:xfrm>
            <a:off x="5715000" y="2286000"/>
            <a:ext cx="2057400" cy="838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b="1" lang="en-US" sz="24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4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8;</a:t>
            </a:r>
            <a:endParaRPr b="1"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b="1" lang="en-US" sz="24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4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2;</a:t>
            </a:r>
            <a:endParaRPr b="1" sz="2400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1" sz="2400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03" name="Google Shape;203;p24"/>
          <p:cNvSpPr txBox="1"/>
          <p:nvPr/>
        </p:nvSpPr>
        <p:spPr>
          <a:xfrm>
            <a:off x="5715000" y="3810000"/>
            <a:ext cx="2057400" cy="457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b="1" lang="en-US" sz="24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4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8;</a:t>
            </a:r>
            <a:endParaRPr b="1" sz="24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5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Comparison Operators</a:t>
            </a:r>
            <a:endParaRPr/>
          </a:p>
        </p:txBody>
      </p:sp>
      <p:sp>
        <p:nvSpPr>
          <p:cNvPr id="210" name="Google Shape;210;p25"/>
          <p:cNvSpPr txBox="1"/>
          <p:nvPr>
            <p:ph idx="1" type="body"/>
          </p:nvPr>
        </p:nvSpPr>
        <p:spPr>
          <a:xfrm>
            <a:off x="685800" y="15240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You can compare numbers in SML!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Each of these operators has 2 subexpressions of type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int</a:t>
            </a:r>
            <a:r>
              <a:rPr lang="en-US"/>
              <a:t>, and produces a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bool</a:t>
            </a:r>
            <a:endParaRPr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11" name="Google Shape;211;p25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Winter 2019</a:t>
            </a:r>
            <a:endParaRPr/>
          </a:p>
        </p:txBody>
      </p:sp>
      <p:sp>
        <p:nvSpPr>
          <p:cNvPr id="212" name="Google Shape;212;p25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3" name="Google Shape;213;p25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CSE 341: Programming Languages</a:t>
            </a:r>
            <a:endParaRPr/>
          </a:p>
        </p:txBody>
      </p:sp>
      <p:graphicFrame>
        <p:nvGraphicFramePr>
          <p:cNvPr id="214" name="Google Shape;214;p25"/>
          <p:cNvGraphicFramePr/>
          <p:nvPr/>
        </p:nvGraphicFramePr>
        <p:xfrm>
          <a:off x="748990" y="34290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{41F1369A-B4DF-4900-9089-023C7F8E4307}</a:tableStyleId>
              </a:tblPr>
              <a:tblGrid>
                <a:gridCol w="2499675"/>
                <a:gridCol w="2499675"/>
                <a:gridCol w="2499675"/>
              </a:tblGrid>
              <a:tr h="598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 New"/>
                        <a:buNone/>
                      </a:pPr>
                      <a:r>
                        <a:rPr lang="en-US" sz="24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=</a:t>
                      </a:r>
                      <a:r>
                        <a:rPr lang="en-US" sz="2400" u="none" cap="none" strike="noStrike"/>
                        <a:t> (Equality)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 New"/>
                        <a:buNone/>
                      </a:pPr>
                      <a:r>
                        <a:rPr lang="en-US" sz="24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</a:t>
                      </a:r>
                      <a:r>
                        <a:rPr lang="en-US" sz="2400" u="none" cap="none" strike="noStrike"/>
                        <a:t> (Less than)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 New"/>
                        <a:buNone/>
                      </a:pPr>
                      <a:r>
                        <a:rPr lang="en-US" sz="24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&lt;=</a:t>
                      </a:r>
                      <a:r>
                        <a:rPr lang="en-US" sz="2400" u="none" cap="none" strike="noStrike"/>
                        <a:t> (Less than or equal)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598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 New"/>
                        <a:buNone/>
                      </a:pPr>
                      <a:r>
                        <a:rPr lang="en-US" sz="24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&lt;&gt;</a:t>
                      </a:r>
                      <a:r>
                        <a:rPr lang="en-US" sz="2400" u="none" cap="none" strike="noStrike"/>
                        <a:t> (Inequality)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 New"/>
                        <a:buNone/>
                      </a:pPr>
                      <a:r>
                        <a:rPr lang="en-US" sz="24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</a:t>
                      </a:r>
                      <a:r>
                        <a:rPr lang="en-US" sz="2400" u="none" cap="none" strike="noStrike"/>
                        <a:t> (Greater than)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400"/>
                        <a:buFont typeface="Courier New"/>
                        <a:buNone/>
                      </a:pPr>
                      <a:r>
                        <a:rPr lang="en-US" sz="24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&gt;=</a:t>
                      </a:r>
                      <a:r>
                        <a:rPr lang="en-US" sz="2400" u="none" cap="none" strike="noStrike"/>
                        <a:t> (Greater than or equal)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Boolean Operators</a:t>
            </a:r>
            <a:endParaRPr/>
          </a:p>
        </p:txBody>
      </p:sp>
      <p:sp>
        <p:nvSpPr>
          <p:cNvPr id="221" name="Google Shape;221;p26"/>
          <p:cNvSpPr txBox="1"/>
          <p:nvPr>
            <p:ph idx="1" type="body"/>
          </p:nvPr>
        </p:nvSpPr>
        <p:spPr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You can also perform logical operations over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bool</a:t>
            </a:r>
            <a:r>
              <a:rPr lang="en-US"/>
              <a:t>s!</a:t>
            </a:r>
            <a:endParaRPr/>
          </a:p>
          <a:p>
            <a:pPr indent="-215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15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15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15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15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•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and</a:t>
            </a:r>
            <a:r>
              <a:rPr lang="en-US"/>
              <a:t> is completely different, we may talk about it later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ourier New"/>
              <a:buChar char="•"/>
            </a:pP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andalso/orelse</a:t>
            </a:r>
            <a:r>
              <a:rPr lang="en-US"/>
              <a:t> are SML built-ins as they use short-circuit evaluation, we will talk about why they have to be built-ins later</a:t>
            </a:r>
            <a:endParaRPr/>
          </a:p>
        </p:txBody>
      </p:sp>
      <p:sp>
        <p:nvSpPr>
          <p:cNvPr id="222" name="Google Shape;222;p26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Winter </a:t>
            </a:r>
            <a:r>
              <a:rPr lang="en-US"/>
              <a:t>2019</a:t>
            </a:r>
            <a:endParaRPr/>
          </a:p>
        </p:txBody>
      </p:sp>
      <p:sp>
        <p:nvSpPr>
          <p:cNvPr id="223" name="Google Shape;223;p26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4" name="Google Shape;224;p26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CSE 341: Programming Languages</a:t>
            </a:r>
            <a:endParaRPr/>
          </a:p>
        </p:txBody>
      </p:sp>
      <p:graphicFrame>
        <p:nvGraphicFramePr>
          <p:cNvPr id="225" name="Google Shape;225;p26"/>
          <p:cNvGraphicFramePr/>
          <p:nvPr/>
        </p:nvGraphicFramePr>
        <p:xfrm>
          <a:off x="304800" y="19812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{41F1369A-B4DF-4900-9089-023C7F8E4307}</a:tableStyleId>
              </a:tblPr>
              <a:tblGrid>
                <a:gridCol w="1198325"/>
                <a:gridCol w="1791850"/>
                <a:gridCol w="2800425"/>
                <a:gridCol w="2807775"/>
              </a:tblGrid>
              <a:tr h="4781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FFFFFF"/>
                          </a:solidFill>
                        </a:rPr>
                        <a:t>Operation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FFFFFF"/>
                          </a:solidFill>
                        </a:rPr>
                        <a:t>Syntax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FFFFFF"/>
                          </a:solidFill>
                        </a:rPr>
                        <a:t>Type-Checking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FFFF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rgbClr val="FFFFFF"/>
                          </a:solidFill>
                        </a:rPr>
                        <a:t>Evaluation</a:t>
                      </a:r>
                      <a:endParaRPr/>
                    </a:p>
                  </a:txBody>
                  <a:tcPr marT="91425" marB="91425" marR="91425" marL="91425">
                    <a:solidFill>
                      <a:srgbClr val="000000"/>
                    </a:solidFill>
                  </a:tcPr>
                </a:tc>
              </a:tr>
              <a:tr h="482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andalso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e1 </a:t>
                      </a:r>
                      <a:r>
                        <a:rPr lang="en-US" sz="18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andalso</a:t>
                      </a:r>
                      <a:r>
                        <a:rPr lang="en-US" sz="1800" u="none" cap="none" strike="noStrike"/>
                        <a:t> e2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e1 and e2 have type bool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Same as Java’s e1 &amp;&amp; e2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828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orelse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e1 </a:t>
                      </a:r>
                      <a:r>
                        <a:rPr lang="en-US" sz="18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orelse</a:t>
                      </a:r>
                      <a:r>
                        <a:rPr lang="en-US" sz="1800" u="none" cap="none" strike="noStrike"/>
                        <a:t> e2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800" u="none" cap="none" strike="noStrike">
                          <a:solidFill>
                            <a:schemeClr val="dk1"/>
                          </a:solidFill>
                        </a:rPr>
                        <a:t>e1 and e2 have type bool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Same as Java’s e1 || e2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781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ourier New"/>
                        <a:buNone/>
                      </a:pPr>
                      <a:r>
                        <a:rPr lang="en-US" sz="1800" u="none" cap="none" strike="noStrike">
                          <a:latin typeface="Courier New"/>
                          <a:ea typeface="Courier New"/>
                          <a:cs typeface="Courier New"/>
                          <a:sym typeface="Courier New"/>
                        </a:rPr>
                        <a:t>not</a:t>
                      </a:r>
                      <a:r>
                        <a:rPr lang="en-US" sz="1800" u="none" cap="none" strike="noStrike"/>
                        <a:t> e1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e1 has type bool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rPr lang="en-US" sz="1800" u="none" cap="none" strike="noStrike"/>
                        <a:t>Same as Java’s !e1</a:t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27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And… Those Bad Styles</a:t>
            </a:r>
            <a:endParaRPr/>
          </a:p>
        </p:txBody>
      </p:sp>
      <p:sp>
        <p:nvSpPr>
          <p:cNvPr id="231" name="Google Shape;231;p27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Language does not need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andalso</a:t>
            </a:r>
            <a:r>
              <a:rPr lang="en-US"/>
              <a:t> ,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orelse</a:t>
            </a:r>
            <a:r>
              <a:rPr lang="en-US"/>
              <a:t> , or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not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Using more concise forms generally much better style</a:t>
            </a:r>
            <a:endParaRPr/>
          </a:p>
          <a:p>
            <a:pPr indent="-342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And definitely please do not do this:</a:t>
            </a:r>
            <a:endParaRPr/>
          </a:p>
        </p:txBody>
      </p:sp>
      <p:sp>
        <p:nvSpPr>
          <p:cNvPr id="232" name="Google Shape;232;p27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Winter 2019</a:t>
            </a:r>
            <a:endParaRPr/>
          </a:p>
        </p:txBody>
      </p:sp>
      <p:sp>
        <p:nvSpPr>
          <p:cNvPr id="233" name="Google Shape;233;p27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34" name="Google Shape;234;p27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CSE 341: Programming Languages</a:t>
            </a:r>
            <a:endParaRPr/>
          </a:p>
        </p:txBody>
      </p:sp>
      <p:sp>
        <p:nvSpPr>
          <p:cNvPr id="235" name="Google Shape;235;p27"/>
          <p:cNvSpPr txBox="1"/>
          <p:nvPr/>
        </p:nvSpPr>
        <p:spPr>
          <a:xfrm>
            <a:off x="307086" y="2225040"/>
            <a:ext cx="3124200" cy="12954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e1 andalso e2 *)</a:t>
            </a:r>
            <a:endParaRPr b="1" sz="2000">
              <a:solidFill>
                <a:srgbClr val="7030A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endParaRPr/>
          </a:p>
        </p:txBody>
      </p:sp>
      <p:sp>
        <p:nvSpPr>
          <p:cNvPr id="236" name="Google Shape;236;p27"/>
          <p:cNvSpPr txBox="1"/>
          <p:nvPr/>
        </p:nvSpPr>
        <p:spPr>
          <a:xfrm>
            <a:off x="3629406" y="2225040"/>
            <a:ext cx="2954274" cy="12954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e1 orelse e2 *)</a:t>
            </a:r>
            <a:endParaRPr b="1" sz="2000">
              <a:solidFill>
                <a:srgbClr val="7030A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then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else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e2</a:t>
            </a:r>
            <a:endParaRPr/>
          </a:p>
        </p:txBody>
      </p:sp>
      <p:sp>
        <p:nvSpPr>
          <p:cNvPr id="237" name="Google Shape;237;p27"/>
          <p:cNvSpPr txBox="1"/>
          <p:nvPr/>
        </p:nvSpPr>
        <p:spPr>
          <a:xfrm>
            <a:off x="6781800" y="2225040"/>
            <a:ext cx="2019300" cy="12954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not e1 *)</a:t>
            </a:r>
            <a:endParaRPr b="1" sz="2000">
              <a:solidFill>
                <a:srgbClr val="7030A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e1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then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else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38" name="Google Shape;238;p27"/>
          <p:cNvSpPr txBox="1"/>
          <p:nvPr/>
        </p:nvSpPr>
        <p:spPr>
          <a:xfrm>
            <a:off x="1143000" y="4648200"/>
            <a:ext cx="3733800" cy="12954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 just say e (!!!) *)</a:t>
            </a:r>
            <a:endParaRPr b="1" sz="2000">
              <a:solidFill>
                <a:srgbClr val="7030A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then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true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else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false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/>
                                        <p:tgtEl>
                                          <p:spTgt spid="23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Debugging</a:t>
            </a:r>
            <a:endParaRPr/>
          </a:p>
        </p:txBody>
      </p:sp>
      <p:sp>
        <p:nvSpPr>
          <p:cNvPr id="244" name="Google Shape;244;p28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DEMO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Errors can occur at 3 stages: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/>
              <a:t>Syntax: Your program is not “valid SML” in some (usually small and annoyingly nitpicky) way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/>
              <a:t>Type Check: One of the type checking rules didn’t work out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/>
              <a:t>Runtime: Your program did something while running that it shouldn’t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The best way to debug is to read what you wrote carefully, and think about it.</a:t>
            </a:r>
            <a:endParaRPr/>
          </a:p>
        </p:txBody>
      </p:sp>
      <p:sp>
        <p:nvSpPr>
          <p:cNvPr id="245" name="Google Shape;245;p28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Winter 2019</a:t>
            </a:r>
            <a:endParaRPr/>
          </a:p>
        </p:txBody>
      </p:sp>
      <p:sp>
        <p:nvSpPr>
          <p:cNvPr id="246" name="Google Shape;246;p28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47" name="Google Shape;247;p28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CSE 341: Programming Languages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25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2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Testing</a:t>
            </a:r>
            <a:endParaRPr/>
          </a:p>
        </p:txBody>
      </p:sp>
      <p:sp>
        <p:nvSpPr>
          <p:cNvPr id="253" name="Google Shape;253;p29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We don’t have a unit testing framework (too heavyweight for 5 weeks)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You should still test your code!</a:t>
            </a:r>
            <a:endParaRPr/>
          </a:p>
          <a:p>
            <a:pPr indent="-3302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Just do something like this</a:t>
            </a:r>
            <a:endParaRPr/>
          </a:p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54" name="Google Shape;254;p29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Winter 2019</a:t>
            </a:r>
            <a:endParaRPr/>
          </a:p>
        </p:txBody>
      </p:sp>
      <p:sp>
        <p:nvSpPr>
          <p:cNvPr id="255" name="Google Shape;255;p29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56" name="Google Shape;256;p29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CSE 341: Programming Languages</a:t>
            </a:r>
            <a:endParaRPr/>
          </a:p>
        </p:txBody>
      </p:sp>
      <p:sp>
        <p:nvSpPr>
          <p:cNvPr id="257" name="Google Shape;257;p29"/>
          <p:cNvSpPr txBox="1"/>
          <p:nvPr/>
        </p:nvSpPr>
        <p:spPr>
          <a:xfrm>
            <a:off x="933450" y="3629100"/>
            <a:ext cx="7277100" cy="457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test1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((4 div 4) = 1);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1" sz="2000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1" sz="2000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0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Parametric Polymorphism (“Generics”)</a:t>
            </a:r>
            <a:endParaRPr/>
          </a:p>
        </p:txBody>
      </p:sp>
      <p:sp>
        <p:nvSpPr>
          <p:cNvPr id="264" name="Google Shape;264;p30"/>
          <p:cNvSpPr txBox="1"/>
          <p:nvPr>
            <p:ph idx="1" type="body"/>
          </p:nvPr>
        </p:nvSpPr>
        <p:spPr>
          <a:xfrm>
            <a:off x="685800" y="1600200"/>
            <a:ext cx="7772400" cy="678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What’s wrong with</a:t>
            </a:r>
            <a:r>
              <a:rPr lang="en-US"/>
              <a:t> </a:t>
            </a:r>
            <a:r>
              <a:rPr lang="en-US"/>
              <a:t>this </a:t>
            </a:r>
            <a:r>
              <a:rPr lang="en-US"/>
              <a:t>code?</a:t>
            </a:r>
            <a:endParaRPr/>
          </a:p>
        </p:txBody>
      </p:sp>
      <p:sp>
        <p:nvSpPr>
          <p:cNvPr id="265" name="Google Shape;265;p30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66" name="Google Shape;266;p30"/>
          <p:cNvSpPr txBox="1"/>
          <p:nvPr/>
        </p:nvSpPr>
        <p:spPr>
          <a:xfrm>
            <a:off x="1196150" y="2415375"/>
            <a:ext cx="5077200" cy="12954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fun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swap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: int * string) =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(#2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#1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swap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("hello", 123)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67" name="Google Shape;267;p30"/>
          <p:cNvSpPr txBox="1"/>
          <p:nvPr>
            <p:ph idx="1" type="body"/>
          </p:nvPr>
        </p:nvSpPr>
        <p:spPr>
          <a:xfrm>
            <a:off x="685800" y="4000500"/>
            <a:ext cx="7772400" cy="678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Technically</a:t>
            </a:r>
            <a:r>
              <a:rPr lang="en-US"/>
              <a:t> </a:t>
            </a:r>
            <a:r>
              <a:rPr lang="en-US"/>
              <a:t>correct answer</a:t>
            </a:r>
            <a:r>
              <a:rPr lang="en-US"/>
              <a:t>: there’s a type error</a:t>
            </a:r>
            <a:endParaRPr/>
          </a:p>
        </p:txBody>
      </p:sp>
      <p:sp>
        <p:nvSpPr>
          <p:cNvPr id="268" name="Google Shape;268;p30"/>
          <p:cNvSpPr txBox="1"/>
          <p:nvPr>
            <p:ph idx="1" type="body"/>
          </p:nvPr>
        </p:nvSpPr>
        <p:spPr>
          <a:xfrm>
            <a:off x="685800" y="4716488"/>
            <a:ext cx="7772400" cy="678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Better answer: </a:t>
            </a:r>
            <a:r>
              <a:rPr b="1" lang="en-US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swap</a:t>
            </a:r>
            <a:r>
              <a:rPr lang="en-US"/>
              <a:t> should have a more general type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p3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CSE </a:t>
            </a:r>
            <a:r>
              <a:rPr i="0" lang="en-US"/>
              <a:t>14(2|3)</a:t>
            </a:r>
            <a:r>
              <a:rPr lang="en-US"/>
              <a:t> Time: How do Java?</a:t>
            </a:r>
            <a:endParaRPr/>
          </a:p>
        </p:txBody>
      </p:sp>
      <p:sp>
        <p:nvSpPr>
          <p:cNvPr id="275" name="Google Shape;275;p31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76" name="Google Shape;276;p31"/>
          <p:cNvSpPr txBox="1"/>
          <p:nvPr/>
        </p:nvSpPr>
        <p:spPr>
          <a:xfrm>
            <a:off x="685800" y="1447800"/>
            <a:ext cx="7772400" cy="21948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B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final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 fst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 </a:t>
            </a: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final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B snd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;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	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 fst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B snd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this.fst = fst;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this.snd = snd;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 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2000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77" name="Google Shape;277;p31"/>
          <p:cNvSpPr txBox="1"/>
          <p:nvPr/>
        </p:nvSpPr>
        <p:spPr>
          <a:xfrm>
            <a:off x="685800" y="3642600"/>
            <a:ext cx="7772400" cy="2836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class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Main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 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static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B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A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swap(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B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p) {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return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(p.snd, p.fst);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public static void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String[] args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{</a:t>
            </a:r>
            <a:endParaRPr b="1" sz="2000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   Pair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&lt;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Integer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 String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&gt;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   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Main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.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swap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new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("hello", 123));</a:t>
            </a:r>
            <a:endParaRPr b="1" sz="2000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b="1" sz="2000">
              <a:solidFill>
                <a:schemeClr val="accent2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}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Some Facts About Me</a:t>
            </a:r>
            <a:endParaRPr/>
          </a:p>
        </p:txBody>
      </p:sp>
      <p:sp>
        <p:nvSpPr>
          <p:cNvPr id="97" name="Google Shape;97;p14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Math/CS Double Major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Scared of the word “pragmatic”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TAed 341 once before (Winter ‘19)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Loves Types</a:t>
            </a:r>
            <a:endParaRPr sz="3600"/>
          </a:p>
          <a:p>
            <a:pPr indent="-457200" lvl="0" marL="457200" rtl="0" algn="l"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/>
              <a:t>Favorite Programming Language is Haskell</a:t>
            </a:r>
            <a:endParaRPr sz="3600"/>
          </a:p>
        </p:txBody>
      </p:sp>
      <p:sp>
        <p:nvSpPr>
          <p:cNvPr id="98" name="Google Shape;98;p14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Winter 2019</a:t>
            </a:r>
            <a:endParaRPr/>
          </a:p>
        </p:txBody>
      </p:sp>
      <p:sp>
        <p:nvSpPr>
          <p:cNvPr id="99" name="Google Shape;99;p14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0" name="Google Shape;100;p14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CSE 341: Programming Languages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32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Anything you can do, I can do better.</a:t>
            </a:r>
            <a:endParaRPr/>
          </a:p>
        </p:txBody>
      </p:sp>
      <p:sp>
        <p:nvSpPr>
          <p:cNvPr id="284" name="Google Shape;284;p32"/>
          <p:cNvSpPr txBox="1"/>
          <p:nvPr>
            <p:ph idx="1" type="body"/>
          </p:nvPr>
        </p:nvSpPr>
        <p:spPr>
          <a:xfrm>
            <a:off x="685800" y="1600200"/>
            <a:ext cx="7772400" cy="678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We can make our </a:t>
            </a:r>
            <a:r>
              <a:rPr b="1" lang="en-US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swap</a:t>
            </a:r>
            <a:r>
              <a:rPr lang="en-US"/>
              <a:t> function generic!</a:t>
            </a:r>
            <a:endParaRPr/>
          </a:p>
        </p:txBody>
      </p:sp>
      <p:sp>
        <p:nvSpPr>
          <p:cNvPr id="285" name="Google Shape;285;p32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86" name="Google Shape;286;p32"/>
          <p:cNvSpPr txBox="1"/>
          <p:nvPr/>
        </p:nvSpPr>
        <p:spPr>
          <a:xfrm>
            <a:off x="1196150" y="2415375"/>
            <a:ext cx="5077200" cy="12954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fun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swap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: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'a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*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'b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=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(#2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#1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pair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c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swap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("hello", 123)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287" name="Google Shape;287;p32"/>
          <p:cNvSpPr txBox="1"/>
          <p:nvPr>
            <p:ph idx="1" type="body"/>
          </p:nvPr>
        </p:nvSpPr>
        <p:spPr>
          <a:xfrm>
            <a:off x="685800" y="4000500"/>
            <a:ext cx="7772400" cy="678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do you think the type of </a:t>
            </a:r>
            <a:r>
              <a:rPr b="1" lang="en-US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swap</a:t>
            </a:r>
            <a:r>
              <a:rPr lang="en-US"/>
              <a:t> is?</a:t>
            </a:r>
            <a:endParaRPr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33"/>
          <p:cNvSpPr txBox="1"/>
          <p:nvPr>
            <p:ph idx="1" type="body"/>
          </p:nvPr>
        </p:nvSpPr>
        <p:spPr>
          <a:xfrm>
            <a:off x="685800" y="1600200"/>
            <a:ext cx="7772400" cy="1437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“=” is the hardest concept in Programming Language Theory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Unlike Java, SML doesn’t have equality for every type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This good! Equality doesn’t always make sense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One reason: Floating Point is weird</a:t>
            </a:r>
            <a:endParaRPr/>
          </a:p>
        </p:txBody>
      </p:sp>
      <p:sp>
        <p:nvSpPr>
          <p:cNvPr id="294" name="Google Shape;294;p33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Equality</a:t>
            </a:r>
            <a:endParaRPr/>
          </a:p>
        </p:txBody>
      </p:sp>
      <p:sp>
        <p:nvSpPr>
          <p:cNvPr id="295" name="Google Shape;295;p33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96" name="Google Shape;296;p33"/>
          <p:cNvSpPr txBox="1"/>
          <p:nvPr/>
        </p:nvSpPr>
        <p:spPr>
          <a:xfrm>
            <a:off x="2033400" y="3868475"/>
            <a:ext cx="5077200" cy="12954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 0.1 + 0.2;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y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 0.3;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z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= x - y;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z is not zero!!! *)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4"/>
          <p:cNvSpPr txBox="1"/>
          <p:nvPr>
            <p:ph idx="1" type="body"/>
          </p:nvPr>
        </p:nvSpPr>
        <p:spPr>
          <a:xfrm>
            <a:off x="685800" y="1600200"/>
            <a:ext cx="7772400" cy="1828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“=” is the hardest concept in Programming Language Theory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Unlike Java, SML doesn’t have equality for every type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This good! Equality doesn’t always make sense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One reason: Floating Point is weird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Other reason: It doesn’t make sense for functions</a:t>
            </a:r>
            <a:endParaRPr/>
          </a:p>
        </p:txBody>
      </p:sp>
      <p:sp>
        <p:nvSpPr>
          <p:cNvPr id="303" name="Google Shape;303;p34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Equality (cont.)</a:t>
            </a:r>
            <a:endParaRPr/>
          </a:p>
        </p:txBody>
      </p:sp>
      <p:sp>
        <p:nvSpPr>
          <p:cNvPr id="304" name="Google Shape;304;p34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05" name="Google Shape;305;p34"/>
          <p:cNvSpPr txBox="1"/>
          <p:nvPr/>
        </p:nvSpPr>
        <p:spPr>
          <a:xfrm>
            <a:off x="2033400" y="3429000"/>
            <a:ext cx="5077200" cy="17349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fun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: int) = 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&gt; 100 </a:t>
            </a: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then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-1 </a:t>
            </a: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+1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fun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g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: int) =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- 1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7030A0"/>
                </a:solidFill>
                <a:latin typeface="Courier New"/>
                <a:ea typeface="Courier New"/>
                <a:cs typeface="Courier New"/>
                <a:sym typeface="Courier New"/>
              </a:rPr>
              <a:t>(* How could we check f = g? *)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6" name="Google Shape;306;p34"/>
          <p:cNvSpPr txBox="1"/>
          <p:nvPr>
            <p:ph idx="1" type="body"/>
          </p:nvPr>
        </p:nvSpPr>
        <p:spPr>
          <a:xfrm>
            <a:off x="685800" y="5410200"/>
            <a:ext cx="7772400" cy="86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Bonus for those who’ve taken CSE 311: “Do these two programs do the same thing” is reducible to the halting problem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35"/>
          <p:cNvSpPr txBox="1"/>
          <p:nvPr>
            <p:ph idx="1" type="body"/>
          </p:nvPr>
        </p:nvSpPr>
        <p:spPr>
          <a:xfrm>
            <a:off x="685800" y="1600200"/>
            <a:ext cx="7772400" cy="5919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What happens if I write the following program?</a:t>
            </a:r>
            <a:endParaRPr/>
          </a:p>
        </p:txBody>
      </p:sp>
      <p:sp>
        <p:nvSpPr>
          <p:cNvPr id="313" name="Google Shape;313;p35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Parametric Polymorphism &amp; </a:t>
            </a:r>
            <a:r>
              <a:rPr lang="en-US"/>
              <a:t>Equality</a:t>
            </a:r>
            <a:endParaRPr/>
          </a:p>
        </p:txBody>
      </p:sp>
      <p:sp>
        <p:nvSpPr>
          <p:cNvPr id="314" name="Google Shape;314;p35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15" name="Google Shape;315;p35"/>
          <p:cNvSpPr txBox="1"/>
          <p:nvPr/>
        </p:nvSpPr>
        <p:spPr>
          <a:xfrm>
            <a:off x="685800" y="2277175"/>
            <a:ext cx="5077200" cy="12954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fun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,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) = 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if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then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 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- 1 </a:t>
            </a: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else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n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+ 1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t/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x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(1, 2, 3)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16" name="Google Shape;316;p35"/>
          <p:cNvSpPr txBox="1"/>
          <p:nvPr/>
        </p:nvSpPr>
        <p:spPr>
          <a:xfrm>
            <a:off x="685800" y="3511450"/>
            <a:ext cx="5077200" cy="4572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000"/>
              <a:buFont typeface="Courier New"/>
              <a:buNone/>
            </a:pPr>
            <a:r>
              <a:rPr b="1" lang="en-US" sz="20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y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</a:t>
            </a:r>
            <a:r>
              <a:rPr b="1" lang="en-US" sz="20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f</a:t>
            </a:r>
            <a:r>
              <a:rPr b="1" lang="en-US" sz="20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(1, 2.0, 3.0)</a:t>
            </a:r>
            <a:endParaRPr b="1" sz="2000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5"/>
          <p:cNvSpPr txBox="1"/>
          <p:nvPr>
            <p:ph type="title"/>
          </p:nvPr>
        </p:nvSpPr>
        <p:spPr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Course Resources</a:t>
            </a:r>
            <a:endParaRPr/>
          </a:p>
        </p:txBody>
      </p:sp>
      <p:sp>
        <p:nvSpPr>
          <p:cNvPr id="107" name="Google Shape;107;p15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Winter 2019</a:t>
            </a:r>
            <a:endParaRPr/>
          </a:p>
        </p:txBody>
      </p:sp>
      <p:sp>
        <p:nvSpPr>
          <p:cNvPr id="108" name="Google Shape;108;p15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9" name="Google Shape;109;p15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CSE 341: Programming Languages</a:t>
            </a:r>
            <a:endParaRPr/>
          </a:p>
        </p:txBody>
      </p:sp>
      <p:sp>
        <p:nvSpPr>
          <p:cNvPr id="110" name="Google Shape;110;p15"/>
          <p:cNvSpPr txBox="1"/>
          <p:nvPr/>
        </p:nvSpPr>
        <p:spPr>
          <a:xfrm>
            <a:off x="685800" y="1905000"/>
            <a:ext cx="8001000" cy="381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 have a ton of course resources. Please use them!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 get stuck or need help:</a:t>
            </a:r>
            <a:endParaRPr/>
          </a:p>
          <a:p>
            <a:pPr indent="-285750" lvl="1" marL="74295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Ask questions in </a:t>
            </a:r>
            <a:r>
              <a:rPr lang="en-US" sz="2000">
                <a:solidFill>
                  <a:schemeClr val="dk1"/>
                </a:solidFill>
              </a:rPr>
              <a:t>Piazza</a:t>
            </a:r>
            <a:endParaRPr b="0" i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85750" lvl="1" marL="74295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b="0" i="0" lang="en-US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Come to Office Hours (on website, you don’t need a list of topics before you decide to stop by)</a:t>
            </a:r>
            <a:endParaRPr/>
          </a:p>
          <a:p>
            <a:pPr indent="-342900" lvl="0" marL="34290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b="0" lang="en-US"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We’re here for you</a:t>
            </a:r>
            <a:endParaRPr sz="2000">
              <a:solidFill>
                <a:schemeClr val="dk1"/>
              </a:solidFill>
            </a:endParaRPr>
          </a:p>
          <a:p>
            <a:pPr indent="-215900" lvl="0" marL="342900" marR="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 b="0" sz="2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6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Agenda</a:t>
            </a:r>
            <a:endParaRPr/>
          </a:p>
        </p:txBody>
      </p:sp>
      <p:sp>
        <p:nvSpPr>
          <p:cNvPr id="116" name="Google Shape;116;p16"/>
          <p:cNvSpPr txBox="1"/>
          <p:nvPr>
            <p:ph idx="1" type="body"/>
          </p:nvPr>
        </p:nvSpPr>
        <p:spPr>
          <a:xfrm>
            <a:off x="685800" y="1371600"/>
            <a:ext cx="7772400" cy="4648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Emacs Basics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Shadowing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Debugging</a:t>
            </a:r>
            <a:endParaRPr/>
          </a:p>
          <a:p>
            <a:pPr indent="-330200" lvl="0" marL="34290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“Generics” and Equality Types</a:t>
            </a:r>
            <a:endParaRPr/>
          </a:p>
        </p:txBody>
      </p:sp>
      <p:sp>
        <p:nvSpPr>
          <p:cNvPr id="117" name="Google Shape;117;p16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Winter 2019</a:t>
            </a:r>
            <a:endParaRPr/>
          </a:p>
        </p:txBody>
      </p:sp>
      <p:sp>
        <p:nvSpPr>
          <p:cNvPr id="118" name="Google Shape;118;p16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9" name="Google Shape;119;p16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CSE 341: Programming Languages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Editor vs. IDE</a:t>
            </a:r>
            <a:endParaRPr/>
          </a:p>
        </p:txBody>
      </p:sp>
      <p:sp>
        <p:nvSpPr>
          <p:cNvPr id="126" name="Google Shape;126;p17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457200" rtl="0" algn="l">
              <a:spcBef>
                <a:spcPts val="36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You may be familiar with IDEs (jGrasp, Eclipse, IntelliJ, etc.)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Handles compilation, error reporting, running, …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Emacs is an </a:t>
            </a:r>
            <a:r>
              <a:rPr i="1" lang="en-US"/>
              <a:t>editor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Many similar features! e.g., Syntax highlighting, …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Not tied to a specific language</a:t>
            </a:r>
            <a:endParaRPr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–"/>
            </a:pPr>
            <a:r>
              <a:rPr lang="en-US"/>
              <a:t>(Vim is another alternative editor you can use)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en-US"/>
              <a:t>There is no clear distinction between these two concepts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/>
              <a:t>Running and compilation is done outside the </a:t>
            </a:r>
            <a:r>
              <a:rPr lang="en-US"/>
              <a:t>editor</a:t>
            </a:r>
            <a:endParaRPr/>
          </a:p>
          <a:p>
            <a:pPr indent="-3429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/>
              <a:t>You can code in all programming languages we cover in 341 with Emacs - so please get comfortable with it :)</a:t>
            </a:r>
            <a:endParaRPr/>
          </a:p>
        </p:txBody>
      </p:sp>
      <p:sp>
        <p:nvSpPr>
          <p:cNvPr id="127" name="Google Shape;127;p17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8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Emacs Basics</a:t>
            </a:r>
            <a:endParaRPr/>
          </a:p>
        </p:txBody>
      </p:sp>
      <p:sp>
        <p:nvSpPr>
          <p:cNvPr id="134" name="Google Shape;134;p18"/>
          <p:cNvSpPr txBox="1"/>
          <p:nvPr>
            <p:ph idx="1" type="body"/>
          </p:nvPr>
        </p:nvSpPr>
        <p:spPr>
          <a:xfrm>
            <a:off x="685800" y="1447800"/>
            <a:ext cx="7772400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Don’t be scared!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Commands have particular notation: C-x means hold Ctrl while pressing x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Meta key is Alt (thus M-z means hold Alt, press z)</a:t>
            </a:r>
            <a:endParaRPr/>
          </a:p>
          <a:p>
            <a:pPr indent="-285750" lvl="1" marL="74295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/>
              <a:t>C-x C-s is Save File</a:t>
            </a:r>
            <a:endParaRPr/>
          </a:p>
          <a:p>
            <a:pPr indent="-285750" lvl="1" marL="74295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/>
              <a:t>C-x C-f is Open File</a:t>
            </a:r>
            <a:endParaRPr/>
          </a:p>
          <a:p>
            <a:pPr indent="-285750" lvl="1" marL="74295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/>
              <a:t>C-x C-c is Exit Emacs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C-g is Escape (Abort any partial command you may have entered. If you get confused while typing use this)</a:t>
            </a:r>
            <a:endParaRPr/>
          </a:p>
          <a:p>
            <a:pPr indent="-342900" lvl="0" marL="3429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M-x is “Do a thing”</a:t>
            </a:r>
            <a:endParaRPr/>
          </a:p>
        </p:txBody>
      </p:sp>
      <p:sp>
        <p:nvSpPr>
          <p:cNvPr id="135" name="Google Shape;135;p18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Winter 2019</a:t>
            </a:r>
            <a:endParaRPr/>
          </a:p>
        </p:txBody>
      </p:sp>
      <p:sp>
        <p:nvSpPr>
          <p:cNvPr id="136" name="Google Shape;136;p18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7" name="Google Shape;137;p18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CSE 341: Programming Languages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9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ML Development Workflow</a:t>
            </a:r>
            <a:endParaRPr/>
          </a:p>
        </p:txBody>
      </p:sp>
      <p:sp>
        <p:nvSpPr>
          <p:cNvPr id="144" name="Google Shape;144;p19"/>
          <p:cNvSpPr txBox="1"/>
          <p:nvPr>
            <p:ph idx="1" type="body"/>
          </p:nvPr>
        </p:nvSpPr>
        <p:spPr>
          <a:xfrm>
            <a:off x="685800" y="14478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REPL is the general term for tools like “Run I/O” you have been using in jGRASP for CSE 142/3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REPL means </a:t>
            </a:r>
            <a:r>
              <a:rPr b="1" lang="en-US"/>
              <a:t>R</a:t>
            </a:r>
            <a:r>
              <a:rPr lang="en-US"/>
              <a:t>ead </a:t>
            </a:r>
            <a:r>
              <a:rPr b="1" lang="en-US"/>
              <a:t>E</a:t>
            </a:r>
            <a:r>
              <a:rPr lang="en-US"/>
              <a:t>val </a:t>
            </a:r>
            <a:r>
              <a:rPr b="1" lang="en-US"/>
              <a:t>P</a:t>
            </a:r>
            <a:r>
              <a:rPr lang="en-US"/>
              <a:t>rint </a:t>
            </a:r>
            <a:r>
              <a:rPr b="1" lang="en-US"/>
              <a:t>L</a:t>
            </a:r>
            <a:r>
              <a:rPr lang="en-US"/>
              <a:t>oop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Read: ask the user for semi colon terminated input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Evaluate: try to run the input as ML code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Print: show the user the result or any error messages produced by evaluation</a:t>
            </a:r>
            <a:endParaRPr/>
          </a:p>
          <a:p>
            <a:pPr indent="-342900" lvl="0" marL="34290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Loop</a:t>
            </a:r>
            <a:endParaRPr/>
          </a:p>
        </p:txBody>
      </p:sp>
      <p:sp>
        <p:nvSpPr>
          <p:cNvPr id="145" name="Google Shape;145;p19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Winter 2019</a:t>
            </a:r>
            <a:endParaRPr/>
          </a:p>
        </p:txBody>
      </p:sp>
      <p:sp>
        <p:nvSpPr>
          <p:cNvPr id="146" name="Google Shape;146;p19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7" name="Google Shape;147;p19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CSE 341: Programming Languages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0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ML Development Workflow</a:t>
            </a:r>
            <a:endParaRPr/>
          </a:p>
        </p:txBody>
      </p:sp>
      <p:sp>
        <p:nvSpPr>
          <p:cNvPr id="153" name="Google Shape;153;p20"/>
          <p:cNvSpPr txBox="1"/>
          <p:nvPr>
            <p:ph idx="1" type="body"/>
          </p:nvPr>
        </p:nvSpPr>
        <p:spPr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Demo of REPL with Lecture 1 code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/>
              <a:t>You can type in any ML code you want, it will evaluate it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/>
              <a:t>Useful to put code in .sml file for reuse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/>
              <a:t>Every command must end in a semicolon (;)</a:t>
            </a:r>
            <a:endParaRPr/>
          </a:p>
          <a:p>
            <a:pPr indent="-285750" lvl="1" marL="742950" rtl="0" algn="l">
              <a:lnSpc>
                <a:spcPct val="15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</a:pPr>
            <a:r>
              <a:rPr lang="en-US"/>
              <a:t>Load .sml files into REPL with </a:t>
            </a:r>
            <a:r>
              <a:rPr lang="en-US">
                <a:latin typeface="Courier New"/>
                <a:ea typeface="Courier New"/>
                <a:cs typeface="Courier New"/>
                <a:sym typeface="Courier New"/>
              </a:rPr>
              <a:t>use</a:t>
            </a:r>
            <a:r>
              <a:rPr lang="en-US"/>
              <a:t> command</a:t>
            </a:r>
            <a:endParaRPr/>
          </a:p>
          <a:p>
            <a:pPr indent="-2159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54" name="Google Shape;154;p20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Winter 2019</a:t>
            </a:r>
            <a:endParaRPr/>
          </a:p>
        </p:txBody>
      </p:sp>
      <p:sp>
        <p:nvSpPr>
          <p:cNvPr id="155" name="Google Shape;155;p20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6" name="Google Shape;156;p20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CSE 341: Programming Languages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21"/>
          <p:cNvSpPr txBox="1"/>
          <p:nvPr>
            <p:ph type="title"/>
          </p:nvPr>
        </p:nvSpPr>
        <p:spPr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Shadowing</a:t>
            </a:r>
            <a:endParaRPr/>
          </a:p>
        </p:txBody>
      </p:sp>
      <p:sp>
        <p:nvSpPr>
          <p:cNvPr id="163" name="Google Shape;163;p21"/>
          <p:cNvSpPr txBox="1"/>
          <p:nvPr>
            <p:ph idx="1" type="body"/>
          </p:nvPr>
        </p:nvSpPr>
        <p:spPr>
          <a:xfrm>
            <a:off x="685800" y="3048000"/>
            <a:ext cx="7772400" cy="28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406400" lvl="0" marL="34290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•"/>
            </a:pPr>
            <a:r>
              <a:rPr lang="en-US" sz="3000"/>
              <a:t>Does the above code compile? If so, w</a:t>
            </a:r>
            <a:r>
              <a:rPr lang="en-US" sz="3000"/>
              <a:t>hat do you think it does? Talk to a neighbor!</a:t>
            </a:r>
            <a:endParaRPr sz="3000"/>
          </a:p>
          <a:p>
            <a:pPr indent="-406400" lvl="0" marL="342900" rtl="0" algn="l">
              <a:spcBef>
                <a:spcPts val="400"/>
              </a:spcBef>
              <a:spcAft>
                <a:spcPts val="0"/>
              </a:spcAft>
              <a:buSzPts val="3000"/>
              <a:buChar char="•"/>
            </a:pPr>
            <a:r>
              <a:rPr lang="en-US" sz="3000"/>
              <a:t>Remember, SML doesn’t have mutation.</a:t>
            </a:r>
            <a:endParaRPr sz="3000"/>
          </a:p>
        </p:txBody>
      </p:sp>
      <p:sp>
        <p:nvSpPr>
          <p:cNvPr id="164" name="Google Shape;164;p21"/>
          <p:cNvSpPr txBox="1"/>
          <p:nvPr>
            <p:ph idx="10" type="dt"/>
          </p:nvPr>
        </p:nvSpPr>
        <p:spPr>
          <a:xfrm>
            <a:off x="6858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Winter 2019</a:t>
            </a:r>
            <a:endParaRPr/>
          </a:p>
        </p:txBody>
      </p:sp>
      <p:sp>
        <p:nvSpPr>
          <p:cNvPr id="165" name="Google Shape;165;p21"/>
          <p:cNvSpPr txBox="1"/>
          <p:nvPr>
            <p:ph idx="12" type="sldNum"/>
          </p:nvPr>
        </p:nvSpPr>
        <p:spPr>
          <a:xfrm>
            <a:off x="6553200" y="64008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6" name="Google Shape;166;p21"/>
          <p:cNvSpPr txBox="1"/>
          <p:nvPr>
            <p:ph idx="11" type="ftr"/>
          </p:nvPr>
        </p:nvSpPr>
        <p:spPr>
          <a:xfrm>
            <a:off x="2895600" y="6400800"/>
            <a:ext cx="3429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CSE 341: Programming Languages</a:t>
            </a:r>
            <a:endParaRPr/>
          </a:p>
        </p:txBody>
      </p:sp>
      <p:sp>
        <p:nvSpPr>
          <p:cNvPr id="167" name="Google Shape;167;p21"/>
          <p:cNvSpPr txBox="1"/>
          <p:nvPr/>
        </p:nvSpPr>
        <p:spPr>
          <a:xfrm>
            <a:off x="838200" y="1470102"/>
            <a:ext cx="2286000" cy="129540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b="1" lang="en-US" sz="24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4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1;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b="1" lang="en-US" sz="24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4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b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2;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rgbClr val="00664C"/>
              </a:buClr>
              <a:buSzPts val="2400"/>
              <a:buFont typeface="Courier New"/>
              <a:buNone/>
            </a:pPr>
            <a:r>
              <a:rPr b="1" lang="en-US" sz="2400">
                <a:solidFill>
                  <a:srgbClr val="00664C"/>
                </a:solidFill>
                <a:latin typeface="Courier New"/>
                <a:ea typeface="Courier New"/>
                <a:cs typeface="Courier New"/>
                <a:sym typeface="Courier New"/>
              </a:rPr>
              <a:t>val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b="1" lang="en-US" sz="2400">
                <a:solidFill>
                  <a:schemeClr val="accent2"/>
                </a:solidFill>
                <a:latin typeface="Courier New"/>
                <a:ea typeface="Courier New"/>
                <a:cs typeface="Courier New"/>
                <a:sym typeface="Courier New"/>
              </a:rPr>
              <a:t>a</a:t>
            </a:r>
            <a:r>
              <a:rPr b="1" lang="en-US" sz="240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 = 3;</a:t>
            </a:r>
            <a:endParaRPr b="1" sz="2400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indent="-342900" lvl="0" marL="342900" marR="0" rtl="0" algn="l">
              <a:lnSpc>
                <a:spcPct val="9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1" sz="2400">
              <a:solidFill>
                <a:srgbClr val="00664C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