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31"/>
  </p:normalViewPr>
  <p:slideViewPr>
    <p:cSldViewPr snapToGrid="0" snapToObjects="1">
      <p:cViewPr varScale="1">
        <p:scale>
          <a:sx n="101" d="100"/>
          <a:sy n="101" d="100"/>
        </p:scale>
        <p:origin x="142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" name="Shape 11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458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685800" y="1122362"/>
            <a:ext cx="77724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143000" y="3602037"/>
            <a:ext cx="6858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itle Text"/>
          <p:cNvSpPr txBox="1">
            <a:spLocks noGrp="1"/>
          </p:cNvSpPr>
          <p:nvPr>
            <p:ph type="title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2" name="Body Level One…"/>
          <p:cNvSpPr txBox="1">
            <a:spLocks noGrp="1"/>
          </p:cNvSpPr>
          <p:nvPr>
            <p:ph type="body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xfrm>
            <a:off x="623887" y="1709739"/>
            <a:ext cx="7886701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23887" y="4589464"/>
            <a:ext cx="78867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/>
            </a:lvl1pPr>
            <a:lvl2pPr marL="0" indent="457200">
              <a:buSzTx/>
              <a:buFontTx/>
              <a:buNone/>
              <a:defRPr sz="2400"/>
            </a:lvl2pPr>
            <a:lvl3pPr marL="0" indent="914400">
              <a:buSzTx/>
              <a:buFontTx/>
              <a:buNone/>
              <a:defRPr sz="2400"/>
            </a:lvl3pPr>
            <a:lvl4pPr marL="0" indent="1371600">
              <a:buSzTx/>
              <a:buFontTx/>
              <a:buNone/>
              <a:defRPr sz="2400"/>
            </a:lvl4pPr>
            <a:lvl5pPr marL="0" indent="1828800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xfrm>
            <a:off x="629841" y="365125"/>
            <a:ext cx="7886701" cy="1325564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29841" y="1681163"/>
            <a:ext cx="3868341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29149" y="1681163"/>
            <a:ext cx="3887393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3887391" y="987425"/>
            <a:ext cx="4629151" cy="4873626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9840" y="2057400"/>
            <a:ext cx="2949180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3887391" y="987425"/>
            <a:ext cx="4629151" cy="4873626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251368" y="6404293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hf hdr="0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ruby-doc.org/core-2.2.3/Comparable.html" TargetMode="External"/><Relationship Id="rId3" Type="http://schemas.openxmlformats.org/officeDocument/2006/relationships/hyperlink" Target="http://ruby-doc.org/core-2.2.3/Enumerable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itle 1"/>
          <p:cNvSpPr txBox="1">
            <a:spLocks noGrp="1"/>
          </p:cNvSpPr>
          <p:nvPr>
            <p:ph type="ctrTitle"/>
          </p:nvPr>
        </p:nvSpPr>
        <p:spPr>
          <a:xfrm>
            <a:off x="685800" y="1308894"/>
            <a:ext cx="7772400" cy="2387601"/>
          </a:xfrm>
          <a:prstGeom prst="rect">
            <a:avLst/>
          </a:prstGeom>
        </p:spPr>
        <p:txBody>
          <a:bodyPr/>
          <a:lstStyle/>
          <a:p>
            <a:r>
              <a:t>CSE 341</a:t>
            </a:r>
            <a:br/>
            <a:r>
              <a:t>Section 9</a:t>
            </a:r>
          </a:p>
        </p:txBody>
      </p:sp>
      <p:sp>
        <p:nvSpPr>
          <p:cNvPr id="113" name="Subtitle 2"/>
          <p:cNvSpPr txBox="1">
            <a:spLocks noGrp="1"/>
          </p:cNvSpPr>
          <p:nvPr>
            <p:ph type="subTitle" sz="quarter" idx="1"/>
          </p:nvPr>
        </p:nvSpPr>
        <p:spPr>
          <a:xfrm>
            <a:off x="1143000" y="3898901"/>
            <a:ext cx="6858000" cy="165576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Winter 2018</a:t>
            </a:r>
            <a:endParaRPr dirty="0"/>
          </a:p>
        </p:txBody>
      </p:sp>
      <p:sp>
        <p:nvSpPr>
          <p:cNvPr id="114" name="TextBox 3"/>
          <p:cNvSpPr txBox="1"/>
          <p:nvPr/>
        </p:nvSpPr>
        <p:spPr>
          <a:xfrm>
            <a:off x="304800" y="5943601"/>
            <a:ext cx="8354080" cy="3077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1400"/>
            </a:lvl1pPr>
          </a:lstStyle>
          <a:p>
            <a:r>
              <a:rPr dirty="0"/>
              <a:t>Adapted from slides by </a:t>
            </a:r>
            <a:r>
              <a:rPr lang="en-US" dirty="0" smtClean="0"/>
              <a:t>Eric Mullen, </a:t>
            </a:r>
            <a:r>
              <a:rPr dirty="0" smtClean="0"/>
              <a:t>Nick </a:t>
            </a:r>
            <a:r>
              <a:rPr dirty="0"/>
              <a:t>Mooney, Nicholas Shahan, Cody Schroeder, and Dan Grossman</a:t>
            </a:r>
          </a:p>
        </p:txBody>
      </p:sp>
      <p:pic>
        <p:nvPicPr>
          <p:cNvPr id="115" name="Picture 6" descr="Picture 6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737360" y="518858"/>
            <a:ext cx="5669280" cy="603505"/>
          </a:xfrm>
          <a:prstGeom prst="rect">
            <a:avLst/>
          </a:prstGeom>
          <a:ln w="12700">
            <a:miter lim="400000"/>
          </a:ln>
        </p:spPr>
      </p:pic>
      <p:pic>
        <p:nvPicPr>
          <p:cNvPr id="116" name="Picture 7" descr="Picture 7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737360" y="520383"/>
            <a:ext cx="5669280" cy="60045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Title 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t>The Visitor Pattern</a:t>
            </a:r>
          </a:p>
        </p:txBody>
      </p:sp>
      <p:sp>
        <p:nvSpPr>
          <p:cNvPr id="158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r>
              <a:t>A template for handling a functional composition in OOP</a:t>
            </a:r>
          </a:p>
          <a:p>
            <a:pPr marL="685800" lvl="1" indent="-228600">
              <a:spcBef>
                <a:spcPts val="500"/>
              </a:spcBef>
              <a:defRPr sz="2400"/>
            </a:pPr>
            <a:r>
              <a:t>OOP wants to group code by classes</a:t>
            </a:r>
          </a:p>
          <a:p>
            <a:pPr marL="685800" lvl="1" indent="-228600">
              <a:spcBef>
                <a:spcPts val="500"/>
              </a:spcBef>
              <a:defRPr sz="2400"/>
            </a:pPr>
            <a:r>
              <a:t>We want code grouped by functions</a:t>
            </a:r>
          </a:p>
          <a:p>
            <a:pPr marL="1143000" lvl="2" indent="-228600">
              <a:spcBef>
                <a:spcPts val="500"/>
              </a:spcBef>
              <a:defRPr sz="2000"/>
            </a:pPr>
            <a:r>
              <a:t>This makes it easier to add operations at a later time.</a:t>
            </a:r>
          </a:p>
          <a:p>
            <a:r>
              <a:t>Relies on Double Dispatch!!!</a:t>
            </a:r>
          </a:p>
          <a:p>
            <a:pPr marL="685800" lvl="1" indent="-228600">
              <a:spcBef>
                <a:spcPts val="500"/>
              </a:spcBef>
              <a:defRPr sz="2400"/>
            </a:pPr>
            <a:r>
              <a:t>Dispatch based on (VisitorType, ValueType) pairs.</a:t>
            </a:r>
          </a:p>
          <a:p>
            <a:r>
              <a:t>Often used to compute over AST’s (abstract syntax trees)</a:t>
            </a:r>
          </a:p>
          <a:p>
            <a:pPr marL="685800" lvl="1" indent="-228600">
              <a:spcBef>
                <a:spcPts val="500"/>
              </a:spcBef>
              <a:defRPr sz="2400"/>
            </a:pPr>
            <a:r>
              <a:t>Heavily used in compilers</a:t>
            </a:r>
          </a:p>
        </p:txBody>
      </p:sp>
      <p:sp>
        <p:nvSpPr>
          <p:cNvPr id="159" name="Slide Number Placeholder 3"/>
          <p:cNvSpPr txBox="1">
            <a:spLocks noGrp="1"/>
          </p:cNvSpPr>
          <p:nvPr>
            <p:ph type="sldNum" sz="quarter" idx="2"/>
          </p:nvPr>
        </p:nvSpPr>
        <p:spPr>
          <a:xfrm>
            <a:off x="8251368" y="6404293"/>
            <a:ext cx="263983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10</a:t>
            </a:fld>
            <a:endParaRPr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itle 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t>Today’s Agenda</a:t>
            </a:r>
          </a:p>
        </p:txBody>
      </p:sp>
      <p:sp>
        <p:nvSpPr>
          <p:cNvPr id="119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r>
              <a:t>Double Dispatch Again</a:t>
            </a:r>
          </a:p>
          <a:p>
            <a:r>
              <a:t>Mixins</a:t>
            </a:r>
          </a:p>
          <a:p>
            <a:r>
              <a:t>The Visitor Pattern</a:t>
            </a:r>
          </a:p>
        </p:txBody>
      </p:sp>
      <p:sp>
        <p:nvSpPr>
          <p:cNvPr id="120" name="Slide Number Placeholder 3"/>
          <p:cNvSpPr txBox="1">
            <a:spLocks noGrp="1"/>
          </p:cNvSpPr>
          <p:nvPr>
            <p:ph type="sldNum" sz="quarter" idx="2"/>
          </p:nvPr>
        </p:nvSpPr>
        <p:spPr>
          <a:xfrm>
            <a:off x="8331289" y="6404293"/>
            <a:ext cx="184061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2</a:t>
            </a:fld>
            <a:endParaRPr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itle 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t>Dispatch Overview</a:t>
            </a:r>
          </a:p>
        </p:txBody>
      </p:sp>
      <p:sp>
        <p:nvSpPr>
          <p:cNvPr id="123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marL="0" indent="0" defTabSz="896111">
              <a:lnSpc>
                <a:spcPct val="81000"/>
              </a:lnSpc>
              <a:spcBef>
                <a:spcPts val="900"/>
              </a:spcBef>
              <a:buSzTx/>
              <a:buNone/>
              <a:defRPr sz="2254"/>
            </a:pPr>
            <a:r>
              <a:t>Dispatch is the </a:t>
            </a:r>
            <a:r>
              <a:rPr i="1"/>
              <a:t>runtime</a:t>
            </a:r>
            <a:r>
              <a:t> procedure for looking up which function to call based on the parameters given:</a:t>
            </a:r>
          </a:p>
          <a:p>
            <a:pPr marL="224027" indent="-224027" defTabSz="896111">
              <a:lnSpc>
                <a:spcPct val="81000"/>
              </a:lnSpc>
              <a:spcBef>
                <a:spcPts val="900"/>
              </a:spcBef>
              <a:defRPr sz="2254"/>
            </a:pPr>
            <a:r>
              <a:t>Ruby (and Java) use </a:t>
            </a:r>
            <a:r>
              <a:rPr i="1">
                <a:solidFill>
                  <a:srgbClr val="0070C0"/>
                </a:solidFill>
              </a:rPr>
              <a:t>Single Dispatch</a:t>
            </a:r>
            <a:r>
              <a:t> on the implicit </a:t>
            </a:r>
            <a:r>
              <a:rPr b="1"/>
              <a:t>self</a:t>
            </a:r>
            <a:r>
              <a:t> parameter</a:t>
            </a:r>
          </a:p>
          <a:p>
            <a:pPr marL="672084" lvl="1" indent="-224027" defTabSz="896111">
              <a:lnSpc>
                <a:spcPct val="81000"/>
              </a:lnSpc>
              <a:spcBef>
                <a:spcPts val="400"/>
              </a:spcBef>
              <a:defRPr sz="1960"/>
            </a:pPr>
            <a:r>
              <a:t>Uses runtime class of </a:t>
            </a:r>
            <a:r>
              <a:rPr b="1"/>
              <a:t>self</a:t>
            </a:r>
            <a:r>
              <a:t> to lookup the method when a call is made</a:t>
            </a:r>
          </a:p>
          <a:p>
            <a:pPr marL="672084" lvl="1" indent="-224027" defTabSz="896111">
              <a:lnSpc>
                <a:spcPct val="81000"/>
              </a:lnSpc>
              <a:spcBef>
                <a:spcPts val="400"/>
              </a:spcBef>
              <a:defRPr sz="1960"/>
            </a:pPr>
            <a:r>
              <a:t>This is what you learned in CSE 143</a:t>
            </a:r>
          </a:p>
          <a:p>
            <a:pPr marL="224027" indent="-224027" defTabSz="896111">
              <a:lnSpc>
                <a:spcPct val="81000"/>
              </a:lnSpc>
              <a:spcBef>
                <a:spcPts val="900"/>
              </a:spcBef>
              <a:defRPr sz="2254" i="1">
                <a:solidFill>
                  <a:srgbClr val="0070C0"/>
                </a:solidFill>
              </a:defRPr>
            </a:pPr>
            <a:r>
              <a:t>Double Dispatch</a:t>
            </a:r>
            <a:r>
              <a:rPr i="0">
                <a:solidFill>
                  <a:srgbClr val="000000"/>
                </a:solidFill>
              </a:rPr>
              <a:t> uses the runtime classes of both </a:t>
            </a:r>
            <a:r>
              <a:rPr b="1" i="0">
                <a:solidFill>
                  <a:srgbClr val="000000"/>
                </a:solidFill>
              </a:rPr>
              <a:t>self</a:t>
            </a:r>
            <a:r>
              <a:rPr i="0">
                <a:solidFill>
                  <a:srgbClr val="000000"/>
                </a:solidFill>
              </a:rPr>
              <a:t> and a single method parameter</a:t>
            </a:r>
          </a:p>
          <a:p>
            <a:pPr marL="672084" lvl="1" indent="-224027" defTabSz="896111">
              <a:lnSpc>
                <a:spcPct val="81000"/>
              </a:lnSpc>
              <a:spcBef>
                <a:spcPts val="400"/>
              </a:spcBef>
              <a:defRPr sz="1960"/>
            </a:pPr>
            <a:r>
              <a:t>Ruby/Java do not have this, but we can emulate it</a:t>
            </a:r>
          </a:p>
          <a:p>
            <a:pPr marL="672084" lvl="1" indent="-224027" defTabSz="896111">
              <a:lnSpc>
                <a:spcPct val="81000"/>
              </a:lnSpc>
              <a:spcBef>
                <a:spcPts val="400"/>
              </a:spcBef>
              <a:defRPr sz="1960"/>
            </a:pPr>
            <a:r>
              <a:t>This is what you will do in HW7</a:t>
            </a:r>
          </a:p>
          <a:p>
            <a:pPr marL="224027" indent="-224027" defTabSz="896111">
              <a:lnSpc>
                <a:spcPct val="81000"/>
              </a:lnSpc>
              <a:spcBef>
                <a:spcPts val="900"/>
              </a:spcBef>
              <a:defRPr sz="2254"/>
            </a:pPr>
            <a:r>
              <a:t>You can dispatch on any number of the parameters and the general term for this is </a:t>
            </a:r>
            <a:r>
              <a:rPr i="1">
                <a:solidFill>
                  <a:srgbClr val="0070C0"/>
                </a:solidFill>
              </a:rPr>
              <a:t>Multiple Dispatch</a:t>
            </a:r>
            <a:r>
              <a:t> or </a:t>
            </a:r>
            <a:r>
              <a:rPr i="1">
                <a:solidFill>
                  <a:srgbClr val="0070C0"/>
                </a:solidFill>
              </a:rPr>
              <a:t>Multimethods</a:t>
            </a:r>
          </a:p>
        </p:txBody>
      </p:sp>
      <p:sp>
        <p:nvSpPr>
          <p:cNvPr id="124" name="Slide Number Placeholder 3"/>
          <p:cNvSpPr txBox="1">
            <a:spLocks noGrp="1"/>
          </p:cNvSpPr>
          <p:nvPr>
            <p:ph type="sldNum" sz="quarter" idx="2"/>
          </p:nvPr>
        </p:nvSpPr>
        <p:spPr>
          <a:xfrm>
            <a:off x="8331289" y="6404293"/>
            <a:ext cx="184061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3</a:t>
            </a:fld>
            <a:endParaRPr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itle 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t>Emulating Double Dispatch</a:t>
            </a:r>
          </a:p>
        </p:txBody>
      </p:sp>
      <p:sp>
        <p:nvSpPr>
          <p:cNvPr id="127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marL="217170" indent="-217170" defTabSz="868680">
              <a:spcBef>
                <a:spcPts val="900"/>
              </a:spcBef>
              <a:defRPr sz="2660"/>
            </a:pPr>
            <a:r>
              <a:t>To emulate double dispatch in Ruby (on HW7) just use the built-in single dispatch procedure </a:t>
            </a:r>
            <a:r>
              <a:rPr b="1" i="1"/>
              <a:t>twice!</a:t>
            </a:r>
          </a:p>
          <a:p>
            <a:pPr marL="651509" lvl="1" indent="-217170" defTabSz="868680">
              <a:spcBef>
                <a:spcPts val="400"/>
              </a:spcBef>
              <a:defRPr sz="2280"/>
            </a:pPr>
            <a:r>
              <a:t>Have the principal method immediately call another method on its </a:t>
            </a:r>
            <a:r>
              <a:rPr i="1"/>
              <a:t>first parameter</a:t>
            </a:r>
            <a:r>
              <a:t>, passing </a:t>
            </a:r>
            <a:r>
              <a:rPr b="1"/>
              <a:t>self</a:t>
            </a:r>
            <a:r>
              <a:t> as an argument</a:t>
            </a:r>
          </a:p>
          <a:p>
            <a:pPr marL="651509" lvl="1" indent="-217170" defTabSz="868680">
              <a:spcBef>
                <a:spcPts val="400"/>
              </a:spcBef>
              <a:defRPr sz="2280"/>
            </a:pPr>
            <a:r>
              <a:t>The second call will implicitly know the class of the </a:t>
            </a:r>
            <a:r>
              <a:rPr b="1"/>
              <a:t>self</a:t>
            </a:r>
            <a:r>
              <a:t> parameter</a:t>
            </a:r>
          </a:p>
          <a:p>
            <a:pPr marL="651509" lvl="1" indent="-217170" defTabSz="868680">
              <a:spcBef>
                <a:spcPts val="400"/>
              </a:spcBef>
              <a:defRPr sz="2280"/>
            </a:pPr>
            <a:r>
              <a:t>It will also know the class of the </a:t>
            </a:r>
            <a:r>
              <a:rPr i="1"/>
              <a:t>first parameter </a:t>
            </a:r>
            <a:r>
              <a:t>of the principal method, because of </a:t>
            </a:r>
            <a:r>
              <a:rPr i="1">
                <a:solidFill>
                  <a:srgbClr val="0070C0"/>
                </a:solidFill>
              </a:rPr>
              <a:t>Single Dispatch</a:t>
            </a:r>
          </a:p>
          <a:p>
            <a:pPr marL="217170" indent="-217170" defTabSz="868680">
              <a:spcBef>
                <a:spcPts val="900"/>
              </a:spcBef>
              <a:defRPr sz="2660"/>
            </a:pPr>
            <a:r>
              <a:t>There are other ways to emulate double dispatch</a:t>
            </a:r>
          </a:p>
          <a:p>
            <a:pPr marL="651509" lvl="1" indent="-217170" defTabSz="868680">
              <a:spcBef>
                <a:spcPts val="400"/>
              </a:spcBef>
              <a:defRPr sz="2280"/>
            </a:pPr>
            <a:r>
              <a:t>Found as an idiom in SML by using case expressions</a:t>
            </a:r>
          </a:p>
        </p:txBody>
      </p:sp>
      <p:sp>
        <p:nvSpPr>
          <p:cNvPr id="128" name="Slide Number Placeholder 3"/>
          <p:cNvSpPr txBox="1">
            <a:spLocks noGrp="1"/>
          </p:cNvSpPr>
          <p:nvPr>
            <p:ph type="sldNum" sz="quarter" idx="2"/>
          </p:nvPr>
        </p:nvSpPr>
        <p:spPr>
          <a:xfrm>
            <a:off x="8331289" y="6404293"/>
            <a:ext cx="184061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4</a:t>
            </a:fld>
            <a:endParaRPr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itle 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t>Double Dispatch Example</a:t>
            </a:r>
          </a:p>
        </p:txBody>
      </p:sp>
      <p:sp>
        <p:nvSpPr>
          <p:cNvPr id="131" name="Slide Number Placeholder 3"/>
          <p:cNvSpPr txBox="1">
            <a:spLocks noGrp="1"/>
          </p:cNvSpPr>
          <p:nvPr>
            <p:ph type="sldNum" sz="quarter" idx="2"/>
          </p:nvPr>
        </p:nvSpPr>
        <p:spPr>
          <a:xfrm>
            <a:off x="8331289" y="6404293"/>
            <a:ext cx="184061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5</a:t>
            </a:fld>
            <a:endParaRPr/>
          </a:p>
        </p:txBody>
      </p:sp>
      <p:grpSp>
        <p:nvGrpSpPr>
          <p:cNvPr id="134" name="Rectangle 3"/>
          <p:cNvGrpSpPr/>
          <p:nvPr/>
        </p:nvGrpSpPr>
        <p:grpSpPr>
          <a:xfrm>
            <a:off x="628649" y="1980046"/>
            <a:ext cx="3298582" cy="3811154"/>
            <a:chOff x="0" y="0"/>
            <a:chExt cx="3298580" cy="3811153"/>
          </a:xfrm>
        </p:grpSpPr>
        <p:sp>
          <p:nvSpPr>
            <p:cNvPr id="132" name="Rectangle"/>
            <p:cNvSpPr/>
            <p:nvPr/>
          </p:nvSpPr>
          <p:spPr>
            <a:xfrm>
              <a:off x="-1" y="-1"/>
              <a:ext cx="3298582" cy="3811155"/>
            </a:xfrm>
            <a:prstGeom prst="rect">
              <a:avLst/>
            </a:prstGeom>
            <a:solidFill>
              <a:srgbClr val="E7E6E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marL="342900" indent="-342900">
                <a:lnSpc>
                  <a:spcPct val="90000"/>
                </a:lnSpc>
                <a:spcBef>
                  <a:spcPts val="200"/>
                </a:spcBef>
              </a:pPr>
              <a:endParaRPr/>
            </a:p>
          </p:txBody>
        </p:sp>
        <p:sp>
          <p:nvSpPr>
            <p:cNvPr id="133" name="class A…"/>
            <p:cNvSpPr txBox="1"/>
            <p:nvPr/>
          </p:nvSpPr>
          <p:spPr>
            <a:xfrm>
              <a:off x="-1" y="-1"/>
              <a:ext cx="3298582" cy="3393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marL="342900" indent="-342900">
                <a:lnSpc>
                  <a:spcPct val="90000"/>
                </a:lnSpc>
                <a:spcBef>
                  <a:spcPts val="200"/>
                </a:spcBef>
                <a:defRPr b="1">
                  <a:solidFill>
                    <a:srgbClr val="0070C0"/>
                  </a:solidFill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class </a:t>
              </a:r>
              <a:r>
                <a:rPr>
                  <a:solidFill>
                    <a:srgbClr val="7030A0"/>
                  </a:solidFill>
                </a:rPr>
                <a:t>A </a:t>
              </a:r>
              <a:r>
                <a:t> </a:t>
              </a:r>
            </a:p>
            <a:p>
              <a:pPr marL="342900" indent="-342900">
                <a:lnSpc>
                  <a:spcPct val="90000"/>
                </a:lnSpc>
                <a:spcBef>
                  <a:spcPts val="200"/>
                </a:spcBef>
                <a:defRPr b="1">
                  <a:solidFill>
                    <a:srgbClr val="0070C0"/>
                  </a:solidFill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	def </a:t>
              </a:r>
              <a:r>
                <a:rPr>
                  <a:solidFill>
                    <a:srgbClr val="7030A0"/>
                  </a:solidFill>
                </a:rPr>
                <a:t>f</a:t>
              </a:r>
              <a:r>
                <a:rPr>
                  <a:solidFill>
                    <a:srgbClr val="000000"/>
                  </a:solidFill>
                </a:rPr>
                <a:t> x</a:t>
              </a:r>
            </a:p>
            <a:p>
              <a:pPr marL="342900" indent="-342900">
                <a:lnSpc>
                  <a:spcPct val="90000"/>
                </a:lnSpc>
                <a:spcBef>
                  <a:spcPts val="200"/>
                </a:spcBef>
                <a:defRPr b="1">
                  <a:solidFill>
                    <a:srgbClr val="0070C0"/>
                  </a:solidFill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		</a:t>
              </a:r>
              <a:r>
                <a:rPr>
                  <a:solidFill>
                    <a:srgbClr val="000000"/>
                  </a:solidFill>
                </a:rPr>
                <a:t>x.fWithA</a:t>
              </a:r>
              <a:r>
                <a:t> self</a:t>
              </a:r>
            </a:p>
            <a:p>
              <a:pPr marL="342900" indent="-342900">
                <a:lnSpc>
                  <a:spcPct val="90000"/>
                </a:lnSpc>
                <a:spcBef>
                  <a:spcPts val="200"/>
                </a:spcBef>
                <a:defRPr b="1">
                  <a:solidFill>
                    <a:srgbClr val="0070C0"/>
                  </a:solidFill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	end  </a:t>
              </a:r>
            </a:p>
            <a:p>
              <a:pPr marL="342900" indent="-342900">
                <a:lnSpc>
                  <a:spcPct val="90000"/>
                </a:lnSpc>
                <a:spcBef>
                  <a:spcPts val="200"/>
                </a:spcBef>
                <a:defRPr b="1">
                  <a:solidFill>
                    <a:srgbClr val="0070C0"/>
                  </a:solidFill>
                  <a:latin typeface="Courier New"/>
                  <a:ea typeface="Courier New"/>
                  <a:cs typeface="Courier New"/>
                  <a:sym typeface="Courier New"/>
                </a:defRPr>
              </a:pPr>
              <a:endParaRPr/>
            </a:p>
            <a:p>
              <a:pPr marL="342900" indent="-342900">
                <a:lnSpc>
                  <a:spcPct val="90000"/>
                </a:lnSpc>
                <a:spcBef>
                  <a:spcPts val="200"/>
                </a:spcBef>
                <a:defRPr b="1">
                  <a:solidFill>
                    <a:srgbClr val="0070C0"/>
                  </a:solidFill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	def </a:t>
              </a:r>
              <a:r>
                <a:rPr>
                  <a:solidFill>
                    <a:srgbClr val="7030A0"/>
                  </a:solidFill>
                </a:rPr>
                <a:t>fWithA</a:t>
              </a:r>
              <a:r>
                <a:rPr>
                  <a:solidFill>
                    <a:srgbClr val="000000"/>
                  </a:solidFill>
                </a:rPr>
                <a:t> a </a:t>
              </a:r>
              <a:r>
                <a:t>   </a:t>
              </a:r>
            </a:p>
            <a:p>
              <a:pPr marL="342900" indent="-342900">
                <a:lnSpc>
                  <a:spcPct val="90000"/>
                </a:lnSpc>
                <a:spcBef>
                  <a:spcPts val="200"/>
                </a:spcBef>
                <a:defRPr b="1">
                  <a:solidFill>
                    <a:srgbClr val="0070C0"/>
                  </a:solidFill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		</a:t>
              </a:r>
              <a:r>
                <a:rPr>
                  <a:solidFill>
                    <a:srgbClr val="00B050"/>
                  </a:solidFill>
                </a:rPr>
                <a:t>"(a, a) case"</a:t>
              </a:r>
            </a:p>
            <a:p>
              <a:pPr marL="342900" indent="-342900">
                <a:lnSpc>
                  <a:spcPct val="90000"/>
                </a:lnSpc>
                <a:spcBef>
                  <a:spcPts val="200"/>
                </a:spcBef>
                <a:defRPr b="1">
                  <a:solidFill>
                    <a:srgbClr val="0070C0"/>
                  </a:solidFill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	end  </a:t>
              </a:r>
            </a:p>
            <a:p>
              <a:pPr marL="342900" indent="-342900">
                <a:lnSpc>
                  <a:spcPct val="90000"/>
                </a:lnSpc>
                <a:spcBef>
                  <a:spcPts val="200"/>
                </a:spcBef>
                <a:defRPr b="1">
                  <a:solidFill>
                    <a:srgbClr val="0070C0"/>
                  </a:solidFill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	</a:t>
              </a:r>
            </a:p>
            <a:p>
              <a:pPr marL="342900" indent="-342900">
                <a:lnSpc>
                  <a:spcPct val="90000"/>
                </a:lnSpc>
                <a:spcBef>
                  <a:spcPts val="200"/>
                </a:spcBef>
                <a:defRPr b="1">
                  <a:solidFill>
                    <a:srgbClr val="0070C0"/>
                  </a:solidFill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	def </a:t>
              </a:r>
              <a:r>
                <a:rPr>
                  <a:solidFill>
                    <a:srgbClr val="7030A0"/>
                  </a:solidFill>
                </a:rPr>
                <a:t>fWithB</a:t>
              </a:r>
              <a:r>
                <a:t> </a:t>
              </a:r>
              <a:r>
                <a:rPr>
                  <a:solidFill>
                    <a:srgbClr val="000000"/>
                  </a:solidFill>
                </a:rPr>
                <a:t>b  </a:t>
              </a:r>
              <a:r>
                <a:t>  </a:t>
              </a:r>
            </a:p>
            <a:p>
              <a:pPr marL="342900" indent="-342900">
                <a:lnSpc>
                  <a:spcPct val="90000"/>
                </a:lnSpc>
                <a:spcBef>
                  <a:spcPts val="200"/>
                </a:spcBef>
                <a:defRPr b="1">
                  <a:solidFill>
                    <a:srgbClr val="0070C0"/>
                  </a:solidFill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		</a:t>
              </a:r>
              <a:r>
                <a:rPr>
                  <a:solidFill>
                    <a:srgbClr val="00B050"/>
                  </a:solidFill>
                </a:rPr>
                <a:t>"(b, a) case"</a:t>
              </a:r>
            </a:p>
            <a:p>
              <a:pPr marL="342900" indent="-342900">
                <a:lnSpc>
                  <a:spcPct val="90000"/>
                </a:lnSpc>
                <a:spcBef>
                  <a:spcPts val="200"/>
                </a:spcBef>
                <a:defRPr b="1">
                  <a:solidFill>
                    <a:srgbClr val="0070C0"/>
                  </a:solidFill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	end</a:t>
              </a:r>
            </a:p>
            <a:p>
              <a:pPr marL="342900" indent="-342900">
                <a:lnSpc>
                  <a:spcPct val="90000"/>
                </a:lnSpc>
                <a:spcBef>
                  <a:spcPts val="200"/>
                </a:spcBef>
                <a:defRPr b="1">
                  <a:solidFill>
                    <a:srgbClr val="0070C0"/>
                  </a:solidFill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end</a:t>
              </a:r>
            </a:p>
          </p:txBody>
        </p:sp>
      </p:grpSp>
      <p:grpSp>
        <p:nvGrpSpPr>
          <p:cNvPr id="137" name="Rectangle 3"/>
          <p:cNvGrpSpPr/>
          <p:nvPr/>
        </p:nvGrpSpPr>
        <p:grpSpPr>
          <a:xfrm>
            <a:off x="4680437" y="1980046"/>
            <a:ext cx="3298581" cy="3811154"/>
            <a:chOff x="0" y="0"/>
            <a:chExt cx="3298580" cy="3811153"/>
          </a:xfrm>
        </p:grpSpPr>
        <p:sp>
          <p:nvSpPr>
            <p:cNvPr id="135" name="Rectangle"/>
            <p:cNvSpPr/>
            <p:nvPr/>
          </p:nvSpPr>
          <p:spPr>
            <a:xfrm>
              <a:off x="-1" y="-1"/>
              <a:ext cx="3298582" cy="3811155"/>
            </a:xfrm>
            <a:prstGeom prst="rect">
              <a:avLst/>
            </a:prstGeom>
            <a:solidFill>
              <a:srgbClr val="E7E6E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marL="342900" indent="-342900">
                <a:lnSpc>
                  <a:spcPct val="90000"/>
                </a:lnSpc>
                <a:spcBef>
                  <a:spcPts val="200"/>
                </a:spcBef>
              </a:pPr>
              <a:endParaRPr/>
            </a:p>
          </p:txBody>
        </p:sp>
        <p:sp>
          <p:nvSpPr>
            <p:cNvPr id="136" name="class B…"/>
            <p:cNvSpPr txBox="1"/>
            <p:nvPr/>
          </p:nvSpPr>
          <p:spPr>
            <a:xfrm>
              <a:off x="-1" y="-1"/>
              <a:ext cx="3298582" cy="33680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marL="342900" indent="-342900">
                <a:lnSpc>
                  <a:spcPct val="90000"/>
                </a:lnSpc>
                <a:spcBef>
                  <a:spcPts val="200"/>
                </a:spcBef>
                <a:defRPr b="1">
                  <a:solidFill>
                    <a:srgbClr val="0070C0"/>
                  </a:solidFill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class </a:t>
              </a:r>
              <a:r>
                <a:rPr>
                  <a:solidFill>
                    <a:srgbClr val="7030A0"/>
                  </a:solidFill>
                </a:rPr>
                <a:t>B</a:t>
              </a:r>
              <a:r>
                <a:t>  </a:t>
              </a:r>
            </a:p>
            <a:p>
              <a:pPr marL="342900" indent="-342900">
                <a:lnSpc>
                  <a:spcPct val="90000"/>
                </a:lnSpc>
                <a:spcBef>
                  <a:spcPts val="200"/>
                </a:spcBef>
                <a:defRPr b="1">
                  <a:solidFill>
                    <a:srgbClr val="0070C0"/>
                  </a:solidFill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	def </a:t>
              </a:r>
              <a:r>
                <a:rPr>
                  <a:solidFill>
                    <a:srgbClr val="7030A0"/>
                  </a:solidFill>
                </a:rPr>
                <a:t>f</a:t>
              </a:r>
              <a:r>
                <a:t> </a:t>
              </a:r>
              <a:r>
                <a:rPr>
                  <a:solidFill>
                    <a:srgbClr val="000000"/>
                  </a:solidFill>
                </a:rPr>
                <a:t>x</a:t>
              </a:r>
              <a:r>
                <a:t> </a:t>
              </a:r>
            </a:p>
            <a:p>
              <a:pPr marL="342900" indent="-342900">
                <a:lnSpc>
                  <a:spcPct val="90000"/>
                </a:lnSpc>
                <a:spcBef>
                  <a:spcPts val="200"/>
                </a:spcBef>
                <a:defRPr b="1">
                  <a:solidFill>
                    <a:srgbClr val="0070C0"/>
                  </a:solidFill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		</a:t>
              </a:r>
              <a:r>
                <a:rPr>
                  <a:solidFill>
                    <a:srgbClr val="000000"/>
                  </a:solidFill>
                </a:rPr>
                <a:t>x.fWithB </a:t>
              </a:r>
              <a:r>
                <a:t>self  end  </a:t>
              </a:r>
            </a:p>
            <a:p>
              <a:pPr marL="342900" indent="-342900">
                <a:lnSpc>
                  <a:spcPct val="90000"/>
                </a:lnSpc>
                <a:spcBef>
                  <a:spcPts val="200"/>
                </a:spcBef>
                <a:defRPr b="1">
                  <a:solidFill>
                    <a:srgbClr val="0070C0"/>
                  </a:solidFill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	</a:t>
              </a:r>
            </a:p>
            <a:p>
              <a:pPr marL="342900" indent="-342900">
                <a:lnSpc>
                  <a:spcPct val="90000"/>
                </a:lnSpc>
                <a:spcBef>
                  <a:spcPts val="200"/>
                </a:spcBef>
                <a:defRPr b="1">
                  <a:solidFill>
                    <a:srgbClr val="0070C0"/>
                  </a:solidFill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	def </a:t>
              </a:r>
              <a:r>
                <a:rPr>
                  <a:solidFill>
                    <a:srgbClr val="7030A0"/>
                  </a:solidFill>
                </a:rPr>
                <a:t>fWithA</a:t>
              </a:r>
              <a:r>
                <a:t> </a:t>
              </a:r>
              <a:r>
                <a:rPr>
                  <a:solidFill>
                    <a:srgbClr val="000000"/>
                  </a:solidFill>
                </a:rPr>
                <a:t>a</a:t>
              </a:r>
              <a:r>
                <a:t>  </a:t>
              </a:r>
            </a:p>
            <a:p>
              <a:pPr marL="342900" indent="-342900">
                <a:lnSpc>
                  <a:spcPct val="90000"/>
                </a:lnSpc>
                <a:spcBef>
                  <a:spcPts val="200"/>
                </a:spcBef>
                <a:defRPr b="1">
                  <a:solidFill>
                    <a:srgbClr val="0070C0"/>
                  </a:solidFill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		</a:t>
              </a:r>
              <a:r>
                <a:rPr>
                  <a:solidFill>
                    <a:srgbClr val="00B050"/>
                  </a:solidFill>
                </a:rPr>
                <a:t>"(a, b) case"</a:t>
              </a:r>
            </a:p>
            <a:p>
              <a:pPr marL="342900" indent="-342900">
                <a:lnSpc>
                  <a:spcPct val="90000"/>
                </a:lnSpc>
                <a:spcBef>
                  <a:spcPts val="200"/>
                </a:spcBef>
                <a:defRPr b="1">
                  <a:solidFill>
                    <a:srgbClr val="0070C0"/>
                  </a:solidFill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	end  </a:t>
              </a:r>
            </a:p>
            <a:p>
              <a:pPr marL="342900" indent="-342900">
                <a:lnSpc>
                  <a:spcPct val="90000"/>
                </a:lnSpc>
                <a:spcBef>
                  <a:spcPts val="200"/>
                </a:spcBef>
                <a:defRPr b="1">
                  <a:solidFill>
                    <a:srgbClr val="0070C0"/>
                  </a:solidFill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	</a:t>
              </a:r>
            </a:p>
            <a:p>
              <a:pPr marL="342900" indent="-342900">
                <a:lnSpc>
                  <a:spcPct val="90000"/>
                </a:lnSpc>
                <a:spcBef>
                  <a:spcPts val="200"/>
                </a:spcBef>
                <a:defRPr b="1">
                  <a:solidFill>
                    <a:srgbClr val="0070C0"/>
                  </a:solidFill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	def </a:t>
              </a:r>
              <a:r>
                <a:rPr>
                  <a:solidFill>
                    <a:srgbClr val="7030A0"/>
                  </a:solidFill>
                </a:rPr>
                <a:t>fWithB</a:t>
              </a:r>
              <a:r>
                <a:t> </a:t>
              </a:r>
              <a:r>
                <a:rPr>
                  <a:solidFill>
                    <a:srgbClr val="000000"/>
                  </a:solidFill>
                </a:rPr>
                <a:t>b</a:t>
              </a:r>
              <a:r>
                <a:t>  </a:t>
              </a:r>
            </a:p>
            <a:p>
              <a:pPr marL="342900" indent="-342900">
                <a:lnSpc>
                  <a:spcPct val="90000"/>
                </a:lnSpc>
                <a:spcBef>
                  <a:spcPts val="200"/>
                </a:spcBef>
                <a:defRPr b="1">
                  <a:solidFill>
                    <a:srgbClr val="0070C0"/>
                  </a:solidFill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		</a:t>
              </a:r>
              <a:r>
                <a:rPr>
                  <a:solidFill>
                    <a:srgbClr val="00B050"/>
                  </a:solidFill>
                </a:rPr>
                <a:t>"(b, b) case"</a:t>
              </a:r>
            </a:p>
            <a:p>
              <a:pPr marL="342900" indent="-342900">
                <a:lnSpc>
                  <a:spcPct val="90000"/>
                </a:lnSpc>
                <a:spcBef>
                  <a:spcPts val="200"/>
                </a:spcBef>
                <a:defRPr b="1">
                  <a:solidFill>
                    <a:srgbClr val="0070C0"/>
                  </a:solidFill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	end</a:t>
              </a:r>
            </a:p>
            <a:p>
              <a:pPr marL="342900" indent="-342900">
                <a:lnSpc>
                  <a:spcPct val="90000"/>
                </a:lnSpc>
                <a:spcBef>
                  <a:spcPts val="200"/>
                </a:spcBef>
                <a:defRPr b="1">
                  <a:solidFill>
                    <a:srgbClr val="0070C0"/>
                  </a:solidFill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end</a:t>
              </a:r>
            </a:p>
          </p:txBody>
        </p:sp>
      </p:grp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itle 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t>Mixins</a:t>
            </a:r>
          </a:p>
        </p:txBody>
      </p:sp>
      <p:sp>
        <p:nvSpPr>
          <p:cNvPr id="140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1000"/>
              </a:lnSpc>
            </a:pPr>
            <a:r>
              <a:t>A </a:t>
            </a:r>
            <a:r>
              <a:rPr i="1"/>
              <a:t>mixin</a:t>
            </a:r>
            <a:r>
              <a:t> is (just) a collection of methods</a:t>
            </a:r>
          </a:p>
          <a:p>
            <a:pPr marL="685800" lvl="1" indent="-228600">
              <a:lnSpc>
                <a:spcPct val="81000"/>
              </a:lnSpc>
              <a:spcBef>
                <a:spcPts val="500"/>
              </a:spcBef>
              <a:defRPr sz="2200"/>
            </a:pPr>
            <a:r>
              <a:t>Less than a class: no instances of it</a:t>
            </a:r>
            <a:endParaRPr sz="2400"/>
          </a:p>
          <a:p>
            <a:pPr>
              <a:lnSpc>
                <a:spcPct val="81000"/>
              </a:lnSpc>
            </a:pPr>
            <a:r>
              <a:t>Languages with mixins (e.g., Ruby modules) typically let a class have one superclass but </a:t>
            </a:r>
            <a:r>
              <a:rPr i="1"/>
              <a:t>include</a:t>
            </a:r>
            <a:r>
              <a:t> any number of mixins</a:t>
            </a:r>
          </a:p>
          <a:p>
            <a:pPr>
              <a:lnSpc>
                <a:spcPct val="81000"/>
              </a:lnSpc>
            </a:pPr>
            <a:r>
              <a:t>Semantics: </a:t>
            </a:r>
            <a:r>
              <a:rPr i="1"/>
              <a:t>Including a mixin makes its methods part of the class</a:t>
            </a:r>
          </a:p>
          <a:p>
            <a:pPr marL="685800" lvl="1" indent="-228600">
              <a:lnSpc>
                <a:spcPct val="81000"/>
              </a:lnSpc>
              <a:spcBef>
                <a:spcPts val="500"/>
              </a:spcBef>
              <a:defRPr sz="2200"/>
            </a:pPr>
            <a:r>
              <a:t>Extending or overriding in the order mixins are included in the class definition</a:t>
            </a:r>
            <a:endParaRPr sz="2400"/>
          </a:p>
          <a:p>
            <a:pPr marL="685800" lvl="1" indent="-228600">
              <a:lnSpc>
                <a:spcPct val="81000"/>
              </a:lnSpc>
              <a:spcBef>
                <a:spcPts val="500"/>
              </a:spcBef>
              <a:defRPr sz="2200"/>
            </a:pPr>
            <a:r>
              <a:t>More powerful than helper methods because mixin methods can access methods (and instance variables) on self not defined in the mixin</a:t>
            </a:r>
          </a:p>
        </p:txBody>
      </p:sp>
      <p:sp>
        <p:nvSpPr>
          <p:cNvPr id="141" name="Slide Number Placeholder 3"/>
          <p:cNvSpPr txBox="1">
            <a:spLocks noGrp="1"/>
          </p:cNvSpPr>
          <p:nvPr>
            <p:ph type="sldNum" sz="quarter" idx="2"/>
          </p:nvPr>
        </p:nvSpPr>
        <p:spPr>
          <a:xfrm>
            <a:off x="8331289" y="6404293"/>
            <a:ext cx="184061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6</a:t>
            </a:fld>
            <a:endParaRPr/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Title 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t>Mixin Example</a:t>
            </a:r>
          </a:p>
        </p:txBody>
      </p:sp>
      <p:sp>
        <p:nvSpPr>
          <p:cNvPr id="144" name="Slide Number Placeholder 3"/>
          <p:cNvSpPr txBox="1">
            <a:spLocks noGrp="1"/>
          </p:cNvSpPr>
          <p:nvPr>
            <p:ph type="sldNum" sz="quarter" idx="2"/>
          </p:nvPr>
        </p:nvSpPr>
        <p:spPr>
          <a:xfrm>
            <a:off x="8331289" y="6404293"/>
            <a:ext cx="184061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7</a:t>
            </a:fld>
            <a:endParaRPr/>
          </a:p>
        </p:txBody>
      </p:sp>
      <p:grpSp>
        <p:nvGrpSpPr>
          <p:cNvPr id="147" name="Rectangle 3"/>
          <p:cNvGrpSpPr/>
          <p:nvPr/>
        </p:nvGrpSpPr>
        <p:grpSpPr>
          <a:xfrm>
            <a:off x="628650" y="1546293"/>
            <a:ext cx="7418069" cy="4810058"/>
            <a:chOff x="0" y="0"/>
            <a:chExt cx="7418068" cy="4810057"/>
          </a:xfrm>
        </p:grpSpPr>
        <p:sp>
          <p:nvSpPr>
            <p:cNvPr id="145" name="Rectangle"/>
            <p:cNvSpPr/>
            <p:nvPr/>
          </p:nvSpPr>
          <p:spPr>
            <a:xfrm>
              <a:off x="0" y="0"/>
              <a:ext cx="7418069" cy="4810058"/>
            </a:xfrm>
            <a:prstGeom prst="rect">
              <a:avLst/>
            </a:prstGeom>
            <a:solidFill>
              <a:srgbClr val="E7E6E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marL="342900" indent="-342900">
                <a:lnSpc>
                  <a:spcPct val="90000"/>
                </a:lnSpc>
                <a:spcBef>
                  <a:spcPts val="200"/>
                </a:spcBef>
                <a:defRPr b="1">
                  <a:solidFill>
                    <a:srgbClr val="1F4E79"/>
                  </a:solidFill>
                  <a:latin typeface="Courier New"/>
                  <a:ea typeface="Courier New"/>
                  <a:cs typeface="Courier New"/>
                  <a:sym typeface="Courier New"/>
                </a:defRPr>
              </a:pPr>
              <a:endParaRPr/>
            </a:p>
          </p:txBody>
        </p:sp>
        <p:sp>
          <p:nvSpPr>
            <p:cNvPr id="146" name="module Doubler…"/>
            <p:cNvSpPr txBox="1"/>
            <p:nvPr/>
          </p:nvSpPr>
          <p:spPr>
            <a:xfrm>
              <a:off x="0" y="0"/>
              <a:ext cx="7418069" cy="46634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marL="342900" indent="-342900">
                <a:lnSpc>
                  <a:spcPct val="90000"/>
                </a:lnSpc>
                <a:spcBef>
                  <a:spcPts val="200"/>
                </a:spcBef>
                <a:defRPr b="1">
                  <a:solidFill>
                    <a:srgbClr val="0070C0"/>
                  </a:solidFill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module</a:t>
              </a:r>
              <a:r>
                <a:rPr>
                  <a:solidFill>
                    <a:srgbClr val="1F4E79"/>
                  </a:solidFill>
                </a:rPr>
                <a:t> </a:t>
              </a:r>
              <a:r>
                <a:rPr>
                  <a:solidFill>
                    <a:srgbClr val="7030A0"/>
                  </a:solidFill>
                </a:rPr>
                <a:t>Doubler</a:t>
              </a:r>
              <a:r>
                <a:rPr>
                  <a:solidFill>
                    <a:schemeClr val="accent2"/>
                  </a:solidFill>
                </a:rPr>
                <a:t> </a:t>
              </a:r>
              <a:endParaRPr>
                <a:solidFill>
                  <a:srgbClr val="1F4E79"/>
                </a:solidFill>
              </a:endParaRPr>
            </a:p>
            <a:p>
              <a:pPr marL="342900" indent="-342900">
                <a:lnSpc>
                  <a:spcPct val="90000"/>
                </a:lnSpc>
                <a:spcBef>
                  <a:spcPts val="200"/>
                </a:spcBef>
                <a:defRPr b="1">
                  <a:solidFill>
                    <a:srgbClr val="1F4E79"/>
                  </a:solidFill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  </a:t>
              </a:r>
              <a:r>
                <a:rPr>
                  <a:solidFill>
                    <a:srgbClr val="0070C0"/>
                  </a:solidFill>
                </a:rPr>
                <a:t>def</a:t>
              </a:r>
              <a:r>
                <a:t> </a:t>
              </a:r>
              <a:r>
                <a:rPr>
                  <a:solidFill>
                    <a:srgbClr val="7030A0"/>
                  </a:solidFill>
                </a:rPr>
                <a:t>double</a:t>
              </a:r>
              <a:r>
                <a:rPr>
                  <a:solidFill>
                    <a:schemeClr val="accent2"/>
                  </a:solidFill>
                </a:rPr>
                <a:t> </a:t>
              </a:r>
            </a:p>
            <a:p>
              <a:pPr marL="342900" indent="-342900">
                <a:lnSpc>
                  <a:spcPct val="90000"/>
                </a:lnSpc>
                <a:spcBef>
                  <a:spcPts val="200"/>
                </a:spcBef>
                <a:defRPr b="1">
                  <a:solidFill>
                    <a:srgbClr val="1F4E79"/>
                  </a:solidFill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    </a:t>
              </a:r>
              <a:r>
                <a:rPr>
                  <a:solidFill>
                    <a:srgbClr val="0070C0"/>
                  </a:solidFill>
                </a:rPr>
                <a:t>self</a:t>
              </a:r>
              <a:r>
                <a:t> </a:t>
              </a:r>
              <a:r>
                <a:rPr>
                  <a:solidFill>
                    <a:srgbClr val="000000"/>
                  </a:solidFill>
                </a:rPr>
                <a:t>+</a:t>
              </a:r>
              <a:r>
                <a:t> </a:t>
              </a:r>
              <a:r>
                <a:rPr>
                  <a:solidFill>
                    <a:srgbClr val="0070C0"/>
                  </a:solidFill>
                </a:rPr>
                <a:t>self</a:t>
              </a:r>
              <a:r>
                <a:t> </a:t>
              </a:r>
              <a:r>
                <a:rPr>
                  <a:solidFill>
                    <a:srgbClr val="00B050"/>
                  </a:solidFill>
                </a:rPr>
                <a:t># assume included in classes w/ +</a:t>
              </a:r>
            </a:p>
            <a:p>
              <a:pPr marL="342900" indent="-342900">
                <a:lnSpc>
                  <a:spcPct val="90000"/>
                </a:lnSpc>
                <a:spcBef>
                  <a:spcPts val="200"/>
                </a:spcBef>
                <a:defRPr b="1">
                  <a:solidFill>
                    <a:srgbClr val="1F4E79"/>
                  </a:solidFill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  </a:t>
              </a:r>
              <a:r>
                <a:rPr>
                  <a:solidFill>
                    <a:srgbClr val="0070C0"/>
                  </a:solidFill>
                </a:rPr>
                <a:t>end</a:t>
              </a:r>
            </a:p>
            <a:p>
              <a:pPr marL="342900" indent="-342900">
                <a:lnSpc>
                  <a:spcPct val="90000"/>
                </a:lnSpc>
                <a:spcBef>
                  <a:spcPts val="200"/>
                </a:spcBef>
                <a:defRPr b="1">
                  <a:solidFill>
                    <a:srgbClr val="0070C0"/>
                  </a:solidFill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end</a:t>
              </a:r>
            </a:p>
            <a:p>
              <a:pPr marL="342900" indent="-342900">
                <a:lnSpc>
                  <a:spcPct val="90000"/>
                </a:lnSpc>
                <a:spcBef>
                  <a:spcPts val="200"/>
                </a:spcBef>
                <a:defRPr b="1">
                  <a:solidFill>
                    <a:srgbClr val="0070C0"/>
                  </a:solidFill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class</a:t>
              </a:r>
              <a:r>
                <a:rPr>
                  <a:solidFill>
                    <a:srgbClr val="1F4E79"/>
                  </a:solidFill>
                </a:rPr>
                <a:t> </a:t>
              </a:r>
              <a:r>
                <a:rPr>
                  <a:solidFill>
                    <a:srgbClr val="7030A0"/>
                  </a:solidFill>
                </a:rPr>
                <a:t>String</a:t>
              </a:r>
            </a:p>
            <a:p>
              <a:pPr marL="342900" indent="-342900">
                <a:lnSpc>
                  <a:spcPct val="90000"/>
                </a:lnSpc>
                <a:spcBef>
                  <a:spcPts val="200"/>
                </a:spcBef>
                <a:defRPr b="1">
                  <a:solidFill>
                    <a:srgbClr val="1F4E79"/>
                  </a:solidFill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  </a:t>
              </a:r>
              <a:r>
                <a:rPr>
                  <a:solidFill>
                    <a:srgbClr val="0070C0"/>
                  </a:solidFill>
                </a:rPr>
                <a:t>include</a:t>
              </a:r>
              <a:r>
                <a:t> </a:t>
              </a:r>
              <a:r>
                <a:rPr>
                  <a:solidFill>
                    <a:srgbClr val="000000"/>
                  </a:solidFill>
                </a:rPr>
                <a:t>Doubler</a:t>
              </a:r>
            </a:p>
            <a:p>
              <a:pPr marL="342900" indent="-342900">
                <a:lnSpc>
                  <a:spcPct val="90000"/>
                </a:lnSpc>
                <a:spcBef>
                  <a:spcPts val="200"/>
                </a:spcBef>
                <a:defRPr b="1">
                  <a:solidFill>
                    <a:srgbClr val="0070C0"/>
                  </a:solidFill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end</a:t>
              </a:r>
            </a:p>
            <a:p>
              <a:pPr marL="342900" indent="-342900">
                <a:lnSpc>
                  <a:spcPct val="90000"/>
                </a:lnSpc>
                <a:spcBef>
                  <a:spcPts val="200"/>
                </a:spcBef>
                <a:defRPr b="1">
                  <a:solidFill>
                    <a:srgbClr val="0070C0"/>
                  </a:solidFill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class</a:t>
              </a:r>
              <a:r>
                <a:rPr>
                  <a:solidFill>
                    <a:srgbClr val="1F4E79"/>
                  </a:solidFill>
                </a:rPr>
                <a:t> </a:t>
              </a:r>
              <a:r>
                <a:rPr>
                  <a:solidFill>
                    <a:srgbClr val="7030A0"/>
                  </a:solidFill>
                </a:rPr>
                <a:t>AnotherPt</a:t>
              </a:r>
            </a:p>
            <a:p>
              <a:pPr marL="342900" indent="-342900">
                <a:lnSpc>
                  <a:spcPct val="90000"/>
                </a:lnSpc>
                <a:spcBef>
                  <a:spcPts val="200"/>
                </a:spcBef>
                <a:defRPr b="1">
                  <a:solidFill>
                    <a:srgbClr val="1F4E79"/>
                  </a:solidFill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  </a:t>
              </a:r>
              <a:r>
                <a:rPr>
                  <a:solidFill>
                    <a:srgbClr val="0070C0"/>
                  </a:solidFill>
                </a:rPr>
                <a:t>attr_accessor</a:t>
              </a:r>
              <a:r>
                <a:t> </a:t>
              </a:r>
              <a:r>
                <a:rPr>
                  <a:solidFill>
                    <a:srgbClr val="7030A0"/>
                  </a:solidFill>
                </a:rPr>
                <a:t>:x</a:t>
              </a:r>
              <a:r>
                <a:rPr>
                  <a:solidFill>
                    <a:srgbClr val="000000"/>
                  </a:solidFill>
                </a:rPr>
                <a:t>,</a:t>
              </a:r>
              <a:r>
                <a:rPr>
                  <a:solidFill>
                    <a:schemeClr val="accent2"/>
                  </a:solidFill>
                </a:rPr>
                <a:t> </a:t>
              </a:r>
              <a:r>
                <a:rPr>
                  <a:solidFill>
                    <a:srgbClr val="7030A0"/>
                  </a:solidFill>
                </a:rPr>
                <a:t>:y</a:t>
              </a:r>
              <a:r>
                <a:rPr>
                  <a:solidFill>
                    <a:schemeClr val="accent2"/>
                  </a:solidFill>
                </a:rPr>
                <a:t> </a:t>
              </a:r>
            </a:p>
            <a:p>
              <a:pPr marL="342900" indent="-342900">
                <a:lnSpc>
                  <a:spcPct val="90000"/>
                </a:lnSpc>
                <a:spcBef>
                  <a:spcPts val="200"/>
                </a:spcBef>
                <a:defRPr b="1">
                  <a:solidFill>
                    <a:srgbClr val="1F4E79"/>
                  </a:solidFill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  </a:t>
              </a:r>
              <a:r>
                <a:rPr>
                  <a:solidFill>
                    <a:srgbClr val="0070C0"/>
                  </a:solidFill>
                </a:rPr>
                <a:t>include</a:t>
              </a:r>
              <a:r>
                <a:t> </a:t>
              </a:r>
              <a:r>
                <a:rPr>
                  <a:solidFill>
                    <a:srgbClr val="000000"/>
                  </a:solidFill>
                </a:rPr>
                <a:t>Doubler</a:t>
              </a:r>
            </a:p>
            <a:p>
              <a:pPr marL="342900" indent="-342900">
                <a:lnSpc>
                  <a:spcPct val="90000"/>
                </a:lnSpc>
                <a:spcBef>
                  <a:spcPts val="200"/>
                </a:spcBef>
                <a:defRPr b="1">
                  <a:solidFill>
                    <a:srgbClr val="1F4E79"/>
                  </a:solidFill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  </a:t>
              </a:r>
              <a:r>
                <a:rPr>
                  <a:solidFill>
                    <a:srgbClr val="0070C0"/>
                  </a:solidFill>
                </a:rPr>
                <a:t>def</a:t>
              </a:r>
              <a:r>
                <a:t> </a:t>
              </a:r>
              <a:r>
                <a:rPr>
                  <a:solidFill>
                    <a:srgbClr val="7030A0"/>
                  </a:solidFill>
                </a:rPr>
                <a:t>+ </a:t>
              </a:r>
              <a:r>
                <a:rPr>
                  <a:solidFill>
                    <a:srgbClr val="000000"/>
                  </a:solidFill>
                </a:rPr>
                <a:t>other</a:t>
              </a:r>
            </a:p>
            <a:p>
              <a:pPr marL="342900" indent="-342900">
                <a:lnSpc>
                  <a:spcPct val="90000"/>
                </a:lnSpc>
                <a:spcBef>
                  <a:spcPts val="200"/>
                </a:spcBef>
                <a:defRPr b="1">
                  <a:solidFill>
                    <a:schemeClr val="accent2"/>
                  </a:solidFill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    </a:t>
              </a:r>
              <a:r>
                <a:rPr>
                  <a:solidFill>
                    <a:srgbClr val="000000"/>
                  </a:solidFill>
                </a:rPr>
                <a:t>ans = AnotherPt.new</a:t>
              </a:r>
            </a:p>
            <a:p>
              <a:pPr marL="342900" indent="-342900">
                <a:lnSpc>
                  <a:spcPct val="90000"/>
                </a:lnSpc>
                <a:spcBef>
                  <a:spcPts val="200"/>
                </a:spcBef>
                <a:defRPr b="1">
                  <a:solidFill>
                    <a:srgbClr val="1F4E79"/>
                  </a:solidFill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    </a:t>
              </a:r>
              <a:r>
                <a:rPr>
                  <a:solidFill>
                    <a:srgbClr val="000000"/>
                  </a:solidFill>
                </a:rPr>
                <a:t>ans.x = </a:t>
              </a:r>
              <a:r>
                <a:rPr>
                  <a:solidFill>
                    <a:srgbClr val="0070C0"/>
                  </a:solidFill>
                </a:rPr>
                <a:t>self</a:t>
              </a:r>
              <a:r>
                <a:rPr>
                  <a:solidFill>
                    <a:srgbClr val="000000"/>
                  </a:solidFill>
                </a:rPr>
                <a:t>.x + other.x</a:t>
              </a:r>
            </a:p>
            <a:p>
              <a:pPr marL="342900" indent="-342900">
                <a:lnSpc>
                  <a:spcPct val="90000"/>
                </a:lnSpc>
                <a:spcBef>
                  <a:spcPts val="200"/>
                </a:spcBef>
                <a:defRPr b="1">
                  <a:solidFill>
                    <a:srgbClr val="1F4E79"/>
                  </a:solidFill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    </a:t>
              </a:r>
              <a:r>
                <a:rPr>
                  <a:solidFill>
                    <a:srgbClr val="000000"/>
                  </a:solidFill>
                </a:rPr>
                <a:t>ans.y = </a:t>
              </a:r>
              <a:r>
                <a:rPr>
                  <a:solidFill>
                    <a:srgbClr val="0070C0"/>
                  </a:solidFill>
                </a:rPr>
                <a:t>self</a:t>
              </a:r>
              <a:r>
                <a:rPr>
                  <a:solidFill>
                    <a:srgbClr val="000000"/>
                  </a:solidFill>
                </a:rPr>
                <a:t>.y + other.y</a:t>
              </a:r>
            </a:p>
            <a:p>
              <a:pPr marL="342900" indent="-342900">
                <a:lnSpc>
                  <a:spcPct val="90000"/>
                </a:lnSpc>
                <a:spcBef>
                  <a:spcPts val="200"/>
                </a:spcBef>
                <a:defRPr b="1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    ans</a:t>
              </a:r>
              <a:endParaRPr>
                <a:solidFill>
                  <a:srgbClr val="1F4E79"/>
                </a:solidFill>
              </a:endParaRPr>
            </a:p>
            <a:p>
              <a:pPr marL="342900" indent="-342900">
                <a:lnSpc>
                  <a:spcPct val="90000"/>
                </a:lnSpc>
                <a:spcBef>
                  <a:spcPts val="200"/>
                </a:spcBef>
                <a:defRPr b="1">
                  <a:solidFill>
                    <a:srgbClr val="0070C0"/>
                  </a:solidFill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end</a:t>
              </a:r>
            </a:p>
          </p:txBody>
        </p:sp>
      </p:grp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itle 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t>Method Lookup Rules</a:t>
            </a:r>
          </a:p>
        </p:txBody>
      </p:sp>
      <p:sp>
        <p:nvSpPr>
          <p:cNvPr id="150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628650" y="1810877"/>
            <a:ext cx="7886700" cy="4351339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t>Mixins change our lookup rules slightly:</a:t>
            </a:r>
          </a:p>
          <a:p>
            <a:r>
              <a:t>When looking for receiver </a:t>
            </a:r>
            <a:r>
              <a:rPr b="1"/>
              <a:t>obj</a:t>
            </a:r>
            <a:r>
              <a:t>'s method </a:t>
            </a:r>
            <a:r>
              <a:rPr b="1"/>
              <a:t>m</a:t>
            </a:r>
            <a:r>
              <a:t>, look in </a:t>
            </a:r>
            <a:r>
              <a:rPr b="1"/>
              <a:t>obj</a:t>
            </a:r>
            <a:r>
              <a:t>'s class, then mixins that class includes (later includes shadow), then </a:t>
            </a:r>
            <a:r>
              <a:rPr b="1"/>
              <a:t>obj</a:t>
            </a:r>
            <a:r>
              <a:t>'s </a:t>
            </a:r>
            <a:r>
              <a:rPr i="1"/>
              <a:t>superclass</a:t>
            </a:r>
            <a:r>
              <a:t>, then the </a:t>
            </a:r>
            <a:r>
              <a:rPr i="1"/>
              <a:t>superclass</a:t>
            </a:r>
            <a:r>
              <a:t>' mixins, etc.</a:t>
            </a:r>
          </a:p>
          <a:p>
            <a:r>
              <a:t>As for instance variables, the mixin methods are included in the same object</a:t>
            </a:r>
          </a:p>
          <a:p>
            <a:pPr marL="685800" lvl="1" indent="-228600">
              <a:spcBef>
                <a:spcPts val="500"/>
              </a:spcBef>
              <a:defRPr sz="2400"/>
            </a:pPr>
            <a:r>
              <a:t>So usually bad style for mixin methods to use instance variables since names can clash</a:t>
            </a:r>
          </a:p>
        </p:txBody>
      </p:sp>
      <p:sp>
        <p:nvSpPr>
          <p:cNvPr id="151" name="Slide Number Placeholder 3"/>
          <p:cNvSpPr txBox="1">
            <a:spLocks noGrp="1"/>
          </p:cNvSpPr>
          <p:nvPr>
            <p:ph type="sldNum" sz="quarter" idx="2"/>
          </p:nvPr>
        </p:nvSpPr>
        <p:spPr>
          <a:xfrm>
            <a:off x="8331289" y="6404293"/>
            <a:ext cx="184061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8</a:t>
            </a:fld>
            <a:endParaRPr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Title 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t>The Two Big Ones</a:t>
            </a:r>
          </a:p>
        </p:txBody>
      </p:sp>
      <p:sp>
        <p:nvSpPr>
          <p:cNvPr id="154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marL="0" indent="0" defTabSz="905255">
              <a:lnSpc>
                <a:spcPct val="81000"/>
              </a:lnSpc>
              <a:spcBef>
                <a:spcPts val="900"/>
              </a:spcBef>
              <a:buSzTx/>
              <a:buNone/>
              <a:defRPr sz="2475"/>
            </a:pPr>
            <a:r>
              <a:t>The two most popular/useful mixins in Ruby:</a:t>
            </a:r>
          </a:p>
          <a:p>
            <a:pPr marL="226313" indent="-226313" defTabSz="905255">
              <a:lnSpc>
                <a:spcPct val="81000"/>
              </a:lnSpc>
              <a:spcBef>
                <a:spcPts val="900"/>
              </a:spcBef>
              <a:defRPr sz="2475"/>
            </a:pPr>
            <a:r>
              <a:t>Comparable: Defines </a:t>
            </a: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t>, </a:t>
            </a: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r>
              <a:t>, </a:t>
            </a: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==</a:t>
            </a:r>
            <a:r>
              <a:t>, </a:t>
            </a: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!=</a:t>
            </a:r>
            <a:r>
              <a:t>, </a:t>
            </a: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&gt;=</a:t>
            </a:r>
            <a:r>
              <a:t>, </a:t>
            </a: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&lt;=</a:t>
            </a:r>
            <a:r>
              <a:t> in terms of </a:t>
            </a: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&lt;=&gt;</a:t>
            </a:r>
          </a:p>
          <a:p>
            <a:pPr marL="678941" lvl="1" indent="-226313" defTabSz="905255">
              <a:lnSpc>
                <a:spcPct val="81000"/>
              </a:lnSpc>
              <a:spcBef>
                <a:spcPts val="400"/>
              </a:spcBef>
              <a:defRPr sz="1683"/>
            </a:pPr>
            <a:r>
              <a:rPr u="sng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2"/>
              </a:rPr>
              <a:t>http://ruby-doc.org/core-2.2.3/Comparable.html</a:t>
            </a:r>
            <a:endParaRPr sz="1881"/>
          </a:p>
          <a:p>
            <a:pPr marL="226313" indent="-226313" defTabSz="905255">
              <a:lnSpc>
                <a:spcPct val="81000"/>
              </a:lnSpc>
              <a:spcBef>
                <a:spcPts val="900"/>
              </a:spcBef>
              <a:defRPr sz="2475"/>
            </a:pPr>
            <a:r>
              <a:t>Enumerable:  Defines many iterators (e.g., </a:t>
            </a: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map</a:t>
            </a:r>
            <a:r>
              <a:t>, </a:t>
            </a: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find</a:t>
            </a:r>
            <a:r>
              <a:t>) in terms of </a:t>
            </a: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each</a:t>
            </a:r>
          </a:p>
          <a:p>
            <a:pPr marL="678941" lvl="1" indent="-226313" defTabSz="905255">
              <a:lnSpc>
                <a:spcPct val="81000"/>
              </a:lnSpc>
              <a:spcBef>
                <a:spcPts val="400"/>
              </a:spcBef>
              <a:defRPr sz="1683"/>
            </a:pPr>
            <a:r>
              <a:rPr u="sng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3"/>
              </a:rPr>
              <a:t>http://ruby-doc.org/core-2.2.3/Enumerable.html</a:t>
            </a:r>
            <a:endParaRPr sz="1881"/>
          </a:p>
          <a:p>
            <a:pPr marL="226313" indent="-226313" defTabSz="905255">
              <a:lnSpc>
                <a:spcPct val="81000"/>
              </a:lnSpc>
              <a:spcBef>
                <a:spcPts val="900"/>
              </a:spcBef>
              <a:defRPr sz="2475"/>
            </a:pPr>
            <a:r>
              <a:t>Great examples of using mixins:</a:t>
            </a:r>
          </a:p>
          <a:p>
            <a:pPr marL="678941" lvl="1" indent="-226313" defTabSz="905255">
              <a:lnSpc>
                <a:spcPct val="81000"/>
              </a:lnSpc>
              <a:spcBef>
                <a:spcPts val="400"/>
              </a:spcBef>
              <a:defRPr sz="2178"/>
            </a:pPr>
            <a:r>
              <a:t>Classes including them get a bunch of methods for just a little work</a:t>
            </a:r>
          </a:p>
          <a:p>
            <a:pPr marL="678941" lvl="1" indent="-226313" defTabSz="905255">
              <a:lnSpc>
                <a:spcPct val="81000"/>
              </a:lnSpc>
              <a:spcBef>
                <a:spcPts val="400"/>
              </a:spcBef>
              <a:defRPr sz="2178"/>
            </a:pPr>
            <a:r>
              <a:t>Classes do not “spend” their “one superclass” for this</a:t>
            </a:r>
          </a:p>
          <a:p>
            <a:pPr marL="678941" lvl="1" indent="-226313" defTabSz="905255">
              <a:lnSpc>
                <a:spcPct val="81000"/>
              </a:lnSpc>
              <a:spcBef>
                <a:spcPts val="400"/>
              </a:spcBef>
              <a:defRPr sz="2178"/>
            </a:pPr>
            <a:r>
              <a:t>Does not bring on the complexity of multiple inheritance</a:t>
            </a:r>
          </a:p>
        </p:txBody>
      </p:sp>
      <p:sp>
        <p:nvSpPr>
          <p:cNvPr id="155" name="Slide Number Placeholder 3"/>
          <p:cNvSpPr txBox="1">
            <a:spLocks noGrp="1"/>
          </p:cNvSpPr>
          <p:nvPr>
            <p:ph type="sldNum" sz="quarter" idx="2"/>
          </p:nvPr>
        </p:nvSpPr>
        <p:spPr>
          <a:xfrm>
            <a:off x="8331289" y="6404293"/>
            <a:ext cx="184061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9</a:t>
            </a:fld>
            <a:endParaRPr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627</Words>
  <Application>Microsoft Macintosh PowerPoint</Application>
  <PresentationFormat>On-screen Show (4:3)</PresentationFormat>
  <Paragraphs>107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Courier New</vt:lpstr>
      <vt:lpstr>Office Theme</vt:lpstr>
      <vt:lpstr>CSE 341 Section 9</vt:lpstr>
      <vt:lpstr>Today’s Agenda</vt:lpstr>
      <vt:lpstr>Dispatch Overview</vt:lpstr>
      <vt:lpstr>Emulating Double Dispatch</vt:lpstr>
      <vt:lpstr>Double Dispatch Example</vt:lpstr>
      <vt:lpstr>Mixins</vt:lpstr>
      <vt:lpstr>Mixin Example</vt:lpstr>
      <vt:lpstr>Method Lookup Rules</vt:lpstr>
      <vt:lpstr>The Two Big Ones</vt:lpstr>
      <vt:lpstr>The Visitor Pattern</vt:lpstr>
    </vt:vector>
  </TitlesOfParts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341 Section 9</dc:title>
  <cp:lastModifiedBy>Zachary L. Tatlock</cp:lastModifiedBy>
  <cp:revision>2</cp:revision>
  <dcterms:modified xsi:type="dcterms:W3CDTF">2018-01-08T04:01:47Z</dcterms:modified>
</cp:coreProperties>
</file>