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66" r:id="rId6"/>
    <p:sldId id="267" r:id="rId7"/>
    <p:sldId id="278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3668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1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racket-lang.org/rackuni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>
                <a:latin typeface="+mn-lt"/>
                <a:ea typeface="+mn-ea"/>
                <a:cs typeface="+mn-cs"/>
                <a:sym typeface="Calibri"/>
              </a:defRPr>
            </a:pPr>
            <a:r>
              <a:t>CSE 341</a:t>
            </a:r>
            <a:br/>
            <a:r>
              <a:t>Section 7</a:t>
            </a:r>
          </a:p>
        </p:txBody>
      </p:sp>
      <p:sp>
        <p:nvSpPr>
          <p:cNvPr id="113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143000" y="3602037"/>
            <a:ext cx="6858000" cy="16557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Winter 2018</a:t>
            </a:r>
            <a:endParaRPr dirty="0"/>
          </a:p>
        </p:txBody>
      </p:sp>
      <p:sp>
        <p:nvSpPr>
          <p:cNvPr id="114" name="TextBox 3"/>
          <p:cNvSpPr txBox="1"/>
          <p:nvPr/>
        </p:nvSpPr>
        <p:spPr>
          <a:xfrm>
            <a:off x="0" y="5943601"/>
            <a:ext cx="914400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rPr dirty="0"/>
              <a:t>Adapted from slides by</a:t>
            </a:r>
            <a:r>
              <a:rPr lang="en-US" dirty="0"/>
              <a:t> Eric Mullen,</a:t>
            </a:r>
            <a:r>
              <a:rPr dirty="0"/>
              <a:t> Nicholas Shahan, Dan Grossman, and Tam Dang</a:t>
            </a:r>
          </a:p>
        </p:txBody>
      </p:sp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9261" y="495300"/>
            <a:ext cx="1348140" cy="1348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27890" y="594961"/>
            <a:ext cx="1945602" cy="1310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quasiquote</a:t>
            </a:r>
          </a:p>
        </p:txBody>
      </p:sp>
      <p:sp>
        <p:nvSpPr>
          <p:cNvPr id="21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Inserts evaluated tokens into a quote</a:t>
            </a:r>
          </a:p>
          <a:p>
            <a:r>
              <a:t>Convenient for generating dynamic token lists</a:t>
            </a:r>
          </a:p>
          <a:p>
            <a:r>
              <a:t>Use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>
                <a:solidFill>
                  <a:srgbClr val="0070C0"/>
                </a:solidFill>
              </a:rPr>
              <a:t> </a:t>
            </a:r>
            <a:r>
              <a:t>to escape a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t> back to evaluated Racket code</a:t>
            </a:r>
          </a:p>
          <a:p>
            <a:r>
              <a:t>A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t> and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t> are equivalent unless we use an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 </a:t>
            </a:r>
            <a:r>
              <a:t>operation</a:t>
            </a:r>
          </a:p>
        </p:txBody>
      </p:sp>
      <p:sp>
        <p:nvSpPr>
          <p:cNvPr id="22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quasiquote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23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grpSp>
        <p:nvGrpSpPr>
          <p:cNvPr id="226" name="Rectangle 3"/>
          <p:cNvGrpSpPr/>
          <p:nvPr/>
        </p:nvGrpSpPr>
        <p:grpSpPr>
          <a:xfrm>
            <a:off x="544009" y="1841159"/>
            <a:ext cx="8125430" cy="2487773"/>
            <a:chOff x="0" y="0"/>
            <a:chExt cx="8125428" cy="2487771"/>
          </a:xfrm>
        </p:grpSpPr>
        <p:sp>
          <p:nvSpPr>
            <p:cNvPr id="224" name="Rectangle"/>
            <p:cNvSpPr/>
            <p:nvPr/>
          </p:nvSpPr>
          <p:spPr>
            <a:xfrm>
              <a:off x="-1" y="0"/>
              <a:ext cx="8125430" cy="2487772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000" b="1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25" name="(quasiquote (+ 3 (unquote(+ 2 2)))) ; '(+ 3 4)…"/>
            <p:cNvSpPr txBox="1"/>
            <p:nvPr/>
          </p:nvSpPr>
          <p:spPr>
            <a:xfrm>
              <a:off x="-1" y="0"/>
              <a:ext cx="8125430" cy="213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quasiquote </a:t>
              </a:r>
              <a:r>
                <a:t>(+ 3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(+ 2 2)))) </a:t>
              </a:r>
              <a:r>
                <a:rPr>
                  <a:solidFill>
                    <a:srgbClr val="00B050"/>
                  </a:solidFill>
                </a:rPr>
                <a:t>; '(+ 3 4)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quasiquote</a:t>
              </a:r>
              <a:r>
                <a:t>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(string-append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7030A0"/>
                  </a:solidFill>
                </a:rPr>
                <a:t>"I love CSE"</a:t>
              </a:r>
              <a:r>
                <a:t>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(number-&gt;string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 (+ 3 338)))))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; '(string-append "I love CSE" (number-&gt;string 341))</a:t>
              </a:r>
            </a:p>
          </p:txBody>
        </p:sp>
      </p:grpSp>
      <p:sp>
        <p:nvSpPr>
          <p:cNvPr id="227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28650" y="4565241"/>
            <a:ext cx="7886700" cy="2171225"/>
          </a:xfrm>
          <a:prstGeom prst="rect">
            <a:avLst/>
          </a:prstGeom>
        </p:spPr>
        <p:txBody>
          <a:bodyPr/>
          <a:lstStyle/>
          <a:p>
            <a:r>
              <a:t>You may also see the backtick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t> character used as syntactic sugar for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</a:p>
          <a:p>
            <a:r>
              <a:t>The comma character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t> is used as syntactic sugar for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unquote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Self Interpretation</a:t>
            </a:r>
          </a:p>
        </p:txBody>
      </p:sp>
      <p:sp>
        <p:nvSpPr>
          <p:cNvPr id="23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Many languages provide an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t> function or something similar</a:t>
            </a:r>
          </a:p>
          <a:p>
            <a:r>
              <a:t>Performs interpretation or compilation at runtime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Needs full language implementation during runtime</a:t>
            </a:r>
          </a:p>
          <a:p>
            <a:r>
              <a:t>It's useful, but there's usually a better way</a:t>
            </a:r>
          </a:p>
          <a:p>
            <a:r>
              <a:t>Makes analysis, debugging difficult</a:t>
            </a:r>
          </a:p>
        </p:txBody>
      </p:sp>
      <p:sp>
        <p:nvSpPr>
          <p:cNvPr id="2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eval</a:t>
            </a:r>
          </a:p>
        </p:txBody>
      </p:sp>
      <p:sp>
        <p:nvSpPr>
          <p:cNvPr id="234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Racket's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t> operates on lists of tokens</a:t>
            </a:r>
          </a:p>
          <a:p>
            <a:r>
              <a:t>Like those generated from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t> and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</a:p>
          <a:p>
            <a:r>
              <a:t>Treat the input data as a program and evaluate it</a:t>
            </a:r>
          </a:p>
        </p:txBody>
      </p:sp>
      <p:sp>
        <p:nvSpPr>
          <p:cNvPr id="235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eval</a:t>
            </a:r>
            <a:r>
              <a:rPr b="0">
                <a:latin typeface="Calibri Light"/>
                <a:ea typeface="Calibri Light"/>
                <a:cs typeface="Calibri Light"/>
                <a:sym typeface="Calibri Light"/>
              </a:rPr>
              <a:t>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38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grpSp>
        <p:nvGrpSpPr>
          <p:cNvPr id="241" name="Rectangle 3"/>
          <p:cNvGrpSpPr/>
          <p:nvPr/>
        </p:nvGrpSpPr>
        <p:grpSpPr>
          <a:xfrm>
            <a:off x="544009" y="1841158"/>
            <a:ext cx="8125430" cy="4293424"/>
            <a:chOff x="0" y="0"/>
            <a:chExt cx="8125428" cy="4293422"/>
          </a:xfrm>
        </p:grpSpPr>
        <p:sp>
          <p:nvSpPr>
            <p:cNvPr id="239" name="Rectangle"/>
            <p:cNvSpPr/>
            <p:nvPr/>
          </p:nvSpPr>
          <p:spPr>
            <a:xfrm>
              <a:off x="-1" y="0"/>
              <a:ext cx="8125430" cy="4293423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000" b="1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40" name="(define quoted (quote (+ 3 4)))…"/>
            <p:cNvSpPr txBox="1"/>
            <p:nvPr/>
          </p:nvSpPr>
          <p:spPr>
            <a:xfrm>
              <a:off x="-1" y="0"/>
              <a:ext cx="812543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quoted 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4)))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quoted) </a:t>
              </a:r>
              <a:r>
                <a:rPr>
                  <a:solidFill>
                    <a:srgbClr val="00B050"/>
                  </a:solidFill>
                </a:rPr>
                <a:t>; 7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bad-quoted 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#t)))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bad-quoted) </a:t>
              </a:r>
              <a:r>
                <a:rPr>
                  <a:solidFill>
                    <a:srgbClr val="00B050"/>
                  </a:solidFill>
                </a:rPr>
                <a:t>; Error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qquoted (</a:t>
              </a:r>
              <a:r>
                <a:rPr>
                  <a:solidFill>
                    <a:srgbClr val="0070C0"/>
                  </a:solidFill>
                </a:rPr>
                <a:t>quasiquote </a:t>
              </a:r>
              <a:r>
                <a:t>(+ 3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(+ 2 2)))))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qquoted) </a:t>
              </a:r>
              <a:r>
                <a:rPr>
                  <a:solidFill>
                    <a:srgbClr val="00B050"/>
                  </a:solidFill>
                </a:rPr>
                <a:t>; 7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big-qquoted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</a:t>
              </a:r>
              <a:r>
                <a:rPr>
                  <a:solidFill>
                    <a:srgbClr val="0070C0"/>
                  </a:solidFill>
                </a:rPr>
                <a:t>quasiquote</a:t>
              </a:r>
              <a:r>
                <a:t>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(string-append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</a:t>
              </a:r>
              <a:r>
                <a:rPr>
                  <a:solidFill>
                    <a:srgbClr val="7030A0"/>
                  </a:solidFill>
                </a:rPr>
                <a:t>"I love CSE"</a:t>
              </a:r>
              <a:r>
                <a:t> </a:t>
              </a: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(number-&gt;string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 (+ 3 338))))))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0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big-qquoted) </a:t>
              </a:r>
              <a:r>
                <a:rPr>
                  <a:solidFill>
                    <a:srgbClr val="00B050"/>
                  </a:solidFill>
                </a:rPr>
                <a:t>; “I love CSE341”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RackUnit</a:t>
            </a:r>
          </a:p>
        </p:txBody>
      </p:sp>
      <p:sp>
        <p:nvSpPr>
          <p:cNvPr id="244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Unit testing is built into the standard library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http://docs.racket-lang.org/rackunit/</a:t>
            </a:r>
          </a:p>
          <a:p>
            <a:r>
              <a:t>Built in test functions to make testing your code easier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Test for equality,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check-eq?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Test for True,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check-true</a:t>
            </a:r>
            <a:r>
              <a:t>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Test for raised exception,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check-exn</a:t>
            </a:r>
            <a:r>
              <a:t>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and many more</a:t>
            </a:r>
          </a:p>
        </p:txBody>
      </p:sp>
      <p:sp>
        <p:nvSpPr>
          <p:cNvPr id="245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26377" y="6404294"/>
            <a:ext cx="18897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Variable Number of Arguments</a:t>
            </a:r>
          </a:p>
        </p:txBody>
      </p:sp>
      <p:sp>
        <p:nvSpPr>
          <p:cNvPr id="248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7886700" cy="1600481"/>
          </a:xfrm>
          <a:prstGeom prst="rect">
            <a:avLst/>
          </a:prstGeom>
        </p:spPr>
        <p:txBody>
          <a:bodyPr/>
          <a:lstStyle/>
          <a:p>
            <a:r>
              <a:t>Some functions (like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t>) can take a variable number of arguments</a:t>
            </a:r>
          </a:p>
          <a:p>
            <a:r>
              <a:t>There is syntax that lets you define your own</a:t>
            </a:r>
          </a:p>
        </p:txBody>
      </p:sp>
      <p:sp>
        <p:nvSpPr>
          <p:cNvPr id="249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grpSp>
        <p:nvGrpSpPr>
          <p:cNvPr id="252" name="Rectangle 3"/>
          <p:cNvGrpSpPr/>
          <p:nvPr/>
        </p:nvGrpSpPr>
        <p:grpSpPr>
          <a:xfrm>
            <a:off x="755973" y="3310358"/>
            <a:ext cx="7759378" cy="3229339"/>
            <a:chOff x="0" y="0"/>
            <a:chExt cx="7759377" cy="3229338"/>
          </a:xfrm>
        </p:grpSpPr>
        <p:sp>
          <p:nvSpPr>
            <p:cNvPr id="250" name="Rectangle"/>
            <p:cNvSpPr/>
            <p:nvPr/>
          </p:nvSpPr>
          <p:spPr>
            <a:xfrm>
              <a:off x="0" y="0"/>
              <a:ext cx="7759377" cy="322933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51" name="(define fn-any…"/>
            <p:cNvSpPr txBox="1"/>
            <p:nvPr/>
          </p:nvSpPr>
          <p:spPr>
            <a:xfrm>
              <a:off x="0" y="0"/>
              <a:ext cx="7759377" cy="3139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(define </a:t>
              </a:r>
              <a:r>
                <a:rPr dirty="0" err="1"/>
                <a:t>fn</a:t>
              </a:r>
              <a:r>
                <a:rPr dirty="0"/>
                <a:t>-any </a:t>
              </a:r>
              <a:endParaRPr dirty="0"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(</a:t>
              </a:r>
              <a:r>
                <a:rPr dirty="0">
                  <a:solidFill>
                    <a:srgbClr val="0070C0"/>
                  </a:solidFill>
                </a:rPr>
                <a:t>lambda</a:t>
              </a:r>
              <a:r>
                <a:rPr dirty="0"/>
                <a:t> </a:t>
              </a:r>
              <a:r>
                <a:rPr dirty="0" err="1">
                  <a:solidFill>
                    <a:srgbClr val="7030A0"/>
                  </a:solidFill>
                </a:rPr>
                <a:t>xs</a:t>
              </a:r>
              <a:r>
                <a:rPr dirty="0"/>
                <a:t>          </a:t>
              </a:r>
              <a:r>
                <a:rPr dirty="0">
                  <a:solidFill>
                    <a:srgbClr val="00B050"/>
                  </a:solidFill>
                </a:rPr>
                <a:t>; any number of </a:t>
              </a:r>
              <a:r>
                <a:rPr dirty="0" err="1">
                  <a:solidFill>
                    <a:srgbClr val="00B050"/>
                  </a:solidFill>
                </a:rPr>
                <a:t>args</a:t>
              </a:r>
              <a:endParaRPr dirty="0">
                <a:solidFill>
                  <a:srgbClr val="00B05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  (print </a:t>
              </a:r>
              <a:r>
                <a:rPr dirty="0" err="1"/>
                <a:t>xs</a:t>
              </a:r>
              <a:r>
                <a:rPr dirty="0"/>
                <a:t>)))</a:t>
              </a:r>
              <a:endParaRPr dirty="0"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(define fn-1-or-more </a:t>
              </a:r>
              <a:endParaRPr dirty="0"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(</a:t>
              </a:r>
              <a:r>
                <a:rPr dirty="0">
                  <a:solidFill>
                    <a:srgbClr val="0070C0"/>
                  </a:solidFill>
                </a:rPr>
                <a:t>lambda</a:t>
              </a:r>
              <a:r>
                <a:rPr dirty="0"/>
                <a:t> (</a:t>
              </a:r>
              <a:r>
                <a:rPr dirty="0">
                  <a:solidFill>
                    <a:srgbClr val="7030A0"/>
                  </a:solidFill>
                </a:rPr>
                <a:t>a</a:t>
              </a:r>
              <a:r>
                <a:rPr dirty="0"/>
                <a:t> . </a:t>
              </a:r>
              <a:r>
                <a:rPr dirty="0" err="1">
                  <a:solidFill>
                    <a:srgbClr val="7030A0"/>
                  </a:solidFill>
                </a:rPr>
                <a:t>xs</a:t>
              </a:r>
              <a:r>
                <a:rPr dirty="0"/>
                <a:t>)    </a:t>
              </a:r>
              <a:r>
                <a:rPr dirty="0">
                  <a:solidFill>
                    <a:srgbClr val="00B050"/>
                  </a:solidFill>
                </a:rPr>
                <a:t>; at least 1 </a:t>
              </a:r>
              <a:r>
                <a:rPr dirty="0" err="1">
                  <a:solidFill>
                    <a:srgbClr val="00B050"/>
                  </a:solidFill>
                </a:rPr>
                <a:t>arg</a:t>
              </a:r>
              <a:endParaRPr dirty="0">
                <a:solidFill>
                  <a:srgbClr val="00B05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  (begin (print a) (print </a:t>
              </a:r>
              <a:r>
                <a:rPr dirty="0" err="1"/>
                <a:t>xs</a:t>
              </a:r>
              <a:r>
                <a:rPr dirty="0"/>
                <a:t>))))</a:t>
              </a: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(define fn-2-or-more </a:t>
              </a:r>
              <a:endParaRPr dirty="0"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(</a:t>
              </a:r>
              <a:r>
                <a:rPr dirty="0">
                  <a:solidFill>
                    <a:srgbClr val="0070C0"/>
                  </a:solidFill>
                </a:rPr>
                <a:t>lambda</a:t>
              </a:r>
              <a:r>
                <a:rPr dirty="0"/>
                <a:t> (</a:t>
              </a:r>
              <a:r>
                <a:rPr dirty="0">
                  <a:solidFill>
                    <a:srgbClr val="7030A0"/>
                  </a:solidFill>
                </a:rPr>
                <a:t>a</a:t>
              </a:r>
              <a:r>
                <a:rPr dirty="0"/>
                <a:t>  </a:t>
              </a:r>
              <a:r>
                <a:rPr dirty="0">
                  <a:solidFill>
                    <a:srgbClr val="7030A0"/>
                  </a:solidFill>
                </a:rPr>
                <a:t>b</a:t>
              </a:r>
              <a:r>
                <a:rPr dirty="0"/>
                <a:t> . </a:t>
              </a:r>
              <a:r>
                <a:rPr dirty="0" err="1">
                  <a:solidFill>
                    <a:srgbClr val="7030A0"/>
                  </a:solidFill>
                </a:rPr>
                <a:t>xs</a:t>
              </a:r>
              <a:r>
                <a:rPr dirty="0"/>
                <a:t>) </a:t>
              </a:r>
              <a:r>
                <a:rPr dirty="0">
                  <a:solidFill>
                    <a:srgbClr val="00B050"/>
                  </a:solidFill>
                </a:rPr>
                <a:t>; at least 2 </a:t>
              </a:r>
              <a:r>
                <a:rPr dirty="0" err="1">
                  <a:solidFill>
                    <a:srgbClr val="00B050"/>
                  </a:solidFill>
                </a:rPr>
                <a:t>args</a:t>
              </a:r>
              <a:endParaRPr dirty="0">
                <a:solidFill>
                  <a:srgbClr val="00B05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rPr dirty="0"/>
                <a:t>     (begin (print a) (print </a:t>
              </a:r>
              <a:r>
                <a:rPr lang="en-US" dirty="0"/>
                <a:t>b</a:t>
              </a:r>
              <a:r>
                <a:rPr dirty="0"/>
                <a:t>) (print </a:t>
              </a:r>
              <a:r>
                <a:rPr dirty="0" err="1"/>
                <a:t>xs</a:t>
              </a:r>
              <a:r>
                <a:rPr dirty="0"/>
                <a:t>))))</a:t>
              </a:r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apply</a:t>
            </a:r>
          </a:p>
        </p:txBody>
      </p:sp>
      <p:sp>
        <p:nvSpPr>
          <p:cNvPr id="25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Applies a list of values as the arguments to a function in order by position</a:t>
            </a:r>
          </a:p>
        </p:txBody>
      </p:sp>
      <p:sp>
        <p:nvSpPr>
          <p:cNvPr id="256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grpSp>
        <p:nvGrpSpPr>
          <p:cNvPr id="259" name="Rectangle 3"/>
          <p:cNvGrpSpPr/>
          <p:nvPr/>
        </p:nvGrpSpPr>
        <p:grpSpPr>
          <a:xfrm>
            <a:off x="755973" y="2801073"/>
            <a:ext cx="7759377" cy="2631440"/>
            <a:chOff x="0" y="0"/>
            <a:chExt cx="7759376" cy="2631439"/>
          </a:xfrm>
        </p:grpSpPr>
        <p:sp>
          <p:nvSpPr>
            <p:cNvPr id="257" name="Rectangle"/>
            <p:cNvSpPr/>
            <p:nvPr/>
          </p:nvSpPr>
          <p:spPr>
            <a:xfrm>
              <a:off x="0" y="0"/>
              <a:ext cx="7759377" cy="2546432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58" name="(define fn-any…"/>
            <p:cNvSpPr txBox="1"/>
            <p:nvPr/>
          </p:nvSpPr>
          <p:spPr>
            <a:xfrm>
              <a:off x="0" y="0"/>
              <a:ext cx="7759377" cy="263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fn-any </a:t>
              </a:r>
              <a:endParaRPr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(lambda xs </a:t>
              </a:r>
              <a:r>
                <a:rPr>
                  <a:solidFill>
                    <a:srgbClr val="00B050"/>
                  </a:solidFill>
                </a:rPr>
                <a:t>; any number of args</a:t>
              </a: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(print xs)))</a:t>
              </a:r>
              <a:endParaRPr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fn-any (list 1 2 3 4))</a:t>
              </a:r>
              <a:endParaRPr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+ (list 1 2 3 4))   </a:t>
              </a:r>
              <a:r>
                <a:rPr>
                  <a:solidFill>
                    <a:srgbClr val="00B050"/>
                  </a:solidFill>
                </a:rPr>
                <a:t>; 10</a:t>
              </a:r>
              <a:endParaRPr>
                <a:solidFill>
                  <a:srgbClr val="0070C0"/>
                </a:solidFill>
              </a:endParaRPr>
            </a:p>
            <a:p>
              <a:pPr>
                <a:defRPr sz="22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max (list 1 2 3 4)) </a:t>
              </a:r>
              <a:r>
                <a:rPr>
                  <a:solidFill>
                    <a:srgbClr val="00B050"/>
                  </a:solidFill>
                </a:rPr>
                <a:t>; 4</a:t>
              </a: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Outline</a:t>
            </a:r>
          </a:p>
        </p:txBody>
      </p:sp>
      <p:sp>
        <p:nvSpPr>
          <p:cNvPr id="11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dirty="0"/>
              <a:t>LBI (Language Being Implemented)</a:t>
            </a:r>
          </a:p>
          <a:p>
            <a:pPr>
              <a:defRPr sz="2400"/>
            </a:pPr>
            <a:r>
              <a:rPr dirty="0"/>
              <a:t>LBI “Macros”</a:t>
            </a:r>
          </a:p>
          <a:p>
            <a:pPr>
              <a:defRPr sz="2400"/>
            </a:pPr>
            <a:r>
              <a:rPr dirty="0"/>
              <a:t>Eval, Quote, and Quasiquote</a:t>
            </a:r>
          </a:p>
          <a:p>
            <a:pPr>
              <a:defRPr sz="2400"/>
            </a:pPr>
            <a:r>
              <a:rPr dirty="0"/>
              <a:t>Variable Number of Arguments</a:t>
            </a:r>
          </a:p>
          <a:p>
            <a:pPr>
              <a:defRPr sz="2400"/>
            </a:pPr>
            <a:r>
              <a:rPr dirty="0"/>
              <a:t>Apply</a:t>
            </a:r>
          </a:p>
        </p:txBody>
      </p:sp>
      <p:sp>
        <p:nvSpPr>
          <p:cNvPr id="12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dirty="0"/>
              <a:t>LBI</a:t>
            </a:r>
            <a:r>
              <a:rPr lang="en-US" dirty="0"/>
              <a:t> (Language Being Implemented)</a:t>
            </a:r>
            <a:endParaRPr dirty="0"/>
          </a:p>
        </p:txBody>
      </p:sp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2005013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lang="en-US" dirty="0"/>
              <a:t>Yesterday in lecture, we saw we can define a “Programming Language” inside racket by </a:t>
            </a:r>
            <a:r>
              <a:rPr lang="en-US" dirty="0" err="1"/>
              <a:t>structs</a:t>
            </a:r>
            <a:endParaRPr lang="en-US" dirty="0"/>
          </a:p>
          <a:p>
            <a:pPr>
              <a:defRPr sz="2400"/>
            </a:pPr>
            <a:endParaRPr lang="en-US" dirty="0"/>
          </a:p>
          <a:p>
            <a:pPr>
              <a:defRPr sz="2400"/>
            </a:pPr>
            <a:r>
              <a:rPr lang="en-US" dirty="0"/>
              <a:t>We will talk about how to do evaluation on these LBIs tomorrow</a:t>
            </a:r>
          </a:p>
          <a:p>
            <a:pPr>
              <a:defRPr sz="2400"/>
            </a:pPr>
            <a:endParaRPr lang="en-US" dirty="0"/>
          </a:p>
          <a:p>
            <a:pPr>
              <a:defRPr sz="2400"/>
            </a:pPr>
            <a:r>
              <a:rPr lang="en-US" dirty="0"/>
              <a:t>Show </a:t>
            </a:r>
            <a:r>
              <a:rPr lang="en-US" dirty="0" err="1"/>
              <a:t>struct</a:t>
            </a:r>
            <a:r>
              <a:rPr lang="en-US" dirty="0"/>
              <a:t> definition examples</a:t>
            </a:r>
          </a:p>
        </p:txBody>
      </p:sp>
      <p:sp>
        <p:nvSpPr>
          <p:cNvPr id="124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Macros Review</a:t>
            </a:r>
          </a:p>
        </p:txBody>
      </p:sp>
      <p:sp>
        <p:nvSpPr>
          <p:cNvPr id="18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Extend language syntax (allow new constructs)</a:t>
            </a:r>
          </a:p>
          <a:p>
            <a:pPr>
              <a:defRPr sz="2400"/>
            </a:pPr>
            <a:r>
              <a:t>Written in terms of existing syntax</a:t>
            </a:r>
          </a:p>
          <a:p>
            <a:pPr>
              <a:defRPr sz="2400"/>
            </a:pPr>
            <a:r>
              <a:t>Expanded before language is actually interpreted or compiled</a:t>
            </a:r>
          </a:p>
        </p:txBody>
      </p:sp>
      <p:sp>
        <p:nvSpPr>
          <p:cNvPr id="186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en-US" dirty="0"/>
              <a:t>How to implement </a:t>
            </a:r>
            <a:r>
              <a:rPr dirty="0"/>
              <a:t>“Macros”</a:t>
            </a:r>
            <a:r>
              <a:rPr lang="en-US" dirty="0"/>
              <a:t> in LBI</a:t>
            </a:r>
            <a:endParaRPr dirty="0"/>
          </a:p>
        </p:txBody>
      </p:sp>
      <p:sp>
        <p:nvSpPr>
          <p:cNvPr id="18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Interpreting LBI using Racket as the metalanguage</a:t>
            </a:r>
          </a:p>
          <a:p>
            <a:r>
              <a:rPr dirty="0"/>
              <a:t>LBI is made up of Racket structs</a:t>
            </a:r>
          </a:p>
          <a:p>
            <a:r>
              <a:rPr dirty="0"/>
              <a:t>In Racket, these are just data types</a:t>
            </a:r>
          </a:p>
          <a:p>
            <a:r>
              <a:rPr dirty="0"/>
              <a:t>Why not write a Racket function that returns LBI ASTs?</a:t>
            </a:r>
          </a:p>
        </p:txBody>
      </p:sp>
      <p:sp>
        <p:nvSpPr>
          <p:cNvPr id="19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dirty="0"/>
              <a:t>LBI “Macros”</a:t>
            </a:r>
          </a:p>
        </p:txBody>
      </p:sp>
      <p:sp>
        <p:nvSpPr>
          <p:cNvPr id="193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96" name="Rectangle 3"/>
          <p:cNvGrpSpPr/>
          <p:nvPr/>
        </p:nvGrpSpPr>
        <p:grpSpPr>
          <a:xfrm>
            <a:off x="628648" y="3873601"/>
            <a:ext cx="7759377" cy="524780"/>
            <a:chOff x="0" y="0"/>
            <a:chExt cx="7759376" cy="524779"/>
          </a:xfrm>
        </p:grpSpPr>
        <p:sp>
          <p:nvSpPr>
            <p:cNvPr id="194" name="Rectangle"/>
            <p:cNvSpPr/>
            <p:nvPr/>
          </p:nvSpPr>
          <p:spPr>
            <a:xfrm>
              <a:off x="0" y="-1"/>
              <a:ext cx="7759377" cy="524781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200"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195" name="(++ (int 7))"/>
            <p:cNvSpPr txBox="1"/>
            <p:nvPr/>
          </p:nvSpPr>
          <p:spPr>
            <a:xfrm>
              <a:off x="0" y="-1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r>
                <a:t>(++ (int 7))</a:t>
              </a:r>
            </a:p>
          </p:txBody>
        </p:sp>
      </p:grpSp>
      <p:grpSp>
        <p:nvGrpSpPr>
          <p:cNvPr id="199" name="Rectangle 3"/>
          <p:cNvGrpSpPr/>
          <p:nvPr/>
        </p:nvGrpSpPr>
        <p:grpSpPr>
          <a:xfrm>
            <a:off x="628649" y="2430681"/>
            <a:ext cx="7759377" cy="509288"/>
            <a:chOff x="0" y="0"/>
            <a:chExt cx="7759376" cy="509286"/>
          </a:xfrm>
        </p:grpSpPr>
        <p:sp>
          <p:nvSpPr>
            <p:cNvPr id="197" name="Rectangle"/>
            <p:cNvSpPr/>
            <p:nvPr/>
          </p:nvSpPr>
          <p:spPr>
            <a:xfrm>
              <a:off x="0" y="0"/>
              <a:ext cx="7759377" cy="509287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200"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198" name="(define (++ exp) (add (int 1) exp))"/>
            <p:cNvSpPr txBox="1"/>
            <p:nvPr/>
          </p:nvSpPr>
          <p:spPr>
            <a:xfrm>
              <a:off x="0" y="0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define</a:t>
              </a:r>
              <a:r>
                <a:t> (++ exp) (add (int 1) exp))</a:t>
              </a:r>
            </a:p>
          </p:txBody>
        </p:sp>
      </p:grpSp>
      <p:sp>
        <p:nvSpPr>
          <p:cNvPr id="200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628650" y="1825625"/>
            <a:ext cx="7886700" cy="668739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If our LBI Macro is a Racket function</a:t>
            </a:r>
          </a:p>
        </p:txBody>
      </p:sp>
      <p:sp>
        <p:nvSpPr>
          <p:cNvPr id="201" name="Content Placeholder 2"/>
          <p:cNvSpPr txBox="1"/>
          <p:nvPr/>
        </p:nvSpPr>
        <p:spPr>
          <a:xfrm>
            <a:off x="628650" y="4829892"/>
            <a:ext cx="7886700" cy="66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/>
            </a:lvl1pPr>
          </a:lstStyle>
          <a:p>
            <a:r>
              <a:t>Expands to</a:t>
            </a:r>
          </a:p>
        </p:txBody>
      </p:sp>
      <p:grpSp>
        <p:nvGrpSpPr>
          <p:cNvPr id="204" name="Rectangle 3"/>
          <p:cNvGrpSpPr/>
          <p:nvPr/>
        </p:nvGrpSpPr>
        <p:grpSpPr>
          <a:xfrm>
            <a:off x="692310" y="5440848"/>
            <a:ext cx="7759377" cy="496787"/>
            <a:chOff x="0" y="0"/>
            <a:chExt cx="7759376" cy="496786"/>
          </a:xfrm>
        </p:grpSpPr>
        <p:sp>
          <p:nvSpPr>
            <p:cNvPr id="202" name="Rectangle"/>
            <p:cNvSpPr/>
            <p:nvPr/>
          </p:nvSpPr>
          <p:spPr>
            <a:xfrm>
              <a:off x="0" y="-1"/>
              <a:ext cx="7759377" cy="49678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03" name="(add (int 1) (int 7))"/>
            <p:cNvSpPr txBox="1"/>
            <p:nvPr/>
          </p:nvSpPr>
          <p:spPr>
            <a:xfrm>
              <a:off x="0" y="-1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r>
                <a:t>(add (int 1) (int 7))</a:t>
              </a:r>
            </a:p>
          </p:txBody>
        </p:sp>
      </p:grpSp>
      <p:sp>
        <p:nvSpPr>
          <p:cNvPr id="205" name="Content Placeholder 2"/>
          <p:cNvSpPr txBox="1"/>
          <p:nvPr/>
        </p:nvSpPr>
        <p:spPr>
          <a:xfrm>
            <a:off x="628650" y="3303432"/>
            <a:ext cx="7886700" cy="66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/>
            </a:lvl1pPr>
          </a:lstStyle>
          <a:p>
            <a:r>
              <a:t>Then the LBI code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LBI “Macros”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just generating expressions of LBI, so expressions in LBI are still composed of the original </a:t>
            </a:r>
            <a:r>
              <a:rPr lang="en-US" dirty="0" err="1"/>
              <a:t>structs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we have an </a:t>
            </a:r>
            <a:r>
              <a:rPr lang="en-US" dirty="0" err="1"/>
              <a:t>eval</a:t>
            </a:r>
            <a:r>
              <a:rPr lang="en-US" dirty="0"/>
              <a:t> function, we don’t need extra code </a:t>
            </a:r>
            <a:r>
              <a:rPr lang="en-US"/>
              <a:t>to evaluate these “macros”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37636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quote</a:t>
            </a:r>
          </a:p>
        </p:txBody>
      </p:sp>
      <p:sp>
        <p:nvSpPr>
          <p:cNvPr id="208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Syntactically, Racket statements can be thought of as lists of tokens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(+ 3 4)</a:t>
            </a:r>
            <a:r>
              <a:rPr b="0">
                <a:latin typeface="+mn-lt"/>
                <a:ea typeface="+mn-ea"/>
                <a:cs typeface="+mn-cs"/>
                <a:sym typeface="Calibri"/>
              </a:rPr>
              <a:t> is a “plus sign”, a “3”, and a “4”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quote</a:t>
            </a:r>
            <a:r>
              <a:rPr b="0">
                <a:latin typeface="+mn-lt"/>
                <a:ea typeface="+mn-ea"/>
                <a:cs typeface="+mn-cs"/>
                <a:sym typeface="Calibri"/>
              </a:rPr>
              <a:t>-ing a parenthesized expression produces a list of tokens</a:t>
            </a:r>
          </a:p>
        </p:txBody>
      </p:sp>
      <p:sp>
        <p:nvSpPr>
          <p:cNvPr id="209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quote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1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215" name="Rectangle 3"/>
          <p:cNvGrpSpPr/>
          <p:nvPr/>
        </p:nvGrpSpPr>
        <p:grpSpPr>
          <a:xfrm>
            <a:off x="755973" y="1841161"/>
            <a:ext cx="7759377" cy="1735417"/>
            <a:chOff x="0" y="0"/>
            <a:chExt cx="7759376" cy="1735415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7759377" cy="1735416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 b="1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214" name="(+ 3 4) ; 7…"/>
            <p:cNvSpPr txBox="1"/>
            <p:nvPr/>
          </p:nvSpPr>
          <p:spPr>
            <a:xfrm>
              <a:off x="0" y="0"/>
              <a:ext cx="7759377" cy="146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(+ 3 4) </a:t>
              </a:r>
              <a:r>
                <a:rPr>
                  <a:solidFill>
                    <a:srgbClr val="00B050"/>
                  </a:solidFill>
                </a:rPr>
                <a:t>; 7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4)) </a:t>
              </a:r>
              <a:r>
                <a:rPr>
                  <a:solidFill>
                    <a:srgbClr val="00B050"/>
                  </a:solidFill>
                </a:rPr>
                <a:t>; '(+ 3 4)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#t)) </a:t>
              </a:r>
              <a:r>
                <a:rPr>
                  <a:solidFill>
                    <a:srgbClr val="00B050"/>
                  </a:solidFill>
                </a:rPr>
                <a:t>; '(+ 3 #t)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sz="2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(+ 3 #t) </a:t>
              </a:r>
              <a:r>
                <a:rPr>
                  <a:solidFill>
                    <a:srgbClr val="00B050"/>
                  </a:solidFill>
                </a:rPr>
                <a:t>; Error</a:t>
              </a:r>
            </a:p>
          </p:txBody>
        </p:sp>
      </p:grpSp>
      <p:sp>
        <p:nvSpPr>
          <p:cNvPr id="216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628650" y="3963356"/>
            <a:ext cx="7886700" cy="1013758"/>
          </a:xfrm>
          <a:prstGeom prst="rect">
            <a:avLst/>
          </a:prstGeom>
        </p:spPr>
        <p:txBody>
          <a:bodyPr/>
          <a:lstStyle/>
          <a:p>
            <a:r>
              <a:t>You may also see the single quote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‘</a:t>
            </a:r>
            <a:r>
              <a:t> character used as syntactic sugar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826</Words>
  <Application>Microsoft Macintosh PowerPoint</Application>
  <PresentationFormat>On-screen Show (4:3)</PresentationFormat>
  <Paragraphs>129</Paragraphs>
  <Slides>17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CSE 341 Section 7</vt:lpstr>
      <vt:lpstr>Outline</vt:lpstr>
      <vt:lpstr>LBI (Language Being Implemented)</vt:lpstr>
      <vt:lpstr>Macros Review</vt:lpstr>
      <vt:lpstr>How to implement “Macros” in LBI</vt:lpstr>
      <vt:lpstr>LBI “Macros”</vt:lpstr>
      <vt:lpstr>LBI “Macros”</vt:lpstr>
      <vt:lpstr>quote</vt:lpstr>
      <vt:lpstr>quote Examples</vt:lpstr>
      <vt:lpstr>quasiquote</vt:lpstr>
      <vt:lpstr>quasiquote Examples</vt:lpstr>
      <vt:lpstr>Self Interpretation</vt:lpstr>
      <vt:lpstr>eval</vt:lpstr>
      <vt:lpstr>eval examples</vt:lpstr>
      <vt:lpstr>RackUnit</vt:lpstr>
      <vt:lpstr>Variable Number of Arguments</vt:lpstr>
      <vt:lpstr>apply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7</dc:title>
  <cp:lastModifiedBy>Chandrakana Nandi</cp:lastModifiedBy>
  <cp:revision>11</cp:revision>
  <dcterms:modified xsi:type="dcterms:W3CDTF">2018-02-16T02:21:58Z</dcterms:modified>
</cp:coreProperties>
</file>