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0"/>
  </p:notesMasterIdLst>
  <p:sldIdLst>
    <p:sldId id="278" r:id="rId2"/>
    <p:sldId id="288" r:id="rId3"/>
    <p:sldId id="303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88"/>
    <p:restoredTop sz="79808"/>
  </p:normalViewPr>
  <p:slideViewPr>
    <p:cSldViewPr snapToGrid="0" snapToObjects="1">
      <p:cViewPr varScale="1">
        <p:scale>
          <a:sx n="84" d="100"/>
          <a:sy n="84" d="100"/>
        </p:scale>
        <p:origin x="1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5EC3-FB33-1F45-8A45-ECF21B0D1921}" type="datetimeFigureOut">
              <a:rPr lang="en-US" smtClean="0"/>
              <a:t>2/1/18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244EC-DBCA-5244-995A-B804B03B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82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11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fractions are</a:t>
            </a:r>
            <a:r>
              <a:rPr lang="en-US" baseline="0" dirty="0" smtClean="0"/>
              <a:t> always in reduced form in this module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7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7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9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5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509"/>
            <a:ext cx="7772400" cy="2387600"/>
          </a:xfrm>
        </p:spPr>
        <p:txBody>
          <a:bodyPr/>
          <a:lstStyle/>
          <a:p>
            <a:r>
              <a:rPr lang="en-US" dirty="0" smtClean="0"/>
              <a:t>CSE 341</a:t>
            </a:r>
            <a:br>
              <a:rPr lang="en-US" dirty="0" smtClean="0"/>
            </a:br>
            <a:r>
              <a:rPr lang="en-US" dirty="0" smtClean="0"/>
              <a:t>Section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68256"/>
            <a:ext cx="6858000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Winter 2018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18859"/>
            <a:ext cx="5669280" cy="6035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21906"/>
            <a:ext cx="5669280" cy="6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93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Functions, Anonymous Functions, Higher Order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307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Anonymous Functions use keyword </a:t>
            </a:r>
            <a:r>
              <a:rPr lang="en-US" i="1" dirty="0" err="1" smtClean="0"/>
              <a:t>fn</a:t>
            </a:r>
            <a:r>
              <a:rPr lang="en-US" dirty="0" smtClean="0"/>
              <a:t> rather than </a:t>
            </a:r>
            <a:r>
              <a:rPr lang="en-US" i="1" dirty="0" smtClean="0"/>
              <a:t>fun</a:t>
            </a:r>
            <a:r>
              <a:rPr lang="en-US" dirty="0" smtClean="0"/>
              <a:t>, which cannot be recursive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Tail Recursion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You are not doing any more operation after getting returned value from your recursive call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39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Functions, Anonymous Functions, Higher Order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Currying is taking a function with “several arguments” and make it into nested functions, which takes </a:t>
            </a:r>
            <a:r>
              <a:rPr lang="en-US" i="1" dirty="0"/>
              <a:t>one argument at a time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en-US" dirty="0"/>
              <a:t>Partial evaluation: since curried functions are just nested functions, we can pass in one argument at a time </a:t>
            </a:r>
            <a:r>
              <a:rPr lang="en-US" b="1" dirty="0"/>
              <a:t>in order</a:t>
            </a:r>
          </a:p>
          <a:p>
            <a:pPr>
              <a:lnSpc>
                <a:spcPct val="170000"/>
              </a:lnSpc>
            </a:pPr>
            <a:r>
              <a:rPr lang="en-US" dirty="0"/>
              <a:t>We can take in functions as arguments</a:t>
            </a:r>
          </a:p>
          <a:p>
            <a:pPr lvl="1">
              <a:lnSpc>
                <a:spcPct val="170000"/>
              </a:lnSpc>
            </a:pPr>
            <a:r>
              <a:rPr lang="en-US" sz="2800" dirty="0"/>
              <a:t>Higher order functions are just those functions that </a:t>
            </a:r>
            <a:r>
              <a:rPr lang="en-US" sz="2800" dirty="0" smtClean="0"/>
              <a:t>return </a:t>
            </a:r>
            <a:r>
              <a:rPr lang="en-US" sz="2800" dirty="0"/>
              <a:t>or take in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96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Functions, Anonymous Functions, Higher Order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Classic higher order functions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List.filter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List.map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List.foldl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List.foldr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What do they do?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10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Lexical Scope vs Dynamic </a:t>
            </a:r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Lexical scope: use environment where function is </a:t>
            </a:r>
            <a:r>
              <a:rPr lang="en-US" dirty="0" smtClean="0"/>
              <a:t>defined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Our Function Closure so far is in lexical scope</a:t>
            </a:r>
          </a:p>
          <a:p>
            <a:pPr>
              <a:lnSpc>
                <a:spcPct val="150000"/>
              </a:lnSpc>
            </a:pPr>
            <a:r>
              <a:rPr lang="en-US" dirty="0"/>
              <a:t>Dynamic scope: use environment where function is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73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 Inference, Polymorphic Types and Type </a:t>
            </a:r>
            <a:r>
              <a:rPr lang="en-US" dirty="0" smtClean="0"/>
              <a:t>Generality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Polymorphic types means it can be any type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						is more general than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But not more general than 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Polymorphic type can be any type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More general means you can substitute one type by another </a:t>
            </a:r>
            <a:r>
              <a:rPr lang="en-US" b="1" i="1" dirty="0" smtClean="0"/>
              <a:t>consistently</a:t>
            </a:r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44240" y="2461705"/>
            <a:ext cx="4533081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‘a list * ‘a list -&gt; ‘a list</a:t>
            </a:r>
          </a:p>
        </p:txBody>
      </p:sp>
      <p:sp>
        <p:nvSpPr>
          <p:cNvPr id="8" name="Rectangle 7"/>
          <p:cNvSpPr/>
          <p:nvPr/>
        </p:nvSpPr>
        <p:spPr>
          <a:xfrm>
            <a:off x="1657350" y="2961936"/>
            <a:ext cx="4979988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 *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 -&gt;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963611" y="3995170"/>
            <a:ext cx="5494337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 * string list -&gt;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8379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hide a function by using signatures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90575" y="2552700"/>
            <a:ext cx="6400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b="1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i="1" kern="0" dirty="0" smtClean="0">
                <a:latin typeface="Courier New" pitchFamily="49" charset="0"/>
              </a:rPr>
              <a:t>bindings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b="1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90575" y="3459956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SIGNAME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r>
              <a:rPr lang="en-US" sz="2000" b="1" i="1" kern="0" dirty="0" smtClean="0">
                <a:latin typeface="Courier New" pitchFamily="49" charset="0"/>
              </a:rPr>
              <a:t>types-for-bindings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b="1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90575" y="4519612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b="1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:&gt; </a:t>
            </a:r>
            <a:r>
              <a:rPr lang="en-US" sz="2000" b="1" kern="0" dirty="0" smtClean="0">
                <a:latin typeface="Courier New" pitchFamily="49" charset="0"/>
              </a:rPr>
              <a:t>SIGNAME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i="1" kern="0" dirty="0" smtClean="0">
                <a:latin typeface="Courier New" pitchFamily="49" charset="0"/>
              </a:rPr>
              <a:t>bindings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b="1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66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from lecture you can ensure constraints on values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809875"/>
            <a:ext cx="7467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Rational3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*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endParaRPr lang="en-US" sz="2000" b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b="1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b="1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b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b="1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b="1" kern="0" dirty="0" err="1" smtClean="0">
                <a:latin typeface="Courier New" pitchFamily="49" charset="0"/>
              </a:rPr>
              <a:t>,</a:t>
            </a:r>
            <a:r>
              <a:rPr lang="en-US" sz="2000" b="1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b="1" kern="0" dirty="0" smtClean="0">
                <a:latin typeface="Courier New" pitchFamily="49" charset="0"/>
              </a:rPr>
              <a:t>)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b="1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b="1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b="1" kern="0" dirty="0" smtClean="0">
                <a:latin typeface="Courier New" pitchFamily="49" charset="0"/>
              </a:rPr>
              <a:t>(i,1)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needed for RATIONAL_C *)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b="1" kern="0" dirty="0" smtClean="0">
                <a:latin typeface="Courier New" pitchFamily="49" charset="0"/>
              </a:rPr>
              <a:t>((</a:t>
            </a:r>
            <a:r>
              <a:rPr lang="en-US" sz="2000" b="1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b="1" kern="0" dirty="0" err="1" smtClean="0">
                <a:latin typeface="Courier New" pitchFamily="49" charset="0"/>
              </a:rPr>
              <a:t>,</a:t>
            </a:r>
            <a:r>
              <a:rPr lang="en-US" sz="2000" b="1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b="1" kern="0" dirty="0" smtClean="0">
                <a:latin typeface="Courier New" pitchFamily="49" charset="0"/>
              </a:rPr>
              <a:t>)(</a:t>
            </a:r>
            <a:r>
              <a:rPr lang="en-US" sz="2000" b="1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b="1" kern="0" dirty="0" err="1" smtClean="0">
                <a:latin typeface="Courier New" pitchFamily="49" charset="0"/>
              </a:rPr>
              <a:t>,</a:t>
            </a:r>
            <a:r>
              <a:rPr lang="en-US" sz="2000" b="1" kern="0" dirty="0" err="1" smtClean="0">
                <a:solidFill>
                  <a:schemeClr val="accent2"/>
                </a:solidFill>
                <a:latin typeface="Courier New" pitchFamily="49" charset="0"/>
              </a:rPr>
              <a:t>d</a:t>
            </a:r>
            <a:r>
              <a:rPr lang="en-US" sz="2000" b="1" kern="0" dirty="0" smtClean="0">
                <a:latin typeface="Courier New" pitchFamily="49" charset="0"/>
              </a:rPr>
              <a:t>))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b="1" kern="0" dirty="0" smtClean="0">
                <a:latin typeface="Courier New" pitchFamily="49" charset="0"/>
              </a:rPr>
              <a:t>(a*</a:t>
            </a:r>
            <a:r>
              <a:rPr lang="en-US" sz="2000" b="1" kern="0" dirty="0" err="1" smtClean="0">
                <a:latin typeface="Courier New" pitchFamily="49" charset="0"/>
              </a:rPr>
              <a:t>d+b</a:t>
            </a:r>
            <a:r>
              <a:rPr lang="en-US" sz="2000" b="1" kern="0" dirty="0" smtClean="0">
                <a:latin typeface="Courier New" pitchFamily="49" charset="0"/>
              </a:rPr>
              <a:t>*</a:t>
            </a:r>
            <a:r>
              <a:rPr lang="en-US" sz="2000" b="1" kern="0" dirty="0" err="1" smtClean="0">
                <a:latin typeface="Courier New" pitchFamily="49" charset="0"/>
              </a:rPr>
              <a:t>c,b</a:t>
            </a:r>
            <a:r>
              <a:rPr lang="en-US" sz="2000" b="1" kern="0" dirty="0" smtClean="0">
                <a:latin typeface="Courier New" pitchFamily="49" charset="0"/>
              </a:rPr>
              <a:t>*d)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b="1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b="1" kern="0" dirty="0" smtClean="0">
                <a:latin typeface="Courier New" pitchFamily="49" charset="0"/>
              </a:rPr>
              <a:t>…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(* reduce at last minute *)</a:t>
            </a:r>
            <a:endParaRPr lang="en-US" sz="2000" b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b="1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b="1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586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equivalent arguments, </a:t>
            </a:r>
            <a:r>
              <a:rPr lang="en-US" dirty="0" smtClean="0"/>
              <a:t>two equivalent pieces of code:</a:t>
            </a:r>
            <a:endParaRPr lang="en-US" dirty="0"/>
          </a:p>
          <a:p>
            <a:pPr lvl="1"/>
            <a:r>
              <a:rPr lang="en-US" dirty="0"/>
              <a:t>Produce equivalent results</a:t>
            </a:r>
          </a:p>
          <a:p>
            <a:pPr lvl="1"/>
            <a:r>
              <a:rPr lang="en-US" dirty="0"/>
              <a:t>Have the same (non-)termination behavior</a:t>
            </a:r>
          </a:p>
          <a:p>
            <a:pPr lvl="1"/>
            <a:r>
              <a:rPr lang="en-US" dirty="0"/>
              <a:t>Mutate (non-local) memory in the same way</a:t>
            </a:r>
          </a:p>
          <a:p>
            <a:pPr lvl="1"/>
            <a:r>
              <a:rPr lang="en-US" dirty="0"/>
              <a:t>Do the same input/output</a:t>
            </a:r>
          </a:p>
          <a:p>
            <a:pPr lvl="1"/>
            <a:r>
              <a:rPr lang="en-US" dirty="0"/>
              <a:t>Raise the same exceptions</a:t>
            </a:r>
          </a:p>
          <a:p>
            <a:r>
              <a:rPr lang="en-US" dirty="0" smtClean="0"/>
              <a:t>Look for function closures, dynamic and static environments and side effects like print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20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 Luck!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7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Variable </a:t>
            </a:r>
            <a:r>
              <a:rPr lang="en-US" dirty="0" smtClean="0"/>
              <a:t>Bindings, Shadowing, </a:t>
            </a:r>
            <a:r>
              <a:rPr lang="en-US" dirty="0"/>
              <a:t>Let </a:t>
            </a:r>
            <a:r>
              <a:rPr lang="en-US" dirty="0" smtClean="0"/>
              <a:t>Expressions</a:t>
            </a:r>
          </a:p>
          <a:p>
            <a:r>
              <a:rPr lang="en-US" dirty="0"/>
              <a:t>Boolean, Comparison and Arithmetic </a:t>
            </a:r>
            <a:r>
              <a:rPr lang="en-US" dirty="0" smtClean="0"/>
              <a:t>Operations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Equality </a:t>
            </a:r>
            <a:r>
              <a:rPr lang="en-US" dirty="0" smtClean="0"/>
              <a:t>Types</a:t>
            </a:r>
            <a:endParaRPr lang="en-US" dirty="0"/>
          </a:p>
          <a:p>
            <a:r>
              <a:rPr lang="en-US" dirty="0" smtClean="0"/>
              <a:t>Types, Datatypes, Type synonyms</a:t>
            </a:r>
          </a:p>
          <a:p>
            <a:pPr lvl="1"/>
            <a:r>
              <a:rPr lang="en-US" dirty="0"/>
              <a:t>Tuples, Records and </a:t>
            </a:r>
            <a:r>
              <a:rPr lang="en-US" dirty="0" smtClean="0"/>
              <a:t>Lists</a:t>
            </a:r>
          </a:p>
          <a:p>
            <a:r>
              <a:rPr lang="en-US" dirty="0"/>
              <a:t>Case statement, Pattern Matching</a:t>
            </a:r>
          </a:p>
          <a:p>
            <a:r>
              <a:rPr lang="en-US" dirty="0" smtClean="0"/>
              <a:t>Functions, </a:t>
            </a:r>
            <a:r>
              <a:rPr lang="en-US" dirty="0"/>
              <a:t>Anonymous Functions, Higher Order </a:t>
            </a:r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Actually Taking in Tuples, </a:t>
            </a:r>
            <a:r>
              <a:rPr lang="en-US" dirty="0"/>
              <a:t>Function Closures</a:t>
            </a:r>
            <a:endParaRPr lang="en-US" dirty="0" smtClean="0"/>
          </a:p>
          <a:p>
            <a:pPr lvl="1"/>
            <a:r>
              <a:rPr lang="en-US" dirty="0"/>
              <a:t>Tail </a:t>
            </a:r>
            <a:r>
              <a:rPr lang="en-US" dirty="0" smtClean="0"/>
              <a:t>Recursion</a:t>
            </a:r>
          </a:p>
          <a:p>
            <a:pPr lvl="1"/>
            <a:r>
              <a:rPr lang="en-US" dirty="0" smtClean="0"/>
              <a:t>Currying</a:t>
            </a:r>
          </a:p>
          <a:p>
            <a:pPr lvl="1"/>
            <a:r>
              <a:rPr lang="en-US" dirty="0" smtClean="0"/>
              <a:t>Filter, Map, Fold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0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Lexical Scope vs Dynamic Scope</a:t>
            </a:r>
          </a:p>
          <a:p>
            <a:r>
              <a:rPr lang="en-US" dirty="0"/>
              <a:t>Type Inference, Polymorphic Types and Type Generality</a:t>
            </a:r>
          </a:p>
          <a:p>
            <a:r>
              <a:rPr lang="en-US" dirty="0"/>
              <a:t>Modules</a:t>
            </a:r>
          </a:p>
          <a:p>
            <a:r>
              <a:rPr lang="en-US" dirty="0"/>
              <a:t>Equivalence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01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SML evaluation creates bindings in the environments (static and dynamic) rather than change values </a:t>
            </a:r>
            <a:r>
              <a:rPr lang="en-US" dirty="0" smtClean="0"/>
              <a:t>stored </a:t>
            </a:r>
            <a:r>
              <a:rPr lang="en-US" dirty="0" smtClean="0"/>
              <a:t>in variables.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Repeated Variable names?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Shadowing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Let Expression allows us to create bindings in a smaller Scope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3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Boolean, Comparison and Arithmetic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Boolean Operators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andalso</a:t>
            </a:r>
            <a:r>
              <a:rPr lang="en-US" dirty="0" smtClean="0"/>
              <a:t>, </a:t>
            </a:r>
            <a:r>
              <a:rPr lang="en-US" dirty="0" err="1" smtClean="0"/>
              <a:t>orelse</a:t>
            </a:r>
            <a:r>
              <a:rPr lang="en-US" dirty="0" smtClean="0"/>
              <a:t> evaluates for </a:t>
            </a:r>
            <a:r>
              <a:rPr lang="en-US" dirty="0" err="1" smtClean="0"/>
              <a:t>booleans</a:t>
            </a:r>
            <a:r>
              <a:rPr lang="en-US" dirty="0" smtClean="0"/>
              <a:t> only, they are not functions (you cannot do partial evaluation with them)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not is a </a:t>
            </a:r>
            <a:r>
              <a:rPr lang="en-US" dirty="0" smtClean="0"/>
              <a:t>function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- op not</a:t>
            </a:r>
            <a:r>
              <a:rPr lang="en-US" dirty="0" smtClean="0"/>
              <a:t>; </a:t>
            </a:r>
          </a:p>
          <a:p>
            <a:pPr lvl="2">
              <a:lnSpc>
                <a:spcPct val="150000"/>
              </a:lnSpc>
            </a:pP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/>
              <a:t>it = </a:t>
            </a:r>
            <a:r>
              <a:rPr lang="en-US" dirty="0" err="1"/>
              <a:t>fn</a:t>
            </a:r>
            <a:r>
              <a:rPr lang="en-US" dirty="0"/>
              <a:t> : bool -&gt; </a:t>
            </a:r>
            <a:r>
              <a:rPr lang="en-US" dirty="0" smtClean="0"/>
              <a:t>bool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- </a:t>
            </a:r>
            <a:r>
              <a:rPr lang="en-US" dirty="0" err="1"/>
              <a:t>List.map</a:t>
            </a:r>
            <a:r>
              <a:rPr lang="en-US" dirty="0"/>
              <a:t> not [true, true, </a:t>
            </a:r>
            <a:r>
              <a:rPr lang="en-US" dirty="0" smtClean="0"/>
              <a:t>false]; </a:t>
            </a:r>
          </a:p>
          <a:p>
            <a:pPr lvl="2">
              <a:lnSpc>
                <a:spcPct val="150000"/>
              </a:lnSpc>
            </a:pP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/>
              <a:t>it = [</a:t>
            </a:r>
            <a:r>
              <a:rPr lang="en-US" dirty="0" err="1"/>
              <a:t>false,false,true</a:t>
            </a:r>
            <a:r>
              <a:rPr lang="en-US" dirty="0"/>
              <a:t>] : bool list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7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Boolean, Comparison and Arithmetic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Comparison and Arithmetic Operators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=, &lt;&gt;, equality types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&gt;, &lt;, &gt;=, &lt;=, +, -, *, must take the same type on both sides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‘</a:t>
            </a:r>
            <a:r>
              <a:rPr lang="en-US" i="1" dirty="0" smtClean="0"/>
              <a:t>div</a:t>
            </a:r>
            <a:r>
              <a:rPr lang="en-US" dirty="0" smtClean="0"/>
              <a:t>’ for integers, ‘/’ for reals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You cannot divide on integer by a real or vice versa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Because these operators are all functions!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86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Types, Datatypes, Type </a:t>
            </a:r>
            <a:r>
              <a:rPr lang="en-US" dirty="0" smtClean="0"/>
              <a:t>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 types</a:t>
            </a:r>
          </a:p>
          <a:p>
            <a:pPr lvl="1"/>
            <a:r>
              <a:rPr lang="en-US" i="1" dirty="0" smtClean="0"/>
              <a:t>String, </a:t>
            </a:r>
            <a:r>
              <a:rPr lang="en-US" i="1" dirty="0" err="1" smtClean="0"/>
              <a:t>int</a:t>
            </a:r>
            <a:r>
              <a:rPr lang="en-US" i="1" dirty="0" smtClean="0"/>
              <a:t>, real, bool, records, lists</a:t>
            </a:r>
          </a:p>
          <a:p>
            <a:pPr lvl="1"/>
            <a:r>
              <a:rPr lang="en-US" dirty="0" smtClean="0"/>
              <a:t>What about tuples?</a:t>
            </a:r>
          </a:p>
          <a:p>
            <a:pPr lvl="2"/>
            <a:r>
              <a:rPr lang="en-US" dirty="0" smtClean="0"/>
              <a:t>They are just syntactic sugar for records</a:t>
            </a:r>
          </a:p>
          <a:p>
            <a:r>
              <a:rPr lang="en-US" i="1" dirty="0" smtClean="0"/>
              <a:t>datatype</a:t>
            </a:r>
            <a:r>
              <a:rPr lang="en-US" dirty="0" smtClean="0"/>
              <a:t> keyword</a:t>
            </a:r>
          </a:p>
          <a:p>
            <a:pPr lvl="1"/>
            <a:r>
              <a:rPr lang="en-US" dirty="0" smtClean="0"/>
              <a:t>Allows you to create types by yourself</a:t>
            </a:r>
          </a:p>
          <a:p>
            <a:pPr lvl="1"/>
            <a:r>
              <a:rPr lang="en-US" dirty="0" smtClean="0"/>
              <a:t>“one of type” and recursive type</a:t>
            </a:r>
          </a:p>
          <a:p>
            <a:r>
              <a:rPr lang="en-US" i="1" dirty="0"/>
              <a:t>t</a:t>
            </a:r>
            <a:r>
              <a:rPr lang="en-US" i="1" dirty="0" smtClean="0"/>
              <a:t>ype</a:t>
            </a:r>
            <a:r>
              <a:rPr lang="en-US" dirty="0" smtClean="0"/>
              <a:t> keyword</a:t>
            </a:r>
          </a:p>
          <a:p>
            <a:pPr lvl="1"/>
            <a:r>
              <a:rPr lang="en-US" dirty="0" smtClean="0"/>
              <a:t>“each of type”, just renaming the existing types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66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statement, Pattern </a:t>
            </a:r>
            <a:r>
              <a:rPr lang="en-US" dirty="0" smtClean="0"/>
              <a:t>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Values and variables form patterns</a:t>
            </a:r>
          </a:p>
          <a:p>
            <a:r>
              <a:rPr lang="en-US" dirty="0" smtClean="0"/>
              <a:t>SML is essentially creating variable bindings of the variable with the actual value in </a:t>
            </a:r>
            <a:r>
              <a:rPr lang="en-US" i="1" dirty="0" smtClean="0"/>
              <a:t>e0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not checking if the value stored in the variable equals to what’s in the current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8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2950" y="1870077"/>
            <a:ext cx="2873373" cy="172402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b="1" kern="0" dirty="0" smtClean="0">
                <a:latin typeface="Courier New" pitchFamily="49" charset="0"/>
              </a:rPr>
              <a:t>e0 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p1 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b="1" kern="0" dirty="0" smtClean="0">
                <a:latin typeface="Courier New" pitchFamily="49" charset="0"/>
              </a:rPr>
              <a:t> e1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| </a:t>
            </a:r>
            <a:r>
              <a:rPr lang="en-US" sz="2000" b="1" kern="0" dirty="0" smtClean="0">
                <a:latin typeface="Courier New" pitchFamily="49" charset="0"/>
              </a:rPr>
              <a:t>p2 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smtClean="0">
                <a:latin typeface="Courier New" pitchFamily="49" charset="0"/>
              </a:rPr>
              <a:t>e2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smtClean="0">
                <a:latin typeface="Courier New" pitchFamily="49" charset="0"/>
              </a:rPr>
              <a:t>    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b="1" kern="0" dirty="0" err="1" smtClean="0">
                <a:latin typeface="Courier New" pitchFamily="49" charset="0"/>
              </a:rPr>
              <a:t>pn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b="1" kern="0" dirty="0" smtClean="0">
                <a:latin typeface="Courier New" pitchFamily="49" charset="0"/>
              </a:rPr>
              <a:t>en</a:t>
            </a:r>
          </a:p>
        </p:txBody>
      </p:sp>
    </p:spTree>
    <p:extLst>
      <p:ext uri="{BB962C8B-B14F-4D97-AF65-F5344CB8AC3E}">
        <p14:creationId xmlns:p14="http://schemas.microsoft.com/office/powerpoint/2010/main" val="832158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Functions, Anonymous Functions, Higher Order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Functions actually takes in a </a:t>
            </a:r>
            <a:r>
              <a:rPr lang="en-US" b="1" i="1" dirty="0" smtClean="0"/>
              <a:t>pattern</a:t>
            </a:r>
            <a:r>
              <a:rPr lang="en-US" dirty="0" smtClean="0"/>
              <a:t>, for example, </a:t>
            </a:r>
            <a:r>
              <a:rPr lang="en-US" i="1" dirty="0" smtClean="0"/>
              <a:t>(x : </a:t>
            </a:r>
            <a:r>
              <a:rPr lang="en-US" i="1" dirty="0" err="1" smtClean="0"/>
              <a:t>int</a:t>
            </a:r>
            <a:r>
              <a:rPr lang="en-US" i="1" dirty="0" smtClean="0"/>
              <a:t>, y : bool)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By pattern matching, it creates bindings of variables and values. Then the environment is </a:t>
            </a:r>
            <a:r>
              <a:rPr lang="en-US" b="1" i="1" dirty="0" smtClean="0"/>
              <a:t>bound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i="1" dirty="0" smtClean="0"/>
              <a:t>bounded environment</a:t>
            </a:r>
            <a:r>
              <a:rPr lang="en-US" dirty="0" smtClean="0"/>
              <a:t> along with </a:t>
            </a:r>
            <a:r>
              <a:rPr lang="en-US" i="1" dirty="0" smtClean="0"/>
              <a:t>the code </a:t>
            </a:r>
            <a:r>
              <a:rPr lang="en-US" dirty="0" smtClean="0"/>
              <a:t>creates </a:t>
            </a:r>
            <a:r>
              <a:rPr lang="en-US" b="1" i="1" dirty="0" smtClean="0"/>
              <a:t>function</a:t>
            </a:r>
            <a:r>
              <a:rPr lang="en-US" i="1" dirty="0" smtClean="0"/>
              <a:t> </a:t>
            </a:r>
            <a:r>
              <a:rPr lang="en-US" b="1" i="1" dirty="0" smtClean="0"/>
              <a:t>closure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021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4925</TotalTime>
  <Words>922</Words>
  <Application>Microsoft Macintosh PowerPoint</Application>
  <PresentationFormat>On-screen Show (4:3)</PresentationFormat>
  <Paragraphs>182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Office Theme</vt:lpstr>
      <vt:lpstr>CSE 341 Section 5</vt:lpstr>
      <vt:lpstr>Midterm Review!</vt:lpstr>
      <vt:lpstr>Midterm Review!</vt:lpstr>
      <vt:lpstr>Variable Bindings</vt:lpstr>
      <vt:lpstr>Boolean, Comparison and Arithmetic Operations</vt:lpstr>
      <vt:lpstr>Boolean, Comparison and Arithmetic Operations</vt:lpstr>
      <vt:lpstr>Types, Datatypes, Type synonyms</vt:lpstr>
      <vt:lpstr>Case statement, Pattern Matching</vt:lpstr>
      <vt:lpstr>Functions, Anonymous Functions, Higher Order Functions</vt:lpstr>
      <vt:lpstr>Functions, Anonymous Functions, Higher Order Functions</vt:lpstr>
      <vt:lpstr>Functions, Anonymous Functions, Higher Order Functions</vt:lpstr>
      <vt:lpstr>Functions, Anonymous Functions, Higher Order Functions</vt:lpstr>
      <vt:lpstr>Lexical Scope vs Dynamic Scope</vt:lpstr>
      <vt:lpstr>Type Inference, Polymorphic Types and Type Generality</vt:lpstr>
      <vt:lpstr>Modules</vt:lpstr>
      <vt:lpstr>Modules</vt:lpstr>
      <vt:lpstr>Equivalence</vt:lpstr>
      <vt:lpstr>Good Luck!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1</dc:title>
  <dc:creator>Nicholas Shahan</dc:creator>
  <cp:lastModifiedBy>Chandrakana Nandi</cp:lastModifiedBy>
  <cp:revision>147</cp:revision>
  <dcterms:created xsi:type="dcterms:W3CDTF">2016-04-06T21:37:56Z</dcterms:created>
  <dcterms:modified xsi:type="dcterms:W3CDTF">2018-02-01T18:04:43Z</dcterms:modified>
</cp:coreProperties>
</file>