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</p:sldMasterIdLst>
  <p:notesMasterIdLst>
    <p:notesMasterId r:id="rId14"/>
  </p:notesMasterIdLst>
  <p:handoutMasterIdLst>
    <p:handoutMasterId r:id="rId15"/>
  </p:handoutMasterIdLst>
  <p:sldIdLst>
    <p:sldId id="256" r:id="rId2"/>
    <p:sldId id="279" r:id="rId3"/>
    <p:sldId id="273" r:id="rId4"/>
    <p:sldId id="274" r:id="rId5"/>
    <p:sldId id="275" r:id="rId6"/>
    <p:sldId id="280" r:id="rId7"/>
    <p:sldId id="276" r:id="rId8"/>
    <p:sldId id="277" r:id="rId9"/>
    <p:sldId id="278" r:id="rId10"/>
    <p:sldId id="281" r:id="rId11"/>
    <p:sldId id="282" r:id="rId12"/>
    <p:sldId id="283" r:id="rId13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4660"/>
  </p:normalViewPr>
  <p:slideViewPr>
    <p:cSldViewPr>
      <p:cViewPr varScale="1">
        <p:scale>
          <a:sx n="115" d="100"/>
          <a:sy n="115" d="100"/>
        </p:scale>
        <p:origin x="1560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handoutMaster" Target="handoutMasters/handoutMaster1.xml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574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r">
              <a:defRPr sz="1100"/>
            </a:lvl1pPr>
          </a:lstStyle>
          <a:p>
            <a:fld id="{82884B81-6372-4314-A9FF-3FEEA5BA7FD8}" type="datetimeFigureOut">
              <a:rPr lang="en-US" smtClean="0"/>
              <a:t>1/17/18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574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r">
              <a:defRPr sz="1100"/>
            </a:lvl1pPr>
          </a:lstStyle>
          <a:p>
            <a:fld id="{5FBCB171-D845-4996-B264-125C6B72D0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8281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775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420" y="4379595"/>
            <a:ext cx="5547360" cy="414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775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fld id="{C142CCA2-2949-4325-A78A-A7C3B63D73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5828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9296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115C0-909B-4E1C-9E6E-04B3E91035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2AAE3-B489-4A15-89C7-18993943A3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883048-0376-4A94-A445-C2F5CD3FC3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A12F5-03B5-4BEE-BF40-7EC1D15EBE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2018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FCB40-9664-45B5-BAA8-170CAD3533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2018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D69B1-7287-44D7-BAC9-82A718B312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2018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CE0B5-4587-46C9-88FF-288BD15E32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7DB5F-D2ED-41DB-B30F-B019AB82D7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279E5-AC96-4A1A-8381-1C3686D400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r>
              <a:rPr lang="en-US" smtClean="0"/>
              <a:t>Winter 2018</a:t>
            </a:r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3B048AC8-D41E-4C7B-8EE3-A52489AA1F0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/>
  <p:hf hdr="0"/>
  <p:txStyles>
    <p:titleStyle>
      <a:lvl1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tags" Target="../tags/tag1.xml"/><Relationship Id="rId2" Type="http://schemas.openxmlformats.org/officeDocument/2006/relationships/tags" Target="../tags/tag2.xml"/><Relationship Id="rId3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tags" Target="../tags/tag3.xml"/><Relationship Id="rId2" Type="http://schemas.openxmlformats.org/officeDocument/2006/relationships/tags" Target="../tags/tag4.xml"/><Relationship Id="rId3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tags" Target="../tags/tag5.xml"/><Relationship Id="rId2" Type="http://schemas.openxmlformats.org/officeDocument/2006/relationships/tags" Target="../tags/tag6.xml"/><Relationship Id="rId3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tags" Target="../tags/tag7.xml"/><Relationship Id="rId2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667000"/>
            <a:ext cx="7772400" cy="2209800"/>
          </a:xfrm>
        </p:spPr>
        <p:txBody>
          <a:bodyPr/>
          <a:lstStyle/>
          <a:p>
            <a:pPr algn="ctr"/>
            <a:r>
              <a:rPr lang="en-US" sz="3200" i="0" dirty="0" smtClean="0"/>
              <a:t>CSE341: Programming Languages</a:t>
            </a:r>
            <a:br>
              <a:rPr lang="en-US" sz="3200" i="0" dirty="0" smtClean="0"/>
            </a:br>
            <a:r>
              <a:rPr lang="en-US" sz="1400" i="0" dirty="0" smtClean="0"/>
              <a:t/>
            </a:r>
            <a:br>
              <a:rPr lang="en-US" sz="1400" i="0" dirty="0" smtClean="0"/>
            </a:br>
            <a:r>
              <a:rPr lang="en-US" sz="3200" i="0" dirty="0" smtClean="0"/>
              <a:t>Section 3</a:t>
            </a:r>
            <a:br>
              <a:rPr lang="en-US" sz="3200" i="0" dirty="0" smtClean="0"/>
            </a:br>
            <a:r>
              <a:rPr lang="en-US" sz="3200" i="0" dirty="0" smtClean="0"/>
              <a:t>Function Patterns</a:t>
            </a:r>
            <a:br>
              <a:rPr lang="en-US" sz="3200" i="0" dirty="0" smtClean="0"/>
            </a:br>
            <a:r>
              <a:rPr lang="en-US" sz="3200" i="0" dirty="0" smtClean="0"/>
              <a:t>Tail Recursion</a:t>
            </a:r>
            <a:endParaRPr lang="en-US" sz="3200" i="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13744" y="5410200"/>
            <a:ext cx="6629400" cy="1219200"/>
          </a:xfrm>
        </p:spPr>
        <p:txBody>
          <a:bodyPr/>
          <a:lstStyle/>
          <a:p>
            <a:r>
              <a:rPr lang="en-US" sz="2400" dirty="0" smtClean="0"/>
              <a:t>Winter 2018</a:t>
            </a:r>
            <a:endParaRPr lang="en-US" sz="2400" dirty="0"/>
          </a:p>
        </p:txBody>
      </p:sp>
      <p:pic>
        <p:nvPicPr>
          <p:cNvPr id="10" name="Picture 9" descr="C:\Users\djg\Desktop\temp-square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61" y="495300"/>
            <a:ext cx="1348139" cy="13481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7" descr="https://www.washington.edu/brand/files/2014/09/W-Logo_Purple_RGB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7891" y="594961"/>
            <a:ext cx="1945601" cy="13100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lot of tail recursion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/>
              <a:t>Problem 1: </a:t>
            </a:r>
            <a:r>
              <a:rPr lang="en-US" dirty="0" err="1" smtClean="0"/>
              <a:t>inc_all</a:t>
            </a:r>
            <a:r>
              <a:rPr lang="en-US" dirty="0" smtClean="0"/>
              <a:t>, increment all elements of the given list by 1</a:t>
            </a:r>
          </a:p>
          <a:p>
            <a:pPr lvl="1">
              <a:lnSpc>
                <a:spcPct val="150000"/>
              </a:lnSpc>
            </a:pPr>
            <a:r>
              <a:rPr lang="mr-IN" dirty="0" err="1" smtClean="0"/>
              <a:t>inc_all</a:t>
            </a:r>
            <a:r>
              <a:rPr lang="mr-IN" dirty="0" smtClean="0"/>
              <a:t>([</a:t>
            </a:r>
            <a:r>
              <a:rPr lang="mr-IN" dirty="0"/>
              <a:t>1, 2, 3, 5</a:t>
            </a:r>
            <a:r>
              <a:rPr lang="mr-IN" dirty="0" smtClean="0"/>
              <a:t>])</a:t>
            </a:r>
            <a:r>
              <a:rPr lang="en-US" dirty="0" smtClean="0"/>
              <a:t> = </a:t>
            </a:r>
            <a:r>
              <a:rPr lang="mr-IN" dirty="0"/>
              <a:t>[</a:t>
            </a:r>
            <a:r>
              <a:rPr lang="mr-IN" dirty="0" smtClean="0"/>
              <a:t>2,3,4,6</a:t>
            </a:r>
            <a:r>
              <a:rPr lang="en-US" dirty="0" smtClean="0"/>
              <a:t>]</a:t>
            </a:r>
          </a:p>
          <a:p>
            <a:pPr>
              <a:lnSpc>
                <a:spcPct val="150000"/>
              </a:lnSpc>
            </a:pPr>
            <a:r>
              <a:rPr lang="en-US" dirty="0"/>
              <a:t>Problem 2: repeat, repeat(x, n) returns a list </a:t>
            </a:r>
            <a:r>
              <a:rPr lang="en-US" dirty="0" smtClean="0"/>
              <a:t>with n </a:t>
            </a:r>
            <a:r>
              <a:rPr lang="en-US" dirty="0"/>
              <a:t>repeated values of </a:t>
            </a:r>
            <a:r>
              <a:rPr lang="en-US" dirty="0" smtClean="0"/>
              <a:t>x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repeat(1</a:t>
            </a:r>
            <a:r>
              <a:rPr lang="en-US" dirty="0"/>
              <a:t>, 5</a:t>
            </a:r>
            <a:r>
              <a:rPr lang="en-US" dirty="0" smtClean="0"/>
              <a:t>) = [1,1,1,1,1]</a:t>
            </a:r>
          </a:p>
          <a:p>
            <a:pPr>
              <a:lnSpc>
                <a:spcPct val="150000"/>
              </a:lnSpc>
            </a:pPr>
            <a:r>
              <a:rPr lang="en-US" dirty="0"/>
              <a:t>Problem </a:t>
            </a:r>
            <a:r>
              <a:rPr lang="en-US" dirty="0" smtClean="0"/>
              <a:t>3: </a:t>
            </a:r>
            <a:r>
              <a:rPr lang="en-US" dirty="0"/>
              <a:t>range, range(lo, hi) returns a list of all values from lo to (hi - 1</a:t>
            </a:r>
            <a:r>
              <a:rPr lang="en-US" dirty="0" smtClean="0"/>
              <a:t>)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range(2, 5) = [2, 3, 4]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362660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lot of tail recursion problems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/>
              <a:t>Problem 4: </a:t>
            </a:r>
            <a:r>
              <a:rPr lang="en-US" dirty="0" err="1" smtClean="0"/>
              <a:t>pair_chain</a:t>
            </a:r>
            <a:r>
              <a:rPr lang="en-US" dirty="0"/>
              <a:t>, (</a:t>
            </a:r>
            <a:r>
              <a:rPr lang="en-US" dirty="0" err="1"/>
              <a:t>pair_chain</a:t>
            </a:r>
            <a:r>
              <a:rPr lang="en-US" dirty="0"/>
              <a:t> l) returns a list of all pairs of consecutive elements in </a:t>
            </a:r>
            <a:r>
              <a:rPr lang="en-US" dirty="0" smtClean="0"/>
              <a:t>l in any order</a:t>
            </a:r>
          </a:p>
          <a:p>
            <a:pPr lvl="1">
              <a:lnSpc>
                <a:spcPct val="150000"/>
              </a:lnSpc>
            </a:pPr>
            <a:r>
              <a:rPr lang="en-US" dirty="0" err="1"/>
              <a:t>p</a:t>
            </a:r>
            <a:r>
              <a:rPr lang="en-US" dirty="0" err="1" smtClean="0"/>
              <a:t>air_chain</a:t>
            </a:r>
            <a:r>
              <a:rPr lang="en-US" dirty="0" smtClean="0"/>
              <a:t>([1, 2, 3, 5]) = [</a:t>
            </a:r>
            <a:r>
              <a:rPr lang="mr-IN" dirty="0"/>
              <a:t>(3,5),(2,3),(1,2)</a:t>
            </a:r>
            <a:r>
              <a:rPr lang="en-US" dirty="0" smtClean="0"/>
              <a:t>]</a:t>
            </a:r>
          </a:p>
          <a:p>
            <a:pPr>
              <a:lnSpc>
                <a:spcPct val="150000"/>
              </a:lnSpc>
            </a:pPr>
            <a:r>
              <a:rPr lang="en-US" dirty="0"/>
              <a:t>Problem 5: </a:t>
            </a:r>
            <a:r>
              <a:rPr lang="en-US" dirty="0" smtClean="0"/>
              <a:t>triples, triples(</a:t>
            </a:r>
            <a:r>
              <a:rPr lang="en-US" dirty="0" err="1" smtClean="0"/>
              <a:t>xs</a:t>
            </a:r>
            <a:r>
              <a:rPr lang="en-US" dirty="0"/>
              <a:t>, </a:t>
            </a:r>
            <a:r>
              <a:rPr lang="en-US" dirty="0" err="1"/>
              <a:t>ys</a:t>
            </a:r>
            <a:r>
              <a:rPr lang="en-US" dirty="0"/>
              <a:t>, </a:t>
            </a:r>
            <a:r>
              <a:rPr lang="en-US" dirty="0" err="1"/>
              <a:t>zs</a:t>
            </a:r>
            <a:r>
              <a:rPr lang="en-US" dirty="0"/>
              <a:t>) combines three lists into </a:t>
            </a:r>
            <a:r>
              <a:rPr lang="en-US" dirty="0" smtClean="0"/>
              <a:t>a triple </a:t>
            </a:r>
            <a:r>
              <a:rPr lang="en-US" dirty="0"/>
              <a:t>list if they have equal </a:t>
            </a:r>
            <a:r>
              <a:rPr lang="en-US" dirty="0" smtClean="0"/>
              <a:t>length, otherwise </a:t>
            </a:r>
            <a:r>
              <a:rPr lang="en-US" dirty="0"/>
              <a:t>raise a </a:t>
            </a:r>
            <a:r>
              <a:rPr lang="en-US" dirty="0" err="1"/>
              <a:t>LengthMismatch</a:t>
            </a:r>
            <a:r>
              <a:rPr lang="en-US" dirty="0"/>
              <a:t> </a:t>
            </a:r>
            <a:r>
              <a:rPr lang="en-US" dirty="0" smtClean="0"/>
              <a:t>exception</a:t>
            </a:r>
          </a:p>
          <a:p>
            <a:pPr lvl="1">
              <a:lnSpc>
                <a:spcPct val="150000"/>
              </a:lnSpc>
            </a:pPr>
            <a:r>
              <a:rPr lang="mr-IN" dirty="0" err="1" smtClean="0"/>
              <a:t>triples</a:t>
            </a:r>
            <a:r>
              <a:rPr lang="mr-IN" dirty="0"/>
              <a:t>([1, 4], [2, 5], [3, 6</a:t>
            </a:r>
            <a:r>
              <a:rPr lang="mr-IN" dirty="0" smtClean="0"/>
              <a:t>])</a:t>
            </a:r>
            <a:r>
              <a:rPr lang="en-US" dirty="0" smtClean="0"/>
              <a:t> = </a:t>
            </a:r>
            <a:r>
              <a:rPr lang="mr-IN" dirty="0"/>
              <a:t>[(4,5,6),(1,2,3</a:t>
            </a:r>
            <a:r>
              <a:rPr lang="mr-IN" dirty="0" smtClean="0"/>
              <a:t>)]</a:t>
            </a:r>
            <a:endParaRPr lang="en-US" dirty="0" smtClean="0"/>
          </a:p>
          <a:p>
            <a:pPr lvl="1">
              <a:lnSpc>
                <a:spcPct val="150000"/>
              </a:lnSpc>
            </a:pPr>
            <a:r>
              <a:rPr lang="mr-IN" dirty="0" err="1"/>
              <a:t>triples</a:t>
            </a:r>
            <a:r>
              <a:rPr lang="mr-IN" dirty="0"/>
              <a:t>([1, 4], [2, 5], [</a:t>
            </a:r>
            <a:r>
              <a:rPr lang="mr-IN" dirty="0" smtClean="0"/>
              <a:t>3])</a:t>
            </a:r>
            <a:r>
              <a:rPr lang="en-US" dirty="0" smtClean="0"/>
              <a:t> should raise exception</a:t>
            </a:r>
          </a:p>
          <a:p>
            <a:pPr>
              <a:lnSpc>
                <a:spcPct val="150000"/>
              </a:lnSpc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234317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lot of tail recursion problems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/>
              <a:t>Problem 6: choose2, (choose2 l) returns a list of pairs using all combination of elements of </a:t>
            </a:r>
            <a:r>
              <a:rPr lang="en-US" dirty="0" smtClean="0"/>
              <a:t>l. The list can be in any order.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Write for normal recursion first</a:t>
            </a:r>
          </a:p>
          <a:p>
            <a:pPr lvl="1">
              <a:lnSpc>
                <a:spcPct val="150000"/>
              </a:lnSpc>
            </a:pPr>
            <a:r>
              <a:rPr lang="en-US" dirty="0"/>
              <a:t>choose2_tail([1, 2, 3, 4, 5</a:t>
            </a:r>
            <a:r>
              <a:rPr lang="en-US" dirty="0" smtClean="0"/>
              <a:t>]) = </a:t>
            </a:r>
            <a:r>
              <a:rPr lang="mr-IN" dirty="0"/>
              <a:t>[(4,5),(3,5),(3,4),(2,5),(2,4),(2,3),(1,5),(1,4),(1,3),(1,2)]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3168496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 Patterns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Just a syntactic sugar: a pattern matching of function arguments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Can be written as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Nothing more powerful, it’s a matter of taste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295400" y="2057400"/>
            <a:ext cx="2438400" cy="1600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 x </a:t>
            </a:r>
            <a:r>
              <a:rPr lang="en-US" sz="2000" kern="0" dirty="0" smtClean="0">
                <a:latin typeface="Courier New" pitchFamily="49" charset="0"/>
              </a:rPr>
              <a:t>= e1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case</a:t>
            </a:r>
            <a:r>
              <a:rPr lang="en-US" sz="2000" kern="0" dirty="0" smtClean="0">
                <a:latin typeface="Courier New" pitchFamily="49" charset="0"/>
              </a:rPr>
              <a:t> x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p1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</a:t>
            </a:r>
            <a:r>
              <a:rPr lang="en-US" sz="2000" kern="0" dirty="0" smtClean="0">
                <a:latin typeface="Courier New" pitchFamily="49" charset="0"/>
              </a:rPr>
              <a:t> e1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</a:t>
            </a:r>
            <a:r>
              <a:rPr lang="en-US" sz="2000" kern="0" dirty="0" smtClean="0">
                <a:latin typeface="Courier New" pitchFamily="49" charset="0"/>
              </a:rPr>
              <a:t> p2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e2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…</a:t>
            </a:r>
            <a:endParaRPr lang="en-US" sz="2000" kern="0" dirty="0">
              <a:latin typeface="Courier New" pitchFamily="49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295400" y="4229100"/>
            <a:ext cx="2438400" cy="1295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 p1 </a:t>
            </a:r>
            <a:r>
              <a:rPr lang="en-US" sz="2000" kern="0" dirty="0" smtClean="0">
                <a:latin typeface="Courier New" pitchFamily="49" charset="0"/>
              </a:rPr>
              <a:t>= e1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f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p2 </a:t>
            </a:r>
            <a:r>
              <a:rPr lang="en-US" sz="2000" kern="0" dirty="0"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e2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…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f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pn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en</a:t>
            </a:r>
            <a:endParaRPr lang="en-US" sz="2000" kern="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1095836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example of tail recursion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143000" y="1371600"/>
            <a:ext cx="6553200" cy="1524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sum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=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case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of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</a:t>
            </a:r>
            <a:r>
              <a:rPr lang="en-US" sz="2000" kern="0" dirty="0" smtClean="0">
                <a:latin typeface="Courier New" pitchFamily="49" charset="0"/>
              </a:rPr>
              <a:t>[]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smtClean="0">
                <a:latin typeface="Courier New" pitchFamily="49" charset="0"/>
              </a:rPr>
              <a:t>0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	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::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xs’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smtClean="0">
                <a:latin typeface="Courier New" pitchFamily="49" charset="0"/>
              </a:rPr>
              <a:t>x + sum </a:t>
            </a:r>
            <a:r>
              <a:rPr lang="en-US" sz="2000" kern="0" dirty="0" err="1" smtClean="0">
                <a:latin typeface="Courier New" pitchFamily="49" charset="0"/>
              </a:rPr>
              <a:t>xs’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143000" y="3276600"/>
            <a:ext cx="6553200" cy="2438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sum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=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let 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aux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2000" kern="0" dirty="0" err="1" smtClean="0">
                <a:latin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acc</a:t>
            </a:r>
            <a:r>
              <a:rPr lang="en-US" sz="2000" kern="0" dirty="0">
                <a:latin typeface="Courier New" pitchFamily="49" charset="0"/>
              </a:rPr>
              <a:t>)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=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 case </a:t>
            </a:r>
            <a:r>
              <a:rPr lang="en-US" sz="2000" kern="0" dirty="0" err="1">
                <a:latin typeface="Courier New" pitchFamily="49" charset="0"/>
              </a:rPr>
              <a:t>xs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of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   </a:t>
            </a:r>
            <a:r>
              <a:rPr lang="en-US" sz="1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[]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err="1" smtClean="0">
                <a:latin typeface="Courier New" pitchFamily="49" charset="0"/>
              </a:rPr>
              <a:t>acc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>
                <a:latin typeface="Courier New" pitchFamily="49" charset="0"/>
              </a:rPr>
              <a:t>	   </a:t>
            </a: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>
                <a:latin typeface="Courier New" pitchFamily="49" charset="0"/>
              </a:rPr>
              <a:t>::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xs’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smtClean="0">
                <a:latin typeface="Courier New" pitchFamily="49" charset="0"/>
              </a:rPr>
              <a:t>aux(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’,</a:t>
            </a:r>
            <a:r>
              <a:rPr lang="en-US" sz="2000" kern="0" dirty="0" err="1" smtClean="0">
                <a:latin typeface="Courier New" pitchFamily="49" charset="0"/>
              </a:rPr>
              <a:t>x+acc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in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</a:t>
            </a:r>
            <a:r>
              <a:rPr lang="en-US" sz="2000" kern="0" dirty="0" smtClean="0">
                <a:latin typeface="Courier New" pitchFamily="49" charset="0"/>
              </a:rPr>
              <a:t>aux(xs,0) 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end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515527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And another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143000" y="1371600"/>
            <a:ext cx="6553200" cy="1524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rev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=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case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of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</a:t>
            </a:r>
            <a:r>
              <a:rPr lang="en-US" sz="2000" kern="0" dirty="0" smtClean="0">
                <a:latin typeface="Courier New" pitchFamily="49" charset="0"/>
              </a:rPr>
              <a:t>[]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smtClean="0">
                <a:latin typeface="Courier New" pitchFamily="49" charset="0"/>
              </a:rPr>
              <a:t>[]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	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::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xs’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smtClean="0">
                <a:latin typeface="Courier New" pitchFamily="49" charset="0"/>
              </a:rPr>
              <a:t>(rev </a:t>
            </a:r>
            <a:r>
              <a:rPr lang="en-US" sz="2000" kern="0" dirty="0" err="1" smtClean="0">
                <a:latin typeface="Courier New" pitchFamily="49" charset="0"/>
              </a:rPr>
              <a:t>xs’</a:t>
            </a:r>
            <a:r>
              <a:rPr lang="en-US" sz="2000" kern="0" dirty="0" smtClean="0">
                <a:latin typeface="Courier New" pitchFamily="49" charset="0"/>
              </a:rPr>
              <a:t>) @ [x]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143000" y="3276600"/>
            <a:ext cx="6553200" cy="2514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rev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=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let 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aux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2000" kern="0" dirty="0" err="1" smtClean="0">
                <a:latin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acc</a:t>
            </a:r>
            <a:r>
              <a:rPr lang="en-US" sz="2000" kern="0" dirty="0">
                <a:latin typeface="Courier New" pitchFamily="49" charset="0"/>
              </a:rPr>
              <a:t>)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=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 case </a:t>
            </a:r>
            <a:r>
              <a:rPr lang="en-US" sz="2000" kern="0" dirty="0" err="1">
                <a:latin typeface="Courier New" pitchFamily="49" charset="0"/>
              </a:rPr>
              <a:t>xs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of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   </a:t>
            </a:r>
            <a:r>
              <a:rPr lang="en-US" sz="1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[]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err="1" smtClean="0">
                <a:latin typeface="Courier New" pitchFamily="49" charset="0"/>
              </a:rPr>
              <a:t>acc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>
                <a:latin typeface="Courier New" pitchFamily="49" charset="0"/>
              </a:rPr>
              <a:t>	   </a:t>
            </a: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>
                <a:latin typeface="Courier New" pitchFamily="49" charset="0"/>
              </a:rPr>
              <a:t>::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xs’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smtClean="0">
                <a:latin typeface="Courier New" pitchFamily="49" charset="0"/>
              </a:rPr>
              <a:t>aux(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’,x::</a:t>
            </a:r>
            <a:r>
              <a:rPr lang="en-US" sz="2000" kern="0" dirty="0" err="1" smtClean="0">
                <a:latin typeface="Courier New" pitchFamily="49" charset="0"/>
              </a:rPr>
              <a:t>acc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in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</a:t>
            </a:r>
            <a:r>
              <a:rPr lang="en-US" sz="2000" kern="0" dirty="0" smtClean="0">
                <a:latin typeface="Courier New" pitchFamily="49" charset="0"/>
              </a:rPr>
              <a:t>aux(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,[]) 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end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224228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 dirty="0" smtClean="0"/>
              <a:t>Actually much better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657600"/>
            <a:ext cx="8153400" cy="2362200"/>
          </a:xfrm>
        </p:spPr>
        <p:txBody>
          <a:bodyPr/>
          <a:lstStyle/>
          <a:p>
            <a:r>
              <a:rPr lang="en-US" dirty="0" smtClean="0"/>
              <a:t>For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fact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sum</a:t>
            </a:r>
            <a:r>
              <a:rPr lang="en-US" dirty="0" smtClean="0"/>
              <a:t>, tail-recursion is faster but both ways linear time</a:t>
            </a:r>
          </a:p>
          <a:p>
            <a:r>
              <a:rPr lang="en-US" dirty="0" smtClean="0"/>
              <a:t>Non-tail recursive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rev</a:t>
            </a:r>
            <a:r>
              <a:rPr lang="en-US" dirty="0" smtClean="0"/>
              <a:t> is quadratic because each recursive call uses append, which must traverse the first list</a:t>
            </a:r>
          </a:p>
          <a:p>
            <a:pPr lvl="1"/>
            <a:r>
              <a:rPr lang="en-US" dirty="0" smtClean="0"/>
              <a:t>And 1+2+…+(length-1) is almost length*length/2</a:t>
            </a:r>
          </a:p>
          <a:p>
            <a:pPr lvl="1"/>
            <a:r>
              <a:rPr lang="en-US" dirty="0" smtClean="0"/>
              <a:t>Moral: beware list-append, especially within outer recursion</a:t>
            </a:r>
          </a:p>
          <a:p>
            <a:r>
              <a:rPr lang="en-US" dirty="0" smtClean="0"/>
              <a:t>Cons constant-time (and fast), so accumulator version much better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981200" y="1828800"/>
            <a:ext cx="5105400" cy="1371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rev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=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case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of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</a:t>
            </a:r>
            <a:r>
              <a:rPr lang="en-US" sz="1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[]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smtClean="0">
                <a:latin typeface="Courier New" pitchFamily="49" charset="0"/>
              </a:rPr>
              <a:t>[]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	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::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xs’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smtClean="0">
                <a:latin typeface="Courier New" pitchFamily="49" charset="0"/>
              </a:rPr>
              <a:t>(rev </a:t>
            </a:r>
            <a:r>
              <a:rPr lang="en-US" sz="2000" kern="0" dirty="0" err="1" smtClean="0">
                <a:latin typeface="Courier New" pitchFamily="49" charset="0"/>
              </a:rPr>
              <a:t>xs’</a:t>
            </a:r>
            <a:r>
              <a:rPr lang="en-US" sz="2000" kern="0" dirty="0" smtClean="0">
                <a:latin typeface="Courier New" pitchFamily="49" charset="0"/>
              </a:rPr>
              <a:t>) @ [x]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953938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 show you regular recursions do fail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en-US" smtClean="0"/>
              <a:t>OCaml </a:t>
            </a:r>
            <a:r>
              <a:rPr lang="en-US" dirty="0" smtClean="0"/>
              <a:t>code</a:t>
            </a:r>
            <a:endParaRPr lang="en-US" dirty="0"/>
          </a:p>
          <a:p>
            <a:pPr>
              <a:lnSpc>
                <a:spcPct val="200000"/>
              </a:lnSpc>
            </a:pPr>
            <a:r>
              <a:rPr lang="en-US" dirty="0" smtClean="0"/>
              <a:t>Why SML works?</a:t>
            </a:r>
          </a:p>
          <a:p>
            <a:pPr lvl="1">
              <a:lnSpc>
                <a:spcPct val="200000"/>
              </a:lnSpc>
            </a:pPr>
            <a:r>
              <a:rPr lang="en-US" dirty="0" smtClean="0"/>
              <a:t>Hopefully we can talk about it in Section 8</a:t>
            </a:r>
          </a:p>
          <a:p>
            <a:pPr lvl="1">
              <a:lnSpc>
                <a:spcPct val="200000"/>
              </a:lnSpc>
            </a:pPr>
            <a:r>
              <a:rPr lang="en-US" dirty="0" smtClean="0"/>
              <a:t>Otherwise, if we don’t get a chance to talk about it and you are really curious, you should take 505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08310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Always tail-recursive?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There are certainly cases where recursive functions cannot be evaluated in a constant amount of space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Most obvious examples are functions that process trees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In these cases, the natural recursive approach is the way to go</a:t>
            </a:r>
          </a:p>
          <a:p>
            <a:pPr lvl="1"/>
            <a:r>
              <a:rPr lang="en-US" dirty="0" smtClean="0"/>
              <a:t>You could get one recursive call to be a tail call, but rarely worth the complication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Also beware the wrath of premature optimization</a:t>
            </a:r>
          </a:p>
          <a:p>
            <a:pPr lvl="1"/>
            <a:r>
              <a:rPr lang="en-US" dirty="0" smtClean="0"/>
              <a:t>Favor clear, concise code </a:t>
            </a:r>
          </a:p>
          <a:p>
            <a:pPr lvl="1"/>
            <a:r>
              <a:rPr lang="en-US" dirty="0" smtClean="0"/>
              <a:t>But do use less space if inputs may be large</a:t>
            </a:r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858538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tail-call?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The “nothing left for caller to do” intuition usually suffices</a:t>
            </a:r>
          </a:p>
          <a:p>
            <a:pPr lvl="1"/>
            <a:r>
              <a:rPr lang="en-US" dirty="0"/>
              <a:t>If the result of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f x </a:t>
            </a:r>
            <a:r>
              <a:rPr lang="en-US" dirty="0"/>
              <a:t>is the “immediate result” for the enclosing function body, then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f x</a:t>
            </a:r>
            <a:r>
              <a:rPr lang="en-US" dirty="0"/>
              <a:t> is a tail call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But we can define “tail position” recursively</a:t>
            </a:r>
          </a:p>
          <a:p>
            <a:pPr lvl="1"/>
            <a:r>
              <a:rPr lang="en-US" dirty="0" smtClean="0"/>
              <a:t>Then a “tail call” is a function call in “tail position”</a:t>
            </a:r>
          </a:p>
          <a:p>
            <a:pPr lvl="1"/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192638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Precise 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8077200" cy="4495800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A </a:t>
            </a:r>
            <a:r>
              <a:rPr lang="en-US" i="1" dirty="0" smtClean="0"/>
              <a:t>tail call</a:t>
            </a:r>
            <a:r>
              <a:rPr lang="en-US" dirty="0" smtClean="0"/>
              <a:t>  is a function call in </a:t>
            </a:r>
            <a:r>
              <a:rPr lang="en-US" i="1" dirty="0" smtClean="0"/>
              <a:t>tail position</a:t>
            </a:r>
          </a:p>
          <a:p>
            <a:endParaRPr lang="en-US" dirty="0" smtClean="0"/>
          </a:p>
          <a:p>
            <a:r>
              <a:rPr lang="en-US" dirty="0" smtClean="0"/>
              <a:t>If an expression is not in tail position, then no </a:t>
            </a:r>
            <a:r>
              <a:rPr lang="en-US" dirty="0" err="1" smtClean="0"/>
              <a:t>subexpressions</a:t>
            </a:r>
            <a:r>
              <a:rPr lang="en-US" dirty="0" smtClean="0"/>
              <a:t> are</a:t>
            </a:r>
          </a:p>
          <a:p>
            <a:endParaRPr lang="en-US" dirty="0" smtClean="0"/>
          </a:p>
          <a:p>
            <a:r>
              <a:rPr lang="en-US" dirty="0" smtClean="0"/>
              <a:t>In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fun f p = e</a:t>
            </a:r>
            <a:r>
              <a:rPr lang="en-US" dirty="0" smtClean="0"/>
              <a:t>, the body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</a:t>
            </a:r>
            <a:r>
              <a:rPr lang="en-US" dirty="0" smtClean="0"/>
              <a:t> is in tail position</a:t>
            </a:r>
          </a:p>
          <a:p>
            <a:r>
              <a:rPr lang="en-US" dirty="0" smtClean="0"/>
              <a:t>If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if e1 then e2 else e3</a:t>
            </a:r>
            <a:r>
              <a:rPr lang="en-US" dirty="0" smtClean="0"/>
              <a:t> is in tail position, then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e2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e3</a:t>
            </a:r>
            <a:r>
              <a:rPr lang="en-US" dirty="0" smtClean="0"/>
              <a:t> are in tail position (but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e1</a:t>
            </a:r>
            <a:r>
              <a:rPr lang="en-US" dirty="0" smtClean="0"/>
              <a:t> is not).  (Similar for case-expressions)</a:t>
            </a:r>
          </a:p>
          <a:p>
            <a:r>
              <a:rPr lang="en-US" dirty="0" smtClean="0"/>
              <a:t>If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let b1 …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bn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in e end</a:t>
            </a:r>
            <a:r>
              <a:rPr lang="en-US" dirty="0" smtClean="0"/>
              <a:t> is in tail position, then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</a:t>
            </a:r>
            <a:r>
              <a:rPr lang="en-US" dirty="0" smtClean="0"/>
              <a:t> is in tail position (but no binding expressions are)</a:t>
            </a:r>
          </a:p>
          <a:p>
            <a:r>
              <a:rPr lang="en-US" dirty="0" smtClean="0"/>
              <a:t>Function-call </a:t>
            </a:r>
            <a:r>
              <a:rPr lang="en-US" i="1" dirty="0" smtClean="0"/>
              <a:t>arguments</a:t>
            </a:r>
            <a:r>
              <a:rPr lang="en-US" dirty="0" smtClean="0"/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e1 e2</a:t>
            </a:r>
            <a:r>
              <a:rPr lang="en-US" dirty="0" smtClean="0"/>
              <a:t> are not in tail position</a:t>
            </a:r>
          </a:p>
          <a:p>
            <a:r>
              <a:rPr lang="en-US" dirty="0" smtClean="0"/>
              <a:t>…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537766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dan_design_template">
  <a:themeElements>
    <a:clrScheme name="dan_design_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an_desig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an_design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_design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58697</TotalTime>
  <Words>875</Words>
  <Application>Microsoft Macintosh PowerPoint</Application>
  <PresentationFormat>On-screen Show (4:3)</PresentationFormat>
  <Paragraphs>152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Courier New</vt:lpstr>
      <vt:lpstr>Times New Roman</vt:lpstr>
      <vt:lpstr>Arial</vt:lpstr>
      <vt:lpstr>dan_design_template</vt:lpstr>
      <vt:lpstr>CSE341: Programming Languages  Section 3 Function Patterns Tail Recursion</vt:lpstr>
      <vt:lpstr>Function Patterns</vt:lpstr>
      <vt:lpstr>Another example of tail recursion</vt:lpstr>
      <vt:lpstr>And another</vt:lpstr>
      <vt:lpstr>Actually much better</vt:lpstr>
      <vt:lpstr>To show you regular recursions do fail</vt:lpstr>
      <vt:lpstr>Always tail-recursive?</vt:lpstr>
      <vt:lpstr>What is a tail-call?</vt:lpstr>
      <vt:lpstr>Precise definition</vt:lpstr>
      <vt:lpstr>A lot of tail recursion problems</vt:lpstr>
      <vt:lpstr>A lot of tail recursion problems</vt:lpstr>
      <vt:lpstr>A lot of tail recursion problems</vt:lpstr>
    </vt:vector>
  </TitlesOfParts>
  <Company>UW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&amp;  Software Engineering</dc:title>
  <dc:creator>Dan Grossman</dc:creator>
  <cp:lastModifiedBy>JIFAN ZHANG</cp:lastModifiedBy>
  <cp:revision>840</cp:revision>
  <cp:lastPrinted>2018-01-18T03:38:44Z</cp:lastPrinted>
  <dcterms:created xsi:type="dcterms:W3CDTF">2009-03-13T20:43:19Z</dcterms:created>
  <dcterms:modified xsi:type="dcterms:W3CDTF">2018-01-18T17:30:15Z</dcterms:modified>
</cp:coreProperties>
</file>