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7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</a:t>
            </a:r>
            <a:br>
              <a:rPr lang="en-US" sz="3200" i="0" dirty="0" smtClean="0"/>
            </a:br>
            <a:r>
              <a:rPr lang="en-US" sz="3200" i="0" dirty="0" smtClean="0"/>
              <a:t>OOP </a:t>
            </a:r>
            <a:r>
              <a:rPr lang="en-US" sz="3200" i="0" dirty="0"/>
              <a:t>vs. Functional Decomposition; Adding Operators &amp; Variants;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Double-Dispatch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software extensible is valuable and hard</a:t>
            </a:r>
          </a:p>
          <a:p>
            <a:pPr lvl="1"/>
            <a:r>
              <a:rPr lang="en-US" dirty="0" smtClean="0"/>
              <a:t>If you know you want new operations, use FP</a:t>
            </a:r>
          </a:p>
          <a:p>
            <a:pPr lvl="1"/>
            <a:r>
              <a:rPr lang="en-US" dirty="0" smtClean="0"/>
              <a:t>If you know you want new variants, use OOP</a:t>
            </a:r>
          </a:p>
          <a:p>
            <a:pPr lvl="1"/>
            <a:r>
              <a:rPr lang="en-US" dirty="0" smtClean="0"/>
              <a:t>If both? Languages like </a:t>
            </a:r>
            <a:r>
              <a:rPr lang="en-US" dirty="0" err="1" smtClean="0"/>
              <a:t>Scala</a:t>
            </a:r>
            <a:r>
              <a:rPr lang="en-US" dirty="0" smtClean="0"/>
              <a:t> try; it’s a hard problem</a:t>
            </a:r>
          </a:p>
          <a:p>
            <a:pPr lvl="1"/>
            <a:r>
              <a:rPr lang="en-US" dirty="0" smtClean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 smtClean="0"/>
              <a:t>Extensibility is a double-edged sword</a:t>
            </a:r>
          </a:p>
          <a:p>
            <a:pPr lvl="1"/>
            <a:r>
              <a:rPr lang="en-US" dirty="0" smtClean="0"/>
              <a:t>Code more reusable without being changed later</a:t>
            </a:r>
          </a:p>
          <a:p>
            <a:pPr lvl="1"/>
            <a:r>
              <a:rPr lang="en-US" dirty="0" smtClean="0"/>
              <a:t>But makes original code more difficult to reason about locally or change later (could break extensions)</a:t>
            </a:r>
          </a:p>
          <a:p>
            <a:pPr lvl="1"/>
            <a:r>
              <a:rPr lang="en-US" dirty="0" smtClean="0"/>
              <a:t>Often language mechanisms to make code </a:t>
            </a:r>
            <a:r>
              <a:rPr lang="en-US" i="1" dirty="0" smtClean="0"/>
              <a:t>less</a:t>
            </a:r>
            <a:r>
              <a:rPr lang="en-US" dirty="0" smtClean="0"/>
              <a:t> extensible (ML modules hide </a:t>
            </a:r>
            <a:r>
              <a:rPr lang="en-US" dirty="0" err="1" smtClean="0"/>
              <a:t>datatypes</a:t>
            </a:r>
            <a:r>
              <a:rPr lang="en-US" dirty="0" smtClean="0"/>
              <a:t>;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prevents </a:t>
            </a:r>
            <a:r>
              <a:rPr lang="en-US" dirty="0" err="1" smtClean="0"/>
              <a:t>subclassing</a:t>
            </a:r>
            <a:r>
              <a:rPr lang="en-US" dirty="0" smtClean="0"/>
              <a:t>/overriding)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 smtClean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 smtClean="0"/>
              <a:t>Can arise in original program or after extension</a:t>
            </a:r>
          </a:p>
          <a:p>
            <a:endParaRPr lang="en-US" dirty="0" smtClean="0"/>
          </a:p>
          <a:p>
            <a:r>
              <a:rPr lang="en-US" dirty="0" smtClean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 is different for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  <a:endParaRPr lang="en-US" dirty="0" smtClean="0"/>
          </a:p>
          <a:p>
            <a:pPr lvl="1"/>
            <a:r>
              <a:rPr lang="en-US" dirty="0" smtClean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i+j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String (</a:t>
            </a:r>
            <a:r>
              <a:rPr lang="en-US" sz="2000" kern="0" dirty="0" err="1" smtClean="0">
                <a:latin typeface="Courier New" pitchFamily="49" charset="0"/>
              </a:rPr>
              <a:t>Int.toString</a:t>
            </a:r>
            <a:r>
              <a:rPr lang="en-US" sz="2000" kern="0" dirty="0" smtClean="0">
                <a:latin typeface="Courier New" pitchFamily="49" charset="0"/>
              </a:rPr>
              <a:t> 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^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Rational (i*</a:t>
            </a:r>
            <a:r>
              <a:rPr lang="en-US" sz="2000" kern="0" dirty="0" err="1" smtClean="0">
                <a:latin typeface="Courier New" pitchFamily="49" charset="0"/>
              </a:rPr>
              <a:t>k+j,k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(Rational _,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e1, 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Worked just fine with functional decomposition — what about OOP…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Starts promising:</a:t>
            </a:r>
          </a:p>
          <a:p>
            <a:pPr lvl="1"/>
            <a:r>
              <a:rPr lang="en-US" dirty="0" smtClean="0"/>
              <a:t>Use OOP to call method </a:t>
            </a:r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 smtClean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b="0" dirty="0" smtClean="0"/>
              <a:t>then all implement </a:t>
            </a:r>
            <a:endParaRPr lang="en-US" b="0" kern="0" dirty="0" smtClean="0"/>
          </a:p>
          <a:p>
            <a:pPr lvl="1"/>
            <a:r>
              <a:rPr lang="en-US" b="0" kern="0" dirty="0" smtClean="0"/>
              <a:t>Each handling 3 of the 9 cases: “add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 smtClean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This approach is common, but is “not as OOP”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 smtClean="0"/>
              <a:t>Definitely not “full OOP”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 smtClean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MyRational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MyRational.new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v.i+v.j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i,v.j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MyString.new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v.s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i.to_s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method in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needs “what kind of thing”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Same problem in </a:t>
            </a:r>
            <a:r>
              <a:rPr lang="en-US" b="1" dirty="0" err="1" smtClean="0">
                <a:latin typeface="Courier New" pitchFamily="49" charset="0"/>
              </a:rPr>
              <a:t>MyRational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/>
              <a:t>instead!</a:t>
            </a:r>
          </a:p>
          <a:p>
            <a:endParaRPr lang="en-US" dirty="0"/>
          </a:p>
          <a:p>
            <a:r>
              <a:rPr lang="en-US" dirty="0" smtClean="0"/>
              <a:t>But now we need to “tell”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“what kind of thing” </a:t>
            </a:r>
            <a:r>
              <a:rPr lang="en-US" b="1" dirty="0" smtClean="0">
                <a:latin typeface="Courier New" pitchFamily="49" charset="0"/>
              </a:rPr>
              <a:t>self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We know that!</a:t>
            </a:r>
          </a:p>
          <a:p>
            <a:pPr lvl="1"/>
            <a:r>
              <a:rPr lang="en-US" dirty="0" smtClean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 smtClean="0"/>
              <a:t> by calling different methods on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Use a “programming trick” (?) called </a:t>
            </a:r>
            <a:r>
              <a:rPr lang="en-US" i="1" dirty="0" smtClean="0">
                <a:solidFill>
                  <a:schemeClr val="accent2"/>
                </a:solidFill>
              </a:rPr>
              <a:t>double-dispatch</a:t>
            </a:r>
            <a:r>
              <a:rPr lang="en-US" dirty="0" smtClean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each </a:t>
            </a:r>
            <a:r>
              <a:rPr lang="en-US" dirty="0">
                <a:cs typeface="Courier New" pitchFamily="49" charset="0"/>
              </a:rPr>
              <a:t>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</a:t>
            </a:r>
            <a:r>
              <a:rPr lang="en-US" dirty="0" smtClean="0">
                <a:cs typeface="Courier New" pitchFamily="49" charset="0"/>
              </a:rPr>
              <a:t>concatenating </a:t>
            </a:r>
            <a:r>
              <a:rPr lang="en-US" dirty="0">
                <a:cs typeface="Courier New" pitchFamily="49" charset="0"/>
              </a:rPr>
              <a:t>an integer argument to the string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9 total methods, one for each case of addition</a:t>
            </a:r>
            <a:endParaRPr lang="en-US" dirty="0"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method calls </a:t>
            </a:r>
            <a:r>
              <a:rPr lang="en-US" b="1" dirty="0" smtClean="0">
                <a:latin typeface="Courier New" pitchFamily="49" charset="0"/>
              </a:rPr>
              <a:t>e1.eval.add_values e2.eval</a:t>
            </a:r>
            <a:r>
              <a:rPr lang="en-US" dirty="0" smtClean="0">
                <a:latin typeface="+mj-lt"/>
              </a:rPr>
              <a:t>, which dispatches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+mj-lt"/>
              </a:rPr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</a:t>
            </a:r>
            <a:r>
              <a:rPr lang="en-US" sz="1000" dirty="0" smtClean="0">
                <a:latin typeface="+mj-lt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</a:t>
            </a:r>
            <a:r>
              <a:rPr lang="en-US" sz="800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  <a:endParaRPr lang="en-US" dirty="0">
              <a:solidFill>
                <a:schemeClr val="accent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showing you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 smtClean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 smtClean="0"/>
              <a:t>Because required for the homework</a:t>
            </a:r>
          </a:p>
          <a:p>
            <a:endParaRPr lang="en-US" dirty="0"/>
          </a:p>
          <a:p>
            <a:r>
              <a:rPr lang="en-US" dirty="0" smtClean="0"/>
              <a:t>To contrast with </a:t>
            </a:r>
            <a:r>
              <a:rPr lang="en-US" i="1" dirty="0" err="1" smtClean="0"/>
              <a:t>multimethods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In functional (and procedural)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 smtClean="0"/>
              <a:t>In object-oriented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lecture: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These two forms of </a:t>
            </a:r>
            <a:r>
              <a:rPr lang="en-US" i="1" dirty="0" smtClean="0"/>
              <a:t>decomposition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so exactly opposite</a:t>
            </a:r>
            <a:r>
              <a:rPr lang="en-US" dirty="0" smtClean="0"/>
              <a:t> that they are two ways of looking at the same “matrix”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Which form is “better” is somewhat personal taste, but also depends on </a:t>
            </a:r>
            <a:r>
              <a:rPr lang="en-US" dirty="0" smtClean="0">
                <a:solidFill>
                  <a:schemeClr val="accent2"/>
                </a:solidFill>
              </a:rPr>
              <a:t>how you expect to </a:t>
            </a:r>
            <a:r>
              <a:rPr lang="en-US" i="1" dirty="0" smtClean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dirty="0" smtClean="0"/>
              <a:t>For some operations over two (multiple) arguments, functions and pattern-matching are straightforward, but with OOP we can do it with </a:t>
            </a:r>
            <a:r>
              <a:rPr lang="en-US" i="1" dirty="0" smtClean="0">
                <a:solidFill>
                  <a:schemeClr val="accent2"/>
                </a:solidFill>
              </a:rPr>
              <a:t>double dispatch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(multiple dispatch)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Java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a statically typed language, double-dispatch works fine</a:t>
            </a:r>
          </a:p>
          <a:p>
            <a:pPr lvl="1"/>
            <a:r>
              <a:rPr lang="en-US" dirty="0" smtClean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[See Java code]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 smtClean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(Value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Strng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 smtClean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each </a:t>
            </a:r>
            <a:r>
              <a:rPr lang="en-US" dirty="0" smtClean="0">
                <a:cs typeface="Courier New" pitchFamily="49" charset="0"/>
              </a:rPr>
              <a:t>define three methods all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takes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9 total methods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</a:t>
            </a:r>
            <a:r>
              <a:rPr lang="en-US" b="1" dirty="0" smtClean="0">
                <a:latin typeface="Courier New" pitchFamily="49" charset="0"/>
              </a:rPr>
              <a:t>e2.eval </a:t>
            </a:r>
            <a:r>
              <a:rPr lang="en-US" dirty="0" smtClean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 smtClean="0"/>
              <a:t>Such a semantics is called </a:t>
            </a:r>
            <a:r>
              <a:rPr lang="en-US" i="1" dirty="0" err="1" smtClean="0">
                <a:solidFill>
                  <a:schemeClr val="accent2"/>
                </a:solidFill>
              </a:rPr>
              <a:t>multimethods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Allow multiple methods with same name</a:t>
            </a:r>
          </a:p>
          <a:p>
            <a:pPr lvl="1"/>
            <a:r>
              <a:rPr lang="en-US" dirty="0" smtClean="0"/>
              <a:t>Indicate which ones take instances of which classes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If dynamic dispatch is essence of OOP, this is more OOP</a:t>
            </a:r>
          </a:p>
          <a:p>
            <a:pPr lvl="1"/>
            <a:r>
              <a:rPr lang="en-US" dirty="0" smtClean="0"/>
              <a:t>No need for awkward manual multiple-dispatch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Downside: Interaction with </a:t>
            </a:r>
            <a:r>
              <a:rPr lang="en-US" dirty="0" err="1" smtClean="0"/>
              <a:t>subclassing</a:t>
            </a:r>
            <a:r>
              <a:rPr lang="en-US" dirty="0" smtClean="0"/>
              <a:t> can produce situations where there is “no clear winner” for which method to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Multimethods</a:t>
            </a:r>
            <a:r>
              <a:rPr lang="en-US" dirty="0" smtClean="0"/>
              <a:t> a bad fit (?) for Ruby because: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 smtClean="0"/>
              <a:t>Ruby never allows methods with the same name</a:t>
            </a:r>
          </a:p>
          <a:p>
            <a:pPr lvl="1"/>
            <a:r>
              <a:rPr lang="en-US" dirty="0" smtClean="0"/>
              <a:t>Same name means overriding/replacing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Java/C#/C++: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 smtClean="0"/>
              <a:t>No, these language do </a:t>
            </a:r>
            <a:r>
              <a:rPr lang="en-US" i="1" dirty="0" smtClean="0"/>
              <a:t>not</a:t>
            </a:r>
            <a:r>
              <a:rPr lang="en-US" dirty="0" smtClean="0"/>
              <a:t> have </a:t>
            </a:r>
            <a:r>
              <a:rPr lang="en-US" dirty="0" err="1" smtClean="0"/>
              <a:t>multimethods</a:t>
            </a:r>
            <a:endParaRPr lang="en-US" dirty="0" smtClean="0"/>
          </a:p>
          <a:p>
            <a:pPr lvl="1"/>
            <a:r>
              <a:rPr lang="en-US" dirty="0" smtClean="0"/>
              <a:t>They have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/>
              <a:t>Uses static types of arguments to choose the method</a:t>
            </a:r>
          </a:p>
          <a:p>
            <a:pPr lvl="2"/>
            <a:r>
              <a:rPr lang="en-US" dirty="0" smtClean="0"/>
              <a:t>But of course run-time class of receiver [odd hybrid?]</a:t>
            </a:r>
          </a:p>
          <a:p>
            <a:pPr lvl="1"/>
            <a:r>
              <a:rPr lang="en-US" dirty="0" smtClean="0"/>
              <a:t>No help in our example, so still code up double-dispatch manually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Actually, C# 4.0 has a way to get effect of </a:t>
            </a:r>
            <a:r>
              <a:rPr lang="en-US" dirty="0" err="1" smtClean="0"/>
              <a:t>multimethods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other language have </a:t>
            </a:r>
            <a:r>
              <a:rPr lang="en-US" dirty="0" err="1" smtClean="0"/>
              <a:t>multimethods</a:t>
            </a:r>
            <a:r>
              <a:rPr lang="en-US" dirty="0" smtClean="0"/>
              <a:t> (e.g., </a:t>
            </a:r>
            <a:r>
              <a:rPr lang="en-US" dirty="0" err="1" smtClean="0"/>
              <a:t>Clojure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Well-known and compelling example of a common </a:t>
            </a:r>
            <a:r>
              <a:rPr lang="en-US" i="1" dirty="0" smtClean="0"/>
              <a:t>pattern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Expressions</a:t>
            </a:r>
            <a:r>
              <a:rPr lang="en-US" dirty="0" smtClean="0"/>
              <a:t> for a small language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variants</a:t>
            </a:r>
            <a:r>
              <a:rPr lang="en-US" dirty="0" smtClean="0"/>
              <a:t> of expressions: </a:t>
            </a:r>
            <a:r>
              <a:rPr lang="en-US" dirty="0" err="1" smtClean="0"/>
              <a:t>ints</a:t>
            </a:r>
            <a:r>
              <a:rPr lang="en-US" dirty="0" smtClean="0"/>
              <a:t>, additions, negations, …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to perform: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 smtClean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Leads to a matrix (2D-grid) of variants and operations</a:t>
            </a:r>
          </a:p>
          <a:p>
            <a:pPr lvl="1"/>
            <a:r>
              <a:rPr lang="en-US" dirty="0" smtClean="0"/>
              <a:t>Implementation will involve deciding what “should happen” for each entry in the grid </a:t>
            </a:r>
            <a:r>
              <a:rPr lang="en-US" i="1" dirty="0" smtClean="0"/>
              <a:t>regardless of the PL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 for each variant</a:t>
            </a:r>
          </a:p>
          <a:p>
            <a:pPr lvl="1"/>
            <a:r>
              <a:rPr lang="en-US" dirty="0" smtClean="0"/>
              <a:t>(No need to indicate </a:t>
            </a:r>
            <a:r>
              <a:rPr lang="en-US" dirty="0" err="1" smtClean="0"/>
              <a:t>datatypes</a:t>
            </a:r>
            <a:r>
              <a:rPr lang="en-US" dirty="0" smtClean="0"/>
              <a:t> if dynamically typed)</a:t>
            </a:r>
          </a:p>
          <a:p>
            <a:r>
              <a:rPr lang="en-US" dirty="0" smtClean="0"/>
              <a:t>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Each function has one branch for each column entry</a:t>
            </a:r>
          </a:p>
          <a:p>
            <a:pPr lvl="1"/>
            <a:r>
              <a:rPr lang="en-US" dirty="0" smtClean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ML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(No need to indicate abstract methods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Ruby and Java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course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 smtClean="0">
                <a:solidFill>
                  <a:schemeClr val="accent2"/>
                </a:solidFill>
              </a:rPr>
              <a:t>exact</a:t>
            </a:r>
            <a:r>
              <a:rPr lang="en-US" dirty="0" smtClean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 is no perfect way since software has many dimensions of structure</a:t>
            </a:r>
          </a:p>
          <a:p>
            <a:pPr lvl="1"/>
            <a:r>
              <a:rPr lang="en-US" dirty="0" smtClean="0"/>
              <a:t>Tools, IDEs can help with multiple “views” (e.g., rows / columns)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need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original code avoided wildcard patterns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classes, but Java type-checker gives a to-do list if original code avoided default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 smtClea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  <a:p>
            <a:pPr lvl="1"/>
            <a:r>
              <a:rPr lang="en-US" dirty="0" smtClean="0"/>
              <a:t>Natural result of the decomposition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i="1" dirty="0" smtClean="0"/>
              <a:t>Not explained here: Can use type constructors to make </a:t>
            </a:r>
            <a:r>
              <a:rPr lang="en-US" i="1" dirty="0" err="1" smtClean="0"/>
              <a:t>datatypes</a:t>
            </a:r>
            <a:r>
              <a:rPr lang="en-US" i="1" dirty="0" smtClean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i="1" dirty="0" smtClean="0"/>
              <a:t>Not explained here: The popular Visitor Pattern uses the double-dispatch pattern to allow new operations “on the side”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59015</TotalTime>
  <Words>2073</Words>
  <Application>Microsoft Macintosh PowerPoint</Application>
  <PresentationFormat>On-screen Show (4:3)</PresentationFormat>
  <Paragraphs>401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Courier New</vt:lpstr>
      <vt:lpstr>Times New Roman</vt:lpstr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882</cp:revision>
  <cp:lastPrinted>2018-01-08T03:57:51Z</cp:lastPrinted>
  <dcterms:created xsi:type="dcterms:W3CDTF">2009-03-13T20:43:19Z</dcterms:created>
  <dcterms:modified xsi:type="dcterms:W3CDTF">2018-01-08T03:57:55Z</dcterms:modified>
</cp:coreProperties>
</file>