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5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6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7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482" r:id="rId3"/>
    <p:sldId id="483" r:id="rId4"/>
    <p:sldId id="484" r:id="rId5"/>
    <p:sldId id="485" r:id="rId6"/>
    <p:sldId id="486" r:id="rId7"/>
    <p:sldId id="487" r:id="rId8"/>
    <p:sldId id="488" r:id="rId9"/>
    <p:sldId id="489" r:id="rId10"/>
    <p:sldId id="490" r:id="rId11"/>
    <p:sldId id="491" r:id="rId12"/>
    <p:sldId id="492" r:id="rId13"/>
    <p:sldId id="493" r:id="rId14"/>
    <p:sldId id="494" r:id="rId15"/>
    <p:sldId id="495" r:id="rId16"/>
    <p:sldId id="496" r:id="rId17"/>
    <p:sldId id="497" r:id="rId18"/>
    <p:sldId id="498" r:id="rId19"/>
    <p:sldId id="499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60"/>
  </p:normalViewPr>
  <p:slideViewPr>
    <p:cSldViewPr>
      <p:cViewPr varScale="1">
        <p:scale>
          <a:sx n="108" d="100"/>
          <a:sy n="108" d="100"/>
        </p:scale>
        <p:origin x="12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23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21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66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345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542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969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276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447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373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2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71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42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21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78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77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59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08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97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9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21</a:t>
            </a:r>
            <a:br>
              <a:rPr lang="en-US" sz="3200" i="0" dirty="0" smtClean="0"/>
            </a:br>
            <a:r>
              <a:rPr lang="en-US" sz="3200" i="0" dirty="0"/>
              <a:t>Dynamic Dispatch Precisely, 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and </a:t>
            </a:r>
            <a:r>
              <a:rPr lang="en-US" sz="3200" i="0" dirty="0"/>
              <a:t>Manually in </a:t>
            </a:r>
            <a:r>
              <a:rPr lang="en-US" sz="3200" i="0" dirty="0" smtClean="0"/>
              <a:t>Racket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/>
              <a:t>Zach Tatlock</a:t>
            </a:r>
          </a:p>
          <a:p>
            <a:r>
              <a:rPr lang="en-US" sz="2400" dirty="0"/>
              <a:t>Winter 2018</a:t>
            </a:r>
          </a:p>
          <a:p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 simple example,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Ruby (and other OOP languages), subclasses can change the behavior of methods they do not override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odd  (x-1)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even (x-1)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improves odd in B objects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% 2 ==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breaks odd in C objects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>
                <a:latin typeface="Courier New" pitchFamily="49" charset="0"/>
              </a:rPr>
              <a:t>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726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OOP trade-off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method that makes calls to </a:t>
            </a:r>
            <a:r>
              <a:rPr lang="en-US" dirty="0" err="1" smtClean="0"/>
              <a:t>overridable</a:t>
            </a:r>
            <a:r>
              <a:rPr lang="en-US" dirty="0" smtClean="0"/>
              <a:t> methods can have its behavior changed in subclasses even if it is not overridden</a:t>
            </a:r>
          </a:p>
          <a:p>
            <a:pPr lvl="1"/>
            <a:r>
              <a:rPr lang="en-US" dirty="0" smtClean="0"/>
              <a:t>Maybe on purpose, maybe by mistake</a:t>
            </a:r>
          </a:p>
          <a:p>
            <a:pPr lvl="1"/>
            <a:r>
              <a:rPr lang="en-US" dirty="0" smtClean="0"/>
              <a:t>Observable behavior includes calls-to-</a:t>
            </a:r>
            <a:r>
              <a:rPr lang="en-US" dirty="0" err="1" smtClean="0"/>
              <a:t>overridable</a:t>
            </a:r>
            <a:r>
              <a:rPr lang="en-US" dirty="0" smtClean="0"/>
              <a:t> methods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So </a:t>
            </a:r>
            <a:r>
              <a:rPr lang="en-US" i="1" dirty="0" smtClean="0"/>
              <a:t>harder</a:t>
            </a:r>
            <a:r>
              <a:rPr lang="en-US" dirty="0" smtClean="0"/>
              <a:t> to reason about “the code you're looking at”</a:t>
            </a:r>
          </a:p>
          <a:p>
            <a:pPr lvl="1"/>
            <a:r>
              <a:rPr lang="en-US" dirty="0" smtClean="0"/>
              <a:t>Can avoid by disallowing overriding </a:t>
            </a:r>
          </a:p>
          <a:p>
            <a:pPr lvl="2"/>
            <a:r>
              <a:rPr lang="en-US" dirty="0" smtClean="0"/>
              <a:t>“private” or “final” methods</a:t>
            </a:r>
          </a:p>
          <a:p>
            <a:pPr lvl="1"/>
            <a:endParaRPr lang="en-US" dirty="0"/>
          </a:p>
          <a:p>
            <a:r>
              <a:rPr lang="en-US" dirty="0" smtClean="0"/>
              <a:t>So </a:t>
            </a:r>
            <a:r>
              <a:rPr lang="en-US" i="1" dirty="0" smtClean="0"/>
              <a:t>easier</a:t>
            </a:r>
            <a:r>
              <a:rPr lang="en-US" dirty="0" smtClean="0"/>
              <a:t> for subclasses to affect behavior without copying code</a:t>
            </a:r>
          </a:p>
          <a:p>
            <a:pPr lvl="1"/>
            <a:r>
              <a:rPr lang="en-US" dirty="0" smtClean="0"/>
              <a:t>Provided method in superclass is not modified later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10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Now: Write Racket code with little more than pairs and functions that </a:t>
            </a:r>
            <a:r>
              <a:rPr lang="en-US" i="1" dirty="0" smtClean="0"/>
              <a:t>acts like</a:t>
            </a:r>
            <a:r>
              <a:rPr lang="en-US" dirty="0" smtClean="0"/>
              <a:t> objects with dynamic dispatch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 do this?</a:t>
            </a:r>
          </a:p>
          <a:p>
            <a:pPr lvl="1"/>
            <a:r>
              <a:rPr lang="en-US" dirty="0" smtClean="0"/>
              <a:t>(Racket actually has classes and objects available)</a:t>
            </a:r>
          </a:p>
          <a:p>
            <a:endParaRPr lang="en-US" dirty="0"/>
          </a:p>
          <a:p>
            <a:r>
              <a:rPr lang="en-US" dirty="0" smtClean="0"/>
              <a:t>Demonstrates how one language's </a:t>
            </a:r>
            <a:r>
              <a:rPr lang="en-US" i="1" dirty="0" smtClean="0"/>
              <a:t>semantics</a:t>
            </a:r>
            <a:r>
              <a:rPr lang="en-US" dirty="0" smtClean="0"/>
              <a:t> is an idiom in another language</a:t>
            </a:r>
          </a:p>
          <a:p>
            <a:r>
              <a:rPr lang="en-US" dirty="0" smtClean="0"/>
              <a:t>Understand dynamic dispatch better by coding it up </a:t>
            </a:r>
          </a:p>
          <a:p>
            <a:pPr lvl="1"/>
            <a:r>
              <a:rPr lang="en-US" dirty="0" smtClean="0"/>
              <a:t>Roughly how an interpreter/compiler might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Analogy: Earlier optional material encoding higher-order functions using objects and explicit environments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96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Many ways to do it;  our code does this:</a:t>
            </a:r>
          </a:p>
          <a:p>
            <a:pPr lvl="1"/>
            <a:r>
              <a:rPr lang="en-US" dirty="0" smtClean="0"/>
              <a:t>An “object” has a list of field pairs and a list of method pairs</a:t>
            </a:r>
          </a:p>
          <a:p>
            <a:pPr marL="457200" lvl="1" indent="0" algn="ctr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Field-list element example: </a:t>
            </a:r>
          </a:p>
          <a:p>
            <a:pPr marL="457200" lvl="1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mcons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'x 17)</a:t>
            </a:r>
          </a:p>
          <a:p>
            <a:pPr lvl="1"/>
            <a:r>
              <a:rPr lang="en-US" dirty="0" smtClean="0"/>
              <a:t>Method-list element example: </a:t>
            </a:r>
          </a:p>
          <a:p>
            <a:pPr marL="457200" lvl="1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(cons 'get-x (lambda (self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…))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Notes:</a:t>
            </a:r>
          </a:p>
          <a:p>
            <a:r>
              <a:rPr lang="en-US" dirty="0" smtClean="0"/>
              <a:t>Lists sufficient but not efficient</a:t>
            </a:r>
          </a:p>
          <a:p>
            <a:r>
              <a:rPr lang="en-US" dirty="0" smtClean="0"/>
              <a:t>Not class-based: object has a list of methods, not a class that has a list of methods [could do it that way instead]</a:t>
            </a:r>
          </a:p>
          <a:p>
            <a:r>
              <a:rPr lang="en-US" dirty="0" smtClean="0"/>
              <a:t>Key trick is lambdas taking an extra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argument</a:t>
            </a:r>
          </a:p>
          <a:p>
            <a:pPr lvl="1"/>
            <a:r>
              <a:rPr lang="en-US" dirty="0" smtClean="0"/>
              <a:t>All “regular” arguments put in a list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 smtClean="0"/>
              <a:t> for simplicity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2286000"/>
            <a:ext cx="4724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fields methods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756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point object bound to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071962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9556" y="3733800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fields</a:t>
            </a:r>
            <a:endParaRPr lang="en-US" sz="2000" b="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49296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7545" y="37338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methods</a:t>
            </a:r>
            <a:endParaRPr lang="en-US" sz="2000" b="0" dirty="0">
              <a:latin typeface="+mj-lt"/>
            </a:endParaRPr>
          </a:p>
        </p:txBody>
      </p:sp>
      <p:cxnSp>
        <p:nvCxnSpPr>
          <p:cNvPr id="12" name="Straight Arrow Connector 11"/>
          <p:cNvCxnSpPr>
            <a:endCxn id="7" idx="1"/>
          </p:cNvCxnSpPr>
          <p:nvPr/>
        </p:nvCxnSpPr>
        <p:spPr bwMode="auto">
          <a:xfrm flipV="1">
            <a:off x="566406" y="358140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55239" y="341550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traight Arrow Connector 13"/>
          <p:cNvCxnSpPr>
            <a:endCxn id="25" idx="1"/>
          </p:cNvCxnSpPr>
          <p:nvPr/>
        </p:nvCxnSpPr>
        <p:spPr bwMode="auto">
          <a:xfrm flipV="1">
            <a:off x="1414862" y="2863334"/>
            <a:ext cx="140650" cy="7522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2032858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0452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710192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-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88441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607918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55512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285252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63501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1950818" y="2013466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3665318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12912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342652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20901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2632491" y="2570202"/>
            <a:ext cx="561217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3252058" y="22860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99652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929392" y="22860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07641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3546891" y="19812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374426" y="4690646"/>
            <a:ext cx="1213818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'get-x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39334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590800" y="469064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59011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8382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0478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5240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48467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140478" y="5244644"/>
            <a:ext cx="379183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3546891" y="4724400"/>
            <a:ext cx="1138661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'set-x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37460" y="5212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679304" y="47244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52533" y="52240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848467" y="5874603"/>
            <a:ext cx="1328139" cy="446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176606" y="5650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24200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853940" y="56388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32189" y="6019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3471439" y="52578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H="1">
            <a:off x="913652" y="3615559"/>
            <a:ext cx="1020234" cy="190161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5791200" y="4755178"/>
            <a:ext cx="2133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distToOrigin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509260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7924800" y="47551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903049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148406" y="55933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096000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6825740" y="5593378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03989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 flipV="1">
            <a:off x="6443239" y="5288578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4232020" y="5877580"/>
            <a:ext cx="747296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5029200" y="5638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j-lt"/>
              </a:rPr>
              <a:t>…</a:t>
            </a:r>
            <a:endParaRPr lang="en-US" sz="1800" dirty="0">
              <a:latin typeface="+mj-lt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5612484" y="5801380"/>
            <a:ext cx="635916" cy="893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2895600" y="428631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2818652" y="3933855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1" name="Straight Arrow Connector 90"/>
          <p:cNvCxnSpPr/>
          <p:nvPr/>
        </p:nvCxnSpPr>
        <p:spPr bwMode="auto">
          <a:xfrm flipV="1">
            <a:off x="4917072" y="43339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4993272" y="398151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3" name="Straight Arrow Connector 92"/>
          <p:cNvCxnSpPr/>
          <p:nvPr/>
        </p:nvCxnSpPr>
        <p:spPr bwMode="auto">
          <a:xfrm flipV="1">
            <a:off x="8153400" y="44101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355472" y="403860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30823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helper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 define plain Racket functions to get field, set field, call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209800"/>
            <a:ext cx="75438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assoc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-m 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…) ;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for list of mutable pairs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get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assoc</a:t>
            </a:r>
            <a:r>
              <a:rPr lang="en-US" sz="2000" kern="0" dirty="0" smtClean="0">
                <a:latin typeface="Courier New" pitchFamily="49" charset="0"/>
              </a:rPr>
              <a:t>-m </a:t>
            </a:r>
            <a:r>
              <a:rPr lang="en-US" sz="2000" kern="0" dirty="0" err="1" smtClean="0">
                <a:latin typeface="Courier New" pitchFamily="49" charset="0"/>
              </a:rPr>
              <a:t>fld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-fields 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))])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set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v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assoc</a:t>
            </a:r>
            <a:r>
              <a:rPr lang="en-US" sz="2000" kern="0" dirty="0">
                <a:latin typeface="Courier New" pitchFamily="49" charset="0"/>
              </a:rPr>
              <a:t>-m </a:t>
            </a:r>
            <a:r>
              <a:rPr lang="en-US" sz="2000" kern="0" dirty="0" err="1">
                <a:latin typeface="Courier New" pitchFamily="49" charset="0"/>
              </a:rPr>
              <a:t>fld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-fields 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))])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! </a:t>
            </a:r>
            <a:r>
              <a:rPr lang="en-US" sz="2000" kern="0" dirty="0" err="1">
                <a:latin typeface="Courier New" pitchFamily="49" charset="0"/>
              </a:rPr>
              <a:t>p</a:t>
            </a:r>
            <a:r>
              <a:rPr lang="en-US" sz="2000" kern="0" dirty="0" err="1" smtClean="0"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v)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send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msg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.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assoc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msg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-methods 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))])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875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(send x '</a:t>
            </a:r>
            <a:r>
              <a:rPr lang="en-US" b="1" i="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071962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9556" y="3733800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fields</a:t>
            </a:r>
            <a:endParaRPr lang="en-US" sz="2000" b="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49296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7545" y="37338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methods</a:t>
            </a:r>
            <a:endParaRPr lang="en-US" sz="2000" b="0" dirty="0">
              <a:latin typeface="+mj-lt"/>
            </a:endParaRPr>
          </a:p>
        </p:txBody>
      </p:sp>
      <p:cxnSp>
        <p:nvCxnSpPr>
          <p:cNvPr id="12" name="Straight Arrow Connector 11"/>
          <p:cNvCxnSpPr>
            <a:endCxn id="7" idx="1"/>
          </p:cNvCxnSpPr>
          <p:nvPr/>
        </p:nvCxnSpPr>
        <p:spPr bwMode="auto">
          <a:xfrm flipV="1">
            <a:off x="566406" y="358140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55239" y="341550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traight Arrow Connector 13"/>
          <p:cNvCxnSpPr>
            <a:endCxn id="25" idx="1"/>
          </p:cNvCxnSpPr>
          <p:nvPr/>
        </p:nvCxnSpPr>
        <p:spPr bwMode="auto">
          <a:xfrm flipV="1">
            <a:off x="1414862" y="2863334"/>
            <a:ext cx="140650" cy="7522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2032858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0452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710192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-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88441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607918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55512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285252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63501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1950818" y="2013466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3665318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12912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342652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20901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2632491" y="2570202"/>
            <a:ext cx="561217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3252058" y="22860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99652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929392" y="22860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07641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3546891" y="19812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374426" y="4690646"/>
            <a:ext cx="1213818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'get-x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39334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590800" y="469064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59011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8382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0478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5240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48467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140478" y="5244644"/>
            <a:ext cx="379183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3546891" y="4724400"/>
            <a:ext cx="1138661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'set-x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37460" y="5212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686300" y="47244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52533" y="52240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848467" y="5874603"/>
            <a:ext cx="1328139" cy="446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176606" y="5650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24200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853940" y="56388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32189" y="6019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3471439" y="52578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H="1">
            <a:off x="913652" y="3615559"/>
            <a:ext cx="1020234" cy="190161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5791200" y="4755178"/>
            <a:ext cx="2133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distToOrigin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509260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7924800" y="47551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903049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148406" y="55933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096000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6825740" y="5593378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03989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 flipV="1">
            <a:off x="6443239" y="5288578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4232020" y="5877580"/>
            <a:ext cx="747296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5029200" y="5638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j-lt"/>
              </a:rPr>
              <a:t>…</a:t>
            </a:r>
            <a:endParaRPr lang="en-US" sz="1800" dirty="0">
              <a:latin typeface="+mj-lt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5612484" y="5801380"/>
            <a:ext cx="635916" cy="893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2895600" y="428631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2818652" y="3933855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1" name="Straight Arrow Connector 90"/>
          <p:cNvCxnSpPr/>
          <p:nvPr/>
        </p:nvCxnSpPr>
        <p:spPr bwMode="auto">
          <a:xfrm flipV="1">
            <a:off x="4919239" y="43339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4993272" y="398151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3" name="Straight Arrow Connector 92"/>
          <p:cNvCxnSpPr/>
          <p:nvPr/>
        </p:nvCxnSpPr>
        <p:spPr bwMode="auto">
          <a:xfrm flipV="1">
            <a:off x="8153400" y="44101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355472" y="403860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Symbol"/>
              </a:rPr>
              <a:t></a:t>
            </a:r>
            <a:r>
              <a:rPr lang="en-US" sz="2000" dirty="0" smtClean="0">
                <a:solidFill>
                  <a:srgbClr val="FF0000"/>
                </a:solidFill>
              </a:rPr>
              <a:t>(self </a:t>
            </a:r>
            <a:r>
              <a:rPr lang="en-US" sz="2000" dirty="0" err="1" smtClean="0">
                <a:solidFill>
                  <a:srgbClr val="FF0000"/>
                </a:solidFill>
              </a:rPr>
              <a:t>args</a:t>
            </a:r>
            <a:r>
              <a:rPr lang="en-US" sz="2000" dirty="0" smtClean="0">
                <a:solidFill>
                  <a:srgbClr val="FF0000"/>
                </a:solidFill>
              </a:rPr>
              <a:t>)…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3295" y="1630740"/>
            <a:ext cx="3408305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Evaluate body of</a:t>
            </a:r>
          </a:p>
          <a:p>
            <a:r>
              <a:rPr lang="en-US" dirty="0">
                <a:solidFill>
                  <a:srgbClr val="FF0000"/>
                </a:solidFill>
                <a:sym typeface="Symbol"/>
              </a:rPr>
              <a:t></a:t>
            </a:r>
            <a:r>
              <a:rPr lang="en-US" dirty="0">
                <a:solidFill>
                  <a:srgbClr val="FF0000"/>
                </a:solidFill>
              </a:rPr>
              <a:t>(self </a:t>
            </a:r>
            <a:r>
              <a:rPr lang="en-US" dirty="0" err="1">
                <a:solidFill>
                  <a:srgbClr val="FF0000"/>
                </a:solidFill>
              </a:rPr>
              <a:t>args</a:t>
            </a:r>
            <a:r>
              <a:rPr lang="en-US" dirty="0">
                <a:solidFill>
                  <a:srgbClr val="FF0000"/>
                </a:solidFill>
              </a:rPr>
              <a:t>)…</a:t>
            </a:r>
          </a:p>
          <a:p>
            <a:r>
              <a:rPr lang="en-US" dirty="0" smtClean="0"/>
              <a:t>with self bound to</a:t>
            </a:r>
          </a:p>
          <a:p>
            <a:r>
              <a:rPr lang="en-US" i="1" dirty="0" smtClean="0"/>
              <a:t>entire object</a:t>
            </a:r>
          </a:p>
          <a:p>
            <a:r>
              <a:rPr lang="en-US" dirty="0" smtClean="0"/>
              <a:t>(and </a:t>
            </a:r>
            <a:r>
              <a:rPr lang="en-US" dirty="0" err="1" smtClean="0"/>
              <a:t>args</a:t>
            </a:r>
            <a:r>
              <a:rPr lang="en-US" dirty="0" smtClean="0"/>
              <a:t> bound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'()</a:t>
            </a:r>
            <a:r>
              <a:rPr lang="en-US" dirty="0" smtClean="0"/>
              <a:t>)</a:t>
            </a:r>
            <a:endParaRPr lang="en-US" i="1" dirty="0"/>
          </a:p>
        </p:txBody>
      </p:sp>
      <p:cxnSp>
        <p:nvCxnSpPr>
          <p:cNvPr id="71" name="Straight Arrow Connector 70"/>
          <p:cNvCxnSpPr/>
          <p:nvPr/>
        </p:nvCxnSpPr>
        <p:spPr bwMode="auto">
          <a:xfrm flipV="1">
            <a:off x="7343044" y="293764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72500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Plain-old Racket function can take initial field values and build a point object</a:t>
            </a:r>
          </a:p>
          <a:p>
            <a:pPr lvl="1"/>
            <a:r>
              <a:rPr lang="en-US" dirty="0" smtClean="0"/>
              <a:t>Use functions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/>
              <a:t> on result and in “methods”</a:t>
            </a:r>
          </a:p>
          <a:p>
            <a:pPr lvl="1"/>
            <a:r>
              <a:rPr lang="en-US" dirty="0" smtClean="0"/>
              <a:t>Call to self: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(send self 'm …)</a:t>
            </a:r>
          </a:p>
          <a:p>
            <a:pPr lvl="1"/>
            <a:r>
              <a:rPr lang="en-US" dirty="0" smtClean="0"/>
              <a:t>Method arguments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3276600"/>
            <a:ext cx="80010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make-point _x _y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(list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latin typeface="Courier New" pitchFamily="49" charset="0"/>
              </a:rPr>
              <a:t> 'x _x)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latin typeface="Courier New" pitchFamily="49" charset="0"/>
              </a:rPr>
              <a:t> 'y _y))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(list (cons 'get-x (</a:t>
            </a:r>
            <a:r>
              <a:rPr lang="en-US" sz="2000" dirty="0" smtClean="0">
                <a:sym typeface="Symbol"/>
              </a:rPr>
              <a:t>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)(get self 'x)))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'get-y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)(get </a:t>
            </a:r>
            <a:r>
              <a:rPr lang="en-US" sz="2000" kern="0" dirty="0">
                <a:latin typeface="Courier New" pitchFamily="49" charset="0"/>
              </a:rPr>
              <a:t>self </a:t>
            </a:r>
            <a:r>
              <a:rPr lang="en-US" sz="2000" kern="0" dirty="0" smtClean="0">
                <a:latin typeface="Courier New" pitchFamily="49" charset="0"/>
              </a:rPr>
              <a:t>'y)))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(cons 'set-x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'set-y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</a:t>
            </a:r>
            <a:r>
              <a:rPr lang="en-US" sz="2000" kern="0" dirty="0" err="1" smtClean="0">
                <a:latin typeface="Courier New" pitchFamily="49" charset="0"/>
              </a:rPr>
              <a:t>distToOrigin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)(…))))))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684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Subclassing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make-point</a:t>
            </a:r>
            <a:r>
              <a:rPr lang="en-US" dirty="0" smtClean="0"/>
              <a:t> to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make-color-point</a:t>
            </a:r>
            <a:r>
              <a:rPr lang="en-US" dirty="0" smtClean="0"/>
              <a:t> or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make-polar-point</a:t>
            </a:r>
            <a:r>
              <a:rPr lang="en-US" dirty="0" smtClean="0"/>
              <a:t> functions (see code)</a:t>
            </a:r>
          </a:p>
          <a:p>
            <a:endParaRPr lang="en-US" dirty="0"/>
          </a:p>
          <a:p>
            <a:r>
              <a:rPr lang="en-US" dirty="0" smtClean="0"/>
              <a:t>Build a new object using fields and methods from “super” “constructor”</a:t>
            </a:r>
          </a:p>
          <a:p>
            <a:pPr lvl="1"/>
            <a:r>
              <a:rPr lang="en-US" dirty="0" smtClean="0"/>
              <a:t>Add new or overriding methods to the </a:t>
            </a:r>
            <a:r>
              <a:rPr lang="en-US" i="1" dirty="0" smtClean="0">
                <a:solidFill>
                  <a:schemeClr val="accent2"/>
                </a:solidFill>
              </a:rPr>
              <a:t>beginning</a:t>
            </a:r>
            <a:r>
              <a:rPr lang="en-US" dirty="0" smtClean="0">
                <a:solidFill>
                  <a:schemeClr val="accent2"/>
                </a:solidFill>
              </a:rPr>
              <a:t> of the list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/>
              <a:t> will find the first matching method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Since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>
                <a:solidFill>
                  <a:schemeClr val="accent2"/>
                </a:solidFill>
              </a:rPr>
              <a:t> passes the entire receiver for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>
                <a:solidFill>
                  <a:schemeClr val="accent2"/>
                </a:solidFill>
              </a:rPr>
              <a:t>, dynamic dispatch works as desired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56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ML?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91000"/>
          </a:xfrm>
        </p:spPr>
        <p:txBody>
          <a:bodyPr/>
          <a:lstStyle/>
          <a:p>
            <a:r>
              <a:rPr lang="en-US" dirty="0" smtClean="0"/>
              <a:t>We were wise not to try this in ML!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ML's type system does not have subtyping for declaring a polar-point type that “is also a” point type</a:t>
            </a:r>
          </a:p>
          <a:p>
            <a:pPr lvl="1"/>
            <a:r>
              <a:rPr lang="en-US" dirty="0" smtClean="0"/>
              <a:t>Workarounds possible (e.g., one type for all objects)</a:t>
            </a:r>
          </a:p>
          <a:p>
            <a:pPr lvl="1"/>
            <a:r>
              <a:rPr lang="en-US" dirty="0" smtClean="0"/>
              <a:t>Still no good type for those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arguments to functions </a:t>
            </a:r>
          </a:p>
          <a:p>
            <a:pPr lvl="2"/>
            <a:r>
              <a:rPr lang="en-US" dirty="0" smtClean="0"/>
              <a:t>Need quite sophisticated type systems to support dynamic dispatch if it is not </a:t>
            </a:r>
            <a:r>
              <a:rPr lang="en-US" i="1" dirty="0" smtClean="0"/>
              <a:t>built into the language</a:t>
            </a:r>
          </a:p>
          <a:p>
            <a:pPr lvl="1"/>
            <a:endParaRPr lang="en-US" sz="1000" dirty="0"/>
          </a:p>
          <a:p>
            <a:r>
              <a:rPr lang="en-US" dirty="0" smtClean="0"/>
              <a:t>In fairness, languages with subtyping but not generics make it analogously awkward to write generic code</a:t>
            </a:r>
          </a:p>
          <a:p>
            <a:pPr marL="457200" lvl="1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06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Dynamic dispatch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Also known as </a:t>
            </a:r>
            <a:r>
              <a:rPr lang="en-US" i="1" dirty="0" smtClean="0"/>
              <a:t>late binding</a:t>
            </a:r>
            <a:r>
              <a:rPr lang="en-US" dirty="0" smtClean="0"/>
              <a:t> or </a:t>
            </a:r>
            <a:r>
              <a:rPr lang="en-US" i="1" dirty="0" smtClean="0"/>
              <a:t>virtual methods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self.m2()</a:t>
            </a:r>
            <a:r>
              <a:rPr lang="en-US" dirty="0" smtClean="0"/>
              <a:t> in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dirty="0" smtClean="0"/>
              <a:t> defined in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can </a:t>
            </a:r>
            <a:r>
              <a:rPr lang="en-US" i="1" dirty="0" smtClean="0"/>
              <a:t>resolve to</a:t>
            </a:r>
            <a:r>
              <a:rPr lang="en-US" dirty="0" smtClean="0"/>
              <a:t>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  <a:r>
              <a:rPr lang="en-US" dirty="0" smtClean="0"/>
              <a:t> defined in a subclass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Most unique characteristic of OOP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Need to define the semantics of </a:t>
            </a:r>
            <a:r>
              <a:rPr lang="en-US" i="1" dirty="0" smtClean="0">
                <a:solidFill>
                  <a:schemeClr val="accent2"/>
                </a:solidFill>
              </a:rPr>
              <a:t>method lookup</a:t>
            </a:r>
            <a:r>
              <a:rPr lang="en-US" dirty="0" smtClean="0"/>
              <a:t> as carefully as we defined </a:t>
            </a:r>
            <a:r>
              <a:rPr lang="en-US" i="1" dirty="0" smtClean="0"/>
              <a:t>variable lookup</a:t>
            </a:r>
            <a:r>
              <a:rPr lang="en-US" dirty="0" smtClean="0"/>
              <a:t> for our PLs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28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variable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Rules for “looking things up” is a key part of PL semantics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dirty="0" smtClean="0"/>
              <a:t>ML: Look up </a:t>
            </a:r>
            <a:r>
              <a:rPr lang="en-US" i="1" dirty="0" smtClean="0"/>
              <a:t>variables</a:t>
            </a:r>
            <a:r>
              <a:rPr lang="en-US" dirty="0" smtClean="0"/>
              <a:t> in the appropriate environment</a:t>
            </a:r>
          </a:p>
          <a:p>
            <a:pPr lvl="1"/>
            <a:r>
              <a:rPr lang="en-US" dirty="0" smtClean="0"/>
              <a:t>Lexical scope for closures</a:t>
            </a:r>
          </a:p>
          <a:p>
            <a:pPr lvl="1"/>
            <a:r>
              <a:rPr lang="en-US" i="1" dirty="0" smtClean="0"/>
              <a:t>Field names</a:t>
            </a:r>
            <a:r>
              <a:rPr lang="en-US" dirty="0" smtClean="0"/>
              <a:t> (for records) are different: not variables</a:t>
            </a:r>
          </a:p>
          <a:p>
            <a:pPr marL="457200" lvl="1" indent="0">
              <a:buNone/>
            </a:pPr>
            <a:endParaRPr lang="en-US" sz="1400" dirty="0"/>
          </a:p>
          <a:p>
            <a:r>
              <a:rPr lang="en-US" dirty="0" smtClean="0"/>
              <a:t>Racket: Like ML plus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/>
          </a:p>
          <a:p>
            <a:r>
              <a:rPr lang="en-US" dirty="0" smtClean="0"/>
              <a:t>Ruby: </a:t>
            </a:r>
          </a:p>
          <a:p>
            <a:pPr lvl="1"/>
            <a:r>
              <a:rPr lang="en-US" dirty="0" smtClean="0"/>
              <a:t>Local variables and blocks mostly like ML and Racket</a:t>
            </a:r>
          </a:p>
          <a:p>
            <a:pPr lvl="1"/>
            <a:r>
              <a:rPr lang="en-US" dirty="0" smtClean="0"/>
              <a:t>But also have instance variables, class variables, methods (all more like record fields)</a:t>
            </a:r>
          </a:p>
          <a:p>
            <a:pPr lvl="2"/>
            <a:r>
              <a:rPr lang="en-US" dirty="0" smtClean="0"/>
              <a:t>Look up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, which is special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26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i="0" dirty="0">
                <a:latin typeface="Courier New" pitchFamily="49" charset="0"/>
                <a:cs typeface="Courier New" pitchFamily="49" charset="0"/>
              </a:rPr>
              <a:t>self</a:t>
            </a:r>
            <a:endParaRPr lang="en-US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3124200"/>
          </a:xfrm>
        </p:spPr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maps to some “current” object</a:t>
            </a:r>
          </a:p>
          <a:p>
            <a:endParaRPr lang="en-US" dirty="0" smtClean="0"/>
          </a:p>
          <a:p>
            <a:r>
              <a:rPr lang="en-US" dirty="0" smtClean="0"/>
              <a:t>Look up instance variable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</a:t>
            </a:r>
            <a:r>
              <a:rPr lang="en-US" dirty="0" smtClean="0"/>
              <a:t> using object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endParaRPr lang="en-US" dirty="0" smtClean="0"/>
          </a:p>
          <a:p>
            <a:r>
              <a:rPr lang="en-US" dirty="0" smtClean="0"/>
              <a:t>Look up class variables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@@x</a:t>
            </a:r>
            <a:r>
              <a:rPr lang="en-US" dirty="0" smtClean="0"/>
              <a:t> using object bound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self.class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Look up methods…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77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method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semantics for method calls also known as message sends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, …,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/>
              <a:t> to objects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 smtClean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dirty="0" smtClean="0"/>
          </a:p>
          <a:p>
            <a:pPr lvl="1"/>
            <a:r>
              <a:rPr lang="en-US" dirty="0" smtClean="0"/>
              <a:t>As usual, may involve looking up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, variables, fields,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be the 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 (every object has a class)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defined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, pick that method, else recur with the superclass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unless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already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lvl="1"/>
            <a:r>
              <a:rPr lang="en-US" dirty="0" smtClean="0"/>
              <a:t>If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found,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 smtClean="0"/>
              <a:t> instead</a:t>
            </a:r>
          </a:p>
          <a:p>
            <a:pPr lvl="2"/>
            <a:r>
              <a:rPr lang="en-US" dirty="0" smtClean="0"/>
              <a:t>Definition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raises an error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body of method picked:</a:t>
            </a:r>
          </a:p>
          <a:p>
            <a:pPr marL="857250" lvl="1" indent="-457200"/>
            <a:r>
              <a:rPr lang="en-US" dirty="0" smtClean="0"/>
              <a:t>With formal arguments bound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r>
              <a:rPr lang="en-US" dirty="0" smtClean="0">
                <a:solidFill>
                  <a:schemeClr val="accent2"/>
                </a:solidFill>
              </a:rPr>
              <a:t>With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>
                <a:solidFill>
                  <a:schemeClr val="accent2"/>
                </a:solidFill>
              </a:rPr>
              <a:t> bound to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>
                <a:solidFill>
                  <a:schemeClr val="accent2"/>
                </a:solidFill>
              </a:rPr>
              <a:t>  -- this implements dynamic dispatch!</a:t>
            </a:r>
          </a:p>
          <a:p>
            <a:pPr marL="0" indent="0">
              <a:buNone/>
            </a:pPr>
            <a:endParaRPr lang="en-US" sz="15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dirty="0" smtClean="0"/>
              <a:t>Note: Step (3) complicated by </a:t>
            </a:r>
            <a:r>
              <a:rPr lang="en-US" i="1" dirty="0" err="1" smtClean="0"/>
              <a:t>mixins</a:t>
            </a:r>
            <a:r>
              <a:rPr lang="en-US" dirty="0" smtClean="0"/>
              <a:t>: will revise definition later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892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Punch-line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implement dynamic dispatch, evaluate the method body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mapping to the </a:t>
            </a:r>
            <a:r>
              <a:rPr lang="en-US" i="1" dirty="0" smtClean="0"/>
              <a:t>receiver </a:t>
            </a:r>
            <a:r>
              <a:rPr lang="en-US" dirty="0" smtClean="0"/>
              <a:t>(result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That way,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calls in body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use the receiver's class, </a:t>
            </a:r>
          </a:p>
          <a:p>
            <a:pPr lvl="1"/>
            <a:r>
              <a:rPr lang="en-US" dirty="0" smtClean="0"/>
              <a:t>Not necessarily the class that defined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</a:p>
          <a:p>
            <a:endParaRPr lang="en-US" dirty="0"/>
          </a:p>
          <a:p>
            <a:r>
              <a:rPr lang="en-US" dirty="0" smtClean="0"/>
              <a:t>This much is the same in Ruby, Java, C#, Smalltalk,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46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This is why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 worked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PolarPoint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More complicated than the rules for closures</a:t>
            </a:r>
          </a:p>
          <a:p>
            <a:pPr lvl="1"/>
            <a:r>
              <a:rPr lang="en-US" dirty="0" smtClean="0"/>
              <a:t>Have to treat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specially</a:t>
            </a:r>
          </a:p>
          <a:p>
            <a:pPr lvl="1"/>
            <a:r>
              <a:rPr lang="en-US" dirty="0" smtClean="0"/>
              <a:t>May seem simpler only if you learned it first</a:t>
            </a:r>
          </a:p>
          <a:p>
            <a:pPr lvl="1"/>
            <a:r>
              <a:rPr lang="en-US" dirty="0" smtClean="0"/>
              <a:t>Complicated does not necessarily mean inferior or superior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78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Java/C#/C++, method-lookup rules are similar, but more complicated because &gt; 1 methods in a class can have same name</a:t>
            </a:r>
          </a:p>
          <a:p>
            <a:pPr lvl="1"/>
            <a:r>
              <a:rPr lang="en-US" dirty="0" smtClean="0"/>
              <a:t>Java/C/C++: Overriding only when number/types of arguments the same</a:t>
            </a:r>
          </a:p>
          <a:p>
            <a:pPr lvl="1"/>
            <a:r>
              <a:rPr lang="en-US" dirty="0" smtClean="0"/>
              <a:t>Ruby</a:t>
            </a:r>
            <a:r>
              <a:rPr lang="en-US" dirty="0"/>
              <a:t>:</a:t>
            </a:r>
            <a:r>
              <a:rPr lang="en-US" dirty="0" smtClean="0"/>
              <a:t> same-method-name always overriding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Pick the “best one” using the </a:t>
            </a:r>
            <a:r>
              <a:rPr lang="en-US" i="1" dirty="0" smtClean="0"/>
              <a:t>static</a:t>
            </a:r>
            <a:r>
              <a:rPr lang="en-US" dirty="0" smtClean="0"/>
              <a:t> (!) types of the arguments</a:t>
            </a:r>
          </a:p>
          <a:p>
            <a:pPr lvl="1"/>
            <a:r>
              <a:rPr lang="en-US" dirty="0" smtClean="0"/>
              <a:t>Complicated rules for “best”</a:t>
            </a:r>
          </a:p>
          <a:p>
            <a:pPr lvl="1"/>
            <a:r>
              <a:rPr lang="en-US" dirty="0" smtClean="0"/>
              <a:t>Type-checking error if there is no “best”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Relies fundamentally on type-checking rules</a:t>
            </a:r>
          </a:p>
          <a:p>
            <a:pPr lvl="1"/>
            <a:r>
              <a:rPr lang="en-US" dirty="0" smtClean="0"/>
              <a:t>Ruby has none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47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 (and other languages), closures are closed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we can shadow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odd</a:t>
            </a:r>
            <a:r>
              <a:rPr lang="en-US" dirty="0" smtClean="0"/>
              <a:t>, but any call to the closure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odd</a:t>
            </a:r>
            <a:r>
              <a:rPr lang="en-US" dirty="0" smtClean="0"/>
              <a:t> above will “do what we expect”</a:t>
            </a:r>
          </a:p>
          <a:p>
            <a:pPr lvl="1"/>
            <a:r>
              <a:rPr lang="en-US" dirty="0" smtClean="0"/>
              <a:t>Does not matter if we shadow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even</a:t>
            </a:r>
            <a:r>
              <a:rPr lang="en-US" dirty="0" smtClean="0"/>
              <a:t> or not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odd  (x-1)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 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even (x-1)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038600"/>
            <a:ext cx="7467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change odd – too bad; this would improve it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 mod 2)=0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5257800"/>
            <a:ext cx="7467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change odd – good thing; this would break it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686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58482</TotalTime>
  <Words>1721</Words>
  <Application>Microsoft Macintosh PowerPoint</Application>
  <PresentationFormat>On-screen Show (4:3)</PresentationFormat>
  <Paragraphs>349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Courier New</vt:lpstr>
      <vt:lpstr>Symbol</vt:lpstr>
      <vt:lpstr>Times New Roman</vt:lpstr>
      <vt:lpstr>dan_design_template</vt:lpstr>
      <vt:lpstr>CSE341: Programming Languages  Lecture 21 Dynamic Dispatch Precisely,  and Manually in Racket</vt:lpstr>
      <vt:lpstr>Dynamic dispatch</vt:lpstr>
      <vt:lpstr>Review: variable lookup</vt:lpstr>
      <vt:lpstr>Using self</vt:lpstr>
      <vt:lpstr>Ruby method lookup</vt:lpstr>
      <vt:lpstr>Punch-line again</vt:lpstr>
      <vt:lpstr>Comments on dynamic dispatch</vt:lpstr>
      <vt:lpstr>Static overloading</vt:lpstr>
      <vt:lpstr>A simple example, part 1</vt:lpstr>
      <vt:lpstr>A simple example, part 2</vt:lpstr>
      <vt:lpstr>The OOP trade-off</vt:lpstr>
      <vt:lpstr>Manual dynamic dispatch</vt:lpstr>
      <vt:lpstr>Our approach</vt:lpstr>
      <vt:lpstr>A point object bound to x</vt:lpstr>
      <vt:lpstr>Key helper functions</vt:lpstr>
      <vt:lpstr>(send x 'distToOrigin)</vt:lpstr>
      <vt:lpstr>Constructing points</vt:lpstr>
      <vt:lpstr>“Subclassing”</vt:lpstr>
      <vt:lpstr>Why not ML?</vt:lpstr>
    </vt:vector>
  </TitlesOfParts>
  <Company>UW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Zachary L. Tatlock</cp:lastModifiedBy>
  <cp:revision>878</cp:revision>
  <cp:lastPrinted>2011-09-27T20:26:28Z</cp:lastPrinted>
  <dcterms:created xsi:type="dcterms:W3CDTF">2009-03-13T20:43:19Z</dcterms:created>
  <dcterms:modified xsi:type="dcterms:W3CDTF">2018-01-08T01:56:41Z</dcterms:modified>
</cp:coreProperties>
</file>