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sldIdLst>
    <p:sldId id="256" r:id="rId2"/>
    <p:sldId id="391" r:id="rId3"/>
    <p:sldId id="392" r:id="rId4"/>
    <p:sldId id="370" r:id="rId5"/>
    <p:sldId id="373" r:id="rId6"/>
    <p:sldId id="393" r:id="rId7"/>
    <p:sldId id="375" r:id="rId8"/>
    <p:sldId id="376" r:id="rId9"/>
    <p:sldId id="377" r:id="rId10"/>
    <p:sldId id="378" r:id="rId11"/>
    <p:sldId id="394" r:id="rId12"/>
    <p:sldId id="381" r:id="rId13"/>
    <p:sldId id="382" r:id="rId14"/>
    <p:sldId id="383" r:id="rId15"/>
    <p:sldId id="384" r:id="rId16"/>
    <p:sldId id="385" r:id="rId17"/>
    <p:sldId id="39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/>
    <p:restoredTop sz="94660"/>
  </p:normalViewPr>
  <p:slideViewPr>
    <p:cSldViewPr>
      <p:cViewPr varScale="1">
        <p:scale>
          <a:sx n="256" d="100"/>
          <a:sy n="256" d="100"/>
        </p:scale>
        <p:origin x="16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4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</a:t>
            </a:r>
            <a:br>
              <a:rPr lang="en-US" sz="3200" i="0" dirty="0" smtClean="0"/>
            </a:br>
            <a:r>
              <a:rPr lang="en-US" sz="3200" i="0" dirty="0" smtClean="0"/>
              <a:t>Records,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, Case Expressions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Previous lecture gave tuples syntax, type-checking rules, and evaluation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could have done this instead:</a:t>
            </a:r>
          </a:p>
          <a:p>
            <a:pPr lvl="1"/>
            <a:r>
              <a:rPr lang="en-US" dirty="0" smtClean="0"/>
              <a:t>Tuple syntax is just a different way to write certain records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(e1,…,en)</a:t>
            </a:r>
            <a:r>
              <a:rPr lang="en-US" dirty="0"/>
              <a:t> </a:t>
            </a:r>
            <a:r>
              <a:rPr lang="en-US" dirty="0" smtClean="0"/>
              <a:t>is another way of writing </a:t>
            </a:r>
            <a:r>
              <a:rPr lang="en-US" b="1" dirty="0" smtClean="0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t1*…*</a:t>
            </a:r>
            <a:r>
              <a:rPr lang="en-US" b="1" dirty="0" err="1" smtClean="0">
                <a:latin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/>
              <a:t>is another way of writing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1:t1</a:t>
            </a:r>
            <a:r>
              <a:rPr lang="en-US" b="1" dirty="0">
                <a:latin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</a:rPr>
              <a:t>n:tn</a:t>
            </a: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In other words, records with field names 1, 2, 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fact, this is how ML actually defines tuples</a:t>
            </a:r>
          </a:p>
          <a:p>
            <a:pPr lvl="1"/>
            <a:r>
              <a:rPr lang="en-US" dirty="0" smtClean="0"/>
              <a:t>Other than special syntax in programs and printing, they don’t exist</a:t>
            </a:r>
          </a:p>
          <a:p>
            <a:pPr lvl="1"/>
            <a:r>
              <a:rPr lang="en-US" dirty="0" smtClean="0"/>
              <a:t>You really can write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1=4,2=7,3=9}</a:t>
            </a:r>
            <a:r>
              <a:rPr lang="en-US" dirty="0" smtClean="0"/>
              <a:t>, but it’s bad style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“Tuples are just </a:t>
            </a:r>
            <a:r>
              <a:rPr lang="en-US" dirty="0" smtClean="0">
                <a:solidFill>
                  <a:schemeClr val="accent2"/>
                </a:solidFill>
              </a:rPr>
              <a:t>syntactic sugar</a:t>
            </a:r>
            <a:r>
              <a:rPr lang="en-US" dirty="0" smtClean="0"/>
              <a:t> for</a:t>
            </a:r>
          </a:p>
          <a:p>
            <a:pPr marL="0" indent="0" algn="ctr">
              <a:buNone/>
            </a:pPr>
            <a:r>
              <a:rPr lang="en-US" dirty="0" smtClean="0"/>
              <a:t>records with fields named 1, 2, … n”</a:t>
            </a:r>
          </a:p>
          <a:p>
            <a:pPr marL="0" indent="0" algn="ctr">
              <a:buNone/>
            </a:pPr>
            <a:endParaRPr lang="en-US" sz="1200" dirty="0" smtClean="0"/>
          </a:p>
          <a:p>
            <a:r>
              <a:rPr lang="en-US" i="1" dirty="0" smtClean="0"/>
              <a:t>Syntactic</a:t>
            </a:r>
            <a:r>
              <a:rPr lang="en-US" dirty="0" smtClean="0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i="1" dirty="0" smtClean="0"/>
              <a:t>Sugar</a:t>
            </a:r>
            <a:r>
              <a:rPr lang="en-US" dirty="0" smtClean="0"/>
              <a:t>: They make the language sweeter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sz="12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understanding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implementing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Another example we saw: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andalso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orelse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then 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“strange” (?) and totally awesome (!) way to make one-of types: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dirty="0" smtClean="0"/>
              <a:t> binding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Adds a new type 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to the environment</a:t>
            </a:r>
          </a:p>
          <a:p>
            <a:r>
              <a:rPr lang="en-US" b="0" dirty="0" smtClean="0"/>
              <a:t>Adds </a:t>
            </a:r>
            <a:r>
              <a:rPr lang="en-US" b="0" i="1" dirty="0" smtClean="0"/>
              <a:t>constructors</a:t>
            </a:r>
            <a:r>
              <a:rPr lang="en-US" b="0" dirty="0" smtClean="0"/>
              <a:t> to the environment: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b="0" dirty="0" smtClean="0"/>
              <a:t>,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b="0" dirty="0" smtClean="0"/>
              <a:t>, and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</a:p>
          <a:p>
            <a:r>
              <a:rPr lang="en-US" b="0" dirty="0" smtClean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 err="1" smtClean="0">
                <a:latin typeface="Courier New" pitchFamily="49" charset="0"/>
              </a:rPr>
              <a:t>TwoInts</a:t>
            </a:r>
            <a:r>
              <a:rPr lang="en-US" kern="0" dirty="0" smtClean="0">
                <a:latin typeface="Courier New" pitchFamily="49" charset="0"/>
              </a:rPr>
              <a:t> :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*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-&gt;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 smtClean="0">
              <a:latin typeface="Courier New" pitchFamily="49" charset="0"/>
            </a:endParaRPr>
          </a:p>
          <a:p>
            <a:pPr lvl="1"/>
            <a:r>
              <a:rPr lang="en-US" kern="0" dirty="0" err="1" smtClean="0">
                <a:latin typeface="Courier New" pitchFamily="49" charset="0"/>
              </a:rPr>
              <a:t>Str</a:t>
            </a:r>
            <a:r>
              <a:rPr lang="en-US" kern="0" dirty="0" smtClean="0"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smtClean="0">
                <a:latin typeface="Courier New" pitchFamily="49" charset="0"/>
              </a:rPr>
              <a:t>string </a:t>
            </a:r>
            <a:r>
              <a:rPr lang="en-US" kern="0" dirty="0">
                <a:latin typeface="Courier New" pitchFamily="49" charset="0"/>
              </a:rPr>
              <a:t>-&gt; </a:t>
            </a:r>
            <a:r>
              <a:rPr lang="en-US" kern="0" dirty="0" err="1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r>
              <a:rPr lang="en-US" kern="0" dirty="0" smtClean="0">
                <a:latin typeface="Courier New" pitchFamily="49" charset="0"/>
              </a:rPr>
              <a:t>Pizza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values we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Any value of type </a:t>
            </a:r>
            <a:r>
              <a:rPr lang="en-US" b="1" dirty="0" err="1" smtClean="0">
                <a:latin typeface="Courier New" pitchFamily="49" charset="0"/>
              </a:rPr>
              <a:t>mytype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made from </a:t>
            </a:r>
            <a:r>
              <a:rPr lang="en-US" i="1" dirty="0" smtClean="0"/>
              <a:t>one of</a:t>
            </a:r>
            <a:r>
              <a:rPr lang="en-US" dirty="0" smtClean="0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A “tag” for “which constructor” (e.g.,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dirty="0" smtClean="0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The corresponding data (e.g., </a:t>
            </a:r>
            <a:r>
              <a:rPr lang="en-US" b="1" dirty="0" smtClean="0">
                <a:latin typeface="Courier New" pitchFamily="49" charset="0"/>
              </a:rPr>
              <a:t>(7,9)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r>
              <a:rPr lang="en-US" dirty="0" smtClean="0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(3+4,5+4) </a:t>
            </a:r>
            <a:r>
              <a:rPr lang="en-US" dirty="0" smtClean="0"/>
              <a:t>evaluates to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(7,9)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(if true then </a:t>
            </a:r>
            <a:r>
              <a:rPr lang="en-US" b="1" dirty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</a:rPr>
              <a:t>hi" else "bye") </a:t>
            </a:r>
            <a:r>
              <a:rPr lang="en-US" dirty="0"/>
              <a:t>evaluates to </a:t>
            </a: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("hi")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smtClean="0">
                <a:latin typeface="Courier New" pitchFamily="49" charset="0"/>
              </a:rPr>
              <a:t>Pizza </a:t>
            </a:r>
            <a:r>
              <a:rPr lang="en-US" dirty="0" smtClean="0"/>
              <a:t>is a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know how to </a:t>
            </a:r>
            <a:r>
              <a:rPr lang="en-US" i="1" dirty="0" smtClean="0"/>
              <a:t>build</a:t>
            </a:r>
            <a:r>
              <a:rPr lang="en-US" dirty="0" smtClean="0"/>
              <a:t>  </a:t>
            </a:r>
            <a:r>
              <a:rPr lang="en-US" dirty="0" err="1" smtClean="0"/>
              <a:t>datatype</a:t>
            </a:r>
            <a:r>
              <a:rPr lang="en-US" dirty="0" smtClean="0"/>
              <a:t> values; need to </a:t>
            </a:r>
            <a:r>
              <a:rPr lang="en-US" i="1" dirty="0" smtClean="0"/>
              <a:t>access</a:t>
            </a:r>
            <a:r>
              <a:rPr lang="en-US" dirty="0" smtClean="0"/>
              <a:t>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aspects to accessing a </a:t>
            </a:r>
            <a:r>
              <a:rPr lang="en-US" dirty="0" err="1" smtClean="0"/>
              <a:t>datatype</a:t>
            </a:r>
            <a:r>
              <a:rPr lang="en-US" dirty="0" smtClean="0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what </a:t>
            </a:r>
            <a:r>
              <a:rPr lang="en-US" i="1" dirty="0" smtClean="0"/>
              <a:t>variant</a:t>
            </a:r>
            <a:r>
              <a:rPr lang="en-US" dirty="0" smtClean="0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the </a:t>
            </a:r>
            <a:r>
              <a:rPr lang="en-US" i="1" dirty="0" smtClean="0"/>
              <a:t>data</a:t>
            </a:r>
            <a:r>
              <a:rPr lang="en-US" dirty="0" smtClean="0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how our other one-of types used functions for this:</a:t>
            </a:r>
          </a:p>
          <a:p>
            <a:r>
              <a:rPr lang="en-US" b="1" dirty="0" smtClean="0">
                <a:latin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check variants</a:t>
            </a: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extract data (raise exception on wrong variant)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ML </a:t>
            </a:r>
            <a:r>
              <a:rPr lang="en-US" i="1" dirty="0" smtClean="0"/>
              <a:t>could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have done the same for </a:t>
            </a:r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</a:p>
          <a:p>
            <a:pPr lvl="1"/>
            <a:r>
              <a:rPr lang="en-US" dirty="0" smtClean="0"/>
              <a:t>For example, functions like “</a:t>
            </a:r>
            <a:r>
              <a:rPr lang="en-US" dirty="0" err="1" smtClean="0"/>
              <a:t>isStr</a:t>
            </a:r>
            <a:r>
              <a:rPr lang="en-US" dirty="0" smtClean="0"/>
              <a:t>” and “</a:t>
            </a:r>
            <a:r>
              <a:rPr lang="en-US" dirty="0" err="1" smtClean="0"/>
              <a:t>getStrData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Instead it did something better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combines the two aspects of accessing a one-of value with a </a:t>
            </a:r>
            <a:r>
              <a:rPr lang="en-US" i="1" dirty="0" smtClean="0"/>
              <a:t>case expression</a:t>
            </a:r>
            <a:r>
              <a:rPr lang="en-US" dirty="0" smtClean="0"/>
              <a:t> and </a:t>
            </a:r>
            <a:r>
              <a:rPr lang="en-US" i="1" dirty="0" smtClean="0"/>
              <a:t>pattern-matching</a:t>
            </a:r>
          </a:p>
          <a:p>
            <a:pPr lvl="1"/>
            <a:r>
              <a:rPr lang="en-US" dirty="0" smtClean="0"/>
              <a:t>Pattern-matching much more general/powerful (Lecture 5)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multi-branch conditional to pick branch based on variant</a:t>
            </a:r>
          </a:p>
          <a:p>
            <a:r>
              <a:rPr lang="en-US" dirty="0" smtClean="0"/>
              <a:t>Extracts data and binds to variables local to that branch</a:t>
            </a:r>
          </a:p>
          <a:p>
            <a:r>
              <a:rPr lang="en-US" dirty="0" smtClean="0"/>
              <a:t>Type-checking: all branches must have same type</a:t>
            </a:r>
          </a:p>
          <a:p>
            <a:r>
              <a:rPr lang="en-US" dirty="0" smtClean="0"/>
              <a:t>Evaluation: evaluate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 smtClean="0"/>
              <a:t> and the right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124200"/>
            <a:ext cx="6781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has type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Pizza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err="1" smtClean="0"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i1+i2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 the syntax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today, each </a:t>
            </a:r>
            <a:r>
              <a:rPr lang="en-US" i="1" dirty="0" smtClean="0"/>
              <a:t>pattern</a:t>
            </a:r>
            <a:r>
              <a:rPr lang="en-US" dirty="0" smtClean="0"/>
              <a:t> is a constructor name followed by the right number of variables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or …)</a:t>
            </a:r>
          </a:p>
          <a:p>
            <a:pPr lvl="1"/>
            <a:r>
              <a:rPr lang="en-US" dirty="0" smtClean="0"/>
              <a:t>Syntactically most patterns (all today) look like expressions</a:t>
            </a:r>
          </a:p>
          <a:p>
            <a:pPr lvl="1"/>
            <a:r>
              <a:rPr lang="en-US" dirty="0" smtClean="0"/>
              <a:t>But patterns are not expressions</a:t>
            </a:r>
          </a:p>
          <a:p>
            <a:pPr lvl="2"/>
            <a:r>
              <a:rPr lang="en-US" dirty="0" smtClean="0"/>
              <a:t>We do not evaluate them</a:t>
            </a:r>
          </a:p>
          <a:p>
            <a:pPr lvl="2"/>
            <a:r>
              <a:rPr lang="en-US" dirty="0" smtClean="0"/>
              <a:t>We see if the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</a:t>
            </a:r>
            <a:r>
              <a:rPr lang="en-US" i="1" dirty="0" smtClean="0"/>
              <a:t>matches</a:t>
            </a:r>
            <a:r>
              <a:rPr lang="en-US" dirty="0" smtClean="0"/>
              <a:t>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 smtClean="0">
                <a:latin typeface="Courier New" pitchFamily="49" charset="0"/>
              </a:rPr>
              <a:t>e0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way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 You can use pattern-matching to write your own testing and data-extractions functions if you must</a:t>
            </a:r>
          </a:p>
          <a:p>
            <a:pPr lvl="1"/>
            <a:r>
              <a:rPr lang="en-US" dirty="0" smtClean="0"/>
              <a:t>But do not do that on your homework</a:t>
            </a:r>
          </a:p>
          <a:p>
            <a:pPr lvl="1"/>
            <a:endParaRPr lang="en-US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forget a case (</a:t>
            </a:r>
            <a:r>
              <a:rPr lang="en-US" dirty="0" err="1" smtClean="0"/>
              <a:t>inexhaustive</a:t>
            </a:r>
            <a:r>
              <a:rPr lang="en-US" dirty="0" smtClean="0"/>
              <a:t> pattern-match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will not forget to test the variant correctly and get an exception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5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Syntax:</a:t>
            </a:r>
            <a:r>
              <a:rPr lang="en-US" dirty="0" smtClean="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Semantics:</a:t>
            </a:r>
            <a:r>
              <a:rPr lang="en-US" dirty="0" smtClean="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Idioms:</a:t>
            </a:r>
            <a:r>
              <a:rPr lang="en-US" dirty="0" smtClean="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Libraries:</a:t>
            </a:r>
            <a:r>
              <a:rPr lang="en-US" dirty="0" smtClean="0"/>
              <a:t> What facilities does the language (or a well-known project) provide “standard”? (E.g., file access, data structures)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Tools:</a:t>
            </a:r>
            <a:r>
              <a:rPr lang="en-US" dirty="0" smtClean="0"/>
              <a:t> What do language implementations provide to make your job easier? (E.g., REPL, debugger, code formatter, …)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Not actually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These are 5 separate issues</a:t>
            </a:r>
          </a:p>
          <a:p>
            <a:pPr lvl="1"/>
            <a:r>
              <a:rPr lang="en-US" dirty="0"/>
              <a:t>In practice, all are essential for good programmers</a:t>
            </a:r>
          </a:p>
          <a:p>
            <a:pPr lvl="1"/>
            <a:r>
              <a:rPr lang="en-US" dirty="0"/>
              <a:t>Many people confuse them, but </a:t>
            </a:r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 is usually uninteresting</a:t>
            </a:r>
          </a:p>
          <a:p>
            <a:pPr lvl="1"/>
            <a:r>
              <a:rPr lang="en-US" dirty="0" smtClean="0"/>
              <a:t>A fact to learn, like “The American Civil War ended in 1865”</a:t>
            </a:r>
          </a:p>
          <a:p>
            <a:pPr lvl="1"/>
            <a:r>
              <a:rPr lang="en-US" dirty="0" smtClean="0"/>
              <a:t>People obsess over subjective preferences</a:t>
            </a:r>
          </a:p>
          <a:p>
            <a:pPr lvl="1"/>
            <a:endParaRPr lang="en-US" dirty="0"/>
          </a:p>
          <a:p>
            <a:r>
              <a:rPr lang="en-US" dirty="0" smtClean="0"/>
              <a:t>Libraries and tools crucial, but often learn new ones “on the job”</a:t>
            </a:r>
          </a:p>
          <a:p>
            <a:pPr lvl="1"/>
            <a:r>
              <a:rPr lang="en-US" dirty="0" smtClean="0"/>
              <a:t>We are learning semantics and how to use that knowledge to understand all software and employ appropriate idioms</a:t>
            </a:r>
          </a:p>
          <a:p>
            <a:pPr lvl="1"/>
            <a:r>
              <a:rPr lang="en-US" dirty="0" smtClean="0"/>
              <a:t>By avoiding most libraries/tools, our languages may look “silly” but so would </a:t>
            </a:r>
            <a:r>
              <a:rPr lang="en-US" i="1" dirty="0" smtClean="0"/>
              <a:t>any</a:t>
            </a:r>
            <a:r>
              <a:rPr lang="en-US" dirty="0" smtClean="0"/>
              <a:t> language used this 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bigger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Already know:</a:t>
            </a:r>
          </a:p>
          <a:p>
            <a:pPr lvl="1"/>
            <a:r>
              <a:rPr lang="en-US" dirty="0" smtClean="0"/>
              <a:t>Have various </a:t>
            </a:r>
            <a:r>
              <a:rPr lang="en-US" i="1" dirty="0" smtClean="0"/>
              <a:t>base types</a:t>
            </a:r>
            <a:r>
              <a:rPr lang="en-US" dirty="0" smtClean="0"/>
              <a:t>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char</a:t>
            </a:r>
            <a:endParaRPr lang="en-US" dirty="0" smtClean="0"/>
          </a:p>
          <a:p>
            <a:pPr lvl="1"/>
            <a:r>
              <a:rPr lang="en-US" dirty="0" smtClean="0"/>
              <a:t>Ways to build (nested) </a:t>
            </a:r>
            <a:r>
              <a:rPr lang="en-US" i="1" dirty="0" smtClean="0"/>
              <a:t>compound types</a:t>
            </a:r>
            <a:r>
              <a:rPr lang="en-US" dirty="0" smtClean="0"/>
              <a:t>: tuples, lists, options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Coming soon: more ways to build compound types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First:  3 most important type building blocks in </a:t>
            </a:r>
            <a:r>
              <a:rPr lang="en-US" i="1" dirty="0" smtClean="0"/>
              <a:t>any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“Each of”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each of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“One </a:t>
            </a:r>
            <a:r>
              <a:rPr lang="en-US" dirty="0">
                <a:solidFill>
                  <a:schemeClr val="accent2"/>
                </a:solidFill>
              </a:rPr>
              <a:t>of”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“Self reference”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</a:t>
            </a:r>
            <a:r>
              <a:rPr lang="en-US" dirty="0" smtClean="0"/>
              <a:t>can refer to 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Note: These are not the common names for these concepts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Tuples build each-of types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and</a:t>
            </a:r>
            <a:r>
              <a:rPr lang="en-US" dirty="0" smtClean="0"/>
              <a:t>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Options build one-of types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 smtClean="0"/>
              <a:t>it contains no data</a:t>
            </a:r>
          </a:p>
          <a:p>
            <a:pPr lvl="1"/>
            <a:endParaRPr lang="en-US" dirty="0"/>
          </a:p>
          <a:p>
            <a:r>
              <a:rPr lang="en-US" dirty="0" smtClean="0"/>
              <a:t>Lists use all three building blocks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another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/>
              <a:t>it contains no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And of course we can nest compound types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option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build each-of types in ML</a:t>
            </a:r>
          </a:p>
          <a:p>
            <a:pPr lvl="1"/>
            <a:r>
              <a:rPr lang="en-US" i="1" dirty="0" smtClean="0"/>
              <a:t>Records</a:t>
            </a:r>
            <a:r>
              <a:rPr lang="en-US" dirty="0" smtClean="0"/>
              <a:t>:  have named </a:t>
            </a:r>
            <a:r>
              <a:rPr lang="en-US" i="1" dirty="0" smtClean="0"/>
              <a:t>fields</a:t>
            </a:r>
          </a:p>
          <a:p>
            <a:pPr lvl="1"/>
            <a:r>
              <a:rPr lang="en-US" dirty="0" smtClean="0"/>
              <a:t>Connection to tuples and idea of </a:t>
            </a:r>
            <a:r>
              <a:rPr lang="en-US" i="1" dirty="0" smtClean="0"/>
              <a:t>syntactic sugar</a:t>
            </a:r>
          </a:p>
          <a:p>
            <a:pPr lvl="1"/>
            <a:endParaRPr lang="en-US" dirty="0"/>
          </a:p>
          <a:p>
            <a:r>
              <a:rPr lang="en-US" dirty="0" smtClean="0"/>
              <a:t>A way to build and use our own one-of types in ML</a:t>
            </a:r>
          </a:p>
          <a:p>
            <a:pPr lvl="1"/>
            <a:r>
              <a:rPr lang="en-US" dirty="0" smtClean="0"/>
              <a:t>For example, a type that 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 dirty="0" smtClean="0"/>
              <a:t>Will lead to </a:t>
            </a:r>
            <a:r>
              <a:rPr lang="en-US" i="1" dirty="0" smtClean="0"/>
              <a:t>pattern-matching</a:t>
            </a:r>
            <a:r>
              <a:rPr lang="en-US" dirty="0" smtClean="0"/>
              <a:t>, one of ML’s coolest and strangest-to-Java-programmers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in course: How OOP does one-of types</a:t>
            </a:r>
          </a:p>
          <a:p>
            <a:pPr lvl="1"/>
            <a:r>
              <a:rPr lang="en-US" dirty="0" smtClean="0"/>
              <a:t>Key contrast with procedural and functional programming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6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Record values</a:t>
            </a:r>
            <a:r>
              <a:rPr lang="en-US" dirty="0" smtClean="0"/>
              <a:t> have fields (any name) holding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Record types</a:t>
            </a:r>
            <a:r>
              <a:rPr lang="en-US" dirty="0" smtClean="0"/>
              <a:t> have fields (and name) holding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order of fields in a record value or type never matters</a:t>
            </a:r>
          </a:p>
          <a:p>
            <a:pPr lvl="1"/>
            <a:r>
              <a:rPr lang="en-US" dirty="0" smtClean="0"/>
              <a:t>REPL alphabetizes fields just for consistency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Building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Accessing components: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(Evaluation rules and type-checking as expected)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v1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myfieldname</a:t>
            </a:r>
            <a:r>
              <a:rPr lang="en-US" sz="2000" kern="0" dirty="0" smtClean="0">
                <a:latin typeface="Courier New" pitchFamily="49" charset="0"/>
              </a:rPr>
              <a:t> e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Evaluates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has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some expression such as a variable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has this type, then get fields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we did not have to declare any record types</a:t>
            </a:r>
          </a:p>
          <a:p>
            <a:pPr lvl="1"/>
            <a:r>
              <a:rPr lang="en-US" dirty="0" smtClean="0"/>
              <a:t>The same program could also make a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{id=</a:t>
            </a:r>
            <a:r>
              <a:rPr lang="en-US" b="1" dirty="0" err="1" smtClean="0">
                <a:latin typeface="Courier New" pitchFamily="49" charset="0"/>
              </a:rPr>
              <a:t>true,ego</a:t>
            </a:r>
            <a:r>
              <a:rPr lang="en-US" b="1" dirty="0" smtClean="0">
                <a:latin typeface="Courier New" pitchFamily="49" charset="0"/>
              </a:rPr>
              <a:t>=false} </a:t>
            </a:r>
            <a:r>
              <a:rPr lang="en-US" dirty="0" smtClean="0"/>
              <a:t>of type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</a:rPr>
              <a:t>id:bool,ego:bool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4 - 3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#id x     #name x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name vs.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difference between </a:t>
            </a:r>
            <a:r>
              <a:rPr lang="en-US" b="1" dirty="0" smtClean="0">
                <a:latin typeface="Courier New" pitchFamily="49" charset="0"/>
              </a:rPr>
              <a:t>(4,7,9)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{f=4,g=7,h=9}</a:t>
            </a:r>
          </a:p>
          <a:p>
            <a:pPr lvl="1"/>
            <a:r>
              <a:rPr lang="en-US" dirty="0" smtClean="0"/>
              <a:t>Tuples a little shorter</a:t>
            </a:r>
          </a:p>
          <a:p>
            <a:pPr lvl="1"/>
            <a:r>
              <a:rPr lang="en-US" dirty="0" smtClean="0"/>
              <a:t>Records a little easier to remember “what is where”</a:t>
            </a:r>
          </a:p>
          <a:p>
            <a:pPr lvl="1"/>
            <a:r>
              <a:rPr lang="en-US" dirty="0" smtClean="0"/>
              <a:t>Generally a matter of taste, but for many (6? 8? 12?) fields, a record is usually a better choice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A common decision for a construct’s syntax is whether to refer to things </a:t>
            </a:r>
            <a:r>
              <a:rPr lang="en-US" i="1" dirty="0" smtClean="0"/>
              <a:t>by position</a:t>
            </a:r>
            <a:r>
              <a:rPr lang="en-US" dirty="0" smtClean="0"/>
              <a:t> (as in tuples) or </a:t>
            </a:r>
            <a:r>
              <a:rPr lang="en-US" i="1" dirty="0" smtClean="0"/>
              <a:t>by some (field) name </a:t>
            </a:r>
            <a:r>
              <a:rPr lang="en-US" dirty="0" smtClean="0"/>
              <a:t>(as with records)</a:t>
            </a:r>
          </a:p>
          <a:p>
            <a:pPr lvl="1"/>
            <a:r>
              <a:rPr lang="en-US" dirty="0" smtClean="0"/>
              <a:t>A common hybrid is like with Java method arguments (and ML functions as used so far):</a:t>
            </a:r>
          </a:p>
          <a:p>
            <a:pPr lvl="2"/>
            <a:r>
              <a:rPr lang="en-US" dirty="0" smtClean="0"/>
              <a:t>Caller uses </a:t>
            </a:r>
            <a:r>
              <a:rPr lang="en-US" i="1" dirty="0" smtClean="0"/>
              <a:t>position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uses </a:t>
            </a:r>
            <a:r>
              <a:rPr lang="en-US" i="1" dirty="0" smtClean="0"/>
              <a:t>variables</a:t>
            </a:r>
          </a:p>
          <a:p>
            <a:pPr lvl="2"/>
            <a:r>
              <a:rPr lang="en-US" dirty="0" smtClean="0"/>
              <a:t>Could totally do it differently; some languages have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68511</TotalTime>
  <Words>1632</Words>
  <Application>Microsoft Macintosh PowerPoint</Application>
  <PresentationFormat>On-screen Show (4:3)</PresentationFormat>
  <Paragraphs>268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Times New Roman</vt:lpstr>
      <vt:lpstr>Wingdings</vt:lpstr>
      <vt:lpstr>dan_design_template</vt:lpstr>
      <vt:lpstr>CSE341: Programming Languages  Lecture 4 Records, Datatypes, Case Expressions</vt:lpstr>
      <vt:lpstr>Five different things</vt:lpstr>
      <vt:lpstr>Our Focus</vt:lpstr>
      <vt:lpstr>How to build bigger types</vt:lpstr>
      <vt:lpstr>Examples</vt:lpstr>
      <vt:lpstr>Rest of this Lecture</vt:lpstr>
      <vt:lpstr>Records</vt:lpstr>
      <vt:lpstr>Example</vt:lpstr>
      <vt:lpstr>By name vs. by position</vt:lpstr>
      <vt:lpstr>The truth about tuples</vt:lpstr>
      <vt:lpstr>Syntactic sugar</vt:lpstr>
      <vt:lpstr>Datatype bindings</vt:lpstr>
      <vt:lpstr>The values we make</vt:lpstr>
      <vt:lpstr>Using them</vt:lpstr>
      <vt:lpstr>Case</vt:lpstr>
      <vt:lpstr>Patterns</vt:lpstr>
      <vt:lpstr>Why this way is better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1020</cp:revision>
  <dcterms:created xsi:type="dcterms:W3CDTF">2009-03-13T20:43:19Z</dcterms:created>
  <dcterms:modified xsi:type="dcterms:W3CDTF">2018-01-05T18:32:09Z</dcterms:modified>
</cp:coreProperties>
</file>