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610" r:id="rId3"/>
    <p:sldId id="612" r:id="rId4"/>
    <p:sldId id="624" r:id="rId5"/>
    <p:sldId id="613" r:id="rId6"/>
    <p:sldId id="614" r:id="rId7"/>
    <p:sldId id="615" r:id="rId8"/>
    <p:sldId id="616" r:id="rId9"/>
    <p:sldId id="618" r:id="rId10"/>
    <p:sldId id="617" r:id="rId11"/>
    <p:sldId id="621" r:id="rId12"/>
    <p:sldId id="619" r:id="rId13"/>
    <p:sldId id="620" r:id="rId14"/>
    <p:sldId id="622" r:id="rId15"/>
    <p:sldId id="623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/>
    <p:restoredTop sz="94674"/>
  </p:normalViewPr>
  <p:slideViewPr>
    <p:cSldViewPr>
      <p:cViewPr varScale="1">
        <p:scale>
          <a:sx n="60" d="100"/>
          <a:sy n="60" d="100"/>
        </p:scale>
        <p:origin x="144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4256" y="2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D1736-E7FB-C745-AA8F-9DF0BE20AB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03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CSE341: Programming Languages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/>
              <a:t>CSE341: Programming Languages</a:t>
            </a:r>
            <a:br>
              <a:rPr lang="en-US" sz="3200" i="0" dirty="0"/>
            </a:br>
            <a:br>
              <a:rPr lang="en-US" sz="3200" i="0" dirty="0"/>
            </a:br>
            <a:r>
              <a:rPr lang="en-US" sz="3200" i="0" dirty="0"/>
              <a:t>Introduction To Ruby; Dynamic OOP; "Duck Typing"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/>
              <a:t>Alan Borning</a:t>
            </a:r>
          </a:p>
          <a:p>
            <a:r>
              <a:rPr lang="en-US" sz="2400"/>
              <a:t>Spring 2018</a:t>
            </a:r>
            <a:br>
              <a:rPr lang="en-US" sz="2400" dirty="0"/>
            </a:br>
            <a:r>
              <a:rPr lang="en-US" sz="2400" dirty="0"/>
              <a:t>(slides borrowed from Dan Grossman)</a:t>
            </a:r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syntax / scoping gotchas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dirty="0"/>
              <a:t>You create variables (including instance variables) implicitly by assigning to them</a:t>
            </a:r>
          </a:p>
          <a:p>
            <a:pPr lvl="1"/>
            <a:r>
              <a:rPr lang="en-US" dirty="0"/>
              <a:t>So a misspelling just creates a new variable</a:t>
            </a:r>
          </a:p>
          <a:p>
            <a:pPr lvl="1"/>
            <a:r>
              <a:rPr lang="en-US" dirty="0"/>
              <a:t>Different instances of a class could have different fields</a:t>
            </a:r>
          </a:p>
          <a:p>
            <a:endParaRPr lang="en-US" sz="1000" dirty="0"/>
          </a:p>
          <a:p>
            <a:r>
              <a:rPr lang="en-US" dirty="0"/>
              <a:t>Newlines matter </a:t>
            </a:r>
          </a:p>
          <a:p>
            <a:pPr lvl="1"/>
            <a:r>
              <a:rPr lang="en-US" dirty="0"/>
              <a:t>Often need more syntax to put something on one line</a:t>
            </a:r>
          </a:p>
          <a:p>
            <a:pPr lvl="1"/>
            <a:r>
              <a:rPr lang="en-US" dirty="0"/>
              <a:t>Indentation is only style (not true in some languages)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/>
              <a:t>Class names must be capitalized</a:t>
            </a:r>
          </a:p>
          <a:p>
            <a:endParaRPr lang="en-US" sz="1000" dirty="0"/>
          </a:p>
          <a:p>
            <a:r>
              <a:rPr lang="en-US" dirty="0"/>
              <a:t>Message sends with 0 or 1 argument don't need parentheses</a:t>
            </a:r>
          </a:p>
          <a:p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/>
              <a:t> is a special keyword (Java's this)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58800151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Getters and setters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4953000"/>
          </a:xfrm>
        </p:spPr>
        <p:txBody>
          <a:bodyPr/>
          <a:lstStyle/>
          <a:p>
            <a:r>
              <a:rPr lang="en-US" dirty="0"/>
              <a:t>If you want outside access to get/set instance variables, must define methods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squid=</a:t>
            </a:r>
            <a:r>
              <a:rPr lang="en-US" dirty="0"/>
              <a:t> convention allows sugar via extra spaces when using the method</a:t>
            </a:r>
          </a:p>
          <a:p>
            <a:endParaRPr lang="en-US" dirty="0"/>
          </a:p>
          <a:p>
            <a:r>
              <a:rPr lang="en-US" dirty="0"/>
              <a:t>Shorter syntax for </a:t>
            </a:r>
            <a:r>
              <a:rPr lang="en-US" i="1" dirty="0"/>
              <a:t>defining</a:t>
            </a:r>
            <a:r>
              <a:rPr lang="en-US" dirty="0"/>
              <a:t> getters and setters 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/>
          </a:p>
          <a:p>
            <a:r>
              <a:rPr lang="en-US" dirty="0"/>
              <a:t>Overall, requiring getters and setters is more uniform and more OO</a:t>
            </a:r>
          </a:p>
          <a:p>
            <a:pPr lvl="1"/>
            <a:r>
              <a:rPr lang="en-US" dirty="0"/>
              <a:t>Can change the methods later without changing clients </a:t>
            </a:r>
          </a:p>
          <a:p>
            <a:pPr lvl="1"/>
            <a:r>
              <a:rPr lang="en-US" dirty="0"/>
              <a:t>Particular form of change is subclass overriding [next lecture]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2057400"/>
            <a:ext cx="1524000" cy="1181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squid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@squid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2057400"/>
            <a:ext cx="24384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squid= 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@squid = 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05400" y="3733800"/>
            <a:ext cx="23622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x.squid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42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362200" y="3695700"/>
            <a:ext cx="15240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x.squid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953000" y="4648200"/>
            <a:ext cx="29718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attr_writer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:squid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143000" y="4686300"/>
            <a:ext cx="32766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attr_reader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:squid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04338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Expressions at top-level are evaluated in the context of an implicit "main" object with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endParaRPr lang="en-US" dirty="0"/>
          </a:p>
          <a:p>
            <a:r>
              <a:rPr lang="en-US" dirty="0"/>
              <a:t>That is how a standalone program would "get started" rather than requiring an object creation and method call from within </a:t>
            </a:r>
            <a:r>
              <a:rPr lang="en-US" dirty="0" err="1"/>
              <a:t>irb</a:t>
            </a:r>
            <a:endParaRPr lang="en-US" dirty="0"/>
          </a:p>
          <a:p>
            <a:endParaRPr lang="en-US" dirty="0"/>
          </a:p>
          <a:p>
            <a:r>
              <a:rPr lang="en-US" dirty="0"/>
              <a:t>Top-level methods are added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/>
              <a:t>, which makes them available everywhere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50511706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definitions are dynamic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definitions in Ruby are dynamic</a:t>
            </a:r>
          </a:p>
          <a:p>
            <a:endParaRPr lang="en-US" sz="1000" dirty="0"/>
          </a:p>
          <a:p>
            <a:r>
              <a:rPr lang="en-US" dirty="0"/>
              <a:t>Example: Any code can add or remove methods on existing classes</a:t>
            </a:r>
          </a:p>
          <a:p>
            <a:pPr lvl="1"/>
            <a:r>
              <a:rPr lang="en-US" dirty="0"/>
              <a:t>Very occasionally useful (or cute) to add your own method to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dirty="0"/>
              <a:t> class for example, but it is visible to all arrays</a:t>
            </a:r>
          </a:p>
          <a:p>
            <a:endParaRPr lang="en-US" sz="1000" dirty="0"/>
          </a:p>
          <a:p>
            <a:r>
              <a:rPr lang="en-US" dirty="0"/>
              <a:t>Changing a class affects even already-created instances</a:t>
            </a:r>
          </a:p>
          <a:p>
            <a:endParaRPr lang="en-US" sz="1000" dirty="0"/>
          </a:p>
          <a:p>
            <a:r>
              <a:rPr lang="en-US" dirty="0"/>
              <a:t>Disastrous example: Changing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Fixnum</a:t>
            </a:r>
            <a:r>
              <a:rPr lang="en-US" dirty="0" err="1"/>
              <a:t>'s</a:t>
            </a:r>
            <a:r>
              <a:rPr lang="en-US" dirty="0"/>
              <a:t> + method</a:t>
            </a:r>
          </a:p>
          <a:p>
            <a:endParaRPr lang="en-US" dirty="0"/>
          </a:p>
          <a:p>
            <a:r>
              <a:rPr lang="en-US" dirty="0"/>
              <a:t>Overall: A simple language definition where everything can be changed and method lookup uses instance's classes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798432961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Duck Typing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"If it walks like a duck and quacks like a duck, it's a duck"</a:t>
            </a:r>
          </a:p>
          <a:p>
            <a:pPr lvl="1"/>
            <a:r>
              <a:rPr lang="en-US" dirty="0"/>
              <a:t>Or don't worry that it may not be a duck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/>
              <a:t>When writing a method you might think, "I need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Toad </a:t>
            </a:r>
            <a:r>
              <a:rPr lang="en-US" dirty="0"/>
              <a:t>argument" but really you need an object with enough methods similar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Toad’s </a:t>
            </a:r>
            <a:r>
              <a:rPr lang="en-US" dirty="0"/>
              <a:t>methods that your method works</a:t>
            </a:r>
          </a:p>
          <a:p>
            <a:pPr lvl="1"/>
            <a:r>
              <a:rPr lang="en-US" dirty="0"/>
              <a:t>Embracing duck typing is always making method calls rather than assuming/testing the class of arguments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/>
              <a:t>Plus: More code reuse; very OO approach</a:t>
            </a:r>
          </a:p>
          <a:p>
            <a:pPr lvl="1"/>
            <a:r>
              <a:rPr lang="en-US" dirty="0"/>
              <a:t>What messages an object receive is all that matters</a:t>
            </a:r>
          </a:p>
          <a:p>
            <a:pPr lvl="1"/>
            <a:endParaRPr lang="en-US" sz="1500" dirty="0"/>
          </a:p>
          <a:p>
            <a:pPr marL="0" indent="0">
              <a:buNone/>
            </a:pPr>
            <a:r>
              <a:rPr lang="en-US" dirty="0"/>
              <a:t>Minus: Almost nothing is equivalent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x+x</a:t>
            </a:r>
            <a:r>
              <a:rPr lang="en-US" dirty="0"/>
              <a:t>  versus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x*2 </a:t>
            </a:r>
            <a:r>
              <a:rPr lang="en-US" dirty="0"/>
              <a:t>versus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2*x</a:t>
            </a:r>
          </a:p>
          <a:p>
            <a:pPr lvl="1"/>
            <a:r>
              <a:rPr lang="en-US" dirty="0"/>
              <a:t>Callers may assume a lot about how </a:t>
            </a:r>
            <a:r>
              <a:rPr lang="en-US" dirty="0" err="1"/>
              <a:t>callees</a:t>
            </a:r>
            <a:r>
              <a:rPr lang="en-US" dirty="0"/>
              <a:t> are implemented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07059462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Duck Typing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1295400"/>
            <a:ext cx="3276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mirror_update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 (-1)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7924800" cy="3810000"/>
          </a:xfrm>
        </p:spPr>
        <p:txBody>
          <a:bodyPr/>
          <a:lstStyle/>
          <a:p>
            <a:r>
              <a:rPr lang="en-US" dirty="0"/>
              <a:t>Natural thought: "Takes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/>
              <a:t> object (definition not shown here), negates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value"</a:t>
            </a:r>
          </a:p>
          <a:p>
            <a:pPr lvl="1"/>
            <a:r>
              <a:rPr lang="en-US" dirty="0"/>
              <a:t>Makes sense, though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/>
              <a:t> instance method more OO</a:t>
            </a:r>
          </a:p>
          <a:p>
            <a:pPr lvl="1"/>
            <a:endParaRPr lang="en-US" sz="800" dirty="0"/>
          </a:p>
          <a:p>
            <a:r>
              <a:rPr lang="en-US" dirty="0"/>
              <a:t>Closer:  "Takes anything with getter and setter methods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@x</a:t>
            </a:r>
            <a:r>
              <a:rPr lang="en-US" dirty="0"/>
              <a:t> instance variable and multiplies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field by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/>
              <a:t>"</a:t>
            </a:r>
          </a:p>
          <a:p>
            <a:endParaRPr lang="en-US" sz="800" dirty="0"/>
          </a:p>
          <a:p>
            <a:r>
              <a:rPr lang="en-US" dirty="0"/>
              <a:t>Closer: "Takes anything with methods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and calls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/>
              <a:t> with the result of multiplying result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</a:p>
          <a:p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+mj-lt"/>
                <a:cs typeface="Courier New" pitchFamily="49" charset="0"/>
              </a:rPr>
              <a:t>Duck typing: "Takes anything with method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>
                <a:latin typeface="+mj-lt"/>
                <a:cs typeface="Courier New" pitchFamily="49" charset="0"/>
              </a:rPr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>
                <a:latin typeface="+mj-lt"/>
                <a:cs typeface="Courier New" pitchFamily="49" charset="0"/>
              </a:rPr>
              <a:t> where result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>
                <a:latin typeface="+mj-lt"/>
                <a:cs typeface="Courier New" pitchFamily="49" charset="0"/>
              </a:rPr>
              <a:t> has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>
                <a:latin typeface="+mj-lt"/>
                <a:cs typeface="Courier New" pitchFamily="49" charset="0"/>
              </a:rPr>
              <a:t> method that can take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>
                <a:latin typeface="+mj-lt"/>
                <a:cs typeface="Courier New" pitchFamily="49" charset="0"/>
              </a:rPr>
              <a:t>.  Sends result of calling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>
                <a:latin typeface="+mj-lt"/>
                <a:cs typeface="Courier New" pitchFamily="49" charset="0"/>
              </a:rPr>
              <a:t>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>
                <a:latin typeface="+mj-lt"/>
                <a:cs typeface="Courier New" pitchFamily="49" charset="0"/>
              </a:rPr>
              <a:t> message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>
                <a:latin typeface="+mj-lt"/>
                <a:cs typeface="Courier New" pitchFamily="49" charset="0"/>
              </a:rPr>
              <a:t> and sends that result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>
                <a:cs typeface="Courier New" pitchFamily="49" charset="0"/>
              </a:rPr>
              <a:t>"</a:t>
            </a:r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4026442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The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495800"/>
          </a:xfrm>
        </p:spPr>
        <p:txBody>
          <a:bodyPr/>
          <a:lstStyle/>
          <a:p>
            <a:pPr>
              <a:buNone/>
            </a:pPr>
            <a:endParaRPr lang="en-US" sz="1000" dirty="0"/>
          </a:p>
          <a:p>
            <a:r>
              <a:rPr lang="en-US" dirty="0"/>
              <a:t>Lecture materials may not recount every little language feature we use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Thomas book </a:t>
            </a:r>
            <a:r>
              <a:rPr lang="en-US" dirty="0"/>
              <a:t>(2</a:t>
            </a:r>
            <a:r>
              <a:rPr lang="en-US" baseline="30000" dirty="0"/>
              <a:t>nd</a:t>
            </a:r>
            <a:r>
              <a:rPr lang="en-US" dirty="0"/>
              <a:t> edition, Chapters 1-9) quite readable</a:t>
            </a:r>
          </a:p>
          <a:p>
            <a:pPr lvl="2"/>
            <a:r>
              <a:rPr lang="en-US" dirty="0"/>
              <a:t>Can skip/skim </a:t>
            </a:r>
            <a:r>
              <a:rPr lang="en-US" dirty="0" err="1"/>
              <a:t>regexps</a:t>
            </a:r>
            <a:r>
              <a:rPr lang="en-US" dirty="0"/>
              <a:t> and ranges</a:t>
            </a:r>
          </a:p>
          <a:p>
            <a:pPr lvl="2"/>
            <a:r>
              <a:rPr lang="en-US" dirty="0"/>
              <a:t>Also see online library documentation [large, searchable]</a:t>
            </a:r>
          </a:p>
          <a:p>
            <a:endParaRPr lang="en-US" sz="1000" dirty="0"/>
          </a:p>
          <a:p>
            <a:endParaRPr lang="en-US" sz="1000" dirty="0"/>
          </a:p>
          <a:p>
            <a:r>
              <a:rPr lang="en-US" dirty="0"/>
              <a:t>Focus in class will be on OOP, dynamic typing, blocks, </a:t>
            </a:r>
            <a:r>
              <a:rPr lang="en-US" dirty="0" err="1"/>
              <a:t>mixins</a:t>
            </a:r>
            <a:endParaRPr lang="en-US" dirty="0"/>
          </a:p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13314579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r>
              <a:rPr lang="en-US" dirty="0"/>
              <a:t>We will use </a:t>
            </a:r>
            <a:r>
              <a:rPr lang="en-US" dirty="0">
                <a:solidFill>
                  <a:schemeClr val="accent2"/>
                </a:solidFill>
              </a:rPr>
              <a:t>Ruby 2.2.9</a:t>
            </a:r>
          </a:p>
          <a:p>
            <a:pPr lvl="1"/>
            <a:r>
              <a:rPr lang="en-US" dirty="0"/>
              <a:t>Installed on the Lab machines</a:t>
            </a:r>
          </a:p>
          <a:p>
            <a:pPr lvl="1"/>
            <a:r>
              <a:rPr lang="en-US" dirty="0"/>
              <a:t>In any case, use a version 2 (except 2.3) of some kind (unit tests are different in 1.8.7)</a:t>
            </a:r>
          </a:p>
          <a:p>
            <a:pPr lvl="1"/>
            <a:r>
              <a:rPr lang="en-US" dirty="0"/>
              <a:t>Assignment 7 requires the </a:t>
            </a:r>
            <a:r>
              <a:rPr lang="en-US" dirty="0" err="1"/>
              <a:t>tk</a:t>
            </a:r>
            <a:r>
              <a:rPr lang="en-US" dirty="0"/>
              <a:t> graphics library</a:t>
            </a:r>
          </a:p>
          <a:p>
            <a:r>
              <a:rPr lang="en-US" dirty="0"/>
              <a:t>Installation instructions, etc. on course web page</a:t>
            </a:r>
          </a:p>
          <a:p>
            <a:pPr lvl="1"/>
            <a:r>
              <a:rPr lang="en-US" dirty="0"/>
              <a:t>Can run programs with a REPL called </a:t>
            </a:r>
            <a:r>
              <a:rPr lang="en-US" dirty="0" err="1"/>
              <a:t>irb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Assignment 7</a:t>
            </a:r>
            <a:r>
              <a:rPr lang="en-US" dirty="0"/>
              <a:t> is a Ruby </a:t>
            </a:r>
            <a:r>
              <a:rPr lang="en-US" dirty="0" err="1"/>
              <a:t>warmup</a:t>
            </a:r>
            <a:r>
              <a:rPr lang="en-US" dirty="0"/>
              <a:t> exercise (extensions to </a:t>
            </a:r>
            <a:r>
              <a:rPr lang="en-US" dirty="0" err="1"/>
              <a:t>tetris</a:t>
            </a:r>
            <a:r>
              <a:rPr lang="en-US" dirty="0"/>
              <a:t>); 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Assignment 8</a:t>
            </a:r>
            <a:r>
              <a:rPr lang="en-US" dirty="0"/>
              <a:t> is the Ruby project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30218517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Bit of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r>
              <a:rPr lang="en-US" dirty="0"/>
              <a:t>Some notable examples of early object-oriented languages and systems: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dirty="0"/>
              <a:t>First object-oriented programming language: </a:t>
            </a:r>
            <a:r>
              <a:rPr lang="en-US" dirty="0" err="1"/>
              <a:t>Simula</a:t>
            </a:r>
            <a:r>
              <a:rPr lang="en-US" dirty="0"/>
              <a:t> I, then </a:t>
            </a:r>
            <a:r>
              <a:rPr lang="en-US" dirty="0" err="1"/>
              <a:t>Simula</a:t>
            </a:r>
            <a:r>
              <a:rPr lang="en-US" dirty="0"/>
              <a:t> 67, created by Ole-Johan Dahl and Kristen </a:t>
            </a:r>
            <a:r>
              <a:rPr lang="en-US" dirty="0" err="1"/>
              <a:t>Nygaard</a:t>
            </a:r>
            <a:r>
              <a:rPr lang="en-US" dirty="0"/>
              <a:t> at the Norwegian Computing Center in Oslo.</a:t>
            </a:r>
          </a:p>
          <a:p>
            <a:pPr lvl="1"/>
            <a:r>
              <a:rPr lang="en-US" dirty="0"/>
              <a:t>Smalltalk: developed at Xerox Palo Alto Research Center by the Learning Research Group in the 1970's (Smalltalk-72, Smalltalk-76, Smalltalk-80)</a:t>
            </a:r>
          </a:p>
          <a:p>
            <a:pPr lvl="1"/>
            <a:r>
              <a:rPr lang="en-US" dirty="0"/>
              <a:t>Today: mature language paradigm.  Some significant examples: C++, Java, C#, Python, Ruby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30218517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Ruby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800600"/>
          </a:xfrm>
        </p:spPr>
        <p:txBody>
          <a:bodyPr/>
          <a:lstStyle/>
          <a:p>
            <a:r>
              <a:rPr lang="en-US" i="1" dirty="0">
                <a:solidFill>
                  <a:schemeClr val="accent2"/>
                </a:solidFill>
              </a:rPr>
              <a:t>Pure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object-oriented</a:t>
            </a: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en-US" i="1" dirty="0">
                <a:solidFill>
                  <a:schemeClr val="accent2"/>
                </a:solidFill>
              </a:rPr>
              <a:t>all</a:t>
            </a:r>
            <a:r>
              <a:rPr lang="en-US" dirty="0">
                <a:solidFill>
                  <a:schemeClr val="accent2"/>
                </a:solidFill>
              </a:rPr>
              <a:t> values are objects</a:t>
            </a:r>
            <a:r>
              <a:rPr lang="en-US" dirty="0"/>
              <a:t> (even numbers)</a:t>
            </a:r>
          </a:p>
          <a:p>
            <a:endParaRPr lang="en-US" sz="400" dirty="0"/>
          </a:p>
          <a:p>
            <a:r>
              <a:rPr lang="en-US" i="1" dirty="0">
                <a:solidFill>
                  <a:schemeClr val="accent2"/>
                </a:solidFill>
              </a:rPr>
              <a:t>Class-based</a:t>
            </a:r>
            <a:r>
              <a:rPr lang="en-US" dirty="0">
                <a:solidFill>
                  <a:schemeClr val="accent2"/>
                </a:solidFill>
              </a:rPr>
              <a:t>: Every object has a class that determines behavior</a:t>
            </a:r>
          </a:p>
          <a:p>
            <a:pPr lvl="1"/>
            <a:r>
              <a:rPr lang="en-US" dirty="0"/>
              <a:t>Like Java, unlike </a:t>
            </a:r>
            <a:r>
              <a:rPr lang="en-US" dirty="0" err="1"/>
              <a:t>Javascript</a:t>
            </a:r>
            <a:endParaRPr lang="en-US" dirty="0"/>
          </a:p>
          <a:p>
            <a:pPr lvl="1"/>
            <a:r>
              <a:rPr lang="en-US" dirty="0" err="1"/>
              <a:t>Mixins</a:t>
            </a:r>
            <a:r>
              <a:rPr lang="en-US" dirty="0"/>
              <a:t> (neither Java interfaces nor C++ multiple inheritance)</a:t>
            </a:r>
          </a:p>
          <a:p>
            <a:pPr lvl="1"/>
            <a:endParaRPr lang="en-US" sz="600" dirty="0"/>
          </a:p>
          <a:p>
            <a:r>
              <a:rPr lang="en-US" i="1" dirty="0"/>
              <a:t>Dynamically typed</a:t>
            </a:r>
          </a:p>
          <a:p>
            <a:endParaRPr lang="en-US" sz="400" i="1" dirty="0"/>
          </a:p>
          <a:p>
            <a:r>
              <a:rPr lang="en-US" dirty="0"/>
              <a:t>Convenient </a:t>
            </a:r>
            <a:r>
              <a:rPr lang="en-US" i="1" dirty="0"/>
              <a:t>reflection</a:t>
            </a:r>
            <a:r>
              <a:rPr lang="en-US" dirty="0"/>
              <a:t>: Run-time inspection of objects</a:t>
            </a:r>
          </a:p>
          <a:p>
            <a:endParaRPr lang="en-US" sz="400" dirty="0"/>
          </a:p>
          <a:p>
            <a:r>
              <a:rPr lang="en-US" i="1" dirty="0"/>
              <a:t>Blocks</a:t>
            </a:r>
            <a:r>
              <a:rPr lang="en-US" dirty="0"/>
              <a:t> and libraries encourage lots of closure idioms</a:t>
            </a:r>
          </a:p>
          <a:p>
            <a:endParaRPr lang="en-US" sz="400" dirty="0"/>
          </a:p>
          <a:p>
            <a:r>
              <a:rPr lang="en-US" dirty="0"/>
              <a:t>Syntax and scoping rules of a "</a:t>
            </a:r>
            <a:r>
              <a:rPr lang="en-US" i="1" dirty="0"/>
              <a:t>scripting language</a:t>
            </a:r>
            <a:r>
              <a:rPr lang="en-US" dirty="0"/>
              <a:t>"</a:t>
            </a:r>
          </a:p>
          <a:p>
            <a:pPr lvl="1"/>
            <a:r>
              <a:rPr lang="en-US" dirty="0"/>
              <a:t>Often many ways to say the same thing</a:t>
            </a:r>
          </a:p>
          <a:p>
            <a:pPr lvl="1"/>
            <a:r>
              <a:rPr lang="en-US" dirty="0"/>
              <a:t>Variables "spring to life" on use</a:t>
            </a:r>
          </a:p>
          <a:p>
            <a:pPr lvl="1"/>
            <a:r>
              <a:rPr lang="en-US" dirty="0"/>
              <a:t>Lots of support for string manipulation [we won't do this]</a:t>
            </a:r>
          </a:p>
          <a:p>
            <a:pPr lvl="1"/>
            <a:endParaRPr lang="en-US" sz="400" dirty="0"/>
          </a:p>
          <a:p>
            <a:r>
              <a:rPr lang="en-US" dirty="0"/>
              <a:t>Popular for building server-side web applications (Ruby on Rails)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90582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Ruby 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Historical note: </a:t>
            </a:r>
            <a:r>
              <a:rPr lang="en-US" i="1" dirty="0"/>
              <a:t>Smalltalk</a:t>
            </a:r>
            <a:r>
              <a:rPr lang="en-US" dirty="0"/>
              <a:t>  also a dynamically typed, class-based, pure OOP language with blocks and convenient reflection</a:t>
            </a:r>
          </a:p>
          <a:p>
            <a:pPr lvl="1"/>
            <a:r>
              <a:rPr lang="en-US" dirty="0"/>
              <a:t>Smaller just-as-powerful language</a:t>
            </a:r>
          </a:p>
          <a:p>
            <a:pPr lvl="1"/>
            <a:r>
              <a:rPr lang="en-US" dirty="0"/>
              <a:t>Contrast Ruby's "why not add that" attitude</a:t>
            </a:r>
          </a:p>
          <a:p>
            <a:pPr lvl="2"/>
            <a:r>
              <a:rPr lang="en-US" dirty="0"/>
              <a:t>Ruby less elegant, more widely used</a:t>
            </a:r>
          </a:p>
          <a:p>
            <a:pPr lvl="2"/>
            <a:endParaRPr lang="en-US" sz="1000" dirty="0"/>
          </a:p>
          <a:p>
            <a:pPr marL="0" indent="0">
              <a:buNone/>
            </a:pPr>
            <a:r>
              <a:rPr lang="en-US" dirty="0"/>
              <a:t>Dynamically typed OO helps identify OO's essence by not having to discuss types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295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800" b="0" dirty="0"/>
          </a:p>
          <a:p>
            <a:pPr marL="0" indent="0">
              <a:buFontTx/>
              <a:buNone/>
            </a:pPr>
            <a:r>
              <a:rPr lang="en-US" b="0" dirty="0"/>
              <a:t>			   dynamically typed	statically typed</a:t>
            </a:r>
          </a:p>
          <a:p>
            <a:pPr marL="0" indent="0">
              <a:buFontTx/>
              <a:buNone/>
            </a:pPr>
            <a:r>
              <a:rPr lang="en-US" b="0" dirty="0"/>
              <a:t>	functional	            Racket                       Haskell</a:t>
            </a:r>
          </a:p>
          <a:p>
            <a:pPr marL="0" indent="0">
              <a:buFontTx/>
              <a:buNone/>
            </a:pPr>
            <a:r>
              <a:rPr lang="en-US" b="0" dirty="0"/>
              <a:t>	object-oriented                Ruby                        Java</a:t>
            </a:r>
          </a:p>
          <a:p>
            <a:pPr marL="0" indent="0">
              <a:buFontTx/>
              <a:buNone/>
            </a:pPr>
            <a:endParaRPr lang="en-US" sz="800" b="0" dirty="0"/>
          </a:p>
          <a:p>
            <a:pPr marL="0" indent="0">
              <a:buFontTx/>
              <a:buNone/>
            </a:pPr>
            <a:endParaRPr lang="en-US" b="0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5867400" y="14478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352800" y="14478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371600" y="18288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371600" y="22098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4062545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[For full code details and various expression constructs, see </a:t>
            </a:r>
            <a:r>
              <a:rPr lang="en-US" dirty="0" err="1"/>
              <a:t>PosRational.rb</a:t>
            </a:r>
            <a:r>
              <a:rPr lang="en-US" dirty="0"/>
              <a:t>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133600"/>
            <a:ext cx="70866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PosRational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 # no instance variable (field)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decls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 # just assign to @squid to create field squid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initialize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num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@den = den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def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to_s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…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add r …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13177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ClassName.new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/>
              <a:t> creates a new instance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dirty="0"/>
              <a:t> and calls its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initialize</a:t>
            </a:r>
            <a:r>
              <a:rPr lang="en-US" dirty="0"/>
              <a:t> method with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sz="1000" dirty="0"/>
          </a:p>
          <a:p>
            <a:r>
              <a:rPr lang="en-US" dirty="0"/>
              <a:t>Every variable holds an object (possibly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nil </a:t>
            </a:r>
            <a:r>
              <a:rPr lang="en-US" i="1" dirty="0">
                <a:latin typeface="+mj-lt"/>
                <a:cs typeface="Courier New" pitchFamily="49" charset="0"/>
              </a:rPr>
              <a:t>object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Local variables (in a method)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squid</a:t>
            </a:r>
          </a:p>
          <a:p>
            <a:pPr lvl="1"/>
            <a:r>
              <a:rPr lang="en-US" dirty="0"/>
              <a:t>Instance variables (fields)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@squid</a:t>
            </a:r>
            <a:endParaRPr lang="en-US" dirty="0"/>
          </a:p>
          <a:p>
            <a:pPr lvl="1"/>
            <a:r>
              <a:rPr lang="en-US" dirty="0"/>
              <a:t>Class variables (static fields)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@@squid</a:t>
            </a:r>
            <a:endParaRPr lang="en-US" dirty="0"/>
          </a:p>
          <a:p>
            <a:endParaRPr lang="en-US" sz="1000" dirty="0"/>
          </a:p>
          <a:p>
            <a:r>
              <a:rPr lang="en-US" dirty="0"/>
              <a:t>You use an object with a </a:t>
            </a:r>
            <a:r>
              <a:rPr lang="en-US" dirty="0">
                <a:solidFill>
                  <a:schemeClr val="accent2"/>
                </a:solidFill>
              </a:rPr>
              <a:t>method call</a:t>
            </a:r>
          </a:p>
          <a:p>
            <a:pPr lvl="1"/>
            <a:r>
              <a:rPr lang="en-US" dirty="0"/>
              <a:t>Also known as a </a:t>
            </a:r>
            <a:r>
              <a:rPr lang="en-US" dirty="0">
                <a:solidFill>
                  <a:schemeClr val="accent2"/>
                </a:solidFill>
              </a:rPr>
              <a:t>message send</a:t>
            </a:r>
          </a:p>
          <a:p>
            <a:pPr lvl="1"/>
            <a:r>
              <a:rPr lang="en-US" dirty="0"/>
              <a:t>Every object has a class, which determines its behavior </a:t>
            </a:r>
          </a:p>
          <a:p>
            <a:endParaRPr lang="en-US" sz="1000" dirty="0"/>
          </a:p>
          <a:p>
            <a:r>
              <a:rPr lang="en-US" dirty="0"/>
              <a:t>Examples: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x.m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4    x.m1.m2(y.m3)  -42.abs  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m(…)</a:t>
            </a:r>
            <a:r>
              <a:rPr lang="en-US" dirty="0"/>
              <a:t> are sugar 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self.m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(…)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e1 + e2</a:t>
            </a:r>
            <a:r>
              <a:rPr lang="en-US" dirty="0"/>
              <a:t> is sugar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e1.+(e2) </a:t>
            </a:r>
            <a:r>
              <a:rPr lang="en-US" dirty="0">
                <a:latin typeface="+mj-lt"/>
                <a:cs typeface="Courier New" pitchFamily="49" charset="0"/>
              </a:rPr>
              <a:t>(really!)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13275017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/ variable visibility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20000" cy="4495800"/>
          </a:xfrm>
        </p:spPr>
        <p:txBody>
          <a:bodyPr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dirty="0"/>
              <a:t>:       only available to object itself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dirty="0"/>
              <a:t>:  available only to code in the class or subclasses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/>
              <a:t>:         available to all code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This is different than what the words mean in Java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All instance variables and class variables are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</a:t>
            </a:r>
          </a:p>
          <a:p>
            <a:endParaRPr lang="en-US" dirty="0"/>
          </a:p>
          <a:p>
            <a:r>
              <a:rPr lang="en-US" dirty="0"/>
              <a:t>Methods are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/>
              <a:t>  by default</a:t>
            </a:r>
          </a:p>
          <a:p>
            <a:pPr lvl="1"/>
            <a:r>
              <a:rPr lang="en-US" dirty="0"/>
              <a:t>There are multiple ways to change a method's visibility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571791250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103022</TotalTime>
  <Words>1329</Words>
  <Application>Microsoft Office PowerPoint</Application>
  <PresentationFormat>On-screen Show (4:3)</PresentationFormat>
  <Paragraphs>226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Courier New</vt:lpstr>
      <vt:lpstr>Times New Roman</vt:lpstr>
      <vt:lpstr>dan_design_template</vt:lpstr>
      <vt:lpstr>CSE341: Programming Languages  Introduction To Ruby; Dynamic OOP; "Duck Typing"</vt:lpstr>
      <vt:lpstr>The plan</vt:lpstr>
      <vt:lpstr>Logistics</vt:lpstr>
      <vt:lpstr>A Bit of History</vt:lpstr>
      <vt:lpstr>Ruby</vt:lpstr>
      <vt:lpstr>Where Ruby fits</vt:lpstr>
      <vt:lpstr>Defining a class</vt:lpstr>
      <vt:lpstr>Using a class</vt:lpstr>
      <vt:lpstr>Method / variable visibility</vt:lpstr>
      <vt:lpstr>Some syntax / scoping gotchas</vt:lpstr>
      <vt:lpstr>Getters and setters</vt:lpstr>
      <vt:lpstr>Top-level</vt:lpstr>
      <vt:lpstr>Class definitions are dynamic</vt:lpstr>
      <vt:lpstr>Duck Typing</vt:lpstr>
      <vt:lpstr>Duck Typing Example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Christopher Mackie</cp:lastModifiedBy>
  <cp:revision>1849</cp:revision>
  <cp:lastPrinted>2018-05-04T00:36:07Z</cp:lastPrinted>
  <dcterms:created xsi:type="dcterms:W3CDTF">2015-02-26T19:20:20Z</dcterms:created>
  <dcterms:modified xsi:type="dcterms:W3CDTF">2018-05-11T18:05:41Z</dcterms:modified>
</cp:coreProperties>
</file>