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126" d="100"/>
          <a:sy n="126" d="100"/>
        </p:scale>
        <p:origin x="12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2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</a:t>
            </a:r>
            <a:br>
              <a:rPr lang="en-US" sz="3200" i="0" dirty="0" smtClean="0"/>
            </a:br>
            <a:r>
              <a:rPr lang="en-US" sz="3200" i="0" dirty="0"/>
              <a:t>Multiple Inheritance, </a:t>
            </a:r>
            <a:r>
              <a:rPr lang="en-US" sz="3200" i="0" dirty="0" err="1"/>
              <a:t>Mixins</a:t>
            </a:r>
            <a:r>
              <a:rPr lang="en-US" sz="3200" i="0" dirty="0"/>
              <a:t>, Interfaces, Abstract Methods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James Wilcox</a:t>
            </a:r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Mixins</a:t>
            </a:r>
            <a:r>
              <a:rPr lang="en-US" dirty="0" smtClean="0"/>
              <a:t> change our lookup rules slightly: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looking for receiver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look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class, then </a:t>
            </a:r>
            <a:r>
              <a:rPr lang="en-US" dirty="0" err="1" smtClean="0"/>
              <a:t>mixins</a:t>
            </a:r>
            <a:r>
              <a:rPr lang="en-US" dirty="0" smtClean="0"/>
              <a:t> that class includes (later includes shadow),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superclass, then the superclass' </a:t>
            </a:r>
            <a:r>
              <a:rPr lang="en-US" dirty="0" err="1" smtClean="0"/>
              <a:t>mixins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dirty="0" smtClean="0"/>
              <a:t>As for instance variables, the </a:t>
            </a:r>
            <a:r>
              <a:rPr lang="en-US" dirty="0" err="1" smtClean="0"/>
              <a:t>mixin</a:t>
            </a:r>
            <a:r>
              <a:rPr lang="en-US" dirty="0" smtClean="0"/>
              <a:t> methods are included in the same object</a:t>
            </a:r>
          </a:p>
          <a:p>
            <a:pPr lvl="1"/>
            <a:r>
              <a:rPr lang="en-US" dirty="0" smtClean="0"/>
              <a:t>So usually bad style for </a:t>
            </a:r>
            <a:r>
              <a:rPr lang="en-US" dirty="0" err="1" smtClean="0"/>
              <a:t>mixin</a:t>
            </a:r>
            <a:r>
              <a:rPr lang="en-US" dirty="0" smtClean="0"/>
              <a:t> methods to use instance variables since a name clash would be like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CowboyArtist</a:t>
            </a:r>
            <a:r>
              <a:rPr lang="en-US" dirty="0" smtClean="0"/>
              <a:t> pocket problem (but sometimes unavoidable?)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1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two most popular/useful </a:t>
            </a:r>
            <a:r>
              <a:rPr lang="en-US" dirty="0" err="1" smtClean="0"/>
              <a:t>mixins</a:t>
            </a:r>
            <a:r>
              <a:rPr lang="en-US" dirty="0" smtClean="0"/>
              <a:t> in Ruby: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Comparable:  Defines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endParaRPr lang="en-US" sz="1000" dirty="0"/>
          </a:p>
          <a:p>
            <a:r>
              <a:rPr lang="en-US" dirty="0" smtClean="0"/>
              <a:t>Enumerable:  Defines many iterators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)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Great examples of using </a:t>
            </a:r>
            <a:r>
              <a:rPr lang="en-US" dirty="0" err="1" smtClean="0"/>
              <a:t>mixins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including them get a bunch of methods for just a little work</a:t>
            </a:r>
          </a:p>
          <a:p>
            <a:pPr lvl="1"/>
            <a:r>
              <a:rPr lang="en-US" dirty="0" smtClean="0"/>
              <a:t>Classes do not “spend” their “one superclass” for this</a:t>
            </a:r>
          </a:p>
          <a:p>
            <a:pPr lvl="1"/>
            <a:r>
              <a:rPr lang="en-US" dirty="0" smtClean="0"/>
              <a:t>Do not need the complexity of multiple inheritance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See the code for some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for multiple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352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/>
              <a:t> </a:t>
            </a:r>
            <a:r>
              <a:rPr lang="en-US" dirty="0" smtClean="0"/>
              <a:t>works pretty well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Color a reasonable </a:t>
            </a:r>
            <a:r>
              <a:rPr lang="en-US" dirty="0" err="1" smtClean="0"/>
              <a:t>mixin</a:t>
            </a:r>
            <a:r>
              <a:rPr lang="en-US" dirty="0" smtClean="0"/>
              <a:t> except for using an instance variable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works awkwardly-at-best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Natural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Artist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Cowboy</a:t>
            </a:r>
            <a:r>
              <a:rPr lang="en-US" dirty="0" smtClean="0"/>
              <a:t> to be 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subclasses</a:t>
            </a:r>
          </a:p>
          <a:p>
            <a:pPr lvl="1"/>
            <a:r>
              <a:rPr lang="en-US" dirty="0" smtClean="0"/>
              <a:t>Could move methods of one to a </a:t>
            </a:r>
            <a:r>
              <a:rPr lang="en-US" dirty="0" err="1" smtClean="0"/>
              <a:t>mixin</a:t>
            </a:r>
            <a:r>
              <a:rPr lang="en-US" dirty="0" smtClean="0"/>
              <a:t>, but it is odd style and still does not get you two pockets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2098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4724400"/>
            <a:ext cx="44196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 smtClean="0">
                <a:latin typeface="Courier New" pitchFamily="49" charset="0"/>
              </a:rPr>
              <a:t>ArtistM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Cowboy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>
                <a:latin typeface="Courier New" pitchFamily="49" charset="0"/>
              </a:rPr>
              <a:t>ArtistM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86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Statically-Typed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contrast multiple inheritance and </a:t>
            </a:r>
            <a:r>
              <a:rPr lang="en-US" dirty="0" err="1" smtClean="0"/>
              <a:t>mixins</a:t>
            </a:r>
            <a:r>
              <a:rPr lang="en-US" dirty="0" smtClean="0"/>
              <a:t> with Java/C#-style </a:t>
            </a:r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endParaRPr lang="en-US" dirty="0"/>
          </a:p>
          <a:p>
            <a:r>
              <a:rPr lang="en-US" dirty="0" smtClean="0"/>
              <a:t>Important distinction, but interfaces are about static typing, which Ruby does not have</a:t>
            </a:r>
          </a:p>
          <a:p>
            <a:endParaRPr lang="en-US" dirty="0"/>
          </a:p>
          <a:p>
            <a:r>
              <a:rPr lang="en-US" dirty="0" smtClean="0"/>
              <a:t>So will use Java code after quick introduction to static typing for class-based OOP…</a:t>
            </a:r>
          </a:p>
          <a:p>
            <a:pPr lvl="1"/>
            <a:r>
              <a:rPr lang="en-US" dirty="0" smtClean="0"/>
              <a:t>Sound typing for OOP prevents “method missing”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4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In Java/C#/etc. each class is also a type</a:t>
            </a:r>
          </a:p>
          <a:p>
            <a:endParaRPr lang="en-US" dirty="0"/>
          </a:p>
          <a:p>
            <a:r>
              <a:rPr lang="en-US" dirty="0" smtClean="0"/>
              <a:t>Methods have types for arguments and result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(transitive)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</a:t>
            </a:r>
            <a:r>
              <a:rPr lang="en-US" i="1" dirty="0" smtClean="0">
                <a:solidFill>
                  <a:schemeClr val="accent2"/>
                </a:solidFill>
              </a:rPr>
              <a:t>subtype</a:t>
            </a:r>
            <a:r>
              <a:rPr lang="en-US" dirty="0" smtClean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 smtClean="0"/>
          </a:p>
          <a:p>
            <a:pPr lvl="1"/>
            <a:r>
              <a:rPr lang="en-US" dirty="0" smtClean="0"/>
              <a:t>Type-checking allows subtype anywhere </a:t>
            </a:r>
            <a:r>
              <a:rPr lang="en-US" dirty="0" err="1" smtClean="0"/>
              <a:t>supertype</a:t>
            </a:r>
            <a:r>
              <a:rPr lang="en-US" dirty="0" smtClean="0"/>
              <a:t> allowed</a:t>
            </a:r>
          </a:p>
          <a:p>
            <a:pPr lvl="1"/>
            <a:r>
              <a:rPr lang="en-US" dirty="0" smtClean="0"/>
              <a:t>So can pass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to a method expecting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895600"/>
            <a:ext cx="70866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Integer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, Boolean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, Integer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1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(or were) </a:t>
            </a:r>
            <a:r>
              <a:rPr lang="en-US" dirty="0" err="1" smtClean="0"/>
              <a:t>JustTypes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An interface is not a class; it is only a type</a:t>
            </a:r>
          </a:p>
          <a:p>
            <a:pPr lvl="1"/>
            <a:r>
              <a:rPr lang="en-US" dirty="0" smtClean="0"/>
              <a:t>Does not contain method </a:t>
            </a:r>
            <a:r>
              <a:rPr lang="en-US" i="1" dirty="0" smtClean="0"/>
              <a:t>definitions</a:t>
            </a:r>
            <a:r>
              <a:rPr lang="en-US" dirty="0" smtClean="0"/>
              <a:t>, only their </a:t>
            </a:r>
            <a:r>
              <a:rPr lang="en-US" i="1" dirty="0" smtClean="0"/>
              <a:t>signatures</a:t>
            </a:r>
            <a:r>
              <a:rPr lang="en-US" dirty="0" smtClean="0"/>
              <a:t> (types)</a:t>
            </a:r>
          </a:p>
          <a:p>
            <a:pPr lvl="2"/>
            <a:r>
              <a:rPr lang="en-US" dirty="0" smtClean="0"/>
              <a:t>Unlike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2"/>
            <a:r>
              <a:rPr lang="en-US" dirty="0" smtClean="0"/>
              <a:t>(Changed in Java 8, makes them more like </a:t>
            </a:r>
            <a:r>
              <a:rPr lang="en-US" dirty="0" err="1" smtClean="0"/>
              <a:t>mixins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Cannot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 on an interface</a:t>
            </a:r>
          </a:p>
          <a:p>
            <a:pPr lvl="2"/>
            <a:r>
              <a:rPr lang="en-US" dirty="0" smtClean="0"/>
              <a:t>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4102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1262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 class can explicitly implement any number of interfaces</a:t>
            </a:r>
          </a:p>
          <a:p>
            <a:pPr lvl="1"/>
            <a:r>
              <a:rPr lang="en-US" dirty="0" smtClean="0"/>
              <a:t>For class to type-check, it must implement every method in the interface with the right type</a:t>
            </a:r>
          </a:p>
          <a:p>
            <a:pPr lvl="2"/>
            <a:r>
              <a:rPr lang="en-US" dirty="0" smtClean="0"/>
              <a:t>More on allowing subtypes later!</a:t>
            </a:r>
          </a:p>
          <a:p>
            <a:pPr lvl="1"/>
            <a:r>
              <a:rPr lang="en-US" dirty="0" smtClean="0"/>
              <a:t>Multiple interfaces no problem; just implement everything</a:t>
            </a:r>
          </a:p>
          <a:p>
            <a:endParaRPr lang="en-US" sz="1000" dirty="0" smtClean="0"/>
          </a:p>
          <a:p>
            <a:r>
              <a:rPr lang="en-US" dirty="0" smtClean="0"/>
              <a:t>If class type-checks, it is a subtype of the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886200"/>
            <a:ext cx="6858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6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Interfaces provide no methods or fields</a:t>
            </a:r>
          </a:p>
          <a:p>
            <a:pPr lvl="1"/>
            <a:r>
              <a:rPr lang="en-US" dirty="0" smtClean="0"/>
              <a:t>So no questions of method/field duplication when implementing multiple interfaces, unlike multiple inheritance</a:t>
            </a:r>
          </a:p>
          <a:p>
            <a:pPr lvl="1"/>
            <a:endParaRPr lang="en-US" dirty="0" smtClean="0"/>
          </a:p>
          <a:p>
            <a:r>
              <a:rPr lang="en-US" dirty="0"/>
              <a:t>What interfaces are for:</a:t>
            </a:r>
          </a:p>
          <a:p>
            <a:pPr lvl="1"/>
            <a:r>
              <a:rPr lang="en-US" dirty="0" smtClean="0"/>
              <a:t>“Caller can give any instance of any class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So </a:t>
            </a:r>
            <a:r>
              <a:rPr lang="en-US" dirty="0" err="1" smtClean="0"/>
              <a:t>callee</a:t>
            </a:r>
            <a:r>
              <a:rPr lang="en-US" dirty="0" smtClean="0"/>
              <a:t> can call methods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regardless of class</a:t>
            </a:r>
          </a:p>
          <a:p>
            <a:pPr lvl="1"/>
            <a:r>
              <a:rPr lang="en-US" dirty="0" smtClean="0"/>
              <a:t>So much more flexible type system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Interfaces have little use in a dynamically typed language</a:t>
            </a:r>
          </a:p>
          <a:p>
            <a:pPr lvl="1"/>
            <a:r>
              <a:rPr lang="en-US" dirty="0" smtClean="0"/>
              <a:t>Dynamic typing </a:t>
            </a:r>
            <a:r>
              <a:rPr lang="en-US" i="1" dirty="0" smtClean="0"/>
              <a:t>already</a:t>
            </a:r>
            <a:r>
              <a:rPr lang="en-US" dirty="0" smtClean="0"/>
              <a:t>  much more flexible, with trade-offs we studied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1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now answer these questions: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does a statically typed OOP language need to support “required overriding”?</a:t>
            </a:r>
          </a:p>
          <a:p>
            <a:endParaRPr lang="en-US" dirty="0"/>
          </a:p>
          <a:p>
            <a:r>
              <a:rPr lang="en-US" dirty="0" smtClean="0"/>
              <a:t>How is this similar to higher-order functions?</a:t>
            </a:r>
          </a:p>
          <a:p>
            <a:endParaRPr lang="en-US" dirty="0"/>
          </a:p>
          <a:p>
            <a:r>
              <a:rPr lang="en-US" dirty="0"/>
              <a:t>Why does a language with multiple inheritance (e.g., C++) not need Java/C#-style interfaces?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[Explaining Java’s </a:t>
            </a:r>
            <a:r>
              <a:rPr lang="en-US" dirty="0" smtClean="0">
                <a:solidFill>
                  <a:schemeClr val="accent2"/>
                </a:solidFill>
              </a:rPr>
              <a:t>abstract methods</a:t>
            </a:r>
            <a:r>
              <a:rPr lang="en-US" dirty="0" smtClean="0"/>
              <a:t> / C++’s </a:t>
            </a:r>
            <a:r>
              <a:rPr lang="en-US" dirty="0" smtClean="0">
                <a:solidFill>
                  <a:schemeClr val="accent2"/>
                </a:solidFill>
              </a:rPr>
              <a:t>pure virtual methods</a:t>
            </a:r>
            <a:r>
              <a:rPr lang="en-US" dirty="0" smtClean="0"/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9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Often a class expects all subclasses to override some method(s)</a:t>
            </a:r>
          </a:p>
          <a:p>
            <a:pPr lvl="1"/>
            <a:r>
              <a:rPr lang="en-US" dirty="0" smtClean="0"/>
              <a:t>The purpose of the superclass is to abstract common functionality, but some non-common parts have no default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Ruby approach:</a:t>
            </a:r>
          </a:p>
          <a:p>
            <a:pPr lvl="1"/>
            <a:r>
              <a:rPr lang="en-US" dirty="0" smtClean="0"/>
              <a:t>Do not define must-override methods in superclass</a:t>
            </a:r>
          </a:p>
          <a:p>
            <a:pPr lvl="1"/>
            <a:r>
              <a:rPr lang="en-US" dirty="0" smtClean="0"/>
              <a:t>Subclasses can add it</a:t>
            </a:r>
          </a:p>
          <a:p>
            <a:pPr lvl="1"/>
            <a:r>
              <a:rPr lang="en-US" dirty="0" smtClean="0"/>
              <a:t>Creating instance of superclass can cause method-missing errors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5410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do not use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A.new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all subclasses should define m2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 (see also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i="1" dirty="0" smtClean="0"/>
              <a:t>traits</a:t>
            </a:r>
            <a:r>
              <a:rPr lang="en-US" dirty="0" smtClean="0"/>
              <a:t>)</a:t>
            </a:r>
          </a:p>
          <a:p>
            <a:pPr lvl="1"/>
            <a:endParaRPr lang="en-US" sz="1000" dirty="0"/>
          </a:p>
          <a:p>
            <a:r>
              <a:rPr lang="en-US" dirty="0"/>
              <a:t>Java/C#-style </a:t>
            </a:r>
            <a:r>
              <a:rPr lang="en-US" i="1" dirty="0"/>
              <a:t>interfaces</a:t>
            </a:r>
            <a:r>
              <a:rPr lang="en-US" dirty="0"/>
              <a:t>: allow &gt; 1 types</a:t>
            </a:r>
          </a:p>
          <a:p>
            <a:pPr lvl="1"/>
            <a:r>
              <a:rPr lang="en-US" dirty="0"/>
              <a:t>Mostly irrelevant in a dynamically typed language, but fewer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5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In Java/C#/C++, prior approach fails type-checking</a:t>
            </a:r>
          </a:p>
          <a:p>
            <a:pPr lvl="1"/>
            <a:r>
              <a:rPr lang="en-US" dirty="0" smtClean="0"/>
              <a:t>No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superclass</a:t>
            </a:r>
          </a:p>
          <a:p>
            <a:pPr lvl="1"/>
            <a:r>
              <a:rPr lang="en-US" dirty="0" smtClean="0"/>
              <a:t>One solution: provide error-causing implementation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Better: Use static checking to prevent this error…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43200"/>
            <a:ext cx="54102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must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be overridden"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r>
              <a:rPr lang="en-US" dirty="0" smtClean="0"/>
              <a:t>Java/C#/C++ let superclass give signature (type) of method subclasses should provide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abstract methods</a:t>
            </a:r>
            <a:r>
              <a:rPr lang="en-US" dirty="0" smtClean="0"/>
              <a:t> or </a:t>
            </a:r>
            <a:r>
              <a:rPr lang="en-US" i="1" dirty="0" smtClean="0"/>
              <a:t>pure virtual methods</a:t>
            </a:r>
          </a:p>
          <a:p>
            <a:pPr lvl="1"/>
            <a:r>
              <a:rPr lang="en-US" dirty="0" smtClean="0"/>
              <a:t>Cannot creates instances of classes with such methods</a:t>
            </a:r>
          </a:p>
          <a:p>
            <a:pPr lvl="2"/>
            <a:r>
              <a:rPr lang="en-US" dirty="0" smtClean="0"/>
              <a:t>Catches error at compile-time</a:t>
            </a:r>
          </a:p>
          <a:p>
            <a:pPr lvl="2"/>
            <a:r>
              <a:rPr lang="en-US" dirty="0" smtClean="0"/>
              <a:t>Indicates intent to code-reader</a:t>
            </a:r>
          </a:p>
          <a:p>
            <a:pPr lvl="2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make language more powerful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4114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43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code to other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Abstract methods and dynamic dispatch: An OOP way to have subclass “pass code” to other code in superclass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500" dirty="0" smtClean="0"/>
          </a:p>
          <a:p>
            <a:endParaRPr lang="en-US" sz="1000" dirty="0" smtClean="0"/>
          </a:p>
          <a:p>
            <a:r>
              <a:rPr lang="en-US" dirty="0" smtClean="0"/>
              <a:t>Higher-order functions: An FP way to have caller “pass code” to </a:t>
            </a:r>
            <a:r>
              <a:rPr lang="en-US" dirty="0" err="1" smtClean="0"/>
              <a:t>callee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209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257800"/>
            <a:ext cx="4495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g e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f((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…),…)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1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interfaces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multiple inheritance and abstract methods, you do not also need interfaces</a:t>
            </a:r>
          </a:p>
          <a:p>
            <a:endParaRPr lang="en-US" dirty="0"/>
          </a:p>
          <a:p>
            <a:r>
              <a:rPr lang="en-US" dirty="0" smtClean="0"/>
              <a:t>Replace each interface with a class with all abstract methods</a:t>
            </a:r>
          </a:p>
          <a:p>
            <a:endParaRPr lang="en-US" dirty="0"/>
          </a:p>
          <a:p>
            <a:r>
              <a:rPr lang="en-US" dirty="0" smtClean="0"/>
              <a:t>Replace each “implements interface” with another superclass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 Expect to see interfaces only in statically typed OOP without multiple inheritance</a:t>
            </a:r>
          </a:p>
          <a:p>
            <a:pPr lvl="1"/>
            <a:r>
              <a:rPr lang="en-US" dirty="0" smtClean="0"/>
              <a:t>Not Ruby</a:t>
            </a:r>
          </a:p>
          <a:p>
            <a:pPr lvl="1"/>
            <a:r>
              <a:rPr lang="en-US" dirty="0" smtClean="0"/>
              <a:t>Not C++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1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(this topic)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490865"/>
            <a:ext cx="609600" cy="6006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3100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“win”)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can be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3256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some methods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28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instances of it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let a class have one superclass but </a:t>
            </a:r>
            <a:r>
              <a:rPr lang="en-US" i="1" dirty="0" smtClean="0"/>
              <a:t>include</a:t>
            </a:r>
            <a:r>
              <a:rPr lang="en-US" dirty="0" smtClean="0"/>
              <a:t> any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5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3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61700</TotalTime>
  <Words>1961</Words>
  <Application>Microsoft Macintosh PowerPoint</Application>
  <PresentationFormat>On-screen Show (4:3)</PresentationFormat>
  <Paragraphs>383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Courier New</vt:lpstr>
      <vt:lpstr>Times New Roman</vt:lpstr>
      <vt:lpstr>Arial</vt:lpstr>
      <vt:lpstr>dan_design_template</vt:lpstr>
      <vt:lpstr>CSE341: Programming Languages  Lecture 23 Multiple Inheritance, Mixins, Interfaces, Abstract Methods 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Mixins</vt:lpstr>
      <vt:lpstr>Example</vt:lpstr>
      <vt:lpstr>Lookup rules</vt:lpstr>
      <vt:lpstr>The two big ones</vt:lpstr>
      <vt:lpstr>Replacement for multiple inheritance?</vt:lpstr>
      <vt:lpstr>Statically-Typed OOP</vt:lpstr>
      <vt:lpstr>Classes as Types</vt:lpstr>
      <vt:lpstr>Interfaces are (or were) JustTypes</vt:lpstr>
      <vt:lpstr>Implementing Interfaces</vt:lpstr>
      <vt:lpstr>Multiple interfaces</vt:lpstr>
      <vt:lpstr>Connections</vt:lpstr>
      <vt:lpstr>Required overriding</vt:lpstr>
      <vt:lpstr>Static typing</vt:lpstr>
      <vt:lpstr>Abstract methods</vt:lpstr>
      <vt:lpstr>Passing code to other code</vt:lpstr>
      <vt:lpstr>No interfaces in C++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James R. Wilcox</cp:lastModifiedBy>
  <cp:revision>890</cp:revision>
  <cp:lastPrinted>2011-09-27T20:26:28Z</cp:lastPrinted>
  <dcterms:created xsi:type="dcterms:W3CDTF">2009-03-13T20:43:19Z</dcterms:created>
  <dcterms:modified xsi:type="dcterms:W3CDTF">2017-03-05T22:53:03Z</dcterms:modified>
</cp:coreProperties>
</file>