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56" r:id="rId2"/>
    <p:sldId id="488" r:id="rId3"/>
    <p:sldId id="489" r:id="rId4"/>
    <p:sldId id="490" r:id="rId5"/>
    <p:sldId id="491" r:id="rId6"/>
    <p:sldId id="496" r:id="rId7"/>
    <p:sldId id="498" r:id="rId8"/>
    <p:sldId id="504" r:id="rId9"/>
    <p:sldId id="505" r:id="rId10"/>
    <p:sldId id="501" r:id="rId11"/>
    <p:sldId id="502" r:id="rId12"/>
    <p:sldId id="503" r:id="rId13"/>
    <p:sldId id="508" r:id="rId14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68" y="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574" y="1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r">
              <a:defRPr sz="1100"/>
            </a:lvl1pPr>
          </a:lstStyle>
          <a:p>
            <a:fld id="{82884B81-6372-4314-A9FF-3FEEA5BA7FD8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8276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574" y="8758276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r">
              <a:defRPr sz="1100"/>
            </a:lvl1pPr>
          </a:lstStyle>
          <a:p>
            <a:fld id="{5FBCB171-D845-4996-B264-125C6B72D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28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5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79595"/>
            <a:ext cx="5547360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5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fld id="{C142CCA2-2949-4325-A78A-A7C3B63D73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8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Autumn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115C0-909B-4E1C-9E6E-04B3E91035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Autumn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2AAE3-B489-4A15-89C7-18993943A3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2017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Autumn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83048-0376-4A94-A445-C2F5CD3FC3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Autumn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A12F5-03B5-4BEE-BF40-7EC1D15EBE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Autumn 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FCB40-9664-45B5-BAA8-170CAD3533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Autumn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D69B1-7287-44D7-BAC9-82A718B312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Autumn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E0B5-4587-46C9-88FF-288BD15E32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Autumn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7DB5F-D2ED-41DB-B30F-B019AB82D7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Autumn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279E5-AC96-4A1A-8381-1C3686D400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r>
              <a:rPr lang="en-US" smtClean="0"/>
              <a:t>Autumn 2017</a:t>
            </a: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3B048AC8-D41E-4C7B-8EE3-A52489AA1F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hf hdr="0"/>
  <p:txStyles>
    <p:titleStyle>
      <a:lvl1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2209800"/>
          </a:xfrm>
        </p:spPr>
        <p:txBody>
          <a:bodyPr/>
          <a:lstStyle/>
          <a:p>
            <a:pPr algn="ctr"/>
            <a:r>
              <a:rPr lang="en-US" sz="3200" i="0" dirty="0" smtClean="0"/>
              <a:t>CSE341: Programming Languages</a:t>
            </a:r>
            <a:br>
              <a:rPr lang="en-US" sz="3200" i="0" dirty="0" smtClean="0"/>
            </a:br>
            <a:r>
              <a:rPr lang="en-US" sz="1400" i="0" dirty="0" smtClean="0"/>
              <a:t/>
            </a:r>
            <a:br>
              <a:rPr lang="en-US" sz="1400" i="0" dirty="0" smtClean="0"/>
            </a:br>
            <a:r>
              <a:rPr lang="en-US" sz="3200" i="0" dirty="0" smtClean="0"/>
              <a:t>Lecture 26</a:t>
            </a:r>
            <a:br>
              <a:rPr lang="en-US" sz="3200" i="0" dirty="0" smtClean="0"/>
            </a:br>
            <a:r>
              <a:rPr lang="en-US" sz="3200" i="0" dirty="0" smtClean="0"/>
              <a:t>Course Victory Lap</a:t>
            </a:r>
            <a:endParaRPr lang="en-US" sz="3200" i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13744" y="5410200"/>
            <a:ext cx="6629400" cy="1219200"/>
          </a:xfrm>
        </p:spPr>
        <p:txBody>
          <a:bodyPr/>
          <a:lstStyle/>
          <a:p>
            <a:r>
              <a:rPr lang="en-US" sz="2400" dirty="0" smtClean="0"/>
              <a:t>Dan Grossman</a:t>
            </a:r>
          </a:p>
          <a:p>
            <a:r>
              <a:rPr lang="en-US" sz="2400" dirty="0" smtClean="0"/>
              <a:t>Autumn 2017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85800"/>
            <a:ext cx="7315447" cy="7715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No Mutation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[An incomplete list]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Can freely alias or copy values/objects: Unit 1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More functions/modules are equivalent: Unit 4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No need to make local copies of data: Unit 5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Depth subtyping is sound: Unit 8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State updates are appropriate when you are modeling a phenomenon that is inherently state-based</a:t>
            </a:r>
          </a:p>
          <a:p>
            <a:pPr lvl="1"/>
            <a:r>
              <a:rPr lang="en-US" dirty="0" smtClean="0"/>
              <a:t>A fold over a collection (e.g., summing a list) is not!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7658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other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r>
              <a:rPr lang="en-US" dirty="0" smtClean="0"/>
              <a:t>Function closures are </a:t>
            </a:r>
            <a:r>
              <a:rPr lang="en-US" i="1" dirty="0" smtClean="0"/>
              <a:t>really</a:t>
            </a:r>
            <a:r>
              <a:rPr lang="en-US" dirty="0" smtClean="0"/>
              <a:t> powerful and convenient…</a:t>
            </a:r>
          </a:p>
          <a:p>
            <a:pPr lvl="1"/>
            <a:r>
              <a:rPr lang="en-US" dirty="0" smtClean="0"/>
              <a:t>… and implementing them is not magic</a:t>
            </a:r>
          </a:p>
          <a:p>
            <a:endParaRPr lang="en-US" dirty="0"/>
          </a:p>
          <a:p>
            <a:r>
              <a:rPr lang="en-US" dirty="0" err="1" smtClean="0"/>
              <a:t>Datatypes</a:t>
            </a:r>
            <a:r>
              <a:rPr lang="en-US" dirty="0" smtClean="0"/>
              <a:t> and pattern-matching are really convenient…</a:t>
            </a:r>
          </a:p>
          <a:p>
            <a:pPr lvl="1"/>
            <a:r>
              <a:rPr lang="en-US" dirty="0" smtClean="0"/>
              <a:t>… and exactly the opposite of OOP decomposition</a:t>
            </a:r>
          </a:p>
          <a:p>
            <a:pPr lvl="1"/>
            <a:endParaRPr lang="en-US" dirty="0"/>
          </a:p>
          <a:p>
            <a:r>
              <a:rPr lang="en-US" dirty="0" smtClean="0"/>
              <a:t>Sound static typing prevents certain errors…</a:t>
            </a:r>
          </a:p>
          <a:p>
            <a:pPr lvl="1"/>
            <a:r>
              <a:rPr lang="en-US" dirty="0" smtClean="0"/>
              <a:t>… and is inherently approximate</a:t>
            </a:r>
          </a:p>
          <a:p>
            <a:pPr lvl="1"/>
            <a:endParaRPr lang="en-US" dirty="0"/>
          </a:p>
          <a:p>
            <a:r>
              <a:rPr lang="en-US" dirty="0" smtClean="0"/>
              <a:t>Subtyping and generics allow different kinds of code reuse…</a:t>
            </a:r>
          </a:p>
          <a:p>
            <a:pPr lvl="1"/>
            <a:r>
              <a:rPr lang="en-US" dirty="0" smtClean="0"/>
              <a:t>… and combine synergistically</a:t>
            </a:r>
          </a:p>
          <a:p>
            <a:pPr lvl="1"/>
            <a:endParaRPr lang="en-US" dirty="0"/>
          </a:p>
          <a:p>
            <a:r>
              <a:rPr lang="en-US" dirty="0" smtClean="0"/>
              <a:t>Modularity is really important; languages can help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117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 syllabus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Successful </a:t>
            </a:r>
            <a:r>
              <a:rPr lang="en-US" dirty="0"/>
              <a:t>course participants will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 smtClean="0"/>
              <a:t>Internalize </a:t>
            </a:r>
            <a:r>
              <a:rPr lang="en-US" dirty="0"/>
              <a:t>an accurate understanding of what functional and object-oriented programs </a:t>
            </a:r>
            <a:r>
              <a:rPr lang="en-US" dirty="0" smtClean="0"/>
              <a:t>mean</a:t>
            </a:r>
          </a:p>
          <a:p>
            <a:endParaRPr lang="en-US" sz="600" dirty="0"/>
          </a:p>
          <a:p>
            <a:r>
              <a:rPr lang="en-US" dirty="0" smtClean="0"/>
              <a:t>Develop </a:t>
            </a:r>
            <a:r>
              <a:rPr lang="en-US" dirty="0"/>
              <a:t>the skills necessary to learn new programming languages </a:t>
            </a:r>
            <a:r>
              <a:rPr lang="en-US" dirty="0" smtClean="0"/>
              <a:t>quickly</a:t>
            </a:r>
          </a:p>
          <a:p>
            <a:endParaRPr lang="en-US" sz="600" dirty="0"/>
          </a:p>
          <a:p>
            <a:r>
              <a:rPr lang="en-US" dirty="0" smtClean="0"/>
              <a:t>Master specific </a:t>
            </a:r>
            <a:r>
              <a:rPr lang="en-US" dirty="0"/>
              <a:t>language concepts such that they </a:t>
            </a:r>
            <a:r>
              <a:rPr lang="en-US" dirty="0" smtClean="0"/>
              <a:t>can recognize </a:t>
            </a:r>
            <a:r>
              <a:rPr lang="en-US" dirty="0"/>
              <a:t>them in strange </a:t>
            </a:r>
            <a:r>
              <a:rPr lang="en-US" dirty="0" smtClean="0"/>
              <a:t>guises</a:t>
            </a:r>
          </a:p>
          <a:p>
            <a:endParaRPr lang="en-US" sz="600" dirty="0"/>
          </a:p>
          <a:p>
            <a:r>
              <a:rPr lang="en-US" dirty="0" smtClean="0"/>
              <a:t>Learn </a:t>
            </a:r>
            <a:r>
              <a:rPr lang="en-US" dirty="0"/>
              <a:t>to evaluate the power and elegance of programming languages and their </a:t>
            </a:r>
            <a:r>
              <a:rPr lang="en-US" dirty="0" smtClean="0"/>
              <a:t>constructs</a:t>
            </a:r>
          </a:p>
          <a:p>
            <a:endParaRPr lang="en-US" sz="600" dirty="0"/>
          </a:p>
          <a:p>
            <a:r>
              <a:rPr lang="en-US" dirty="0" smtClean="0"/>
              <a:t>Attain </a:t>
            </a:r>
            <a:r>
              <a:rPr lang="en-US" dirty="0"/>
              <a:t>reasonable </a:t>
            </a:r>
            <a:r>
              <a:rPr lang="en-US" dirty="0" smtClean="0"/>
              <a:t>proficiency </a:t>
            </a:r>
            <a:r>
              <a:rPr lang="en-US" dirty="0"/>
              <a:t>in the ML, Racket, and Ruby </a:t>
            </a:r>
            <a:r>
              <a:rPr lang="en-US" dirty="0" smtClean="0"/>
              <a:t>languages and</a:t>
            </a:r>
            <a:r>
              <a:rPr lang="en-US" dirty="0"/>
              <a:t>, as a by-product, </a:t>
            </a:r>
            <a:r>
              <a:rPr lang="en-US" dirty="0" smtClean="0"/>
              <a:t>become more proficient </a:t>
            </a:r>
            <a:r>
              <a:rPr lang="en-US" dirty="0"/>
              <a:t>in languages they already know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9081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This really is my favorite course and it probably always will be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8000" dirty="0" smtClean="0">
                <a:sym typeface="Wingdings" pitchFamily="2" charset="2"/>
              </a:rPr>
              <a:t>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 smtClean="0"/>
              <a:t>Don’t be a stranger!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Time for ask-me-anything questions?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0386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As also indicated in class-list </a:t>
            </a:r>
            <a:r>
              <a:rPr lang="en-US" dirty="0" smtClean="0"/>
              <a:t>email:</a:t>
            </a:r>
            <a:endParaRPr lang="en-US" sz="1000" dirty="0"/>
          </a:p>
          <a:p>
            <a:r>
              <a:rPr lang="en-US" dirty="0"/>
              <a:t>Next </a:t>
            </a:r>
            <a:r>
              <a:rPr lang="en-US" dirty="0" smtClean="0">
                <a:solidFill>
                  <a:srgbClr val="FF0000"/>
                </a:solidFill>
              </a:rPr>
              <a:t>Tuesday, 2:30-4:20PM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Intention is </a:t>
            </a:r>
            <a:r>
              <a:rPr lang="en-US" dirty="0" smtClean="0"/>
              <a:t>to focus primarily on material since the midterm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Including topics on </a:t>
            </a:r>
            <a:r>
              <a:rPr lang="en-US" dirty="0" err="1" smtClean="0">
                <a:solidFill>
                  <a:schemeClr val="accent2"/>
                </a:solidFill>
              </a:rPr>
              <a:t>homeworks</a:t>
            </a:r>
            <a:r>
              <a:rPr lang="en-US" dirty="0" smtClean="0">
                <a:solidFill>
                  <a:schemeClr val="accent2"/>
                </a:solidFill>
              </a:rPr>
              <a:t> and not on </a:t>
            </a:r>
            <a:r>
              <a:rPr lang="en-US" dirty="0" err="1" smtClean="0">
                <a:solidFill>
                  <a:schemeClr val="accent2"/>
                </a:solidFill>
              </a:rPr>
              <a:t>homeworks</a:t>
            </a:r>
            <a:endParaRPr lang="en-US" dirty="0" smtClean="0">
              <a:solidFill>
                <a:schemeClr val="accent2"/>
              </a:solidFill>
            </a:endParaRPr>
          </a:p>
          <a:p>
            <a:pPr lvl="1"/>
            <a:r>
              <a:rPr lang="en-US" dirty="0" smtClean="0"/>
              <a:t>May also have a little ML, just like the course has had</a:t>
            </a:r>
            <a:endParaRPr lang="en-US" dirty="0"/>
          </a:p>
          <a:p>
            <a:r>
              <a:rPr lang="en-US" dirty="0"/>
              <a:t>You will need to </a:t>
            </a:r>
            <a:r>
              <a:rPr lang="en-US" dirty="0" smtClean="0"/>
              <a:t>write code and English</a:t>
            </a:r>
            <a:endParaRPr lang="en-US" dirty="0"/>
          </a:p>
          <a:p>
            <a:endParaRPr lang="en-US" dirty="0"/>
          </a:p>
          <a:p>
            <a:endParaRPr lang="en-US" sz="1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1121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Victory Lap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924800" cy="4724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 victory lap is an extra trip </a:t>
            </a:r>
          </a:p>
          <a:p>
            <a:pPr>
              <a:buNone/>
            </a:pPr>
            <a:r>
              <a:rPr lang="en-US" dirty="0" smtClean="0"/>
              <a:t>around the track </a:t>
            </a:r>
          </a:p>
          <a:p>
            <a:pPr lvl="1"/>
            <a:r>
              <a:rPr lang="en-US" dirty="0" smtClean="0"/>
              <a:t>By the exhausted victors 	(us) </a:t>
            </a:r>
            <a:r>
              <a:rPr lang="en-US" dirty="0" smtClean="0">
                <a:sym typeface="Wingdings" pitchFamily="2" charset="2"/>
              </a:rPr>
              <a:t>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Review course goals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Slides from Introduction and Course-Motivation</a:t>
            </a:r>
          </a:p>
          <a:p>
            <a:pPr marL="0" indent="0">
              <a:buNone/>
            </a:pP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Some big themes and perspectives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Stuff for five years from now more than for the final</a:t>
            </a:r>
          </a:p>
          <a:p>
            <a:pPr lvl="1"/>
            <a:endParaRPr lang="en-US" sz="14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Maybe time for open Q&amp;A</a:t>
            </a:r>
          </a:p>
          <a:p>
            <a:pPr lvl="1"/>
            <a:endParaRPr lang="en-US" sz="14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Do your course evaluations!!!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pic>
        <p:nvPicPr>
          <p:cNvPr id="7" name="Picture 6" descr="freem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10200" y="533400"/>
            <a:ext cx="3352800" cy="273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5350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b="1" dirty="0" smtClean="0"/>
              <a:t>Huge</a:t>
            </a:r>
            <a:r>
              <a:rPr lang="en-US" dirty="0" smtClean="0"/>
              <a:t> thank-you to your TAs</a:t>
            </a:r>
          </a:p>
          <a:p>
            <a:pPr lvl="1"/>
            <a:r>
              <a:rPr lang="en-US" dirty="0" smtClean="0"/>
              <a:t>Great team effort</a:t>
            </a:r>
          </a:p>
          <a:p>
            <a:pPr lvl="1"/>
            <a:r>
              <a:rPr lang="en-US" dirty="0" smtClean="0"/>
              <a:t>Really invested in a successful course</a:t>
            </a:r>
            <a:endParaRPr lang="en-US" dirty="0"/>
          </a:p>
          <a:p>
            <a:pPr lvl="2"/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04484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a huge thank you to all of </a:t>
            </a:r>
            <a:r>
              <a:rPr lang="en-US" b="1" dirty="0" smtClean="0"/>
              <a:t>you</a:t>
            </a:r>
          </a:p>
          <a:p>
            <a:pPr lvl="1"/>
            <a:r>
              <a:rPr lang="en-US" dirty="0" smtClean="0"/>
              <a:t>Great attitude about a very different view of software</a:t>
            </a:r>
          </a:p>
          <a:p>
            <a:pPr lvl="1"/>
            <a:r>
              <a:rPr lang="en-US" dirty="0" smtClean="0"/>
              <a:t>Good class attendance and questions</a:t>
            </a:r>
          </a:p>
          <a:p>
            <a:pPr lvl="1"/>
            <a:r>
              <a:rPr lang="en-US" dirty="0" smtClean="0"/>
              <a:t>Occasionally laughed at stuff </a:t>
            </a:r>
            <a:r>
              <a:rPr lang="en-US" dirty="0" smtClean="0">
                <a:sym typeface="Wingdings" pitchFamily="2" charset="2"/>
              </a:rPr>
              <a:t></a:t>
            </a:r>
          </a:p>
          <a:p>
            <a:pPr lvl="1"/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Computer science ought to be challenging and fun!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3915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[From Lecture 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essential concepts relevant in any programming language </a:t>
            </a:r>
          </a:p>
          <a:p>
            <a:pPr lvl="1"/>
            <a:r>
              <a:rPr lang="en-US" dirty="0" smtClean="0"/>
              <a:t>And how these pieces fit together</a:t>
            </a:r>
          </a:p>
          <a:p>
            <a:endParaRPr lang="en-US" sz="1000" dirty="0"/>
          </a:p>
          <a:p>
            <a:r>
              <a:rPr lang="en-US" dirty="0" smtClean="0"/>
              <a:t>Use ML, Racket, and Ruby languages:</a:t>
            </a:r>
          </a:p>
          <a:p>
            <a:pPr lvl="1"/>
            <a:r>
              <a:rPr lang="en-US" dirty="0" smtClean="0"/>
              <a:t>They let many of the concepts “shine”</a:t>
            </a:r>
          </a:p>
          <a:p>
            <a:pPr lvl="1"/>
            <a:r>
              <a:rPr lang="en-US" dirty="0" smtClean="0"/>
              <a:t>Using multiple languages shows how the same concept can “look different” or actually be slightly different</a:t>
            </a:r>
          </a:p>
          <a:p>
            <a:pPr lvl="1"/>
            <a:r>
              <a:rPr lang="en-US" dirty="0" smtClean="0"/>
              <a:t>In many ways simpler than Java</a:t>
            </a:r>
          </a:p>
          <a:p>
            <a:pPr lvl="1"/>
            <a:endParaRPr lang="en-US" sz="1000" dirty="0"/>
          </a:p>
          <a:p>
            <a:r>
              <a:rPr lang="en-US" dirty="0" smtClean="0"/>
              <a:t>Big focus on </a:t>
            </a:r>
            <a:r>
              <a:rPr lang="en-US" i="1" dirty="0" smtClean="0"/>
              <a:t>functional programming</a:t>
            </a:r>
          </a:p>
          <a:p>
            <a:pPr lvl="1"/>
            <a:r>
              <a:rPr lang="en-US" dirty="0" smtClean="0"/>
              <a:t>Not using </a:t>
            </a:r>
            <a:r>
              <a:rPr lang="en-US" i="1" dirty="0" smtClean="0"/>
              <a:t>mutation</a:t>
            </a:r>
            <a:r>
              <a:rPr lang="en-US" dirty="0" smtClean="0"/>
              <a:t> (assignment statements) (!)</a:t>
            </a:r>
          </a:p>
          <a:p>
            <a:pPr lvl="1"/>
            <a:r>
              <a:rPr lang="en-US" dirty="0" smtClean="0"/>
              <a:t>Using </a:t>
            </a:r>
            <a:r>
              <a:rPr lang="en-US" i="1" dirty="0" smtClean="0"/>
              <a:t>first-class functions</a:t>
            </a:r>
            <a:r>
              <a:rPr lang="en-US" dirty="0" smtClean="0"/>
              <a:t> (can’t explain that yet)</a:t>
            </a:r>
          </a:p>
          <a:p>
            <a:pPr lvl="1"/>
            <a:r>
              <a:rPr lang="en-US" dirty="0" smtClean="0"/>
              <a:t>But many other topics too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2824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[From Lecture 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495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i="1" dirty="0" smtClean="0"/>
              <a:t>Learning to think about software in this “PL” way will make you a better programmer even if/when you go back to old ways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i="1" dirty="0" smtClean="0"/>
              <a:t>It will also give you the mental tools and experience you need for a lifetime of confidently picking up new languages and ideas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[Somewhat in the style of </a:t>
            </a:r>
            <a:r>
              <a:rPr lang="en-US" i="1" dirty="0" smtClean="0"/>
              <a:t>The Karate Kid</a:t>
            </a:r>
            <a:r>
              <a:rPr lang="en-US" dirty="0" smtClean="0"/>
              <a:t> movies (1984, 2010)]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850" y="4305300"/>
            <a:ext cx="1123950" cy="1673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5" y="4321011"/>
            <a:ext cx="1095375" cy="1622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82177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[From Course Motivation]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876800"/>
          </a:xfrm>
        </p:spPr>
        <p:txBody>
          <a:bodyPr/>
          <a:lstStyle/>
          <a:p>
            <a:r>
              <a:rPr lang="en-US" dirty="0" smtClean="0"/>
              <a:t>No such thing as a “best” PL</a:t>
            </a:r>
          </a:p>
          <a:p>
            <a:endParaRPr lang="en-US" sz="1400" dirty="0" smtClean="0"/>
          </a:p>
          <a:p>
            <a:r>
              <a:rPr lang="en-US" dirty="0" smtClean="0"/>
              <a:t>Fundamental concepts easier to teach in some (multiple) PLs</a:t>
            </a:r>
          </a:p>
          <a:p>
            <a:endParaRPr lang="en-US" sz="1400" dirty="0" smtClean="0"/>
          </a:p>
          <a:p>
            <a:r>
              <a:rPr lang="en-US" dirty="0" smtClean="0"/>
              <a:t>A good PL is a relevant, elegant interface for writing software</a:t>
            </a:r>
          </a:p>
          <a:p>
            <a:pPr lvl="1"/>
            <a:r>
              <a:rPr lang="en-US" dirty="0" smtClean="0"/>
              <a:t>There is no substitute for precise understanding of PL semantics</a:t>
            </a:r>
          </a:p>
          <a:p>
            <a:endParaRPr lang="en-US" sz="1400" dirty="0" smtClean="0"/>
          </a:p>
          <a:p>
            <a:r>
              <a:rPr lang="en-US" dirty="0" smtClean="0"/>
              <a:t>Functional languages have been on the leading edge for decades</a:t>
            </a:r>
          </a:p>
          <a:p>
            <a:pPr lvl="1"/>
            <a:r>
              <a:rPr lang="en-US" dirty="0" smtClean="0"/>
              <a:t>Ideas have been absorbed by the mainstream, but very slowly</a:t>
            </a:r>
          </a:p>
          <a:p>
            <a:pPr lvl="1"/>
            <a:r>
              <a:rPr lang="en-US" dirty="0" smtClean="0"/>
              <a:t>First-class functions and avoiding mutation increasingly essential</a:t>
            </a:r>
          </a:p>
          <a:p>
            <a:pPr lvl="1"/>
            <a:r>
              <a:rPr lang="en-US" dirty="0" smtClean="0"/>
              <a:t>Meanwhile, use the ideas to be a better C/Java/PHP hacker</a:t>
            </a:r>
          </a:p>
          <a:p>
            <a:pPr lvl="1"/>
            <a:endParaRPr lang="en-US" dirty="0"/>
          </a:p>
          <a:p>
            <a:r>
              <a:rPr lang="en-US" dirty="0" smtClean="0"/>
              <a:t>Many great alternatives to ML, Racket, and Ruby, but each was chosen for a reason and for how they complement each other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636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[From Course Motivation]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953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SML, Racket, and Ruby are a useful </a:t>
            </a:r>
            <a:r>
              <a:rPr lang="en-US" i="1" dirty="0" smtClean="0"/>
              <a:t>combination</a:t>
            </a:r>
            <a:r>
              <a:rPr lang="en-US" dirty="0" smtClean="0"/>
              <a:t> for us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 smtClean="0"/>
              <a:t>			   dynamically typed	statically typed</a:t>
            </a:r>
          </a:p>
          <a:p>
            <a:pPr marL="0" indent="0">
              <a:buNone/>
            </a:pPr>
            <a:r>
              <a:rPr lang="en-US" dirty="0" smtClean="0"/>
              <a:t>	functional	           Racket                        SML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object-oriented                Ruby                        Java</a:t>
            </a:r>
            <a:endParaRPr lang="en-US" sz="800" dirty="0" smtClean="0"/>
          </a:p>
          <a:p>
            <a:pPr marL="0" indent="0">
              <a:buNone/>
            </a:pPr>
            <a:r>
              <a:rPr lang="en-US" i="1" dirty="0" smtClean="0"/>
              <a:t>ML</a:t>
            </a:r>
            <a:r>
              <a:rPr lang="en-US" dirty="0" smtClean="0"/>
              <a:t>: polymorphic types, pattern-matching, abstract types &amp; modules</a:t>
            </a:r>
          </a:p>
          <a:p>
            <a:pPr marL="0" indent="0">
              <a:buNone/>
            </a:pPr>
            <a:r>
              <a:rPr lang="en-US" i="1" dirty="0" smtClean="0"/>
              <a:t>Racket</a:t>
            </a:r>
            <a:r>
              <a:rPr lang="en-US" dirty="0" smtClean="0"/>
              <a:t>: dynamic typing, “good” macros, minimalist syntax, </a:t>
            </a:r>
            <a:r>
              <a:rPr lang="en-US" dirty="0" err="1" smtClean="0"/>
              <a:t>eval</a:t>
            </a: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Ruby</a:t>
            </a:r>
            <a:r>
              <a:rPr lang="en-US" dirty="0" smtClean="0"/>
              <a:t>: classes but not types, very OOP, </a:t>
            </a:r>
            <a:r>
              <a:rPr lang="en-US" dirty="0" err="1" smtClean="0"/>
              <a:t>mixins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[and much more]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 smtClean="0"/>
              <a:t>Really wish we had more time:</a:t>
            </a:r>
          </a:p>
          <a:p>
            <a:pPr marL="0" indent="0">
              <a:buNone/>
            </a:pPr>
            <a:r>
              <a:rPr lang="en-US" i="1" dirty="0" smtClean="0"/>
              <a:t>Haskell</a:t>
            </a:r>
            <a:r>
              <a:rPr lang="en-US" dirty="0" smtClean="0"/>
              <a:t>: laziness, purity, type classes, monads</a:t>
            </a:r>
          </a:p>
          <a:p>
            <a:pPr marL="0" indent="0">
              <a:buNone/>
            </a:pPr>
            <a:r>
              <a:rPr lang="en-US" i="1" dirty="0" smtClean="0"/>
              <a:t>Prolog</a:t>
            </a:r>
            <a:r>
              <a:rPr lang="en-US" dirty="0" smtClean="0"/>
              <a:t>: unification and backtracking</a:t>
            </a:r>
          </a:p>
          <a:p>
            <a:pPr marL="0" indent="0">
              <a:buNone/>
            </a:pPr>
            <a:r>
              <a:rPr lang="en-US" dirty="0" smtClean="0"/>
              <a:t>[and much more]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6096000" y="1905000"/>
            <a:ext cx="0" cy="106680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3505200" y="1905000"/>
            <a:ext cx="0" cy="106680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1600200" y="2286000"/>
            <a:ext cx="64770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1600200" y="2667000"/>
            <a:ext cx="64770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384285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n_design_template">
  <a:themeElements>
    <a:clrScheme name="dan_design_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an_design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an_design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_design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60067</TotalTime>
  <Words>751</Words>
  <Application>Microsoft Office PowerPoint</Application>
  <PresentationFormat>On-screen Show (4:3)</PresentationFormat>
  <Paragraphs>175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Wingdings</vt:lpstr>
      <vt:lpstr>dan_design_template</vt:lpstr>
      <vt:lpstr>CSE341: Programming Languages  Lecture 26 Course Victory Lap</vt:lpstr>
      <vt:lpstr>Final Exam</vt:lpstr>
      <vt:lpstr>Victory Lap</vt:lpstr>
      <vt:lpstr>Thank you!</vt:lpstr>
      <vt:lpstr>Thank you!</vt:lpstr>
      <vt:lpstr>[From Lecture 1]</vt:lpstr>
      <vt:lpstr>[From Lecture 1]</vt:lpstr>
      <vt:lpstr>[From Course Motivation]</vt:lpstr>
      <vt:lpstr>[From Course Motivation]</vt:lpstr>
      <vt:lpstr>Benefits of No Mutation</vt:lpstr>
      <vt:lpstr>Some other highlights</vt:lpstr>
      <vt:lpstr>From the syllabus</vt:lpstr>
      <vt:lpstr>The End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Languages &amp;  Software Engineering</dc:title>
  <dc:creator>Dan Grossman</dc:creator>
  <cp:lastModifiedBy>Dan Grossman</cp:lastModifiedBy>
  <cp:revision>923</cp:revision>
  <cp:lastPrinted>2011-09-27T20:26:28Z</cp:lastPrinted>
  <dcterms:created xsi:type="dcterms:W3CDTF">2009-03-13T20:43:19Z</dcterms:created>
  <dcterms:modified xsi:type="dcterms:W3CDTF">2017-12-06T21:40:39Z</dcterms:modified>
</cp:coreProperties>
</file>