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77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9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</a:t>
            </a:r>
            <a:br>
              <a:rPr lang="en-US" sz="3200" i="0" dirty="0" smtClean="0"/>
            </a:br>
            <a:r>
              <a:rPr lang="en-US" sz="3200" i="0" dirty="0" smtClean="0"/>
              <a:t>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is not a matter of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Misconception: If we are making a new language, we can have whatever typing and subtyping rules we want</a:t>
            </a:r>
          </a:p>
          <a:p>
            <a:endParaRPr lang="en-US" dirty="0"/>
          </a:p>
          <a:p>
            <a:r>
              <a:rPr lang="en-US" dirty="0" smtClean="0"/>
              <a:t>Not if you want to prevent what you claim to prevent [soundness]</a:t>
            </a:r>
          </a:p>
          <a:p>
            <a:pPr lvl="1"/>
            <a:r>
              <a:rPr lang="en-US" dirty="0" smtClean="0"/>
              <a:t>Here: No accessing record fields that do not exist</a:t>
            </a:r>
          </a:p>
          <a:p>
            <a:pPr lvl="1"/>
            <a:endParaRPr lang="en-US" dirty="0"/>
          </a:p>
          <a:p>
            <a:r>
              <a:rPr lang="en-US" dirty="0" smtClean="0"/>
              <a:t>Our typing rules were </a:t>
            </a:r>
            <a:r>
              <a:rPr lang="en-US" i="1" dirty="0" smtClean="0"/>
              <a:t>sound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before we added subtyping</a:t>
            </a:r>
          </a:p>
          <a:p>
            <a:pPr lvl="1"/>
            <a:r>
              <a:rPr lang="en-US" dirty="0" smtClean="0"/>
              <a:t>We should keep it that way</a:t>
            </a:r>
          </a:p>
          <a:p>
            <a:pPr lvl="1"/>
            <a:endParaRPr lang="en-US" dirty="0"/>
          </a:p>
          <a:p>
            <a:r>
              <a:rPr lang="en-US" dirty="0" smtClean="0"/>
              <a:t>Principle of </a:t>
            </a:r>
            <a:r>
              <a:rPr lang="en-US" i="1" dirty="0" smtClean="0"/>
              <a:t>substitutability</a:t>
            </a:r>
            <a:r>
              <a:rPr lang="en-US" dirty="0" smtClean="0"/>
              <a:t>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any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must be usable in every way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Here: Any value of subtype needs all fields any value of </a:t>
            </a:r>
            <a:r>
              <a:rPr lang="en-US" dirty="0" err="1" smtClean="0"/>
              <a:t>supertype</a:t>
            </a:r>
            <a:r>
              <a:rPr lang="en-US" dirty="0" smtClean="0"/>
              <a:t>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2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good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our record types, these rules all meet the substitutability test: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“Width”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a subset of fields with the same types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“Permutation”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the same set of fields with the same types in a different order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Transitivity: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Reflexivity: Every type is a subtype of itself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(4) may seem unnecessary, but it composes well with other rules in a full language and “does no harm”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37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record 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[Warning: I am misleading you </a:t>
            </a:r>
            <a:r>
              <a:rPr lang="en-US" dirty="0" smtClean="0">
                <a:sym typeface="Wingdings" pitchFamily="2" charset="2"/>
              </a:rPr>
              <a:t>]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Subtyping rules so far let us drop fields but not change their types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Example: A circle has a center field holding another record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For this to type-check, we need: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r:real}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971800"/>
            <a:ext cx="8153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circleY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r:real})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circleY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0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have this subtyping – could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4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No way to get this yet: we can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center</a:t>
            </a:r>
            <a:r>
              <a:rPr lang="en-US" dirty="0" smtClean="0">
                <a:latin typeface="+mj-lt"/>
                <a:cs typeface="Courier New" pitchFamily="49" charset="0"/>
              </a:rPr>
              <a:t>,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+mj-lt"/>
                <a:cs typeface="Courier New" pitchFamily="49" charset="0"/>
              </a:rPr>
              <a:t>, or permute order, but cannot “reach into a field type” to do subtyping</a:t>
            </a:r>
          </a:p>
          <a:p>
            <a:pPr>
              <a:spcBef>
                <a:spcPts val="0"/>
              </a:spcBef>
            </a:pPr>
            <a:endParaRPr lang="en-US" dirty="0">
              <a:latin typeface="+mj-lt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So why not add another subtyping rule… “Depth” subtyping: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then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&lt;: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Depth subtyping (along with width on the field's type) lets our example type-check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Stop!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nice and all that our new subtyping rule lets our example type-check</a:t>
            </a:r>
          </a:p>
          <a:p>
            <a:endParaRPr lang="en-US" dirty="0"/>
          </a:p>
          <a:p>
            <a:r>
              <a:rPr lang="en-US" dirty="0" smtClean="0"/>
              <a:t>But it is not worth it if it breaks soundness</a:t>
            </a:r>
          </a:p>
          <a:p>
            <a:pPr lvl="1"/>
            <a:r>
              <a:rPr lang="en-US" dirty="0" smtClean="0"/>
              <a:t>Also allows programs that can access missing record fields</a:t>
            </a:r>
          </a:p>
          <a:p>
            <a:pPr lvl="1"/>
            <a:endParaRPr lang="en-US" dirty="0"/>
          </a:p>
          <a:p>
            <a:r>
              <a:rPr lang="en-US" dirty="0" smtClean="0"/>
              <a:t>Unfortunately, </a:t>
            </a:r>
            <a:r>
              <a:rPr lang="en-US" dirty="0" smtClean="0">
                <a:solidFill>
                  <a:srgbClr val="FF0000"/>
                </a:solidFill>
              </a:rPr>
              <a:t>it breaks soundness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3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strikes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cs typeface="Courier New" pitchFamily="49" charset="0"/>
              </a:rPr>
              <a:t>,  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itchFamily="49" charset="0"/>
              </a:rPr>
              <a:t>then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f:ta,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f:tb,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95600"/>
            <a:ext cx="8153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setToOrigin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r:real})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{x=0.0, y=0.0}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 y=4.0, 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sphere.center.z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 (no z field)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55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language with records/objects with getters and </a:t>
            </a:r>
            <a:r>
              <a:rPr lang="en-US" dirty="0" smtClean="0">
                <a:solidFill>
                  <a:schemeClr val="accent2"/>
                </a:solidFill>
              </a:rPr>
              <a:t>setters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depth subtyping is unsound</a:t>
            </a:r>
          </a:p>
          <a:p>
            <a:pPr lvl="1"/>
            <a:r>
              <a:rPr lang="en-US" dirty="0" smtClean="0"/>
              <a:t>Subtyping cannot change the type of fields</a:t>
            </a:r>
          </a:p>
          <a:p>
            <a:pPr lvl="1"/>
            <a:endParaRPr lang="en-US" dirty="0"/>
          </a:p>
          <a:p>
            <a:r>
              <a:rPr lang="en-US" dirty="0" smtClean="0"/>
              <a:t>If fields are </a:t>
            </a:r>
            <a:r>
              <a:rPr lang="en-US" dirty="0" smtClean="0">
                <a:solidFill>
                  <a:schemeClr val="accent2"/>
                </a:solidFill>
              </a:rPr>
              <a:t>immutable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chemeClr val="accent2"/>
                </a:solidFill>
              </a:rPr>
              <a:t>depth subtyping is 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Yet another benefit of outlawing mutation!</a:t>
            </a:r>
          </a:p>
          <a:p>
            <a:pPr lvl="1"/>
            <a:r>
              <a:rPr lang="en-US" dirty="0" smtClean="0"/>
              <a:t>Choose two of three: setters, depth subtyping, soundness</a:t>
            </a:r>
          </a:p>
          <a:p>
            <a:pPr lvl="1"/>
            <a:endParaRPr lang="en-US" dirty="0"/>
          </a:p>
          <a:p>
            <a:r>
              <a:rPr lang="en-US" dirty="0" smtClean="0"/>
              <a:t>Remember: subtyping is not a matter of opinion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49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on Java (and C#)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Arrays should work just like records in terms of depth subtyping</a:t>
            </a:r>
          </a:p>
          <a:p>
            <a:pPr lvl="1"/>
            <a:r>
              <a:rPr lang="en-US" dirty="0" smtClean="0"/>
              <a:t>But in Java,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t1[]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t2[]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code type-checks, surprisingly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438400"/>
            <a:ext cx="7315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 </a:t>
            </a:r>
            <a:r>
              <a:rPr lang="en-US" sz="2000" kern="0" dirty="0" smtClean="0">
                <a:latin typeface="Courier New" pitchFamily="49" charset="0"/>
              </a:rPr>
              <a:t>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Point { </a:t>
            </a:r>
            <a:r>
              <a:rPr lang="en-US" sz="2000" kern="0" dirty="0">
                <a:latin typeface="Courier New" pitchFamily="49" charset="0"/>
              </a:rPr>
              <a:t>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x;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(0,0,"green");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[0].color;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68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More flexible type system allows more programs but prevents fewer errors</a:t>
            </a:r>
          </a:p>
          <a:p>
            <a:pPr lvl="1"/>
            <a:r>
              <a:rPr lang="en-US" dirty="0" smtClean="0"/>
              <a:t>Seemed especially important before Java/C# had generics</a:t>
            </a:r>
          </a:p>
          <a:p>
            <a:pPr lvl="1"/>
            <a:endParaRPr lang="en-US" sz="1000" dirty="0"/>
          </a:p>
          <a:p>
            <a:r>
              <a:rPr lang="en-US" dirty="0" smtClean="0"/>
              <a:t>Good news: despite this “inappropriate” depth subtyping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e.color</a:t>
            </a:r>
            <a:r>
              <a:rPr lang="en-US" dirty="0" smtClean="0"/>
              <a:t>  will never fail due to there being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reads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</a:t>
            </a:r>
            <a:r>
              <a:rPr lang="en-US" dirty="0" smtClean="0"/>
              <a:t> always return a (subtype of)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</a:p>
          <a:p>
            <a:pPr lvl="1"/>
            <a:endParaRPr lang="en-US" sz="1000" dirty="0"/>
          </a:p>
          <a:p>
            <a:r>
              <a:rPr lang="en-US" dirty="0" smtClean="0"/>
              <a:t>Bad news: to get the good news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e1[e2]=e3</a:t>
            </a:r>
            <a:r>
              <a:rPr lang="en-US" dirty="0" smtClean="0"/>
              <a:t> can fail even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stores</a:t>
            </a:r>
            <a:r>
              <a:rPr lang="en-US" dirty="0" smtClean="0"/>
              <a:t> check the </a:t>
            </a:r>
            <a:r>
              <a:rPr lang="en-US" i="1" dirty="0" smtClean="0"/>
              <a:t>run-time class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's elements and do not allow storing a </a:t>
            </a:r>
            <a:r>
              <a:rPr lang="en-US" dirty="0" err="1" smtClean="0"/>
              <a:t>supertype</a:t>
            </a:r>
            <a:endParaRPr lang="en-US" dirty="0" smtClean="0"/>
          </a:p>
          <a:p>
            <a:pPr lvl="1"/>
            <a:r>
              <a:rPr lang="en-US" dirty="0" smtClean="0"/>
              <a:t>No type-system help to avoid such bugs / performance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4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what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524000"/>
          </a:xfrm>
        </p:spPr>
        <p:txBody>
          <a:bodyPr/>
          <a:lstStyle/>
          <a:p>
            <a:r>
              <a:rPr lang="en-US" dirty="0" smtClean="0"/>
              <a:t>Causes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ArrayStoreException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Even though logical error is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</a:p>
          <a:p>
            <a:pPr lvl="1"/>
            <a:r>
              <a:rPr lang="en-US" dirty="0" smtClean="0"/>
              <a:t>At least run-time checks occur only on array stores, not on field accesses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c.color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8153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can throw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"inappropriate" depth subtyping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// will always hold (subtypes of)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c.color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has a 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36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major topic: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 up key ideas from first principles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 because:</a:t>
            </a:r>
          </a:p>
          <a:p>
            <a:pPr lvl="2"/>
            <a:r>
              <a:rPr lang="en-US" dirty="0"/>
              <a:t>No time for another language</a:t>
            </a:r>
          </a:p>
          <a:p>
            <a:pPr lvl="2"/>
            <a:r>
              <a:rPr lang="en-US" dirty="0" smtClean="0"/>
              <a:t>Simpler </a:t>
            </a:r>
            <a:r>
              <a:rPr lang="en-US" dirty="0"/>
              <a:t>to first show subtyping without objects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How does subtyping relate to types for OOP?</a:t>
            </a:r>
          </a:p>
          <a:p>
            <a:pPr lvl="1"/>
            <a:r>
              <a:rPr lang="en-US" dirty="0" smtClean="0"/>
              <a:t>Brief sketch only</a:t>
            </a:r>
          </a:p>
          <a:p>
            <a:endParaRPr lang="en-US" sz="1200" dirty="0"/>
          </a:p>
          <a:p>
            <a:r>
              <a:rPr lang="en-US" dirty="0" smtClean="0"/>
              <a:t>What are the relative strengths of subtyping and generics?</a:t>
            </a:r>
          </a:p>
          <a:p>
            <a:endParaRPr lang="en-US" sz="1200" dirty="0"/>
          </a:p>
          <a:p>
            <a:r>
              <a:rPr lang="en-US" dirty="0" smtClean="0"/>
              <a:t>How can subtyping and generics combine synergistically?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/>
          <a:lstStyle/>
          <a:p>
            <a:r>
              <a:rPr lang="en-US" dirty="0" smtClean="0"/>
              <a:t>Array stores probably the most </a:t>
            </a:r>
            <a:r>
              <a:rPr lang="en-US" i="1" dirty="0" smtClean="0"/>
              <a:t>surprising</a:t>
            </a:r>
            <a:r>
              <a:rPr lang="en-US" dirty="0" smtClean="0"/>
              <a:t> choice for flexibility over static checking</a:t>
            </a:r>
          </a:p>
          <a:p>
            <a:endParaRPr lang="en-US" sz="1000" dirty="0"/>
          </a:p>
          <a:p>
            <a:r>
              <a:rPr lang="en-US" dirty="0" smtClean="0"/>
              <a:t>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the most </a:t>
            </a:r>
            <a:r>
              <a:rPr lang="en-US" i="1" dirty="0" smtClean="0"/>
              <a:t>common</a:t>
            </a:r>
            <a:r>
              <a:rPr lang="en-US" dirty="0" smtClean="0"/>
              <a:t> one in practice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not an object; it has </a:t>
            </a:r>
            <a:r>
              <a:rPr lang="en-US" i="1" dirty="0" smtClean="0"/>
              <a:t>no</a:t>
            </a:r>
            <a:r>
              <a:rPr lang="en-US" dirty="0" smtClean="0"/>
              <a:t> fields or methods</a:t>
            </a:r>
          </a:p>
          <a:p>
            <a:pPr lvl="1"/>
            <a:r>
              <a:rPr lang="en-US" dirty="0" smtClean="0"/>
              <a:t>But Java and C# let it have </a:t>
            </a:r>
            <a:r>
              <a:rPr lang="en-US" i="1" dirty="0" smtClean="0"/>
              <a:t>any</a:t>
            </a:r>
            <a:r>
              <a:rPr lang="en-US" dirty="0" smtClean="0"/>
              <a:t> object type (backwards, huh?!)</a:t>
            </a:r>
          </a:p>
          <a:p>
            <a:pPr lvl="1"/>
            <a:r>
              <a:rPr lang="en-US" dirty="0" smtClean="0"/>
              <a:t>So, in fact, we do </a:t>
            </a:r>
            <a:r>
              <a:rPr lang="en-US" i="1" dirty="0" smtClean="0"/>
              <a:t>not</a:t>
            </a:r>
            <a:r>
              <a:rPr lang="en-US" dirty="0" smtClean="0"/>
              <a:t> have the static guarantee that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 smtClean="0"/>
              <a:t> produces an object that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1"/>
            <a:r>
              <a:rPr lang="en-US" dirty="0" smtClean="0"/>
              <a:t>The “or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caveat leads to run-time checks and errors, as you have surely noticed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Sometimes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convenient (like ML's option types)</a:t>
            </a:r>
          </a:p>
          <a:p>
            <a:pPr lvl="1"/>
            <a:r>
              <a:rPr lang="en-US" dirty="0" smtClean="0"/>
              <a:t>But also having “cannot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types would be nice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5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Already know a caller can use subtyping for arguments passed </a:t>
            </a:r>
          </a:p>
          <a:p>
            <a:pPr lvl="1"/>
            <a:r>
              <a:rPr lang="en-US" dirty="0" smtClean="0"/>
              <a:t>Or on the result</a:t>
            </a:r>
          </a:p>
          <a:p>
            <a:pPr lvl="1"/>
            <a:endParaRPr lang="en-US" sz="1000" dirty="0"/>
          </a:p>
          <a:p>
            <a:r>
              <a:rPr lang="en-US" dirty="0" smtClean="0"/>
              <a:t>More interesting: When is one function type a subtype of another?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Important for higher-order functions: If a function expects an argument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can you pass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 instead?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Coming next: Important for understanding methods</a:t>
            </a:r>
          </a:p>
          <a:p>
            <a:pPr lvl="2"/>
            <a:r>
              <a:rPr lang="en-US" dirty="0" smtClean="0"/>
              <a:t>(An object type is a lot like a record type where “method positions” are immutable and have function types)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7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7700" y="4495800"/>
            <a:ext cx="79629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subtyping here yet: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</a:t>
            </a:r>
            <a:r>
              <a:rPr lang="en-US" dirty="0" smtClean="0"/>
              <a:t> has exactly the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Can pass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a record with extra fields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,           but that's old news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7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Return-type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05000"/>
          </a:xfrm>
        </p:spPr>
        <p:txBody>
          <a:bodyPr/>
          <a:lstStyle/>
          <a:p>
            <a:r>
              <a:rPr lang="en-US" dirty="0" smtClean="0"/>
              <a:t>Return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a return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Nothing goes wrong:  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function can return “</a:t>
            </a:r>
            <a:r>
              <a:rPr lang="en-US" i="1" dirty="0" smtClean="0"/>
              <a:t>more</a:t>
            </a:r>
            <a:r>
              <a:rPr lang="en-US" dirty="0" smtClean="0"/>
              <a:t> than it needs to”</a:t>
            </a:r>
          </a:p>
          <a:p>
            <a:pPr lvl="1"/>
            <a:r>
              <a:rPr lang="en-US" dirty="0" smtClean="0"/>
              <a:t>Jargon: “Return types are </a:t>
            </a:r>
            <a:r>
              <a:rPr lang="en-US" i="1" dirty="0" smtClean="0"/>
              <a:t>covariant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3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This is wrong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flipIfGreen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"green"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!*)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else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305800" cy="1600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Unsound!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/>
              <a:t> </a:t>
            </a:r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allow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76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works!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flipX_Y0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(flipX_Y0,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81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flipX_Y0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j-lt"/>
                <a:cs typeface="Courier New" pitchFamily="49" charset="0"/>
              </a:rPr>
              <a:t>, which is fine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If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function can assume “</a:t>
            </a:r>
            <a:r>
              <a:rPr lang="en-US" i="1" dirty="0" smtClean="0">
                <a:latin typeface="+mj-lt"/>
                <a:cs typeface="Courier New" pitchFamily="49" charset="0"/>
              </a:rPr>
              <a:t>less</a:t>
            </a:r>
            <a:r>
              <a:rPr lang="en-US" dirty="0" smtClean="0">
                <a:latin typeface="+mj-lt"/>
                <a:cs typeface="Courier New" pitchFamily="49" charset="0"/>
              </a:rPr>
              <a:t> than it needs to” about arguments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Jargon: “Argument types are </a:t>
            </a:r>
            <a:r>
              <a:rPr lang="en-US" i="1" dirty="0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36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dirty="0" smtClean="0"/>
              <a:t> has type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Fine to pass a function of such a type as function of type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flipXMakeGreen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4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color="green"}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4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>
                <a:solidFill>
                  <a:schemeClr val="accent2"/>
                </a:solidFill>
              </a:rPr>
              <a:t>, then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Function subtyping </a:t>
            </a:r>
            <a:r>
              <a:rPr lang="en-US" dirty="0" err="1" smtClean="0">
                <a:solidFill>
                  <a:schemeClr val="accent2"/>
                </a:solidFill>
              </a:rPr>
              <a:t>contravariant</a:t>
            </a:r>
            <a:r>
              <a:rPr lang="en-US" dirty="0" smtClean="0">
                <a:solidFill>
                  <a:schemeClr val="accent2"/>
                </a:solidFill>
              </a:rPr>
              <a:t> in argument(s) and covariant in results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Also essential for understanding subtyping and methods in OOP</a:t>
            </a:r>
          </a:p>
          <a:p>
            <a:endParaRPr lang="en-US" sz="1000" dirty="0"/>
          </a:p>
          <a:p>
            <a:r>
              <a:rPr lang="en-US" dirty="0" smtClean="0"/>
              <a:t>Most unintuitive concept in the course</a:t>
            </a:r>
          </a:p>
          <a:p>
            <a:pPr lvl="1"/>
            <a:r>
              <a:rPr lang="en-US" dirty="0" smtClean="0"/>
              <a:t>Smart people often forget and convince themselves covariant arguments are okay</a:t>
            </a:r>
          </a:p>
          <a:p>
            <a:pPr lvl="1"/>
            <a:r>
              <a:rPr lang="en-US" dirty="0" smtClean="0"/>
              <a:t>These people are always mistaken</a:t>
            </a:r>
          </a:p>
          <a:p>
            <a:pPr lvl="1"/>
            <a:r>
              <a:rPr lang="en-US" dirty="0" smtClean="0"/>
              <a:t>At times, you or your boss or your friend may do this</a:t>
            </a:r>
          </a:p>
          <a:p>
            <a:pPr lvl="1"/>
            <a:r>
              <a:rPr lang="en-US" dirty="0" smtClean="0"/>
              <a:t>Remember: A guy with a PhD in PL </a:t>
            </a:r>
            <a:r>
              <a:rPr lang="en-US" b="1" i="1" dirty="0" smtClean="0"/>
              <a:t>jumped </a:t>
            </a:r>
            <a:r>
              <a:rPr lang="en-US" b="1" i="1" dirty="0" smtClean="0"/>
              <a:t>up </a:t>
            </a:r>
            <a:r>
              <a:rPr lang="en-US" b="1" i="1" dirty="0" smtClean="0"/>
              <a:t>and down</a:t>
            </a:r>
            <a:r>
              <a:rPr lang="en-US" dirty="0" smtClean="0"/>
              <a:t> insisting that function/method subtyping is always contravariant in its argument -- covariant is unsound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1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tiny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cover most core subtyping ideas by just considering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i="1" dirty="0" smtClean="0">
                <a:solidFill>
                  <a:schemeClr val="accent2"/>
                </a:solidFill>
              </a:rPr>
              <a:t>records with mutable fields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Will make up our own syntax</a:t>
            </a:r>
          </a:p>
          <a:p>
            <a:pPr lvl="1"/>
            <a:r>
              <a:rPr lang="en-US" dirty="0" smtClean="0"/>
              <a:t>ML has records, but no subtyping or field-mutation</a:t>
            </a:r>
          </a:p>
          <a:p>
            <a:pPr lvl="1"/>
            <a:r>
              <a:rPr lang="en-US" dirty="0" smtClean="0"/>
              <a:t>Racket and Ruby have no type system</a:t>
            </a:r>
          </a:p>
          <a:p>
            <a:pPr lvl="1"/>
            <a:r>
              <a:rPr lang="en-US" dirty="0" smtClean="0"/>
              <a:t>Java uses class/interface names and rarely fits on a slide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49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(half like ML, half like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Record </a:t>
            </a:r>
            <a:r>
              <a:rPr lang="en-US" dirty="0" smtClean="0">
                <a:solidFill>
                  <a:schemeClr val="accent2"/>
                </a:solidFill>
              </a:rPr>
              <a:t>creation</a:t>
            </a:r>
            <a:r>
              <a:rPr lang="en-US" dirty="0" smtClean="0"/>
              <a:t> (field names and contents):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			 	Evaluate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ei</a:t>
            </a:r>
            <a:r>
              <a:rPr lang="en-US" dirty="0" smtClean="0"/>
              <a:t>, make a record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field, get contents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field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update</a:t>
            </a:r>
          </a:p>
          <a:p>
            <a:pPr marL="0" indent="0">
              <a:buNone/>
            </a:pPr>
            <a:r>
              <a:rPr lang="en-US" dirty="0" smtClean="0"/>
              <a:t>		 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to a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 (which must exist)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		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0955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{f1=e1, f2=e2,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=en}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3295650"/>
            <a:ext cx="7620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800600"/>
            <a:ext cx="15621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e1.f =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9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</a:t>
            </a:r>
            <a:r>
              <a:rPr lang="en-US" dirty="0">
                <a:solidFill>
                  <a:schemeClr val="accent2"/>
                </a:solidFill>
              </a:rPr>
              <a:t>types</a:t>
            </a:r>
            <a:r>
              <a:rPr lang="en-US" dirty="0" smtClean="0"/>
              <a:t>: What fields a record has and type for each 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Type-checking expressions:</a:t>
            </a:r>
          </a:p>
          <a:p>
            <a:endParaRPr lang="en-US" sz="1000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{f1=e1,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=en}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>
                <a:latin typeface="+mj-lt"/>
                <a:cs typeface="Courier New" pitchFamily="49" charset="0"/>
              </a:rPr>
              <a:t> 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e1.f = 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1717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{f1:t1, f2:t2,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1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evaluation rules and typing rules prevent ever trying to access a field of a record that does not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program </a:t>
            </a:r>
            <a:r>
              <a:rPr lang="en-US" dirty="0"/>
              <a:t>that </a:t>
            </a:r>
            <a:r>
              <a:rPr lang="en-US" dirty="0" smtClean="0"/>
              <a:t>type-checks (in a made-up language):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124200"/>
            <a:ext cx="7086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pythag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pythag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46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according to our typing rules, this program does not type-check</a:t>
            </a:r>
          </a:p>
          <a:p>
            <a:pPr lvl="1"/>
            <a:r>
              <a:rPr lang="en-US" dirty="0" smtClean="0"/>
              <a:t>It does nothing wrong and seems worth supporting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324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487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idea: allow extra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idea: If an expression has type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f2:t2,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Then it can </a:t>
            </a:r>
            <a:r>
              <a:rPr lang="en-US" i="1" dirty="0" smtClean="0"/>
              <a:t>also</a:t>
            </a:r>
            <a:r>
              <a:rPr lang="en-US" dirty="0" smtClean="0"/>
              <a:t> have a type with some fields removed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what we need to type-check these function calls: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657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makePurple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</a:rPr>
              <a:t>p.color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purple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kern="0" dirty="0">
              <a:solidFill>
                <a:schemeClr val="tx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makePurple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34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subtyping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programming language already has a lot of typing rules and we do not want to change them</a:t>
            </a:r>
          </a:p>
          <a:p>
            <a:pPr lvl="1"/>
            <a:r>
              <a:rPr lang="en-US" dirty="0" smtClean="0"/>
              <a:t>Example: The type of an actual function argument must </a:t>
            </a:r>
            <a:r>
              <a:rPr lang="en-US" b="1" i="1" dirty="0" smtClean="0"/>
              <a:t>equal</a:t>
            </a:r>
            <a:r>
              <a:rPr lang="en-US" dirty="0" smtClean="0"/>
              <a:t> the type of the function parameter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do this by adding “just two things to our language”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ubtyping</a:t>
            </a:r>
            <a:r>
              <a:rPr lang="en-US" dirty="0" smtClean="0"/>
              <a:t>: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is a subtype of t2</a:t>
            </a:r>
          </a:p>
          <a:p>
            <a:pPr lvl="1"/>
            <a:r>
              <a:rPr lang="en-US" dirty="0" smtClean="0"/>
              <a:t>One new typing rule that uses subtyping: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(also)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all we need to do is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63031</TotalTime>
  <Words>2555</Words>
  <Application>Microsoft Office PowerPoint</Application>
  <PresentationFormat>On-screen Show (4:3)</PresentationFormat>
  <Paragraphs>419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CSE341: Programming Languages  Lecture 24 Subtyping </vt:lpstr>
      <vt:lpstr>Last major topic: Subtyping</vt:lpstr>
      <vt:lpstr>A tiny language</vt:lpstr>
      <vt:lpstr>Records (half like ML, half like Java)</vt:lpstr>
      <vt:lpstr>A Basic Type System</vt:lpstr>
      <vt:lpstr>This is safe</vt:lpstr>
      <vt:lpstr>Motivating subtyping</vt:lpstr>
      <vt:lpstr>A good idea: allow extra fields</vt:lpstr>
      <vt:lpstr>Keeping subtyping separate</vt:lpstr>
      <vt:lpstr>Subtyping is not a matter of opinion</vt:lpstr>
      <vt:lpstr>Four good rules</vt:lpstr>
      <vt:lpstr>More record subtyping?</vt:lpstr>
      <vt:lpstr>Do not have this subtyping – could we?</vt:lpstr>
      <vt:lpstr>Stop!</vt:lpstr>
      <vt:lpstr>Mutation strikes again</vt:lpstr>
      <vt:lpstr>Moral of the story</vt:lpstr>
      <vt:lpstr>Picking on Java (and C#)</vt:lpstr>
      <vt:lpstr>Why did they do this?</vt:lpstr>
      <vt:lpstr>So what happens</vt:lpstr>
      <vt:lpstr>null</vt:lpstr>
      <vt:lpstr>Now functions</vt:lpstr>
      <vt:lpstr>Example</vt:lpstr>
      <vt:lpstr>Return-type subtyping</vt:lpstr>
      <vt:lpstr>This is wrong</vt:lpstr>
      <vt:lpstr>The other way works!</vt:lpstr>
      <vt:lpstr>Can do both</vt:lpstr>
      <vt:lpstr>Conclusion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895</cp:revision>
  <cp:lastPrinted>2011-09-27T20:26:28Z</cp:lastPrinted>
  <dcterms:created xsi:type="dcterms:W3CDTF">2009-03-13T20:43:19Z</dcterms:created>
  <dcterms:modified xsi:type="dcterms:W3CDTF">2016-06-01T18:59:08Z</dcterms:modified>
</cp:coreProperties>
</file>