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5" autoAdjust="0"/>
    <p:restoredTop sz="94660"/>
  </p:normalViewPr>
  <p:slideViewPr>
    <p:cSldViewPr>
      <p:cViewPr>
        <p:scale>
          <a:sx n="100" d="100"/>
          <a:sy n="100" d="100"/>
        </p:scale>
        <p:origin x="-1896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5BF2-5878-FD4A-92E3-ACA602EC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2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Autumn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Late Binding in Ruby</a:t>
            </a:r>
            <a:br>
              <a:rPr lang="en-US" sz="3200" i="0" dirty="0" smtClean="0"/>
            </a:br>
            <a:r>
              <a:rPr lang="en-US" sz="3200" i="0" dirty="0" smtClean="0"/>
              <a:t>Multiple Inheritance, Interfaces, </a:t>
            </a:r>
            <a:r>
              <a:rPr lang="en-US" sz="3200" i="0" dirty="0" err="1" smtClean="0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object-oriented languages), subclasses can change the behavior of methods they don't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577240"/>
      </p:ext>
    </p:extLst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Makes it harder to reason about "the code you're looking at"</a:t>
            </a:r>
          </a:p>
          <a:p>
            <a:pPr lvl="1"/>
            <a:r>
              <a:rPr lang="en-US" dirty="0" smtClean="0"/>
              <a:t>Can avoid by disallowing overriding (Java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 smtClean="0"/>
              <a:t>Makes it easier for subclasses to specialize behavior without copying code</a:t>
            </a:r>
          </a:p>
          <a:p>
            <a:pPr lvl="1"/>
            <a:r>
              <a:rPr lang="en-US" dirty="0" smtClean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19701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Java-style </a:t>
            </a:r>
            <a:r>
              <a:rPr lang="en-US" i="1" dirty="0" smtClean="0"/>
              <a:t>interfaces</a:t>
            </a:r>
            <a:r>
              <a:rPr lang="en-US" dirty="0" smtClean="0"/>
              <a:t>: allow &gt; 1 types</a:t>
            </a:r>
          </a:p>
          <a:p>
            <a:pPr lvl="1"/>
            <a:r>
              <a:rPr lang="en-US" dirty="0" smtClean="0"/>
              <a:t>Mostly irrelevant in a dynamically typed language, but fewer problems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62237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(next couple of slides)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6017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239991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is sometimes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1977521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53039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16131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(?), Java lets us define </a:t>
            </a:r>
            <a:r>
              <a:rPr lang="en-US" i="1" dirty="0" smtClean="0"/>
              <a:t>interfaces</a:t>
            </a:r>
            <a:r>
              <a:rPr lang="en-US" dirty="0" smtClean="0"/>
              <a:t> that classes explicitly </a:t>
            </a:r>
            <a:r>
              <a:rPr lang="en-US" i="1" dirty="0" smtClean="0"/>
              <a:t>implement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4981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 smtClean="0"/>
              <a:t>An interface is a type!</a:t>
            </a:r>
          </a:p>
          <a:p>
            <a:pPr lvl="1"/>
            <a:r>
              <a:rPr lang="en-US" dirty="0" smtClean="0"/>
              <a:t>Any implementer (including subclasses) is a </a:t>
            </a:r>
            <a:r>
              <a:rPr lang="en-US" i="1" dirty="0" smtClean="0"/>
              <a:t>subtype</a:t>
            </a:r>
            <a:r>
              <a:rPr lang="en-US" dirty="0" smtClean="0"/>
              <a:t> of it</a:t>
            </a:r>
          </a:p>
          <a:p>
            <a:pPr lvl="1"/>
            <a:r>
              <a:rPr lang="en-US" dirty="0" smtClean="0"/>
              <a:t>Can use an interface name wherever a type appears</a:t>
            </a:r>
          </a:p>
          <a:p>
            <a:pPr lvl="1"/>
            <a:r>
              <a:rPr lang="en-US" dirty="0" smtClean="0"/>
              <a:t>(In Java, classes are also types in addition to being classes)</a:t>
            </a:r>
          </a:p>
          <a:p>
            <a:r>
              <a:rPr lang="en-US" dirty="0" smtClean="0"/>
              <a:t>An implementer type-checks if it defines the methods as required</a:t>
            </a:r>
          </a:p>
          <a:p>
            <a:pPr lvl="1"/>
            <a:r>
              <a:rPr lang="en-US" dirty="0" smtClean="0"/>
              <a:t>Parameter names irrelevant to type-checking; it's a bit strange that Java requires them in interface definitions</a:t>
            </a:r>
          </a:p>
          <a:p>
            <a:r>
              <a:rPr lang="en-US" dirty="0" smtClean="0"/>
              <a:t>A user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can objects with that type have the methods promised </a:t>
            </a:r>
          </a:p>
          <a:p>
            <a:pPr lvl="1"/>
            <a:r>
              <a:rPr lang="en-US" dirty="0" smtClean="0"/>
              <a:t>I.e., sending messages with appropriate arguments type-checks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137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dispatch aka late binding aka virtual method calls</a:t>
            </a:r>
          </a:p>
          <a:p>
            <a:pPr lvl="1"/>
            <a:r>
              <a:rPr lang="en-US" dirty="0" smtClean="0"/>
              <a:t>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Important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Recall earlier encoding OOP / dynamic dispatch with functions in Racket (bank account example)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2730"/>
      </p:ext>
    </p:extLst>
  </p:cSld>
  <p:clrMapOvr>
    <a:masterClrMapping/>
  </p:clrMapOvr>
  <p:transition xmlns:p14="http://schemas.microsoft.com/office/powerpoint/2010/main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 smtClean="0"/>
              <a:t>Because interfaces provide no methods or fields, no questions of method/field duplication arise</a:t>
            </a:r>
          </a:p>
          <a:p>
            <a:pPr lvl="1"/>
            <a:r>
              <a:rPr lang="en-US" dirty="0" smtClean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 smtClean="0"/>
              <a:t>Such interfaces aren't much use in a dynamically typed language</a:t>
            </a:r>
          </a:p>
          <a:p>
            <a:pPr lvl="1"/>
            <a:r>
              <a:rPr lang="en-US" dirty="0" smtClean="0"/>
              <a:t>We don't type-check implementers</a:t>
            </a:r>
          </a:p>
          <a:p>
            <a:pPr lvl="1"/>
            <a:r>
              <a:rPr lang="en-US" dirty="0" smtClean="0"/>
              <a:t>We already allow clients to send any message</a:t>
            </a:r>
          </a:p>
          <a:p>
            <a:pPr lvl="1"/>
            <a:r>
              <a:rPr lang="en-US" dirty="0" smtClean="0"/>
              <a:t>Presumably these types would change the meaning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but we can just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 smtClean="0"/>
              <a:t> to find out what methods an object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0293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interfaces in 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Abstract method</a:t>
            </a:r>
            <a:r>
              <a:rPr lang="en-US" dirty="0" smtClean="0"/>
              <a:t>: A method declared but not defined in a class. All instances of the (sub)class must have a definition</a:t>
            </a:r>
          </a:p>
          <a:p>
            <a:endParaRPr lang="en-US" sz="1000" dirty="0" smtClean="0"/>
          </a:p>
          <a:p>
            <a:r>
              <a:rPr lang="en-US" i="1" dirty="0" smtClean="0"/>
              <a:t>Abstract class</a:t>
            </a:r>
            <a:r>
              <a:rPr lang="en-US" dirty="0" smtClean="0"/>
              <a:t>: Has one or more abstract methods; so disallow creating instances of this exact class</a:t>
            </a:r>
          </a:p>
          <a:p>
            <a:pPr lvl="1"/>
            <a:r>
              <a:rPr lang="en-US" dirty="0" smtClean="0"/>
              <a:t>Have to subclass and implement all the abstract methods to create instances</a:t>
            </a:r>
          </a:p>
          <a:p>
            <a:endParaRPr lang="en-US" sz="1000" dirty="0" smtClean="0"/>
          </a:p>
          <a:p>
            <a:r>
              <a:rPr lang="en-US" dirty="0" smtClean="0"/>
              <a:t>Little point to abstract methods in a dynamically typed language</a:t>
            </a:r>
          </a:p>
          <a:p>
            <a:endParaRPr lang="en-US" sz="1000" dirty="0" smtClean="0"/>
          </a:p>
          <a:p>
            <a:r>
              <a:rPr lang="en-US" dirty="0" smtClean="0"/>
              <a:t>In C++, instead of an interface, make a class with all abstract methods and inherit from it – same effect on type-checking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53247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fields, constructors, instances, etc.</a:t>
            </a:r>
          </a:p>
          <a:p>
            <a:pPr lvl="1"/>
            <a:r>
              <a:rPr lang="en-US" dirty="0" smtClean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allow a class to have one superclass but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50728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31202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rules for "looking up" various symbols in a programming language is a key part of the language's definition</a:t>
            </a:r>
          </a:p>
          <a:p>
            <a:pPr lvl="1"/>
            <a:r>
              <a:rPr lang="en-US" dirty="0" smtClean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Haskell: Look up variables in the appropriate environment</a:t>
            </a:r>
          </a:p>
          <a:p>
            <a:pPr lvl="1"/>
            <a:r>
              <a:rPr lang="en-US" dirty="0" smtClean="0"/>
              <a:t>Key point of closures' lexical scope is defining "appropriate”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Racket: Like Haskell plus hygienic macros</a:t>
            </a:r>
          </a:p>
          <a:p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Haskell and Racket</a:t>
            </a:r>
          </a:p>
          <a:p>
            <a:pPr lvl="1"/>
            <a:r>
              <a:rPr lang="en-US" dirty="0" smtClean="0"/>
              <a:t>But also have instance variables, class variables, and methods (all more like record fields)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48768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instance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"current" object</a:t>
            </a:r>
          </a:p>
          <a:p>
            <a:r>
              <a:rPr lang="en-US" dirty="0" smtClean="0"/>
              <a:t>Look up local variables in environment of method</a:t>
            </a:r>
          </a:p>
          <a:p>
            <a:r>
              <a:rPr lang="en-US" dirty="0" smtClean="0"/>
              <a:t>Look up instance variables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 smtClean="0"/>
              <a:t>Look up class variables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syntactic distinction</a:t>
            </a:r>
            <a:r>
              <a:rPr lang="en-US" dirty="0" smtClean="0"/>
              <a:t> between local/instance/class means there is no ambiguity or shadowing rules</a:t>
            </a:r>
          </a:p>
          <a:p>
            <a:pPr lvl="1"/>
            <a:r>
              <a:rPr lang="en-US" dirty="0" smtClean="0"/>
              <a:t>Contrast: Java locals shadow fields unless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 there is ambiguity/shadowing with local variables and zero-argument no-parenthesis calls</a:t>
            </a:r>
          </a:p>
          <a:p>
            <a:pPr lvl="1"/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 smtClean="0"/>
              <a:t> mean? </a:t>
            </a:r>
          </a:p>
          <a:p>
            <a:pPr lvl="2"/>
            <a:r>
              <a:rPr lang="en-US" dirty="0" smtClean="0"/>
              <a:t>Local shadows method if exists unless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 smtClean="0"/>
              <a:t>Contrast: Java forces parentheses for syntactic distinctions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069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names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 smtClean="0"/>
              <a:t>Have said "everything is an object" but that's not quite true:</a:t>
            </a:r>
          </a:p>
          <a:p>
            <a:pPr lvl="1"/>
            <a:r>
              <a:rPr lang="en-US" dirty="0" smtClean="0"/>
              <a:t>Method names</a:t>
            </a:r>
          </a:p>
          <a:p>
            <a:pPr lvl="1"/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Argument lists</a:t>
            </a:r>
          </a:p>
          <a:p>
            <a:pPr lvl="1"/>
            <a:endParaRPr lang="en-US" dirty="0"/>
          </a:p>
          <a:p>
            <a:r>
              <a:rPr lang="en-US" i="1" dirty="0" smtClean="0"/>
              <a:t>First-class</a:t>
            </a:r>
            <a:r>
              <a:rPr lang="en-US" dirty="0" smtClean="0"/>
              <a:t> values are things you can store, pass, return, etc.</a:t>
            </a:r>
          </a:p>
          <a:p>
            <a:pPr lvl="1"/>
            <a:r>
              <a:rPr lang="en-US" dirty="0" smtClean="0"/>
              <a:t>In Ruby, only objects (almost everything) are first-class</a:t>
            </a:r>
          </a:p>
          <a:p>
            <a:pPr lvl="1"/>
            <a:r>
              <a:rPr lang="en-US" dirty="0" smtClean="0"/>
              <a:t>Example: cannot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Have to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can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b then x else y).m1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11753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message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4174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 lookup (very similar)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Static checking ensures an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and in fact a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dirty="0" err="1" smtClean="0">
                <a:solidFill>
                  <a:schemeClr val="accent2"/>
                </a:solidFill>
              </a:rPr>
              <a:t>mixins</a:t>
            </a:r>
            <a:r>
              <a:rPr lang="en-US" dirty="0" smtClean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 -- this implements dynamic dispatch!</a:t>
            </a:r>
          </a:p>
        </p:txBody>
      </p:sp>
    </p:spTree>
    <p:extLst>
      <p:ext uri="{BB962C8B-B14F-4D97-AF65-F5344CB8AC3E}">
        <p14:creationId xmlns:p14="http://schemas.microsoft.com/office/powerpoint/2010/main" val="3114730621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the body use the receiver's class, </a:t>
            </a:r>
          </a:p>
          <a:p>
            <a:pPr lvl="1"/>
            <a:r>
              <a:rPr lang="en-US" dirty="0" smtClean="0"/>
              <a:t>Not necessarily the class that defined the method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8145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last lecture's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implemented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receiver's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smtClean="0"/>
              <a:t>, then will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methods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because you learned it first</a:t>
            </a:r>
          </a:p>
          <a:p>
            <a:pPr lvl="1"/>
            <a:r>
              <a:rPr lang="en-US" dirty="0" smtClean="0"/>
              <a:t>Complicated doesn't imply superior or inferior</a:t>
            </a:r>
          </a:p>
          <a:p>
            <a:pPr lvl="2"/>
            <a:r>
              <a:rPr lang="en-US" dirty="0" smtClean="0"/>
              <a:t>Depends on how you use it…</a:t>
            </a:r>
          </a:p>
          <a:p>
            <a:pPr lvl="2"/>
            <a:r>
              <a:rPr lang="en-US" dirty="0" smtClean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Autumn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9546"/>
      </p:ext>
    </p:extLst>
  </p:cSld>
  <p:clrMapOvr>
    <a:masterClrMapping/>
  </p:clrMapOvr>
  <p:transition xmlns:p14="http://schemas.microsoft.com/office/powerpoint/2010/main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105862</TotalTime>
  <Words>2391</Words>
  <Application>Microsoft Macintosh PowerPoint</Application>
  <PresentationFormat>On-screen Show (4:3)</PresentationFormat>
  <Paragraphs>362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 Late Binding in Ruby Multiple Inheritance, Interfaces, Mixins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</vt:lpstr>
      <vt:lpstr>The OOP trade-off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1953</cp:revision>
  <dcterms:created xsi:type="dcterms:W3CDTF">2015-02-26T22:14:07Z</dcterms:created>
  <dcterms:modified xsi:type="dcterms:W3CDTF">2015-11-15T04:21:00Z</dcterms:modified>
</cp:coreProperties>
</file>